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40"/>
  </p:notesMasterIdLst>
  <p:sldIdLst>
    <p:sldId id="328" r:id="rId9"/>
    <p:sldId id="295" r:id="rId10"/>
    <p:sldId id="304" r:id="rId11"/>
    <p:sldId id="332" r:id="rId12"/>
    <p:sldId id="331" r:id="rId13"/>
    <p:sldId id="305" r:id="rId14"/>
    <p:sldId id="306" r:id="rId15"/>
    <p:sldId id="329" r:id="rId16"/>
    <p:sldId id="330" r:id="rId17"/>
    <p:sldId id="313" r:id="rId18"/>
    <p:sldId id="334" r:id="rId19"/>
    <p:sldId id="333" r:id="rId20"/>
    <p:sldId id="314" r:id="rId21"/>
    <p:sldId id="315" r:id="rId22"/>
    <p:sldId id="316" r:id="rId23"/>
    <p:sldId id="324" r:id="rId24"/>
    <p:sldId id="320" r:id="rId25"/>
    <p:sldId id="335" r:id="rId26"/>
    <p:sldId id="336" r:id="rId27"/>
    <p:sldId id="337" r:id="rId28"/>
    <p:sldId id="338" r:id="rId29"/>
    <p:sldId id="339" r:id="rId30"/>
    <p:sldId id="325" r:id="rId31"/>
    <p:sldId id="326" r:id="rId32"/>
    <p:sldId id="327" r:id="rId33"/>
    <p:sldId id="285" r:id="rId34"/>
    <p:sldId id="340" r:id="rId35"/>
    <p:sldId id="341" r:id="rId36"/>
    <p:sldId id="286" r:id="rId37"/>
    <p:sldId id="342" r:id="rId38"/>
    <p:sldId id="287" r:id="rId3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  <p:cmAuthor id="6" name="Utilisateur de Microsoft Office" initials="Office" lastIdx="1" clrIdx="6"/>
  <p:cmAuthor id="7" name="Utilisateur de Microsoft Office" initials="Office [2]" lastIdx="1" clrIdx="7"/>
  <p:cmAuthor id="8" name="Utilisateur de Microsoft Office" initials="Office [2] [2]" lastIdx="1" clrIdx="8"/>
  <p:cmAuthor id="9" name="Utilisateur de Microsoft Office" initials="Office [3]" lastIdx="1" clrIdx="9"/>
  <p:cmAuthor id="10" name="Christophe" initials="cd" lastIdx="1" clrIdx="10"/>
  <p:cmAuthor id="11" name="TAILLADE JUSTINE" initials="JT" lastIdx="22" clrIdx="11">
    <p:extLst>
      <p:ext uri="{19B8F6BF-5375-455C-9EA6-DF929625EA0E}">
        <p15:presenceInfo xmlns:p15="http://schemas.microsoft.com/office/powerpoint/2012/main" userId="S::JTAILLADE@editions-hatier.fr::7689be7a-6074-46a5-a6a4-f2fd3e4f6393" providerId="AD"/>
      </p:ext>
    </p:extLst>
  </p:cmAuthor>
  <p:cmAuthor id="12" name="Christophe Dracos" initials="CD" lastIdx="22" clrIdx="12">
    <p:extLst>
      <p:ext uri="{19B8F6BF-5375-455C-9EA6-DF929625EA0E}">
        <p15:presenceInfo xmlns:p15="http://schemas.microsoft.com/office/powerpoint/2012/main" userId="S::cri.dracos_outlook.fr#ext#@hachette.onmicrosoft.com::9a339485-cc17-450e-b56d-f2edc49cae5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7F5E4E-27F8-4581-8B28-85A4C478CCC0}" v="2" dt="2025-07-25T16:02:00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0719" autoAdjust="0"/>
  </p:normalViewPr>
  <p:slideViewPr>
    <p:cSldViewPr snapToGrid="0">
      <p:cViewPr>
        <p:scale>
          <a:sx n="66" d="100"/>
          <a:sy n="66" d="100"/>
        </p:scale>
        <p:origin x="1910" y="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travailler les décompositions des nombres jusqu’à 10, c’est-à-dire les sommes qui sont inférieures ou égales à 10. Il</a:t>
            </a:r>
            <a:r>
              <a:rPr lang="fr-FR" i="1" baseline="0" dirty="0"/>
              <a:t> </a:t>
            </a:r>
            <a:r>
              <a:rPr lang="fr-FR" i="1" dirty="0"/>
              <a:t>faut les connaitre par cœur. Vous aurez bientôt une évaluation pour voir si vous les connaissez. </a:t>
            </a: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4549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Maintenant, nous allons nous servir des décompositions inférieures</a:t>
            </a:r>
            <a:r>
              <a:rPr lang="fr-FR" i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à 10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C’est-à-dire que nous allons travailler sur les maisons du 6, du 7, du 8, etc. Ce sont de petits calculs (addition à trous ou soustractions) que vous devez connaitre par cœur.</a:t>
            </a:r>
            <a:endParaRPr lang="fr-FR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8588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7F7E8-9461-4935-D10B-2B91C06D1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B9C64AD-8527-A4EF-13B4-82308BFFD5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8AF1B99-5754-787E-BED9-4FE3A8E5B0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9, c'est « 5 + combien 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 = 5 + 4.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4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32DA3A-0FF6-2658-E12C-F210C8AFC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159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9D288-E599-B7F6-DEBE-B258F4FE8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B89BC5-BED9-B74B-8893-BAF32534E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6ACAADC-6EAC-9C98-EC03-B276AD9AE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8, c'est «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 = 2 + 6.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2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721BE5-77B9-330F-BE92-BEBE397B95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936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7, c'est «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combien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 ?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Laisser un court instant, puis interroger un élève. 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 = 5 + 2.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5 sur les pointillés.</a:t>
            </a:r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969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Maintenant, nous allons chercher la soustraction qui correspond cette décomposition. Si je retire 2 au nombre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7, que reste-t-il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 Il reste 5.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Écrire 5 sur les pointillés.</a:t>
            </a:r>
          </a:p>
          <a:p>
            <a:pPr marL="0"/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Ici, c’est</a:t>
            </a:r>
            <a:r>
              <a:rPr lang="fr-FR" i="1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pareil qu’avec 10, q</a:t>
            </a:r>
            <a:r>
              <a:rPr lang="fr-FR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uand on fait une soustraction, on calcule l’écart entre deux nombres. On a calculé la différence entre 7 et 2. </a:t>
            </a:r>
            <a:b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Donc si on connait par cœur 5 + 2 = 7, alors on connait aussi par cœur 7 – 2 = 5 et 7 – 5 = 2.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046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Même démarche.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3.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248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rtl="0">
              <a:spcBef>
                <a:spcPts val="0"/>
              </a:spcBef>
              <a:spcAft>
                <a:spcPts val="0"/>
              </a:spcAft>
            </a:pPr>
            <a:endParaRPr lang="fr-FR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150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4.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89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414D9-B210-8EA8-83AE-73251BB7D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D131A9-A16D-6CC1-9965-ED7D872FD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25118B5-CFAC-73B8-0C79-F10C0D70E4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Rappeler aux élèves le lien entre addition et soustraction : </a:t>
            </a:r>
            <a:r>
              <a:rPr lang="fr-FR" i="1" dirty="0">
                <a:latin typeface="Calibri" panose="020F0502020204030204" pitchFamily="34" charset="0"/>
              </a:rPr>
              <a:t>on peut transformer une addition à trou en soustraction (et inversement) ; le résultat est le même.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F2F6FE-99F0-9B2E-6C45-48F16B505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917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Maintenant, vous allez calculer une différence, c’est-à-dire le résultat d’une soustraction. Vous devez être très rapides, car vous connaissez par cœur l’addition qui lui correspond.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814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/>
            <a:r>
              <a:rPr lang="fr-FR" b="0" i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Voici la maison du 10. C’est une maison dans laquelle on met toutes les additions qui font 10. Il faut toutes les connaitre par cœur. </a:t>
            </a:r>
          </a:p>
          <a:p>
            <a:pPr marL="0"/>
            <a:r>
              <a:rPr lang="fr-FR" b="0" i="1" dirty="0">
                <a:latin typeface="Calibri" panose="020F0502020204030204" pitchFamily="34" charset="0"/>
              </a:rPr>
              <a:t>On commence sur la première ligne par l’addition avec le 0. On écrit 0 +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10.</a:t>
            </a:r>
            <a:r>
              <a:rPr lang="fr-FR" i="1" baseline="0" dirty="0">
                <a:latin typeface="Calibri" panose="020F0502020204030204" pitchFamily="34" charset="0"/>
              </a:rPr>
              <a:t>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Dans une addition, on peut changer l’ordre des nombres de chaque côté du signe «  + », donc on écrit aussi </a:t>
            </a:r>
            <a:r>
              <a:rPr lang="fr-FR" b="0" i="1" dirty="0">
                <a:latin typeface="Calibri" panose="020F0502020204030204" pitchFamily="34" charset="0"/>
              </a:rPr>
              <a:t>10 +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1" dirty="0">
                <a:latin typeface="Calibri" panose="020F0502020204030204" pitchFamily="34" charset="0"/>
              </a:rPr>
              <a:t>0 à droite.</a:t>
            </a:r>
          </a:p>
          <a:p>
            <a:pPr marL="0"/>
            <a:r>
              <a:rPr lang="fr-FR" b="0" i="0" dirty="0">
                <a:latin typeface="Calibri" panose="020F0502020204030204" pitchFamily="34" charset="0"/>
              </a:rPr>
              <a:t>Compléter la 1</a:t>
            </a:r>
            <a:r>
              <a:rPr lang="fr-FR" b="0" i="0" baseline="30000" dirty="0">
                <a:latin typeface="Calibri" panose="020F0502020204030204" pitchFamily="34" charset="0"/>
              </a:rPr>
              <a:t>re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ligne de la maison au tableau.</a:t>
            </a:r>
          </a:p>
          <a:p>
            <a:pPr marL="0"/>
            <a:r>
              <a:rPr lang="fr-FR" b="0" i="1" dirty="0">
                <a:latin typeface="Calibri" panose="020F0502020204030204" pitchFamily="34" charset="0"/>
              </a:rPr>
              <a:t>Puis, on cherche l’addition qui commence par le 1. Quelle est </a:t>
            </a:r>
            <a:r>
              <a:rPr lang="fr-FR" i="1" dirty="0">
                <a:latin typeface="Calibri" panose="020F0502020204030204" pitchFamily="34" charset="0"/>
              </a:rPr>
              <a:t>cette addition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="0" i="1" dirty="0">
                <a:latin typeface="Calibri" panose="020F0502020204030204" pitchFamily="34" charset="0"/>
              </a:rPr>
              <a:t>? → 1 + 9. Vous allez maintenant écrire l’autre addition en changeant la place des nombres de chaque côté du signe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«  + »</a:t>
            </a:r>
            <a:r>
              <a:rPr lang="fr-FR" b="0" i="1" dirty="0">
                <a:latin typeface="Calibri" panose="020F0502020204030204" pitchFamily="34" charset="0"/>
              </a:rPr>
              <a:t>. Continuez pour remplir toute la maison. </a:t>
            </a:r>
          </a:p>
          <a:p>
            <a:pPr marL="0"/>
            <a:r>
              <a:rPr lang="fr-FR" b="0" i="0" dirty="0">
                <a:latin typeface="Calibri" panose="020F0502020204030204" pitchFamily="34" charset="0"/>
                <a:cs typeface="Calibri"/>
              </a:rPr>
              <a:t>Laisser quelques minutes, puis corriger en interrogeant les élèves.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02428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dirty="0">
                <a:latin typeface="Calibri" panose="020F0502020204030204" pitchFamily="34" charset="0"/>
              </a:rPr>
              <a:t>Les élèves écrivent le résultat sur leur ardoise et la lèvent. Valider ou invalider d’un discret signe de tête. 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 qui donne l’addition correspondante :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je sais que 8 + 2 = 10, donc 10 – 2 = 8. 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2068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dirty="0">
                <a:latin typeface="Calibri" panose="020F0502020204030204" pitchFamily="34" charset="0"/>
              </a:rPr>
              <a:t>Même démarche.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3.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918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: 2.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6807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22270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95350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3880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25E1BB79-CED8-5AEE-7EC7-527077777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DA863372-9BDE-ED8C-7A9B-0DC883EA86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E750E63-4C4D-EA45-FB61-165BE32659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319563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E82F7C71-DC80-3B73-0383-9B87B9C5A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3B1278A5-7A48-EED3-6F67-C3C0C11961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endParaRPr lang="fr-FR" dirty="0"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9B5A722-F058-1D1A-339F-5D9A437EDD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73074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/>
              <a:t>Nous allons maintenant nous servir des décompositions que nous venons de voir pour compléter des additions à trous ou calculer le résultat d’une soustraction.</a:t>
            </a:r>
            <a:endParaRPr lang="fr-FR" sz="1200" strike="noStrike" dirty="0"/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51111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69604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CF946699-773C-3FE5-BCF9-0AA95AA03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695616E9-A5EC-4130-3EB8-A1EEAEBD3B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F1AAF211-1698-B134-5C33-6A0E4E1292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9 + combien ? 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les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tableau).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Les élèves écrivent l’égalité complète sur leur ardoise et la lèvent. Valider ou invalider d’un discret signe de tête.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10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9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1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C658492A-FE27-B289-523D-50647F45068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5103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E2858319-4D14-95BD-866D-3773FBC2B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788D93B5-7C80-332C-DED9-CF50AF83F2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356CF93F-FC64-21A3-9771-6B4641D73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combien + 6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les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10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4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+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4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A61CEFA5-90B2-72FA-15DB-A7C19825E9A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750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10, c'est « combien + 3 »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(pointer chaque nombre ou</a:t>
            </a:r>
            <a:r>
              <a:rPr lang="fr-FR" sz="1200" i="0" strike="noStrike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pointillés 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 tableau)</a:t>
            </a:r>
            <a:r>
              <a:rPr lang="fr-FR" sz="1200" i="1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?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i="1" dirty="0">
                <a:latin typeface="Calibri" panose="020F0502020204030204" pitchFamily="34" charset="0"/>
                <a:cs typeface="Calibri" panose="020F0502020204030204" pitchFamily="34" charset="0"/>
              </a:rPr>
              <a:t>Complétez l’opération.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Laisser un court instant, puis interroger un élève.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→</a:t>
            </a:r>
            <a:r>
              <a:rPr lang="fr-FR" sz="1200" i="1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10 = 7 + 3. </a:t>
            </a:r>
            <a:r>
              <a:rPr lang="fr-FR" sz="1200" i="0" dirty="0">
                <a:effectLst/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Écrire 7 sur les pointillés.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9739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Maintenant, nous allons trouver la soustraction qui correspond à cette addition. Si je retire 3 au nombre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10, que reste-t-il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?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</a:t>
            </a:r>
            <a:endParaRPr lang="fr-FR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Écrire 7 sur les pointillés.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Quand on fait une soustraction, on calcule l’écart entre deux nombres. En mathématiques, on dit qu’on calcule une «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différence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 </a:t>
            </a:r>
            <a:r>
              <a:rPr lang="fr-FR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Si on connait par cœur une somme égale à 10, on peut retrouver rapidement la différence correspondante.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tabLst/>
              <a:defRPr/>
            </a:pPr>
            <a:r>
              <a:rPr lang="fr-FR" sz="1200" b="0" i="1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Vous allez vous entrainer avec d’autres exemples.</a:t>
            </a:r>
            <a:endParaRPr lang="fr-FR" sz="1800" b="0" i="1" u="none" strike="noStrik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28" name="Google Shape;32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9326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925D79DB-EB3B-E3B0-EA11-603F505D3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C6C9BA99-26AA-2816-9681-4460313242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AD612BB8-90AA-928E-FFA5-9783CC93BD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Même démarche.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attendue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: 2.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17E5F9F3-80B6-1EF1-ED5C-C7CD74E5F3B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520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>
          <a:extLst>
            <a:ext uri="{FF2B5EF4-FFF2-40B4-BE49-F238E27FC236}">
              <a16:creationId xmlns:a16="http://schemas.microsoft.com/office/drawing/2014/main" id="{3C1E57D7-EEFF-812A-2C2D-4504F655F4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>
            <a:extLst>
              <a:ext uri="{FF2B5EF4-FFF2-40B4-BE49-F238E27FC236}">
                <a16:creationId xmlns:a16="http://schemas.microsoft.com/office/drawing/2014/main" id="{738D9ADD-CD66-D4F1-2A1B-A0182A9E55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12:notes">
            <a:extLst>
              <a:ext uri="{FF2B5EF4-FFF2-40B4-BE49-F238E27FC236}">
                <a16:creationId xmlns:a16="http://schemas.microsoft.com/office/drawing/2014/main" id="{3251F2C2-716B-A9B0-DD31-524AC2FDE4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Réponse</a:t>
            </a:r>
            <a:r>
              <a:rPr lang="fr-FR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attendue</a:t>
            </a:r>
            <a:r>
              <a:rPr lang="fr-FR" sz="1200" i="0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: 2.</a:t>
            </a:r>
            <a:endParaRPr lang="fr-FR" sz="120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Google Shape;328;p12:notes">
            <a:extLst>
              <a:ext uri="{FF2B5EF4-FFF2-40B4-BE49-F238E27FC236}">
                <a16:creationId xmlns:a16="http://schemas.microsoft.com/office/drawing/2014/main" id="{06D23792-FF90-B8B3-9522-0C1C9497E3E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992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E3574ACE-7907-FA6B-3B16-5E20354501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3. Les tables d’addition jusqu’à 10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 preserve="1">
  <p:cSld name="1_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 hasCustomPrompt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fr-FR" dirty="0"/>
              <a:t>Calcule.</a:t>
            </a:r>
            <a:endParaRPr dirty="0"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55BA86F-BE0D-CB8E-B504-102F1957DF7F}"/>
              </a:ext>
            </a:extLst>
          </p:cNvPr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7840" y="1734532"/>
            <a:ext cx="2131447" cy="1660601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C5EA09C-7D38-4036-984C-0DAC19512D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788" y="4580462"/>
            <a:ext cx="1897549" cy="9799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6"/>
          <p:cNvSpPr txBox="1">
            <a:spLocks noGrp="1"/>
          </p:cNvSpPr>
          <p:nvPr>
            <p:ph type="title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4" name="Google Shape;6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cercle, logo, Graphique&#10;&#10;Le contenu généré par l’IA peut être incorrect.">
            <a:extLst>
              <a:ext uri="{FF2B5EF4-FFF2-40B4-BE49-F238E27FC236}">
                <a16:creationId xmlns:a16="http://schemas.microsoft.com/office/drawing/2014/main" id="{579056A7-05E6-E575-81AE-E095186E7B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3293" y="34504"/>
            <a:ext cx="111050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8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3. </a:t>
            </a:r>
            <a:r>
              <a:rPr lang="fr-FR" dirty="0"/>
              <a:t>Les décompositions </a:t>
            </a:r>
            <a:r>
              <a:rPr lang="fr-FR" dirty="0">
                <a:solidFill>
                  <a:schemeClr val="bg1"/>
                </a:solidFill>
              </a:rPr>
              <a:t>jusqu’à 10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691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E99290C-8792-13E9-4F5B-BE6FE462E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D09FE5-EBB1-9423-372F-5F12E13E99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5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7AA4-B130-1AC7-ACE9-52C37B690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94417C3-5E6F-C550-6E4A-F9D9BCB85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04D35-5280-B441-60B8-7E734E86AE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934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7E58D-AFB9-8BB8-A4D3-473B46488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3E61F68-A45C-0A75-DB95-7DC9E93C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35D3BD-7651-5496-7159-528414339F6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389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F8E7A03-2DB0-516B-9AE0-C87A6A29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835BAE5-0BDD-CCBA-6D09-9D361D8D27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98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07114A5-23C5-A2CC-3107-9B34B6910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55871F3-D7BB-F756-6BC5-F5848A22C9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73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FAA6B7-5927-5E66-3C8E-36BD388D8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A9518E7-AA62-2D53-DD49-D799FF8982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64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F9BF87B-4BFC-CEFC-D3BE-59AA890F5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D88C7A-CB47-B76D-FCCF-F9A62F4DD2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7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904E828-C134-9A4A-5857-81B3B839A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35E7E3F-B25B-5E51-0CB3-F44F1DFE33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7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E0120-8BE6-8F15-2078-826E858316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479BD01-815F-6953-1D93-D36F323D1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29C8024-E5FA-F878-CE1D-AC9C183A94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5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509A916-C109-BA7B-6196-0E48B6E9C1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2CF549A-674F-65B7-8C22-0DFACF95B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4DC5871-7C1B-D9D3-F880-D8F9695BDE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1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B5DD82-0D6C-7EF2-D853-4110016477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7CC3536C-E3E5-87E5-651A-1282334D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19E3033-12C4-3E9A-EF95-42E6069295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50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AB41A-AF02-CB38-A907-E8DD5F954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763CF5A-1354-F7CF-53DE-352EC16C69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DA22AED1-6C4C-C949-9A2F-D496E937B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1BB1462-6550-8070-B187-50EC7028C4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91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33B64-F04E-913A-8385-582A60542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A8E104F-F329-1278-6FF9-55BBA5285B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01D8E4B0-DFBC-0BE3-4842-A485A1230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ECE23D3-FFB8-1C3D-7130-6316A2BD31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757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D1962-BA4E-CDE4-D327-2D75B8381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5F24F73-6B52-6F0A-6978-6B6C99C3D9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CB422F92-AC35-0733-7DF2-ABC05D7B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0331C0-6299-C631-2901-4399ED030B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27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0AE798-B36C-8846-5EBD-567E2D0D7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3DF931-329D-68BA-9B1D-07F0B484EE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1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47D401C-01E7-3331-0060-406DDA6EB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E56E838-04C7-4BF4-636E-A2E2DADC32B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719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B8B971-A5E7-699D-217D-FE69FC923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F06B4A-A8BF-A097-DD7C-B431D2E50F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569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30D7D34-52F6-6231-18CD-0902EB69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987FA21-8E08-0491-FDEC-5C69ED45D4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67EA7FDD-DAE4-515D-1838-BB7D64760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3185BBB-0538-4052-1EBD-BCF4BD3BC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108D775-51F2-D76E-DFCD-4E37CABE35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35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98110E11-E1A0-D52D-683A-656039C8F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97A979A-317C-E1CF-17BD-B3BBEB2B7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C3F9CDF-3B8A-B544-5E08-519F2AC126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224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FEC04E-3D45-E721-BB97-909AA28C6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8273515-4F37-56DD-4170-D2C3D71A9A9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60D1691-3361-1F90-C5F8-BD874F7DD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6FF74A-E93C-5E26-0C53-F473889EE3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82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8A9639E-9F8A-A142-2BDE-E4256B470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6A455F6-C40A-0892-FFCC-E203A8DED8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9389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5FAE631-CFCA-46F4-4F06-479A2519A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07D5B94-041A-8AD2-D640-F10DFD8360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352919B7-4F26-9BE4-78DB-7F2E7FD4A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1679B25-456D-2C7E-308A-01C50C4AD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53337A1-D9B6-5E52-8BEC-0DAF273845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3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1CBA0911-7B35-88DC-BE8E-E8C82C40F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A18213A-6B92-8EF9-7DAD-3B70F9D67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F730642-A36C-EE19-B340-B39D2D2A0D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35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4CA377-632A-FAF4-DF2D-02D8316EB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39011F7-E7E3-A2A3-E3C3-3B12C0FE6D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6DC46A1-5FC9-A952-CE72-C1533B20C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E63C0D5-6CFF-A466-B2CC-0D7339C54D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19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C56D57F5-5BAE-A6DA-98CD-432E39F95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D87262-5404-AFBC-9AD5-3B3B95B7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35AC98-610D-B692-E0AA-8698DCC15E1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1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>
          <a:extLst>
            <a:ext uri="{FF2B5EF4-FFF2-40B4-BE49-F238E27FC236}">
              <a16:creationId xmlns:a16="http://schemas.microsoft.com/office/drawing/2014/main" id="{D7C3CF73-DA1E-CB8D-7468-95338AC99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BF76139-636E-E72D-005E-32504D9F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357A17C-B1DD-38B1-B155-33246D6711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17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schemas.microsoft.com/office/2006/documentManagement/types"/>
    <ds:schemaRef ds:uri="http://purl.org/dc/elements/1.1/"/>
    <ds:schemaRef ds:uri="27f64e36-29aa-44d5-a3e0-06242cad7d4d"/>
    <ds:schemaRef ds:uri="http://www.w3.org/XML/1998/namespace"/>
    <ds:schemaRef ds:uri="http://schemas.microsoft.com/office/2006/metadata/properties"/>
    <ds:schemaRef ds:uri="http://purl.org/dc/terms/"/>
    <ds:schemaRef ds:uri="cd84cc96-e4f0-4e7f-873a-a508fb658c41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51D59A9-D35A-448F-ACD3-E55695D102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884</Words>
  <Application>Microsoft Office PowerPoint</Application>
  <PresentationFormat>Affichage à l'écran (4:3)</PresentationFormat>
  <Paragraphs>71</Paragraphs>
  <Slides>31</Slides>
  <Notes>31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3. Les décompositions jusqu’à 10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