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5.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6.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7.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8.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9.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10.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4"/>
    <p:sldMasterId id="2147483690" r:id="rId5"/>
    <p:sldMasterId id="2147483693" r:id="rId6"/>
    <p:sldMasterId id="2147483696" r:id="rId7"/>
    <p:sldMasterId id="2147483670" r:id="rId8"/>
    <p:sldMasterId id="2147483676" r:id="rId9"/>
    <p:sldMasterId id="2147483681" r:id="rId10"/>
    <p:sldMasterId id="2147483699" r:id="rId11"/>
    <p:sldMasterId id="2147483755" r:id="rId12"/>
    <p:sldMasterId id="2147483760" r:id="rId13"/>
    <p:sldMasterId id="2147483768" r:id="rId14"/>
  </p:sldMasterIdLst>
  <p:notesMasterIdLst>
    <p:notesMasterId r:id="rId25"/>
  </p:notesMasterIdLst>
  <p:sldIdLst>
    <p:sldId id="516" r:id="rId15"/>
    <p:sldId id="480" r:id="rId16"/>
    <p:sldId id="488" r:id="rId17"/>
    <p:sldId id="489" r:id="rId18"/>
    <p:sldId id="490" r:id="rId19"/>
    <p:sldId id="486" r:id="rId20"/>
    <p:sldId id="491" r:id="rId21"/>
    <p:sldId id="492" r:id="rId22"/>
    <p:sldId id="517" r:id="rId23"/>
    <p:sldId id="494"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7F7E7B9F-1A3E-4D99-E946-F9A38FEEBA9F}" name="HACHE Caroline" initials="HC" userId="S::caroline.hache_univ-amu.fr#ext#@hachette.onmicrosoft.com::8f7bb2c5-af1f-4ec9-9672-c04e07afd9f4" providerId="AD"/>
  <p188:author id="{D1DA31B1-B817-6551-D189-800565F96188}" name="sylvie.advenier" initials="sy" userId="S::sylvie.advenier_gmail.com#ext#@hachette.onmicrosoft.com::62265617-bba0-4816-b687-fd9955c55dd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AUVELLIER ANNE" initials="CA" lastIdx="4" clrIdx="0">
    <p:extLst>
      <p:ext uri="{19B8F6BF-5375-455C-9EA6-DF929625EA0E}">
        <p15:presenceInfo xmlns:p15="http://schemas.microsoft.com/office/powerpoint/2012/main" userId="S::ACHAUVELLIER@editions-hatier.fr::63234966-364e-422f-8c52-45fd5239a521" providerId="AD"/>
      </p:ext>
    </p:extLst>
  </p:cmAuthor>
  <p:cmAuthor id="2" name="catherine.mallard2" initials="ca" lastIdx="4" clrIdx="1">
    <p:extLst>
      <p:ext uri="{19B8F6BF-5375-455C-9EA6-DF929625EA0E}">
        <p15:presenceInfo xmlns:p15="http://schemas.microsoft.com/office/powerpoint/2012/main" userId="S::catherine.mallard2_gmail.com#ext#@hachette.onmicrosoft.com::943e5806-a044-4790-a0a9-05d7075f8f80" providerId="AD"/>
      </p:ext>
    </p:extLst>
  </p:cmAuthor>
  <p:cmAuthor id="3" name="Catherine MALLARD" initials="CM" lastIdx="6" clrIdx="2">
    <p:extLst>
      <p:ext uri="{19B8F6BF-5375-455C-9EA6-DF929625EA0E}">
        <p15:presenceInfo xmlns:p15="http://schemas.microsoft.com/office/powerpoint/2012/main" userId="S::catherine.mallard@ac-orleans-tours.fr::6a472aea-0836-4e0d-8018-3eacbc2442a1" providerId="AD"/>
      </p:ext>
    </p:extLst>
  </p:cmAuthor>
  <p:cmAuthor id="4" name="TAILLADE JUSTINE" initials="JT" lastIdx="2" clrIdx="3">
    <p:extLst>
      <p:ext uri="{19B8F6BF-5375-455C-9EA6-DF929625EA0E}">
        <p15:presenceInfo xmlns:p15="http://schemas.microsoft.com/office/powerpoint/2012/main" userId="S::JTAILLADE@editions-hatier.fr::7689be7a-6074-46a5-a6a4-f2fd3e4f63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F8F8F8"/>
    <a:srgbClr val="984807"/>
    <a:srgbClr val="0033CC"/>
    <a:srgbClr val="003399"/>
    <a:srgbClr val="000099"/>
    <a:srgbClr val="0070C0"/>
    <a:srgbClr val="E60096"/>
    <a:srgbClr val="F7F7F7"/>
    <a:srgbClr val="E60A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28" autoAdjust="0"/>
    <p:restoredTop sz="67676" autoAdjust="0"/>
  </p:normalViewPr>
  <p:slideViewPr>
    <p:cSldViewPr snapToGrid="0">
      <p:cViewPr varScale="1">
        <p:scale>
          <a:sx n="56" d="100"/>
          <a:sy n="56" d="100"/>
        </p:scale>
        <p:origin x="1997" y="38"/>
      </p:cViewPr>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 Target="slides/slide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7.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0.xml"/><Relationship Id="rId5" Type="http://schemas.openxmlformats.org/officeDocument/2006/relationships/slideMaster" Target="slideMasters/slideMaster2.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470AB8-E483-4FFD-B222-30C933BD9122}" type="datetimeFigureOut">
              <a:rPr lang="fr-FR" smtClean="0"/>
              <a:t>25/07/2025</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038E3-B7CF-455E-96F4-A4DE1B143443}" type="slidenum">
              <a:rPr lang="fr-FR" smtClean="0"/>
              <a:t>‹N°›</a:t>
            </a:fld>
            <a:endParaRPr lang="fr-FR"/>
          </a:p>
        </p:txBody>
      </p:sp>
    </p:spTree>
    <p:extLst>
      <p:ext uri="{BB962C8B-B14F-4D97-AF65-F5344CB8AC3E}">
        <p14:creationId xmlns:p14="http://schemas.microsoft.com/office/powerpoint/2010/main" val="336886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Aujourd’hui, vous allez résoudre des problèmes pour lesquels vous aurez peut-être besoin de faire plusieurs essais avant d’arriver à la solution.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1" baseline="0"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3412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latin typeface="Calibri" panose="020F0502020204030204" pitchFamily="34" charset="0"/>
              </a:rPr>
              <a:t>L’exercice est le même que le 2, mais avec un champ numérique plus grand. Si les élèves ont uniquement fonctionné par essai-erreur à l’exercice précédent, ils seront contraints de mettre en place une stratégie plus efficace (ajustements) pour arriver à la solution. Conseiller aux élèves de noter chaque longueur sur leur ardoise, puis de les souligner ou barrer quand ils les ont utilisées. Ils pourront plus facilement vérifier qu’ils les ont toutes prises en compte.</a:t>
            </a:r>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7361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Voici des boites sur lesquelles sont indiquées des masses.</a:t>
            </a:r>
          </a:p>
          <a:p>
            <a:r>
              <a:rPr lang="fr-FR" b="0" i="0" u="none" strike="noStrike" dirty="0">
                <a:solidFill>
                  <a:srgbClr val="000000"/>
                </a:solidFill>
                <a:effectLst/>
                <a:latin typeface="Calibri" panose="020F0502020204030204" pitchFamily="34" charset="0"/>
              </a:rPr>
              <a:t>Demander à un élève de lire les différentes masses en insistant sur la lecture de « kilogrammes ».</a:t>
            </a:r>
          </a:p>
          <a:p>
            <a:r>
              <a:rPr lang="fr-FR" b="0" i="1" u="none" strike="noStrike" dirty="0">
                <a:solidFill>
                  <a:srgbClr val="000000"/>
                </a:solidFill>
                <a:effectLst/>
                <a:latin typeface="Calibri" panose="020F0502020204030204" pitchFamily="34" charset="0"/>
              </a:rPr>
              <a:t>On ne dit pas «</a:t>
            </a:r>
            <a:r>
              <a:rPr lang="fr-FR" b="0" i="0" u="none" strike="noStrike" dirty="0">
                <a:solidFill>
                  <a:srgbClr val="000000"/>
                </a:solidFill>
                <a:effectLst/>
                <a:latin typeface="Calibri" panose="020F0502020204030204" pitchFamily="34" charset="0"/>
              </a:rPr>
              <a:t> </a:t>
            </a:r>
            <a:r>
              <a:rPr lang="fr-FR" b="0" i="1" u="none" strike="noStrike" dirty="0">
                <a:solidFill>
                  <a:srgbClr val="000000"/>
                </a:solidFill>
                <a:effectLst/>
                <a:latin typeface="Calibri" panose="020F0502020204030204" pitchFamily="34" charset="0"/>
              </a:rPr>
              <a:t>kilo</a:t>
            </a:r>
            <a:r>
              <a:rPr lang="fr-FR" b="0" i="0" u="none" strike="noStrike" dirty="0">
                <a:solidFill>
                  <a:srgbClr val="000000"/>
                </a:solidFill>
                <a:effectLst/>
                <a:latin typeface="Calibri" panose="020F0502020204030204" pitchFamily="34" charset="0"/>
              </a:rPr>
              <a:t> </a:t>
            </a:r>
            <a:r>
              <a:rPr lang="fr-FR" b="0" i="1" u="none" strike="noStrike" dirty="0">
                <a:solidFill>
                  <a:srgbClr val="000000"/>
                </a:solidFill>
                <a:effectLst/>
                <a:latin typeface="Calibri" panose="020F0502020204030204" pitchFamily="34" charset="0"/>
              </a:rPr>
              <a:t>», mais «</a:t>
            </a:r>
            <a:r>
              <a:rPr lang="fr-FR" b="0" i="0" u="none" strike="noStrike" dirty="0">
                <a:solidFill>
                  <a:srgbClr val="000000"/>
                </a:solidFill>
                <a:effectLst/>
                <a:latin typeface="Calibri" panose="020F0502020204030204" pitchFamily="34" charset="0"/>
              </a:rPr>
              <a:t> </a:t>
            </a:r>
            <a:r>
              <a:rPr lang="fr-FR" b="0" i="1" u="none" strike="noStrike" dirty="0">
                <a:solidFill>
                  <a:srgbClr val="000000"/>
                </a:solidFill>
                <a:effectLst/>
                <a:latin typeface="Calibri" panose="020F0502020204030204" pitchFamily="34" charset="0"/>
              </a:rPr>
              <a:t>kilogrammes</a:t>
            </a:r>
            <a:r>
              <a:rPr lang="fr-FR" b="0" i="0" u="none" strike="noStrike" dirty="0">
                <a:solidFill>
                  <a:srgbClr val="000000"/>
                </a:solidFill>
                <a:effectLst/>
                <a:latin typeface="Calibri" panose="020F0502020204030204" pitchFamily="34" charset="0"/>
              </a:rPr>
              <a:t> </a:t>
            </a:r>
            <a:r>
              <a:rPr lang="fr-FR" b="0" i="1" u="none" strike="noStrike" dirty="0">
                <a:solidFill>
                  <a:srgbClr val="000000"/>
                </a:solidFill>
                <a:effectLst/>
                <a:latin typeface="Calibri" panose="020F0502020204030204" pitchFamily="34" charset="0"/>
              </a:rPr>
              <a:t>».</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2</a:t>
            </a:fld>
            <a:endParaRPr lang="fr-FR">
              <a:solidFill>
                <a:prstClr val="black"/>
              </a:solidFill>
            </a:endParaRPr>
          </a:p>
        </p:txBody>
      </p:sp>
    </p:spTree>
    <p:extLst>
      <p:ext uri="{BB962C8B-B14F-4D97-AF65-F5344CB8AC3E}">
        <p14:creationId xmlns:p14="http://schemas.microsoft.com/office/powerpoint/2010/main" val="1374415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Voici des étagères. Vous devez trouver comment ranger les boites sur les étagères. Attention, il y a des contraintes.</a:t>
            </a:r>
            <a:endParaRPr lang="fr-FR" b="0" i="1" u="none" strike="noStrike" dirty="0">
              <a:solidFill>
                <a:srgbClr val="000000"/>
              </a:solidFill>
              <a:effectLst/>
              <a:latin typeface="Calibri" panose="020F0502020204030204" pitchFamily="34" charset="0"/>
            </a:endParaRPr>
          </a:p>
          <a:p>
            <a:endParaRPr lang="fr-FR" sz="1200" b="0" i="0" u="none" strike="noStrike" dirty="0">
              <a:solidFill>
                <a:srgbClr val="000000"/>
              </a:solidFill>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a:t>
            </a:fld>
            <a:endParaRPr lang="fr-FR">
              <a:solidFill>
                <a:prstClr val="black"/>
              </a:solidFill>
            </a:endParaRPr>
          </a:p>
        </p:txBody>
      </p:sp>
    </p:spTree>
    <p:extLst>
      <p:ext uri="{BB962C8B-B14F-4D97-AF65-F5344CB8AC3E}">
        <p14:creationId xmlns:p14="http://schemas.microsoft.com/office/powerpoint/2010/main" val="1108460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108E89-1021-2A15-208F-8AAADF1E6C4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5EDC872-BD6E-F8AB-B69B-5970511AD14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7C33925-6A68-E29C-C280-9BFFC73BE15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Demander à un élève de lire la première contrainte et de la reformuler : </a:t>
            </a:r>
            <a:r>
              <a:rPr lang="fr-FR" i="1" dirty="0">
                <a:latin typeface="Calibri" panose="020F0502020204030204" pitchFamily="34" charset="0"/>
              </a:rPr>
              <a:t>l</a:t>
            </a:r>
            <a:r>
              <a:rPr lang="fr-FR" b="0" i="1" u="none" strike="noStrike" dirty="0">
                <a:solidFill>
                  <a:srgbClr val="000000"/>
                </a:solidFill>
                <a:effectLst/>
                <a:latin typeface="Calibri" panose="020F0502020204030204" pitchFamily="34" charset="0"/>
              </a:rPr>
              <a:t>orsque j’ajoute les mases de toutes les boites d’une étagère, je dois trouver moins de 30 kilogrammes</a:t>
            </a:r>
            <a:r>
              <a:rPr lang="fr-FR" b="0" i="0" u="none" strike="noStrike" dirty="0">
                <a:solidFill>
                  <a:srgbClr val="000000"/>
                </a:solidFill>
                <a:effectLst/>
                <a:latin typeface="Calibri" panose="020F0502020204030204" pitchFamily="34" charset="0"/>
              </a:rPr>
              <a:t>. </a:t>
            </a:r>
          </a:p>
        </p:txBody>
      </p:sp>
      <p:sp>
        <p:nvSpPr>
          <p:cNvPr id="4" name="Espace réservé du numéro de diapositive 3">
            <a:extLst>
              <a:ext uri="{FF2B5EF4-FFF2-40B4-BE49-F238E27FC236}">
                <a16:creationId xmlns:a16="http://schemas.microsoft.com/office/drawing/2014/main" id="{6FD9F8C2-5183-6591-772C-D5544D68643E}"/>
              </a:ext>
            </a:extLst>
          </p:cNvPr>
          <p:cNvSpPr>
            <a:spLocks noGrp="1"/>
          </p:cNvSpPr>
          <p:nvPr>
            <p:ph type="sldNum" sz="quarter" idx="5"/>
          </p:nvPr>
        </p:nvSpPr>
        <p:spPr/>
        <p:txBody>
          <a:bodyPr/>
          <a:lstStyle/>
          <a:p>
            <a:fld id="{0F5038E3-B7CF-455E-96F4-A4DE1B143443}" type="slidenum">
              <a:rPr lang="fr-FR" smtClean="0">
                <a:solidFill>
                  <a:prstClr val="black"/>
                </a:solidFill>
              </a:rPr>
              <a:pPr/>
              <a:t>4</a:t>
            </a:fld>
            <a:endParaRPr lang="fr-FR">
              <a:solidFill>
                <a:prstClr val="black"/>
              </a:solidFill>
            </a:endParaRPr>
          </a:p>
        </p:txBody>
      </p:sp>
    </p:spTree>
    <p:extLst>
      <p:ext uri="{BB962C8B-B14F-4D97-AF65-F5344CB8AC3E}">
        <p14:creationId xmlns:p14="http://schemas.microsoft.com/office/powerpoint/2010/main" val="4384708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71EB2E-750B-408F-49B4-619E3DD77FD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95BA61F-A27C-22A5-53E6-173E38C7136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F185D3D-BA79-DCAB-DFF0-18CAB05E6BE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Demander à un élève de lire la deuxième contrainte et de la reformuler.</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u="none" strike="noStrike" dirty="0">
                <a:solidFill>
                  <a:srgbClr val="000000"/>
                </a:solidFill>
                <a:effectLst/>
                <a:latin typeface="Calibri" panose="020F0502020204030204" pitchFamily="34" charset="0"/>
              </a:rPr>
              <a:t>Je peux mettre 3 boites sur une étagère, mais pas plus. Je </a:t>
            </a:r>
            <a:r>
              <a:rPr lang="fr-FR" b="0" i="1" u="none" strike="noStrike">
                <a:solidFill>
                  <a:srgbClr val="000000"/>
                </a:solidFill>
                <a:effectLst/>
                <a:latin typeface="Calibri" panose="020F0502020204030204" pitchFamily="34" charset="0"/>
              </a:rPr>
              <a:t>ne peux donc </a:t>
            </a:r>
            <a:r>
              <a:rPr lang="fr-FR" b="0" i="1" u="none" strike="noStrike" dirty="0">
                <a:solidFill>
                  <a:srgbClr val="000000"/>
                </a:solidFill>
                <a:effectLst/>
                <a:latin typeface="Calibri" panose="020F0502020204030204" pitchFamily="34" charset="0"/>
              </a:rPr>
              <a:t>pas mettre 4 boites</a:t>
            </a:r>
            <a:r>
              <a:rPr lang="fr-FR" b="0" i="0" u="none" strike="noStrike" dirty="0">
                <a:solidFill>
                  <a:srgbClr val="000000"/>
                </a:solidFill>
                <a:effectLst/>
                <a:latin typeface="Calibri" panose="020F0502020204030204" pitchFamily="34" charset="0"/>
              </a:rPr>
              <a:t>. </a:t>
            </a:r>
          </a:p>
        </p:txBody>
      </p:sp>
      <p:sp>
        <p:nvSpPr>
          <p:cNvPr id="4" name="Espace réservé du numéro de diapositive 3">
            <a:extLst>
              <a:ext uri="{FF2B5EF4-FFF2-40B4-BE49-F238E27FC236}">
                <a16:creationId xmlns:a16="http://schemas.microsoft.com/office/drawing/2014/main" id="{E2D4BD0B-B6A6-6B4A-C834-E9892E9831A0}"/>
              </a:ext>
            </a:extLst>
          </p:cNvPr>
          <p:cNvSpPr>
            <a:spLocks noGrp="1"/>
          </p:cNvSpPr>
          <p:nvPr>
            <p:ph type="sldNum" sz="quarter" idx="5"/>
          </p:nvPr>
        </p:nvSpPr>
        <p:spPr/>
        <p:txBody>
          <a:bodyPr/>
          <a:lstStyle/>
          <a:p>
            <a:fld id="{0F5038E3-B7CF-455E-96F4-A4DE1B143443}" type="slidenum">
              <a:rPr lang="fr-FR" smtClean="0">
                <a:solidFill>
                  <a:prstClr val="black"/>
                </a:solidFill>
              </a:rPr>
              <a:pPr/>
              <a:t>5</a:t>
            </a:fld>
            <a:endParaRPr lang="fr-FR">
              <a:solidFill>
                <a:prstClr val="black"/>
              </a:solidFill>
            </a:endParaRPr>
          </a:p>
        </p:txBody>
      </p:sp>
    </p:spTree>
    <p:extLst>
      <p:ext uri="{BB962C8B-B14F-4D97-AF65-F5344CB8AC3E}">
        <p14:creationId xmlns:p14="http://schemas.microsoft.com/office/powerpoint/2010/main" val="20204107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u="none" strike="noStrike" dirty="0">
                <a:solidFill>
                  <a:srgbClr val="000000"/>
                </a:solidFill>
                <a:effectLst/>
                <a:latin typeface="Calibri" panose="020F0502020204030204" pitchFamily="34" charset="0"/>
              </a:rPr>
              <a:t>Ce rangement est-il possible ? </a:t>
            </a:r>
            <a:r>
              <a:rPr lang="fr-FR" b="0" i="1" kern="1200" baseline="0" dirty="0">
                <a:solidFill>
                  <a:schemeClr val="tx1"/>
                </a:solidFill>
                <a:effectLst/>
                <a:latin typeface="Calibri" panose="020F0502020204030204" pitchFamily="34" charset="0"/>
                <a:ea typeface="+mn-ea"/>
                <a:cs typeface="+mn-cs"/>
              </a:rPr>
              <a:t>→ Non.</a:t>
            </a:r>
          </a:p>
          <a:p>
            <a:r>
              <a:rPr lang="fr-FR" b="0" i="1" u="none" strike="noStrike" dirty="0">
                <a:solidFill>
                  <a:srgbClr val="000000"/>
                </a:solidFill>
                <a:effectLst/>
                <a:latin typeface="Calibri" panose="020F0502020204030204" pitchFamily="34" charset="0"/>
              </a:rPr>
              <a:t>Pourquoi ?</a:t>
            </a:r>
            <a:r>
              <a:rPr lang="fr-FR" b="0" i="1" kern="1200" baseline="0" dirty="0">
                <a:solidFill>
                  <a:schemeClr val="tx1"/>
                </a:solidFill>
                <a:effectLst/>
                <a:latin typeface="Calibri" panose="020F0502020204030204" pitchFamily="34" charset="0"/>
                <a:ea typeface="+mn-ea"/>
                <a:cs typeface="+mn-cs"/>
              </a:rPr>
              <a:t> → 16</a:t>
            </a:r>
            <a:r>
              <a:rPr lang="fr-FR" b="0" i="1" u="none" strike="noStrike" dirty="0">
                <a:solidFill>
                  <a:srgbClr val="000000"/>
                </a:solidFill>
                <a:effectLst/>
                <a:latin typeface="Calibri" panose="020F0502020204030204" pitchFamily="34" charset="0"/>
              </a:rPr>
              <a:t> </a:t>
            </a:r>
            <a:r>
              <a:rPr lang="fr-FR" b="0" i="1" kern="1200" baseline="0" dirty="0">
                <a:solidFill>
                  <a:schemeClr val="tx1"/>
                </a:solidFill>
                <a:effectLst/>
                <a:latin typeface="Calibri" panose="020F0502020204030204" pitchFamily="34" charset="0"/>
                <a:ea typeface="+mn-ea"/>
                <a:cs typeface="+mn-cs"/>
              </a:rPr>
              <a:t>+</a:t>
            </a:r>
            <a:r>
              <a:rPr lang="fr-FR" b="0" i="1" u="none" strike="noStrike" dirty="0">
                <a:solidFill>
                  <a:srgbClr val="000000"/>
                </a:solidFill>
                <a:effectLst/>
                <a:latin typeface="Calibri" panose="020F0502020204030204" pitchFamily="34" charset="0"/>
              </a:rPr>
              <a:t> </a:t>
            </a:r>
            <a:r>
              <a:rPr lang="fr-FR" b="0" i="1" kern="1200" baseline="0" dirty="0">
                <a:solidFill>
                  <a:schemeClr val="tx1"/>
                </a:solidFill>
                <a:effectLst/>
                <a:latin typeface="Calibri" panose="020F0502020204030204" pitchFamily="34" charset="0"/>
                <a:ea typeface="+mn-ea"/>
                <a:cs typeface="+mn-cs"/>
              </a:rPr>
              <a:t>18 =</a:t>
            </a:r>
            <a:r>
              <a:rPr lang="fr-FR" b="0" i="1" u="none" strike="noStrike" dirty="0">
                <a:solidFill>
                  <a:srgbClr val="000000"/>
                </a:solidFill>
                <a:effectLst/>
                <a:latin typeface="Calibri" panose="020F0502020204030204" pitchFamily="34" charset="0"/>
              </a:rPr>
              <a:t> </a:t>
            </a:r>
            <a:r>
              <a:rPr lang="fr-FR" b="0" i="1" kern="1200" baseline="0" dirty="0">
                <a:solidFill>
                  <a:schemeClr val="tx1"/>
                </a:solidFill>
                <a:effectLst/>
                <a:latin typeface="Calibri" panose="020F0502020204030204" pitchFamily="34" charset="0"/>
                <a:ea typeface="+mn-ea"/>
                <a:cs typeface="+mn-cs"/>
              </a:rPr>
              <a:t>34.</a:t>
            </a:r>
          </a:p>
          <a:p>
            <a:r>
              <a:rPr lang="fr-FR" b="0" i="1" u="none" strike="noStrike" kern="1200" baseline="0" dirty="0">
                <a:solidFill>
                  <a:schemeClr val="tx1"/>
                </a:solidFill>
                <a:effectLst/>
                <a:latin typeface="Calibri" panose="020F0502020204030204" pitchFamily="34" charset="0"/>
                <a:ea typeface="+mn-ea"/>
                <a:cs typeface="+mn-cs"/>
              </a:rPr>
              <a:t>L’étagère ne peut pas contenir plus de 30</a:t>
            </a:r>
            <a:r>
              <a:rPr lang="fr-FR" b="0" i="1" u="none" strike="noStrike" dirty="0">
                <a:solidFill>
                  <a:srgbClr val="000000"/>
                </a:solidFill>
                <a:effectLst/>
                <a:latin typeface="Calibri" panose="020F0502020204030204" pitchFamily="34" charset="0"/>
              </a:rPr>
              <a:t> </a:t>
            </a:r>
            <a:r>
              <a:rPr lang="fr-FR" b="0" i="1" u="none" strike="noStrike" kern="1200" baseline="0" dirty="0">
                <a:solidFill>
                  <a:schemeClr val="tx1"/>
                </a:solidFill>
                <a:effectLst/>
                <a:latin typeface="Calibri" panose="020F0502020204030204" pitchFamily="34" charset="0"/>
                <a:ea typeface="+mn-ea"/>
                <a:cs typeface="+mn-cs"/>
              </a:rPr>
              <a:t>kilogrammes et 34 est supérieur à 30.</a:t>
            </a:r>
            <a:endParaRPr lang="fr-FR" b="0" i="1" u="none" strike="noStrike" dirty="0">
              <a:solidFill>
                <a:srgbClr val="000000"/>
              </a:solidFill>
              <a:effectLst/>
              <a:latin typeface="Calibri" panose="020F0502020204030204" pitchFamily="34" charset="0"/>
            </a:endParaRPr>
          </a:p>
          <a:p>
            <a:endParaRPr lang="fr-FR" sz="1200" b="0" i="0" u="none" strike="noStrike" dirty="0">
              <a:solidFill>
                <a:srgbClr val="000000"/>
              </a:solidFill>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6</a:t>
            </a:fld>
            <a:endParaRPr lang="fr-FR">
              <a:solidFill>
                <a:prstClr val="black"/>
              </a:solidFill>
            </a:endParaRPr>
          </a:p>
        </p:txBody>
      </p:sp>
    </p:spTree>
    <p:extLst>
      <p:ext uri="{BB962C8B-B14F-4D97-AF65-F5344CB8AC3E}">
        <p14:creationId xmlns:p14="http://schemas.microsoft.com/office/powerpoint/2010/main" val="1263267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3DDF3C-F30C-1A85-53A8-742481DB699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B28649A-EC0E-077A-1671-E370B588473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22B9C34-7425-80B8-45F6-3CC893364AE6}"/>
              </a:ext>
            </a:extLst>
          </p:cNvPr>
          <p:cNvSpPr>
            <a:spLocks noGrp="1"/>
          </p:cNvSpPr>
          <p:nvPr>
            <p:ph type="body" idx="1"/>
          </p:nvPr>
        </p:nvSpPr>
        <p:spPr/>
        <p:txBody>
          <a:bodyPr/>
          <a:lstStyle/>
          <a:p>
            <a:r>
              <a:rPr lang="fr-FR" b="0" i="1" u="none" strike="noStrike" dirty="0">
                <a:solidFill>
                  <a:srgbClr val="000000"/>
                </a:solidFill>
                <a:effectLst/>
                <a:latin typeface="Calibri" panose="020F0502020204030204" pitchFamily="34" charset="0"/>
              </a:rPr>
              <a:t>Ce rangement est-il possible ? </a:t>
            </a:r>
            <a:r>
              <a:rPr lang="fr-FR" b="0" i="1" kern="1200" baseline="0" dirty="0">
                <a:solidFill>
                  <a:schemeClr val="tx1"/>
                </a:solidFill>
                <a:effectLst/>
                <a:latin typeface="Calibri" panose="020F0502020204030204" pitchFamily="34" charset="0"/>
                <a:ea typeface="+mn-ea"/>
                <a:cs typeface="+mn-cs"/>
              </a:rPr>
              <a:t>→ Non.</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u="none" strike="noStrike" dirty="0">
                <a:solidFill>
                  <a:srgbClr val="000000"/>
                </a:solidFill>
                <a:effectLst/>
                <a:latin typeface="Calibri" panose="020F0502020204030204" pitchFamily="34" charset="0"/>
              </a:rPr>
              <a:t>Pourquoi ?</a:t>
            </a:r>
            <a:r>
              <a:rPr lang="fr-FR" b="0" i="1" kern="1200" baseline="0" dirty="0">
                <a:solidFill>
                  <a:schemeClr val="tx1"/>
                </a:solidFill>
                <a:effectLst/>
                <a:latin typeface="Calibri" panose="020F0502020204030204" pitchFamily="34" charset="0"/>
                <a:ea typeface="+mn-ea"/>
                <a:cs typeface="+mn-cs"/>
              </a:rPr>
              <a:t> → Il y a </a:t>
            </a:r>
            <a:r>
              <a:rPr lang="fr-FR" b="0" i="1" u="none" strike="noStrike" kern="1200" baseline="0" dirty="0">
                <a:solidFill>
                  <a:schemeClr val="tx1"/>
                </a:solidFill>
                <a:effectLst/>
                <a:latin typeface="Calibri" panose="020F0502020204030204" pitchFamily="34" charset="0"/>
                <a:ea typeface="+mn-ea"/>
                <a:cs typeface="+mn-cs"/>
              </a:rPr>
              <a:t>4</a:t>
            </a:r>
            <a:r>
              <a:rPr lang="fr-FR" b="0" i="1" u="none" strike="noStrike" dirty="0">
                <a:solidFill>
                  <a:srgbClr val="000000"/>
                </a:solidFill>
                <a:effectLst/>
                <a:latin typeface="Calibri" panose="020F0502020204030204" pitchFamily="34" charset="0"/>
              </a:rPr>
              <a:t> </a:t>
            </a:r>
            <a:r>
              <a:rPr lang="fr-FR" b="0" i="1" u="none" strike="noStrike" kern="1200" baseline="0" dirty="0">
                <a:solidFill>
                  <a:schemeClr val="tx1"/>
                </a:solidFill>
                <a:effectLst/>
                <a:latin typeface="Calibri" panose="020F0502020204030204" pitchFamily="34" charset="0"/>
                <a:ea typeface="+mn-ea"/>
                <a:cs typeface="+mn-cs"/>
              </a:rPr>
              <a:t>boites placées sur cette étagère et il ne doit pas y avoir plus de 3</a:t>
            </a:r>
            <a:r>
              <a:rPr lang="fr-FR" b="0" i="1" u="none" strike="noStrike" dirty="0">
                <a:solidFill>
                  <a:srgbClr val="000000"/>
                </a:solidFill>
                <a:effectLst/>
                <a:latin typeface="Calibri" panose="020F0502020204030204" pitchFamily="34" charset="0"/>
              </a:rPr>
              <a:t> </a:t>
            </a:r>
            <a:r>
              <a:rPr lang="fr-FR" b="0" i="1" u="none" strike="noStrike" kern="1200" baseline="0" dirty="0">
                <a:solidFill>
                  <a:schemeClr val="tx1"/>
                </a:solidFill>
                <a:effectLst/>
                <a:latin typeface="Calibri" panose="020F0502020204030204" pitchFamily="34" charset="0"/>
                <a:ea typeface="+mn-ea"/>
                <a:cs typeface="+mn-cs"/>
              </a:rPr>
              <a:t>boites.</a:t>
            </a:r>
            <a:endParaRPr lang="fr-FR" b="0" i="1" u="none" strike="noStrike" dirty="0">
              <a:solidFill>
                <a:srgbClr val="000000"/>
              </a:solidFill>
              <a:effectLst/>
              <a:latin typeface="Calibri" panose="020F0502020204030204" pitchFamily="34" charset="0"/>
            </a:endParaRPr>
          </a:p>
          <a:p>
            <a:endParaRPr lang="fr-FR" sz="1200" b="0" i="0" u="none" strike="noStrike" dirty="0">
              <a:solidFill>
                <a:srgbClr val="000000"/>
              </a:solidFill>
              <a:effectLst/>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73A81F13-0FDB-18A1-9820-5EAED813EA76}"/>
              </a:ext>
            </a:extLst>
          </p:cNvPr>
          <p:cNvSpPr>
            <a:spLocks noGrp="1"/>
          </p:cNvSpPr>
          <p:nvPr>
            <p:ph type="sldNum" sz="quarter" idx="5"/>
          </p:nvPr>
        </p:nvSpPr>
        <p:spPr/>
        <p:txBody>
          <a:bodyPr/>
          <a:lstStyle/>
          <a:p>
            <a:fld id="{0F5038E3-B7CF-455E-96F4-A4DE1B143443}" type="slidenum">
              <a:rPr lang="fr-FR" smtClean="0">
                <a:solidFill>
                  <a:prstClr val="black"/>
                </a:solidFill>
              </a:rPr>
              <a:pPr/>
              <a:t>7</a:t>
            </a:fld>
            <a:endParaRPr lang="fr-FR">
              <a:solidFill>
                <a:prstClr val="black"/>
              </a:solidFill>
            </a:endParaRPr>
          </a:p>
        </p:txBody>
      </p:sp>
    </p:spTree>
    <p:extLst>
      <p:ext uri="{BB962C8B-B14F-4D97-AF65-F5344CB8AC3E}">
        <p14:creationId xmlns:p14="http://schemas.microsoft.com/office/powerpoint/2010/main" val="1553031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547A0-450C-56F3-CC0A-CAFD311DE45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0F423B2-A5C1-C451-D33B-EFB7B97682E2}"/>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AA3ECC8E-8F14-93E3-3E5C-53211D98B69C}"/>
              </a:ext>
            </a:extLst>
          </p:cNvPr>
          <p:cNvSpPr>
            <a:spLocks noGrp="1"/>
          </p:cNvSpPr>
          <p:nvPr>
            <p:ph type="body" idx="1"/>
          </p:nvPr>
        </p:nvSpPr>
        <p:spPr/>
        <p:txBody>
          <a:bodyPr/>
          <a:lstStyle/>
          <a:p>
            <a:r>
              <a:rPr lang="fr-FR" i="1" dirty="0">
                <a:latin typeface="Calibri" panose="020F0502020204030204" pitchFamily="34" charset="0"/>
              </a:rPr>
              <a:t>Prenez votre cahier page 14.</a:t>
            </a:r>
          </a:p>
          <a:p>
            <a:r>
              <a:rPr lang="fr-FR" i="1" dirty="0">
                <a:latin typeface="Calibri" panose="020F0502020204030204" pitchFamily="34" charset="0"/>
              </a:rPr>
              <a:t>Vous allez à présent devoir trouver un rangement possible pour ces boites.</a:t>
            </a:r>
          </a:p>
        </p:txBody>
      </p:sp>
      <p:sp>
        <p:nvSpPr>
          <p:cNvPr id="4" name="Espace réservé du numéro de diapositive 3">
            <a:extLst>
              <a:ext uri="{FF2B5EF4-FFF2-40B4-BE49-F238E27FC236}">
                <a16:creationId xmlns:a16="http://schemas.microsoft.com/office/drawing/2014/main" id="{C8C889C1-A324-FCB6-3C0F-2C93C34BAAAB}"/>
              </a:ext>
            </a:extLst>
          </p:cNvPr>
          <p:cNvSpPr>
            <a:spLocks noGrp="1"/>
          </p:cNvSpPr>
          <p:nvPr>
            <p:ph type="sldNum" sz="quarter" idx="10"/>
          </p:nvPr>
        </p:nvSpPr>
        <p:spPr/>
        <p:txBody>
          <a:bodyPr/>
          <a:lstStyle/>
          <a:p>
            <a:fld id="{0F5038E3-B7CF-455E-96F4-A4DE1B143443}" type="slidenum">
              <a:rPr lang="fr-FR" smtClean="0">
                <a:solidFill>
                  <a:prstClr val="black"/>
                </a:solidFill>
              </a:rPr>
              <a:pPr/>
              <a:t>8</a:t>
            </a:fld>
            <a:endParaRPr lang="fr-FR">
              <a:solidFill>
                <a:prstClr val="black"/>
              </a:solidFill>
            </a:endParaRPr>
          </a:p>
        </p:txBody>
      </p:sp>
    </p:spTree>
    <p:extLst>
      <p:ext uri="{BB962C8B-B14F-4D97-AF65-F5344CB8AC3E}">
        <p14:creationId xmlns:p14="http://schemas.microsoft.com/office/powerpoint/2010/main" val="3633356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1F2673-4D34-3156-9CA6-69B20F1CED0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5B34E5E-16BE-67BF-177B-613ACB8125BF}"/>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455B6C39-9901-5782-F82E-1C8246DA038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Laisser les élèves chercher individuellement ou en binôme. Quand ils ont trouvé, ils écrivent sur chaque étagère les masses nécessaires. Ils peuvent tracer des rectangles pour matérialiser les boites mais ce n’est pas obligatoire.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Circuler dans les rangs pour étayer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si un élève n’entre pas dans l’activité, lui demander de reformuler les contraintes. Lui demander de faire un essai, puis de vérifier s’il convient.</a:t>
            </a:r>
            <a:endParaRPr lang="fr-FR" i="1"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si un élève a trouvé une organisation, lui demander de vérifier (et de verbaliser) que toutes les contraintes sont respectées.</a:t>
            </a:r>
            <a:endParaRPr lang="fr-FR"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3F019C83-303F-5BD7-CB7B-09C9B23332CF}"/>
              </a:ext>
            </a:extLst>
          </p:cNvPr>
          <p:cNvSpPr>
            <a:spLocks noGrp="1"/>
          </p:cNvSpPr>
          <p:nvPr>
            <p:ph type="sldNum" sz="quarter" idx="10"/>
          </p:nvPr>
        </p:nvSpPr>
        <p:spPr/>
        <p:txBody>
          <a:bodyPr/>
          <a:lstStyle/>
          <a:p>
            <a:fld id="{0F5038E3-B7CF-455E-96F4-A4DE1B143443}" type="slidenum">
              <a:rPr lang="fr-FR" smtClean="0">
                <a:solidFill>
                  <a:prstClr val="black"/>
                </a:solidFill>
              </a:rPr>
              <a:pPr/>
              <a:t>9</a:t>
            </a:fld>
            <a:endParaRPr lang="fr-FR">
              <a:solidFill>
                <a:prstClr val="black"/>
              </a:solidFill>
            </a:endParaRPr>
          </a:p>
        </p:txBody>
      </p:sp>
    </p:spTree>
    <p:extLst>
      <p:ext uri="{BB962C8B-B14F-4D97-AF65-F5344CB8AC3E}">
        <p14:creationId xmlns:p14="http://schemas.microsoft.com/office/powerpoint/2010/main" val="42157811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1A71FAA7-0151-4E68-A79F-C6A3DDCCD2F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336716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4347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920594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EC527E"/>
          </a:solidFill>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0805977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6451277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Tree>
    <p:extLst>
      <p:ext uri="{BB962C8B-B14F-4D97-AF65-F5344CB8AC3E}">
        <p14:creationId xmlns:p14="http://schemas.microsoft.com/office/powerpoint/2010/main" val="12477222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42796096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FFD333"/>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FFD333"/>
          </a:solidFill>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Exercice</a:t>
            </a:r>
            <a:r>
              <a:rPr lang="en-US" dirty="0"/>
              <a:t> des champions</a:t>
            </a: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0125334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Exercice</a:t>
            </a:r>
            <a:r>
              <a:rPr lang="en-US" dirty="0"/>
              <a:t> des champions</a:t>
            </a:r>
          </a:p>
        </p:txBody>
      </p:sp>
    </p:spTree>
    <p:extLst>
      <p:ext uri="{BB962C8B-B14F-4D97-AF65-F5344CB8AC3E}">
        <p14:creationId xmlns:p14="http://schemas.microsoft.com/office/powerpoint/2010/main" val="20047933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7904685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61C4D1"/>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61C4D1"/>
          </a:solidFill>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a:t>Devoirs</a:t>
            </a: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644965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F1EA03B-2F57-4AA5-9C24-4EB203E6C4DC}"/>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2" name="Title 1"/>
          <p:cNvSpPr>
            <a:spLocks noGrp="1"/>
          </p:cNvSpPr>
          <p:nvPr>
            <p:ph type="title"/>
          </p:nvPr>
        </p:nvSpPr>
        <p:spPr>
          <a:xfrm>
            <a:off x="0" y="-1"/>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3E3D788D-DDD6-4F09-BBA3-1F39D88DC4A9}"/>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659819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a:t>Devoirs</a:t>
            </a:r>
          </a:p>
        </p:txBody>
      </p:sp>
    </p:spTree>
    <p:extLst>
      <p:ext uri="{BB962C8B-B14F-4D97-AF65-F5344CB8AC3E}">
        <p14:creationId xmlns:p14="http://schemas.microsoft.com/office/powerpoint/2010/main" val="25436574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descr="Une image contenant texte&#10;&#10;Description générée automatiquement">
            <a:extLst>
              <a:ext uri="{FF2B5EF4-FFF2-40B4-BE49-F238E27FC236}">
                <a16:creationId xmlns:a16="http://schemas.microsoft.com/office/drawing/2014/main" id="{99BE8A99-E4F7-4270-962A-0F41CC30436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defRPr sz="40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607267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dirty="0">
              <a:solidFill>
                <a:prstClr val="white"/>
              </a:solidFill>
            </a:endParaRP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a:solidFill>
                <a:prstClr val="white"/>
              </a:solidFill>
            </a:endParaRPr>
          </a:p>
        </p:txBody>
      </p:sp>
      <p:pic>
        <p:nvPicPr>
          <p:cNvPr id="5" name="Image 4">
            <a:extLst>
              <a:ext uri="{FF2B5EF4-FFF2-40B4-BE49-F238E27FC236}">
                <a16:creationId xmlns:a16="http://schemas.microsoft.com/office/drawing/2014/main" id="{A24121E1-13E7-46AF-A21F-4A7F8A52F54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
        <p:nvSpPr>
          <p:cNvPr id="11" name="Title 1">
            <a:extLst>
              <a:ext uri="{FF2B5EF4-FFF2-40B4-BE49-F238E27FC236}">
                <a16:creationId xmlns:a16="http://schemas.microsoft.com/office/drawing/2014/main" id="{7B1D961D-20A3-458D-BB15-B983FE59CE06}"/>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Tree>
    <p:extLst>
      <p:ext uri="{BB962C8B-B14F-4D97-AF65-F5344CB8AC3E}">
        <p14:creationId xmlns:p14="http://schemas.microsoft.com/office/powerpoint/2010/main" val="20501502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8463"/>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solidFill>
                <a:prstClr val="white"/>
              </a:solidFill>
            </a:endParaRPr>
          </a:p>
        </p:txBody>
      </p:sp>
      <p:sp>
        <p:nvSpPr>
          <p:cNvPr id="2" name="Title 1"/>
          <p:cNvSpPr>
            <a:spLocks noGrp="1"/>
          </p:cNvSpPr>
          <p:nvPr>
            <p:ph type="title" hasCustomPrompt="1"/>
          </p:nvPr>
        </p:nvSpPr>
        <p:spPr>
          <a:xfrm>
            <a:off x="5715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a:solidFill>
                <a:prstClr val="white"/>
              </a:solidFill>
            </a:endParaRPr>
          </a:p>
        </p:txBody>
      </p:sp>
      <p:pic>
        <p:nvPicPr>
          <p:cNvPr id="7" name="Image 6">
            <a:extLst>
              <a:ext uri="{FF2B5EF4-FFF2-40B4-BE49-F238E27FC236}">
                <a16:creationId xmlns:a16="http://schemas.microsoft.com/office/drawing/2014/main" id="{B2165637-CF1A-4ACE-BA93-0D8E3A201B8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Tree>
    <p:extLst>
      <p:ext uri="{BB962C8B-B14F-4D97-AF65-F5344CB8AC3E}">
        <p14:creationId xmlns:p14="http://schemas.microsoft.com/office/powerpoint/2010/main" val="35724569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FAC14F76-D2C5-4E2B-9015-0B8D6C52EC0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Tree>
    <p:extLst>
      <p:ext uri="{BB962C8B-B14F-4D97-AF65-F5344CB8AC3E}">
        <p14:creationId xmlns:p14="http://schemas.microsoft.com/office/powerpoint/2010/main" val="436074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CA7AB0DF-90C7-4048-BFEF-4E20FAB6DE6F}"/>
              </a:ext>
            </a:extLst>
          </p:cNvPr>
          <p:cNvPicPr>
            <a:picLocks noChangeAspect="1"/>
          </p:cNvPicPr>
          <p:nvPr userDrawn="1"/>
        </p:nvPicPr>
        <p:blipFill>
          <a:blip r:embed="rId2">
            <a:extLst>
              <a:ext uri="{28A0092B-C50C-407E-A947-70E740481C1C}">
                <a14:useLocalDpi xmlns:a14="http://schemas.microsoft.com/office/drawing/2010/main" val="0"/>
              </a:ext>
            </a:extLst>
          </a:blip>
          <a:srcRect t="1565" b="1565"/>
          <a:stretch/>
        </p:blipFill>
        <p:spPr>
          <a:xfrm>
            <a:off x="0" y="0"/>
            <a:ext cx="9144001" cy="6858000"/>
          </a:xfrm>
          <a:prstGeom prst="rect">
            <a:avLst/>
          </a:prstGeom>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spcBef>
                <a:spcPts val="600"/>
              </a:spcBef>
              <a:spcAft>
                <a:spcPts val="600"/>
              </a:spcAft>
              <a:defRPr sz="2800" b="1">
                <a:solidFill>
                  <a:schemeClr val="bg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533036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2" name="Title 1"/>
          <p:cNvSpPr>
            <a:spLocks noGrp="1"/>
          </p:cNvSpPr>
          <p:nvPr>
            <p:ph type="title" hasCustomPrompt="1"/>
          </p:nvPr>
        </p:nvSpPr>
        <p:spPr>
          <a:xfrm>
            <a:off x="0" y="-1"/>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20059096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5715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 name="Title 1"/>
          <p:cNvSpPr>
            <a:spLocks noGrp="1"/>
          </p:cNvSpPr>
          <p:nvPr>
            <p:ph type="title" hasCustomPrompt="1"/>
          </p:nvPr>
        </p:nvSpPr>
        <p:spPr>
          <a:xfrm>
            <a:off x="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4041591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1"/>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30458897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5614D3E7-780F-4F20-8F2A-83F233579B9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2566968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2A8DC0-C626-44FE-B0FA-3AC7B44F0388}"/>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2" name="Title 1"/>
          <p:cNvSpPr>
            <a:spLocks noGrp="1"/>
          </p:cNvSpPr>
          <p:nvPr>
            <p:ph type="title"/>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10" name="Rectangle 9">
            <a:extLst>
              <a:ext uri="{FF2B5EF4-FFF2-40B4-BE49-F238E27FC236}">
                <a16:creationId xmlns:a16="http://schemas.microsoft.com/office/drawing/2014/main" id="{F063D9CA-628E-4BBF-879C-92236F3E0FEC}"/>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55191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6" name="Image 5">
            <a:extLst>
              <a:ext uri="{FF2B5EF4-FFF2-40B4-BE49-F238E27FC236}">
                <a16:creationId xmlns:a16="http://schemas.microsoft.com/office/drawing/2014/main" id="{E959A59D-4501-404B-BBCB-BEB8095AE1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25033486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6" name="Image 5" descr="Une image contenant texte, habits, personne, capture d’écran&#10;&#10;Le contenu généré par l’IA peut être incorrect.">
            <a:extLst>
              <a:ext uri="{FF2B5EF4-FFF2-40B4-BE49-F238E27FC236}">
                <a16:creationId xmlns:a16="http://schemas.microsoft.com/office/drawing/2014/main" id="{E2EB296A-F435-45C1-063D-6AEB087AA1D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defRPr sz="2800" b="1">
                <a:solidFill>
                  <a:schemeClr val="bg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
        <p:nvSpPr>
          <p:cNvPr id="3" name="Titre 3">
            <a:extLst>
              <a:ext uri="{FF2B5EF4-FFF2-40B4-BE49-F238E27FC236}">
                <a16:creationId xmlns:a16="http://schemas.microsoft.com/office/drawing/2014/main" id="{83468295-3979-CA6D-D9F2-FC3AFEED5EC7}"/>
              </a:ext>
            </a:extLst>
          </p:cNvPr>
          <p:cNvSpPr txBox="1">
            <a:spLocks/>
          </p:cNvSpPr>
          <p:nvPr userDrawn="1"/>
        </p:nvSpPr>
        <p:spPr>
          <a:xfrm>
            <a:off x="4342511" y="6163768"/>
            <a:ext cx="4421378" cy="499464"/>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2000" dirty="0">
                <a:solidFill>
                  <a:prstClr val="white"/>
                </a:solidFill>
                <a:latin typeface="Verdana" panose="020B0604030504040204" pitchFamily="34" charset="0"/>
                <a:ea typeface="Verdana" panose="020B0604030504040204" pitchFamily="34" charset="0"/>
              </a:rPr>
              <a:t>Réservé à la </a:t>
            </a:r>
            <a:r>
              <a:rPr lang="fr-FR" sz="2000" dirty="0" err="1">
                <a:solidFill>
                  <a:prstClr val="white"/>
                </a:solidFill>
                <a:latin typeface="Verdana" panose="020B0604030504040204" pitchFamily="34" charset="0"/>
                <a:ea typeface="Verdana" panose="020B0604030504040204" pitchFamily="34" charset="0"/>
              </a:rPr>
              <a:t>vidéoprojection</a:t>
            </a:r>
            <a:endParaRPr lang="fr-FR" sz="2000" dirty="0">
              <a:solidFill>
                <a:prstClr val="white"/>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5125124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2" name="Title 1"/>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5" name="Image 4">
            <a:extLst>
              <a:ext uri="{FF2B5EF4-FFF2-40B4-BE49-F238E27FC236}">
                <a16:creationId xmlns:a16="http://schemas.microsoft.com/office/drawing/2014/main" id="{DE64E38B-E7A3-4A1A-A559-0B847F368B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30102795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 name="Title 1"/>
          <p:cNvSpPr>
            <a:spLocks noGrp="1"/>
          </p:cNvSpPr>
          <p:nvPr>
            <p:ph type="title" hasCustomPrompt="1"/>
          </p:nvPr>
        </p:nvSpPr>
        <p:spPr>
          <a:xfrm>
            <a:off x="5715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7" name="Image 6">
            <a:extLst>
              <a:ext uri="{FF2B5EF4-FFF2-40B4-BE49-F238E27FC236}">
                <a16:creationId xmlns:a16="http://schemas.microsoft.com/office/drawing/2014/main" id="{4359CA78-C9E8-4A1E-8AEA-0174C017B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23628278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93C0F9BF-8D3B-499E-84F2-5221B9C88C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2342124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06D532-34F8-45B7-BD03-BB9137FD2C46}"/>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C511F10A-F4A0-4222-8B4E-B311B8929ED7}"/>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4209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5614D3E7-780F-4F20-8F2A-83F233579B9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1560598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Image 2">
            <a:extLst>
              <a:ext uri="{FF2B5EF4-FFF2-40B4-BE49-F238E27FC236}">
                <a16:creationId xmlns:a16="http://schemas.microsoft.com/office/drawing/2014/main" id="{0CE3AC5E-41FF-4A05-9406-0C0491A659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01585" y="-103991"/>
            <a:ext cx="734569" cy="1005842"/>
          </a:xfrm>
          <a:prstGeom prst="rect">
            <a:avLst/>
          </a:prstGeom>
        </p:spPr>
      </p:pic>
    </p:spTree>
    <p:extLst>
      <p:ext uri="{BB962C8B-B14F-4D97-AF65-F5344CB8AC3E}">
        <p14:creationId xmlns:p14="http://schemas.microsoft.com/office/powerpoint/2010/main" val="2620730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7" name="Image 6" descr="Une image contenant texte&#10;&#10;Description générée automatiquement">
            <a:extLst>
              <a:ext uri="{FF2B5EF4-FFF2-40B4-BE49-F238E27FC236}">
                <a16:creationId xmlns:a16="http://schemas.microsoft.com/office/drawing/2014/main" id="{3508864F-53CD-46A0-B6BF-415F628DB91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46" b="-1589"/>
          <a:stretch/>
        </p:blipFill>
        <p:spPr>
          <a:xfrm>
            <a:off x="0" y="-107577"/>
            <a:ext cx="9143999" cy="7076357"/>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409486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8DF7BD-4FC4-46D8-8E51-1C50A815652F}"/>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96689A6C-72B0-4D31-9978-689932D59F48}"/>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8097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C2D1119E-A446-4807-99A7-22FC0326BBF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36577483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30.xml"/><Relationship Id="rId1" Type="http://schemas.openxmlformats.org/officeDocument/2006/relationships/slideLayout" Target="../slideLayouts/slideLayout29.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3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5" Type="http://schemas.openxmlformats.org/officeDocument/2006/relationships/theme" Target="../theme/theme11.xml"/><Relationship Id="rId4" Type="http://schemas.openxmlformats.org/officeDocument/2006/relationships/slideLayout" Target="../slideLayouts/slideLayout3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theme" Target="../theme/theme5.xml"/><Relationship Id="rId4" Type="http://schemas.openxmlformats.org/officeDocument/2006/relationships/slideLayout" Target="../slideLayouts/slideLayout14.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theme" Target="../theme/theme8.xml"/><Relationship Id="rId4" Type="http://schemas.openxmlformats.org/officeDocument/2006/relationships/slideLayout" Target="../slideLayouts/slideLayout24.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5" Type="http://schemas.openxmlformats.org/officeDocument/2006/relationships/theme" Target="../theme/theme9.xml"/><Relationship Id="rId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8748504"/>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9B60914A-B9D9-4B95-BBEA-32E85AA20954}" type="datetimeFigureOut">
              <a:rPr lang="fr-FR" smtClean="0">
                <a:solidFill>
                  <a:prstClr val="black">
                    <a:tint val="75000"/>
                  </a:prstClr>
                </a:solidFill>
              </a:rPr>
              <a:pPr>
                <a:defRPr/>
              </a:pPr>
              <a:t>25/07/2025</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D349CDC-BADB-4C39-95ED-E0FCA83A6716}" type="slidenum">
              <a:rPr lang="fr-FR" smtClean="0">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3059013770"/>
      </p:ext>
    </p:extLst>
  </p:cSld>
  <p:clrMap bg1="lt1" tx1="dk1" bg2="lt2" tx2="dk2" accent1="accent1" accent2="accent2" accent3="accent3" accent4="accent4" accent5="accent5" accent6="accent6" hlink="hlink" folHlink="folHlink"/>
  <p:sldLayoutIdLst>
    <p:sldLayoutId id="2147483761" r:id="rId1"/>
    <p:sldLayoutId id="214748376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solidFill>
                  <a:prstClr val="black">
                    <a:tint val="75000"/>
                  </a:prstClr>
                </a:solidFill>
              </a:rPr>
              <a:pPr/>
              <a:t>25/07/2025</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463159235"/>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829290"/>
      </p:ext>
    </p:extLst>
  </p:cSld>
  <p:clrMap bg1="lt1" tx1="dk1" bg2="lt2" tx2="dk2" accent1="accent1" accent2="accent2" accent3="accent3" accent4="accent4" accent5="accent5" accent6="accent6" hlink="hlink" folHlink="folHlink"/>
  <p:sldLayoutIdLst>
    <p:sldLayoutId id="2147483691" r:id="rId1"/>
    <p:sldLayoutId id="214748369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7185855"/>
      </p:ext>
    </p:extLst>
  </p:cSld>
  <p:clrMap bg1="lt1" tx1="dk1" bg2="lt2" tx2="dk2" accent1="accent1" accent2="accent2" accent3="accent3" accent4="accent4" accent5="accent5" accent6="accent6" hlink="hlink" folHlink="folHlink"/>
  <p:sldLayoutIdLst>
    <p:sldLayoutId id="2147483694" r:id="rId1"/>
    <p:sldLayoutId id="214748369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1601429"/>
      </p:ext>
    </p:extLst>
  </p:cSld>
  <p:clrMap bg1="lt1" tx1="dk1" bg2="lt2" tx2="dk2" accent1="accent1" accent2="accent2" accent3="accent3" accent4="accent4" accent5="accent5" accent6="accent6" hlink="hlink" folHlink="folHlink"/>
  <p:sldLayoutIdLst>
    <p:sldLayoutId id="2147483697" r:id="rId1"/>
    <p:sldLayoutId id="214748369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25/07/2025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303890418"/>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5"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25/07/2025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20239896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80"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25/07/2025</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74179735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9B60914A-B9D9-4B95-BBEA-32E85AA20954}" type="datetimeFigureOut">
              <a:rPr lang="fr-FR" smtClean="0">
                <a:solidFill>
                  <a:prstClr val="black">
                    <a:tint val="75000"/>
                  </a:prstClr>
                </a:solidFill>
              </a:rPr>
              <a:pPr>
                <a:defRPr/>
              </a:pPr>
              <a:t>25/07/2025</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D349CDC-BADB-4C39-95ED-E0FCA83A6716}" type="slidenum">
              <a:rPr lang="fr-FR" smtClean="0">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1877451171"/>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solidFill>
                  <a:prstClr val="black">
                    <a:tint val="75000"/>
                  </a:prstClr>
                </a:solidFill>
              </a:rPr>
              <a:pPr/>
              <a:t>25/07/2025</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649524"/>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713776E6-FDAB-4DC4-9050-5852F249B93E}"/>
              </a:ext>
            </a:extLst>
          </p:cNvPr>
          <p:cNvSpPr>
            <a:spLocks noGrp="1"/>
          </p:cNvSpPr>
          <p:nvPr>
            <p:ph type="ctrTitle"/>
          </p:nvPr>
        </p:nvSpPr>
        <p:spPr/>
        <p:txBody>
          <a:bodyPr>
            <a:noAutofit/>
          </a:bodyPr>
          <a:lstStyle/>
          <a:p>
            <a:pPr>
              <a:spcBef>
                <a:spcPts val="1200"/>
              </a:spcBef>
              <a:spcAft>
                <a:spcPts val="1200"/>
              </a:spcAft>
            </a:pPr>
            <a:r>
              <a:rPr lang="fr-FR" sz="2700" dirty="0"/>
              <a:t>13. Problèmes atypiques : </a:t>
            </a:r>
            <a:br>
              <a:rPr lang="fr-FR" sz="2700" dirty="0"/>
            </a:br>
            <a:r>
              <a:rPr lang="fr-FR" sz="2700" dirty="0"/>
              <a:t>apprendre à chercher</a:t>
            </a:r>
          </a:p>
        </p:txBody>
      </p:sp>
    </p:spTree>
    <p:extLst>
      <p:ext uri="{BB962C8B-B14F-4D97-AF65-F5344CB8AC3E}">
        <p14:creationId xmlns:p14="http://schemas.microsoft.com/office/powerpoint/2010/main" val="2745211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190DF26-777C-ED5D-22FC-FDAF05A6CBD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0CD1144-C88D-883E-3C85-8A279F499AD9}"/>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75412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919F6624-1C93-1E75-72F3-D02A9796E20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49BBDF6-FF59-6BD7-1AB9-439458A36375}"/>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34499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CCFC31B4-E9D8-FD80-4651-E8E2BA71C6E6}"/>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FE2942F8-78ED-5459-3FC5-97414CB2C2E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22016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0C22B9-5542-F13A-AB5A-233590205FCE}"/>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06979AE8-CE9E-AF57-0C81-D63C0A5810B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0939ED7-F11F-C761-6EBD-8F57DC6CCE4B}"/>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279782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03E534-C5AB-9DAE-78BC-13108FBA6E69}"/>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2F9BE6C1-70F1-E646-690B-59748D8C5A8D}"/>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3AC317D3-263C-7C8E-F534-6C32A234BAF4}"/>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785705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AD1C0930-7D6D-CD9F-E3A2-061A1002668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AA7B2F7-186E-DA64-0CBC-62285EC0DE0C}"/>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687327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52511-EC65-95A3-FDE4-0725F3CEEB30}"/>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04348B67-67F0-787F-4581-314C1B11611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F649070-8CDA-2596-9E17-BBE6603866E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40121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B8CD6E-7307-2DAB-6062-560B4A802FA8}"/>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7BE45FA7-9A3E-E485-3AE6-1904666ACE9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23CDAA0-3372-9DDC-167F-6ACAABD4A09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511550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7E6ED1-8B6D-59A0-61C2-00AF937FD813}"/>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390F97D6-10A3-BF64-F001-9439466C0DC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F5C6771-FF85-8951-9B8D-8F424C4615E9}"/>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696585628"/>
      </p:ext>
    </p:extLst>
  </p:cSld>
  <p:clrMapOvr>
    <a:masterClrMapping/>
  </p:clrMapOvr>
</p:sld>
</file>

<file path=ppt/theme/theme1.xml><?xml version="1.0" encoding="utf-8"?>
<a:theme xmlns:a="http://schemas.openxmlformats.org/drawingml/2006/main" name="4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0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6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3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9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18803a878aac849c00b4a01ccbe54988">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80e55d487851c59b72b49e6c88a20c9"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SharedWithUsers xmlns="27f64e36-29aa-44d5-a3e0-06242cad7d4d">
      <UserInfo>
        <DisplayName/>
        <AccountId xsi:nil="true"/>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5BFC1B8-77F0-4AFE-AD11-2C8639C4AC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2B294D5-9479-4072-A39C-3F5AF912A241}">
  <ds:schemaRefs>
    <ds:schemaRef ds:uri="http://purl.org/dc/terms/"/>
    <ds:schemaRef ds:uri="27f64e36-29aa-44d5-a3e0-06242cad7d4d"/>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schemas.openxmlformats.org/package/2006/metadata/core-properties"/>
    <ds:schemaRef ds:uri="cd84cc96-e4f0-4e7f-873a-a508fb658c41"/>
    <ds:schemaRef ds:uri="http://www.w3.org/XML/1998/namespace"/>
    <ds:schemaRef ds:uri="http://purl.org/dc/dcmitype/"/>
  </ds:schemaRefs>
</ds:datastoreItem>
</file>

<file path=customXml/itemProps3.xml><?xml version="1.0" encoding="utf-8"?>
<ds:datastoreItem xmlns:ds="http://schemas.openxmlformats.org/officeDocument/2006/customXml" ds:itemID="{1CB29B1E-CD13-48AB-BBEF-DF001D11879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440</Words>
  <Application>Microsoft Office PowerPoint</Application>
  <PresentationFormat>Affichage à l'écran (4:3)</PresentationFormat>
  <Paragraphs>31</Paragraphs>
  <Slides>10</Slides>
  <Notes>10</Notes>
  <HiddenSlides>0</HiddenSlides>
  <MMClips>0</MMClips>
  <ScaleCrop>false</ScaleCrop>
  <HeadingPairs>
    <vt:vector size="6" baseType="variant">
      <vt:variant>
        <vt:lpstr>Polices utilisées</vt:lpstr>
      </vt:variant>
      <vt:variant>
        <vt:i4>4</vt:i4>
      </vt:variant>
      <vt:variant>
        <vt:lpstr>Thème</vt:lpstr>
      </vt:variant>
      <vt:variant>
        <vt:i4>11</vt:i4>
      </vt:variant>
      <vt:variant>
        <vt:lpstr>Titres des diapositives</vt:lpstr>
      </vt:variant>
      <vt:variant>
        <vt:i4>10</vt:i4>
      </vt:variant>
    </vt:vector>
  </HeadingPairs>
  <TitlesOfParts>
    <vt:vector size="25" baseType="lpstr">
      <vt:lpstr>Arial</vt:lpstr>
      <vt:lpstr>Calibri</vt:lpstr>
      <vt:lpstr>Calibri Light</vt:lpstr>
      <vt:lpstr>Verdana</vt:lpstr>
      <vt:lpstr>4_Thème Office</vt:lpstr>
      <vt:lpstr>5_Thème Office</vt:lpstr>
      <vt:lpstr>6_Thème Office</vt:lpstr>
      <vt:lpstr>7_Thème Office</vt:lpstr>
      <vt:lpstr>1_Thème Office</vt:lpstr>
      <vt:lpstr>2_Thème Office</vt:lpstr>
      <vt:lpstr>3_Thème Office</vt:lpstr>
      <vt:lpstr>8_Thème Office</vt:lpstr>
      <vt:lpstr>9_Thème Office</vt:lpstr>
      <vt:lpstr>10_Thème Office</vt:lpstr>
      <vt:lpstr>12_Thème Office</vt:lpstr>
      <vt:lpstr>13. Problèmes atypiques :  apprendre à chercher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Éditions Hatier</dc:creator>
  <cp:lastModifiedBy>TAILLADE JUSTINE</cp:lastModifiedBy>
  <cp:revision>2</cp:revision>
  <dcterms:created xsi:type="dcterms:W3CDTF">2022-01-07T11:15:07Z</dcterms:created>
  <dcterms:modified xsi:type="dcterms:W3CDTF">2025-07-25T16:44:40Z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y fmtid="{D5CDD505-2E9C-101B-9397-08002B2CF9AE}" pid="4" name="Order">
    <vt:r8>1230000</vt:r8>
  </property>
  <property fmtid="{D5CDD505-2E9C-101B-9397-08002B2CF9AE}" pid="5" name="ComplianceAssetId">
    <vt:lpwstr/>
  </property>
  <property fmtid="{D5CDD505-2E9C-101B-9397-08002B2CF9AE}" pid="6" name="_ExtendedDescription">
    <vt:lpwstr/>
  </property>
  <property fmtid="{D5CDD505-2E9C-101B-9397-08002B2CF9AE}" pid="7" name="TriggerFlowInfo">
    <vt:lpwstr/>
  </property>
</Properties>
</file>