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3.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4.xml" ContentType="application/vnd.openxmlformats-officedocument.theme+xml"/>
  <Override PartName="/ppt/slideLayouts/slideLayout11.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 id="2147483653" r:id="rId5"/>
    <p:sldMasterId id="2147483658" r:id="rId6"/>
    <p:sldMasterId id="2147483662" r:id="rId7"/>
    <p:sldMasterId id="2147483666" r:id="rId8"/>
  </p:sldMasterIdLst>
  <p:notesMasterIdLst>
    <p:notesMasterId r:id="rId37"/>
  </p:notesMasterIdLst>
  <p:sldIdLst>
    <p:sldId id="256" r:id="rId9"/>
    <p:sldId id="614" r:id="rId10"/>
    <p:sldId id="605" r:id="rId11"/>
    <p:sldId id="617" r:id="rId12"/>
    <p:sldId id="607" r:id="rId13"/>
    <p:sldId id="325" r:id="rId14"/>
    <p:sldId id="608" r:id="rId15"/>
    <p:sldId id="326" r:id="rId16"/>
    <p:sldId id="624" r:id="rId17"/>
    <p:sldId id="619" r:id="rId18"/>
    <p:sldId id="316" r:id="rId19"/>
    <p:sldId id="625" r:id="rId20"/>
    <p:sldId id="331" r:id="rId21"/>
    <p:sldId id="615" r:id="rId22"/>
    <p:sldId id="332" r:id="rId23"/>
    <p:sldId id="333" r:id="rId24"/>
    <p:sldId id="610" r:id="rId25"/>
    <p:sldId id="627" r:id="rId26"/>
    <p:sldId id="313" r:id="rId27"/>
    <p:sldId id="612" r:id="rId28"/>
    <p:sldId id="613" r:id="rId29"/>
    <p:sldId id="285" r:id="rId30"/>
    <p:sldId id="288" r:id="rId31"/>
    <p:sldId id="628" r:id="rId32"/>
    <p:sldId id="629" r:id="rId33"/>
    <p:sldId id="630" r:id="rId34"/>
    <p:sldId id="286" r:id="rId35"/>
    <p:sldId id="287" r:id="rId36"/>
  </p:sldIdLst>
  <p:sldSz cx="9144000" cy="6858000" type="screen4x3"/>
  <p:notesSz cx="6858000" cy="9144000"/>
  <p:embeddedFontLst>
    <p:embeddedFont>
      <p:font typeface="Verdana" panose="020B0604030504040204" pitchFamily="34" charset="0"/>
      <p:regular r:id="rId38"/>
      <p:bold r:id="rId39"/>
      <p:italic r:id="rId40"/>
      <p:boldItalic r:id="rId4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5" roundtripDataSignature="AMtx7miNbJHp9ho4ruAvxi+IG1Imtxoxr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8035A710-E786-5AD4-6E6B-F2C4540F2679}" name="CHAUVELLIER ANNE" initials="CA" userId="S::ACHAUVELLIER@editions-hatier.fr::f6f57ace-c9cf-44ce-941b-3615434e65b1" providerId="AD"/>
  <p188:author id="{5F8BA321-80A1-CEA0-CCDE-AB6954515002}" name="TAILLADE JUSTINE" initials="TJ" userId="S::JTAILLADE@editions-hatier.fr::7689be7a-6074-46a5-a6a4-f2fd3e4f6393" providerId="AD"/>
  <p188:author id="{BCEC0C35-085C-D9B9-E378-2995294E600F}" name="Sylvie Advenier" initials="SA" userId="516bcc22ff4f1580" providerId="Windows Live"/>
  <p188:author id="{99329D8D-736E-127F-056B-D92D91D3CEEB}" name="Harmonie Rossi Tessier" initials="HRT" userId="ce3dc0babca3d520" providerId="Windows Live"/>
  <p188:author id="{CB410498-00AA-A716-1E6C-E42B11846246}" name="jennifer riviere" initials="jr" userId="77148290420568c5" providerId="Windows Live"/>
  <p188:author id="{2EACF4B5-B5D6-1F77-434B-4ACC816D40DA}" name="Caroline HACHE" initials="CH" userId="Caroline HACHE"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Christophe DRACOS" initials="" lastIdx="5" clrIdx="0"/>
  <p:cmAuthor id="1" name="jennifer r" initials="" lastIdx="10" clrIdx="1"/>
  <p:cmAuthor id="2" name="Catherine MALLARD" initials="" lastIdx="7" clrIdx="2"/>
  <p:cmAuthor id="3" name="Pauline Negrel-Lion" initials="" lastIdx="10" clrIdx="3"/>
  <p:cmAuthor id="4" name="HACHE Caroline" initials="" lastIdx="3" clrIdx="4"/>
  <p:cmAuthor id="5" name="Harmonie Tessier" initials="" lastIdx="3"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1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176" autoAdjust="0"/>
    <p:restoredTop sz="85229" autoAdjust="0"/>
  </p:normalViewPr>
  <p:slideViewPr>
    <p:cSldViewPr snapToGrid="0">
      <p:cViewPr varScale="1">
        <p:scale>
          <a:sx n="70" d="100"/>
          <a:sy n="70" d="100"/>
        </p:scale>
        <p:origin x="1786" y="53"/>
      </p:cViewPr>
      <p:guideLst>
        <p:guide orient="horz" pos="2160"/>
        <p:guide pos="2880"/>
      </p:guideLst>
    </p:cSldViewPr>
  </p:slideViewPr>
  <p:notesTextViewPr>
    <p:cViewPr>
      <p:scale>
        <a:sx n="150" d="100"/>
        <a:sy n="15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font" Target="fonts/font2.fntdata"/><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slide" Target="slides/slide26.xml"/><Relationship Id="rId55" Type="http://customschemas.google.com/relationships/presentationmetadata" Target="metadata"/><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font" Target="fonts/font1.fntdata"/><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font" Target="fonts/font4.fntdata"/><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notesMaster" Target="notesMasters/notesMaster1.xml"/><Relationship Id="rId40" Type="http://schemas.openxmlformats.org/officeDocument/2006/relationships/font" Target="fonts/font3.fntdata"/><Relationship Id="rId58"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57" Type="http://schemas.openxmlformats.org/officeDocument/2006/relationships/presProps" Target="presProps.xml"/><Relationship Id="rId61" Type="http://schemas.microsoft.com/office/2018/10/relationships/authors" Target="author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56"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fr-FR" i="1" dirty="0"/>
              <a:t>Aujourd’hui, nous allons travailler avec les nombres jusqu’à 100, compter des objets, les lire, les écrire en chiffres et en lettres.</a:t>
            </a:r>
            <a:endParaRPr i="1" dirty="0"/>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indent="0"/>
            <a:r>
              <a:rPr lang="fr-FR" i="1" dirty="0">
                <a:latin typeface="Calibri" panose="020F0502020204030204" pitchFamily="34" charset="0"/>
                <a:cs typeface="Calibri"/>
              </a:rPr>
              <a:t>9d</a:t>
            </a:r>
            <a:r>
              <a:rPr lang="fr-FR" i="1" baseline="0" dirty="0">
                <a:latin typeface="Calibri" panose="020F0502020204030204" pitchFamily="34" charset="0"/>
                <a:cs typeface="Calibri"/>
              </a:rPr>
              <a:t> et 5u, cela signifie 9 dizaines (on écrit d, car c’est la première lettre du mot dizaine) et 5 unités (on écrit u, car c’est la première lettre du mot unité). Écrivez ce nombre sur votre ardoise.</a:t>
            </a:r>
            <a:endParaRPr lang="fr-FR" dirty="0">
              <a:latin typeface="Calibri" panose="020F050202020403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i="0" baseline="0" dirty="0">
                <a:latin typeface="Calibri" panose="020F0502020204030204" pitchFamily="34" charset="0"/>
                <a:cs typeface="Calibri"/>
              </a:rPr>
              <a:t>Corriger après environ 30 secondes en interrogeant un élève, lui faire nommer le nombre.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aseline="0" dirty="0">
                <a:latin typeface="Calibri" panose="020F0502020204030204" pitchFamily="34" charset="0"/>
                <a:cs typeface="Calibri"/>
              </a:rPr>
              <a:t>Les élèves ne peuvent plus s’appuyer sur le surcomptage.</a:t>
            </a:r>
            <a:br>
              <a:rPr lang="fr-FR" baseline="0" dirty="0">
                <a:latin typeface="Calibri" panose="020F0502020204030204" pitchFamily="34" charset="0"/>
                <a:cs typeface="+mn-lt"/>
              </a:rPr>
            </a:br>
            <a:r>
              <a:rPr lang="fr-FR" b="1" dirty="0">
                <a:latin typeface="Calibri" panose="020F0502020204030204" pitchFamily="34" charset="0"/>
              </a:rPr>
              <a:t>Réponse attendue</a:t>
            </a:r>
            <a:r>
              <a:rPr lang="fr-FR" b="1" i="0" baseline="0" dirty="0">
                <a:latin typeface="Calibri" panose="020F0502020204030204" pitchFamily="34" charset="0"/>
                <a:cs typeface="Calibri"/>
              </a:rPr>
              <a:t> </a:t>
            </a:r>
            <a:r>
              <a:rPr lang="fr-FR" dirty="0">
                <a:latin typeface="Calibri" panose="020F0502020204030204" pitchFamily="34" charset="0"/>
              </a:rPr>
              <a:t>: 95.</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10</a:t>
            </a:fld>
            <a:endParaRPr 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indent="0"/>
            <a:r>
              <a:rPr lang="fr-FR" b="1" dirty="0">
                <a:latin typeface="Calibri" panose="020F0502020204030204" pitchFamily="34" charset="0"/>
              </a:rPr>
              <a:t>Réponse</a:t>
            </a:r>
            <a:r>
              <a:rPr lang="fr-FR" dirty="0">
                <a:latin typeface="Calibri" panose="020F0502020204030204" pitchFamily="34" charset="0"/>
              </a:rPr>
              <a:t> : 64.</a:t>
            </a:r>
            <a:endParaRPr lang="fr-FR" dirty="0">
              <a:latin typeface="Calibri" panose="020F0502020204030204" pitchFamily="34" charset="0"/>
              <a:cs typeface="+mn-lt"/>
            </a:endParaRPr>
          </a:p>
          <a:p>
            <a:pPr marL="0" indent="0"/>
            <a:r>
              <a:rPr lang="fr-FR" i="1" baseline="0" dirty="0">
                <a:latin typeface="Calibri" panose="020F0502020204030204" pitchFamily="34" charset="0"/>
                <a:cs typeface="Calibri"/>
              </a:rPr>
              <a:t>4u et 6d, cela signifie 4 unités et 6 dizaines, écrivez ce nombre sur votre ardoise</a:t>
            </a:r>
            <a:r>
              <a:rPr lang="fr-FR" baseline="0" dirty="0">
                <a:latin typeface="Calibri" panose="020F0502020204030204" pitchFamily="34" charset="0"/>
                <a:cs typeface="Calibri"/>
              </a:rPr>
              <a:t>.</a:t>
            </a:r>
            <a:r>
              <a:rPr lang="fr-FR" dirty="0">
                <a:latin typeface="Calibri" panose="020F0502020204030204" pitchFamily="34" charset="0"/>
                <a:cs typeface="Calibri"/>
              </a:rPr>
              <a:t> </a:t>
            </a:r>
          </a:p>
          <a:p>
            <a:pPr marL="0" indent="0"/>
            <a:r>
              <a:rPr lang="fr-FR" i="0" baseline="0" dirty="0">
                <a:latin typeface="Calibri" panose="020F0502020204030204" pitchFamily="34" charset="0"/>
                <a:cs typeface="Calibri"/>
              </a:rPr>
              <a:t>Corriger</a:t>
            </a:r>
            <a:r>
              <a:rPr lang="fr-FR" dirty="0">
                <a:latin typeface="Calibri" panose="020F0502020204030204" pitchFamily="34" charset="0"/>
                <a:cs typeface="Calibri"/>
              </a:rPr>
              <a:t> </a:t>
            </a:r>
            <a:r>
              <a:rPr lang="fr-FR" i="0" baseline="0" dirty="0">
                <a:latin typeface="Calibri" panose="020F0502020204030204" pitchFamily="34" charset="0"/>
                <a:cs typeface="Calibri"/>
              </a:rPr>
              <a:t>après environ 30 secondes. Faire remarquer que l’ordre dans lequel les informations sont données n’a pas d’importance, une unité restante vaut toujours 1, une dizaine vaut toujours 10. Ne pas hésiter à illustrer l’item avec le matériel base 10 aimanté en affichant d’abord 4 unités, puis 6 dizaines.</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11</a:t>
            </a:fld>
            <a:endParaRPr lang="fr-F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indent="0"/>
            <a:r>
              <a:rPr lang="fr-FR" b="1" dirty="0">
                <a:latin typeface="Calibri" panose="020F0502020204030204" pitchFamily="34" charset="0"/>
              </a:rPr>
              <a:t>Réponse</a:t>
            </a:r>
            <a:r>
              <a:rPr lang="fr-FR" dirty="0">
                <a:latin typeface="Calibri" panose="020F0502020204030204" pitchFamily="34" charset="0"/>
              </a:rPr>
              <a:t> : 71.</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baseline="0" dirty="0">
                <a:latin typeface="Calibri" panose="020F0502020204030204" pitchFamily="34" charset="0"/>
                <a:cs typeface="Calibri"/>
              </a:rPr>
              <a:t>71 unités, écrivez ce nombre sur votre ardoise</a:t>
            </a:r>
            <a:r>
              <a:rPr lang="fr-FR" baseline="0" dirty="0">
                <a:latin typeface="Calibri" panose="020F0502020204030204" pitchFamily="34" charset="0"/>
                <a:cs typeface="Calibri"/>
              </a:rPr>
              <a:t>.</a:t>
            </a:r>
            <a:r>
              <a:rPr lang="fr-FR" dirty="0">
                <a:latin typeface="Calibri" panose="020F0502020204030204" pitchFamily="34" charset="0"/>
                <a:cs typeface="Calibri"/>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L’expression 71</a:t>
            </a:r>
            <a:r>
              <a:rPr lang="fr-FR" i="0" baseline="0" dirty="0">
                <a:latin typeface="Calibri" panose="020F0502020204030204" pitchFamily="34" charset="0"/>
                <a:cs typeface="Calibri"/>
              </a:rPr>
              <a:t> </a:t>
            </a:r>
            <a:r>
              <a:rPr lang="fr-FR" i="0" dirty="0">
                <a:latin typeface="Calibri" panose="020F0502020204030204" pitchFamily="34" charset="0"/>
              </a:rPr>
              <a:t>unités peut encore décontenancer certains élèves. Leur proposer d’imaginer 71</a:t>
            </a:r>
            <a:r>
              <a:rPr lang="fr-FR" i="0" baseline="0" dirty="0">
                <a:latin typeface="Calibri" panose="020F0502020204030204" pitchFamily="34" charset="0"/>
                <a:cs typeface="Calibri"/>
              </a:rPr>
              <a:t> </a:t>
            </a:r>
            <a:r>
              <a:rPr lang="fr-FR" i="0" dirty="0">
                <a:latin typeface="Calibri" panose="020F0502020204030204" pitchFamily="34" charset="0"/>
              </a:rPr>
              <a:t>unités, puis d’écrire ce nombre. →</a:t>
            </a:r>
            <a:r>
              <a:rPr lang="fr-FR" i="0" baseline="0" dirty="0">
                <a:latin typeface="Calibri" panose="020F0502020204030204" pitchFamily="34" charset="0"/>
                <a:cs typeface="Calibri"/>
              </a:rPr>
              <a:t> </a:t>
            </a:r>
            <a:r>
              <a:rPr lang="fr-FR" i="0" dirty="0">
                <a:latin typeface="Calibri" panose="020F0502020204030204" pitchFamily="34" charset="0"/>
              </a:rPr>
              <a:t>C</a:t>
            </a:r>
            <a:r>
              <a:rPr lang="fr-FR" i="1" dirty="0">
                <a:latin typeface="Calibri" panose="020F0502020204030204" pitchFamily="34" charset="0"/>
              </a:rPr>
              <a:t>’est 71</a:t>
            </a:r>
            <a:r>
              <a:rPr lang="fr-FR" i="0" dirty="0">
                <a:latin typeface="Calibri" panose="020F0502020204030204" pitchFamily="34" charset="0"/>
              </a:rPr>
              <a:t>.</a:t>
            </a:r>
            <a:br>
              <a:rPr lang="fr-FR" i="0" dirty="0">
                <a:latin typeface="Calibri" panose="020F0502020204030204" pitchFamily="34" charset="0"/>
              </a:rPr>
            </a:br>
            <a:r>
              <a:rPr lang="fr-FR" i="0" dirty="0">
                <a:latin typeface="Calibri" panose="020F0502020204030204" pitchFamily="34" charset="0"/>
              </a:rPr>
              <a:t>Interroger rapidement les élèves à l’oral pour vérifier la bonne compréhension</a:t>
            </a:r>
            <a:r>
              <a:rPr lang="fr-FR" i="0" baseline="0" dirty="0">
                <a:latin typeface="Calibri" panose="020F0502020204030204" pitchFamily="34" charset="0"/>
                <a:cs typeface="Calibri"/>
              </a:rPr>
              <a:t> </a:t>
            </a:r>
            <a:r>
              <a:rPr lang="fr-FR" i="0" dirty="0">
                <a:latin typeface="Calibri" panose="020F0502020204030204" pitchFamily="34" charset="0"/>
              </a:rPr>
              <a:t>: </a:t>
            </a:r>
            <a:r>
              <a:rPr lang="fr-FR" i="1" dirty="0">
                <a:latin typeface="Calibri" panose="020F0502020204030204" pitchFamily="34" charset="0"/>
              </a:rPr>
              <a:t>42 unités, c’est quel nombre ? Et 27 unités ? Et 85 unités ?</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12</a:t>
            </a:fld>
            <a:endParaRPr lang="fr-FR"/>
          </a:p>
        </p:txBody>
      </p:sp>
    </p:spTree>
    <p:extLst>
      <p:ext uri="{BB962C8B-B14F-4D97-AF65-F5344CB8AC3E}">
        <p14:creationId xmlns:p14="http://schemas.microsoft.com/office/powerpoint/2010/main" val="6379394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indent="0"/>
            <a:r>
              <a:rPr lang="fr-FR" i="1" dirty="0">
                <a:latin typeface="Calibri" panose="020F0502020204030204" pitchFamily="34" charset="0"/>
              </a:rPr>
              <a:t>Maintenant nous allons nous entrainer à calculer en séparant les dizaines et les unités. </a:t>
            </a:r>
            <a:r>
              <a:rPr lang="fr-FR" i="1" strike="noStrike" dirty="0">
                <a:latin typeface="Calibri" panose="020F0502020204030204" pitchFamily="34" charset="0"/>
              </a:rPr>
              <a:t>C’est ce pictogramme qui illustre cette procédure.</a:t>
            </a:r>
            <a:endParaRPr lang="fr-FR" i="1" strike="sngStrike" baseline="0" dirty="0">
              <a:latin typeface="Calibri" panose="020F0502020204030204" pitchFamily="34" charset="0"/>
              <a:cs typeface="Calibri"/>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13</a:t>
            </a:fld>
            <a:endParaRPr lang="fr-F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indent="0"/>
            <a:r>
              <a:rPr lang="fr-FR" i="0" dirty="0">
                <a:latin typeface="Calibri" panose="020F0502020204030204" pitchFamily="34" charset="0"/>
              </a:rPr>
              <a:t>Faire lire l’addition par un élève.</a:t>
            </a:r>
          </a:p>
          <a:p>
            <a:pPr marL="0" indent="0"/>
            <a:r>
              <a:rPr lang="fr-FR" i="0" dirty="0">
                <a:latin typeface="Calibri" panose="020F0502020204030204" pitchFamily="34" charset="0"/>
              </a:rPr>
              <a:t>Laisser 30 secondes. Les élèves lèvent leur ardoise lorsqu’ils ont trouvé. Valider ou invalider discrètement d’un signe de tête.</a:t>
            </a:r>
            <a:endParaRPr lang="fr-FR" dirty="0">
              <a:latin typeface="Calibri" panose="020F0502020204030204" pitchFamily="34" charset="0"/>
            </a:endParaRPr>
          </a:p>
          <a:p>
            <a:pPr marL="0" indent="0"/>
            <a:r>
              <a:rPr lang="fr-FR" dirty="0">
                <a:latin typeface="Calibri" panose="020F0502020204030204" pitchFamily="34" charset="0"/>
              </a:rPr>
              <a:t>Correction collective</a:t>
            </a:r>
            <a:r>
              <a:rPr lang="fr-FR" i="0" dirty="0">
                <a:latin typeface="Calibri" panose="020F0502020204030204" pitchFamily="34" charset="0"/>
              </a:rPr>
              <a:t> </a:t>
            </a:r>
            <a:r>
              <a:rPr lang="fr-FR" dirty="0">
                <a:latin typeface="Calibri" panose="020F0502020204030204" pitchFamily="34" charset="0"/>
              </a:rPr>
              <a:t>: </a:t>
            </a:r>
            <a:r>
              <a:rPr lang="fr-FR" i="1" dirty="0">
                <a:latin typeface="Calibri" panose="020F0502020204030204" pitchFamily="34" charset="0"/>
                <a:cs typeface="Calibri"/>
              </a:rPr>
              <a:t>ici, on additionne des dizaines, on peut donc calculer </a:t>
            </a:r>
            <a:r>
              <a:rPr lang="fr-FR" i="1" dirty="0" err="1">
                <a:latin typeface="Calibri" panose="020F0502020204030204" pitchFamily="34" charset="0"/>
                <a:cs typeface="Calibri"/>
              </a:rPr>
              <a:t>4d</a:t>
            </a:r>
            <a:r>
              <a:rPr lang="fr-FR" i="1" dirty="0">
                <a:latin typeface="Calibri" panose="020F0502020204030204" pitchFamily="34" charset="0"/>
                <a:cs typeface="Calibri"/>
              </a:rPr>
              <a:t> + </a:t>
            </a:r>
            <a:r>
              <a:rPr lang="fr-FR" i="1" dirty="0" err="1">
                <a:latin typeface="Calibri" panose="020F0502020204030204" pitchFamily="34" charset="0"/>
                <a:cs typeface="Calibri"/>
              </a:rPr>
              <a:t>4d</a:t>
            </a:r>
            <a:r>
              <a:rPr lang="fr-FR" i="1" dirty="0">
                <a:latin typeface="Calibri" panose="020F0502020204030204" pitchFamily="34" charset="0"/>
                <a:cs typeface="Calibri"/>
              </a:rPr>
              <a:t>, cela fait </a:t>
            </a:r>
            <a:r>
              <a:rPr lang="fr-FR" i="1" dirty="0" err="1">
                <a:latin typeface="Calibri" panose="020F0502020204030204" pitchFamily="34" charset="0"/>
                <a:cs typeface="Calibri"/>
              </a:rPr>
              <a:t>8d</a:t>
            </a:r>
            <a:r>
              <a:rPr lang="fr-FR" i="1" dirty="0">
                <a:latin typeface="Calibri" panose="020F0502020204030204" pitchFamily="34" charset="0"/>
                <a:cs typeface="Calibri"/>
              </a:rPr>
              <a:t>. Puis, on ajoute 5 unités restantes, donc on calcule 80 + 5, le résultat est 85.</a:t>
            </a:r>
          </a:p>
          <a:p>
            <a:endParaRPr lang="fr-FR" dirty="0">
              <a:cs typeface="+mn-lt"/>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14</a:t>
            </a:fld>
            <a:endParaRPr lang="fr-FR"/>
          </a:p>
        </p:txBody>
      </p:sp>
    </p:spTree>
    <p:extLst>
      <p:ext uri="{BB962C8B-B14F-4D97-AF65-F5344CB8AC3E}">
        <p14:creationId xmlns:p14="http://schemas.microsoft.com/office/powerpoint/2010/main" val="7421352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indent="0"/>
            <a:r>
              <a:rPr lang="fr-FR" b="1" dirty="0">
                <a:latin typeface="Calibri" panose="020F0502020204030204" pitchFamily="34" charset="0"/>
              </a:rPr>
              <a:t>Réponse</a:t>
            </a:r>
            <a:r>
              <a:rPr lang="fr-FR" dirty="0">
                <a:latin typeface="Calibri" panose="020F0502020204030204" pitchFamily="34" charset="0"/>
              </a:rPr>
              <a:t> : 97.</a:t>
            </a:r>
            <a:endParaRPr lang="fr-FR" dirty="0">
              <a:latin typeface="Calibri" panose="020F0502020204030204" pitchFamily="34" charset="0"/>
              <a:cs typeface="+mn-lt"/>
            </a:endParaRPr>
          </a:p>
          <a:p>
            <a:pPr marL="0" indent="0"/>
            <a:r>
              <a:rPr lang="fr-FR" i="0" baseline="0" dirty="0">
                <a:latin typeface="Calibri" panose="020F0502020204030204" pitchFamily="34" charset="0"/>
                <a:cs typeface="Calibri"/>
              </a:rPr>
              <a:t>Même démarche.</a:t>
            </a:r>
          </a:p>
          <a:p>
            <a:pPr marL="0" indent="0"/>
            <a:r>
              <a:rPr lang="fr-FR" i="1" baseline="0" dirty="0">
                <a:latin typeface="Calibri" panose="020F0502020204030204" pitchFamily="34" charset="0"/>
                <a:cs typeface="Calibri"/>
              </a:rPr>
              <a:t>Ici, on </a:t>
            </a:r>
            <a:r>
              <a:rPr lang="fr-FR" i="1" dirty="0">
                <a:latin typeface="Calibri" panose="020F0502020204030204" pitchFamily="34" charset="0"/>
                <a:cs typeface="Calibri"/>
              </a:rPr>
              <a:t>additionne</a:t>
            </a:r>
            <a:r>
              <a:rPr lang="fr-FR" i="1" baseline="0" dirty="0">
                <a:latin typeface="Calibri" panose="020F0502020204030204" pitchFamily="34" charset="0"/>
                <a:cs typeface="Calibri"/>
              </a:rPr>
              <a:t> les dizaines</a:t>
            </a:r>
            <a:r>
              <a:rPr lang="fr-FR" i="1" dirty="0">
                <a:latin typeface="Calibri" panose="020F0502020204030204" pitchFamily="34" charset="0"/>
                <a:cs typeface="Calibri"/>
              </a:rPr>
              <a:t> </a:t>
            </a:r>
            <a:r>
              <a:rPr lang="fr-FR" i="1" baseline="0" dirty="0">
                <a:latin typeface="Calibri" panose="020F0502020204030204" pitchFamily="34" charset="0"/>
                <a:cs typeface="Calibri"/>
              </a:rPr>
              <a:t>: 80 +</a:t>
            </a:r>
            <a:r>
              <a:rPr lang="fr-FR" i="1" dirty="0">
                <a:latin typeface="Calibri" panose="020F0502020204030204" pitchFamily="34" charset="0"/>
                <a:cs typeface="Calibri"/>
              </a:rPr>
              <a:t> </a:t>
            </a:r>
            <a:r>
              <a:rPr lang="fr-FR" i="1" baseline="0" dirty="0">
                <a:latin typeface="Calibri" panose="020F0502020204030204" pitchFamily="34" charset="0"/>
                <a:cs typeface="Calibri"/>
              </a:rPr>
              <a:t>10 =</a:t>
            </a:r>
            <a:r>
              <a:rPr lang="fr-FR" i="1" dirty="0">
                <a:latin typeface="Calibri" panose="020F0502020204030204" pitchFamily="34" charset="0"/>
                <a:cs typeface="Calibri"/>
              </a:rPr>
              <a:t> </a:t>
            </a:r>
            <a:r>
              <a:rPr lang="fr-FR" i="1" baseline="0" dirty="0">
                <a:latin typeface="Calibri" panose="020F0502020204030204" pitchFamily="34" charset="0"/>
                <a:cs typeface="Calibri"/>
              </a:rPr>
              <a:t>90 (ou </a:t>
            </a:r>
            <a:r>
              <a:rPr lang="fr-FR" i="1" baseline="0" dirty="0" err="1">
                <a:latin typeface="Calibri" panose="020F0502020204030204" pitchFamily="34" charset="0"/>
                <a:cs typeface="Calibri"/>
              </a:rPr>
              <a:t>8d</a:t>
            </a:r>
            <a:r>
              <a:rPr lang="fr-FR" i="1" baseline="0" dirty="0">
                <a:latin typeface="Calibri" panose="020F0502020204030204" pitchFamily="34" charset="0"/>
                <a:cs typeface="Calibri"/>
              </a:rPr>
              <a:t> +</a:t>
            </a:r>
            <a:r>
              <a:rPr lang="fr-FR" i="1" dirty="0">
                <a:latin typeface="Calibri" panose="020F0502020204030204" pitchFamily="34" charset="0"/>
                <a:cs typeface="Calibri"/>
              </a:rPr>
              <a:t> </a:t>
            </a:r>
            <a:r>
              <a:rPr lang="fr-FR" i="1" baseline="0" dirty="0" err="1">
                <a:latin typeface="Calibri" panose="020F0502020204030204" pitchFamily="34" charset="0"/>
                <a:cs typeface="Calibri"/>
              </a:rPr>
              <a:t>1d</a:t>
            </a:r>
            <a:r>
              <a:rPr lang="fr-FR" i="1" baseline="0" dirty="0">
                <a:latin typeface="Calibri" panose="020F0502020204030204" pitchFamily="34" charset="0"/>
                <a:cs typeface="Calibri"/>
              </a:rPr>
              <a:t> =</a:t>
            </a:r>
            <a:r>
              <a:rPr lang="fr-FR" i="1" dirty="0">
                <a:latin typeface="Calibri" panose="020F0502020204030204" pitchFamily="34" charset="0"/>
                <a:cs typeface="Calibri"/>
              </a:rPr>
              <a:t> </a:t>
            </a:r>
            <a:r>
              <a:rPr lang="fr-FR" i="1" baseline="0" dirty="0">
                <a:latin typeface="Calibri" panose="020F0502020204030204" pitchFamily="34" charset="0"/>
                <a:cs typeface="Calibri"/>
              </a:rPr>
              <a:t>9d), puis on ajoute 7</a:t>
            </a:r>
            <a:r>
              <a:rPr lang="fr-FR" i="1" dirty="0">
                <a:latin typeface="Calibri" panose="020F0502020204030204" pitchFamily="34" charset="0"/>
                <a:cs typeface="Calibri"/>
              </a:rPr>
              <a:t> </a:t>
            </a:r>
            <a:r>
              <a:rPr lang="fr-FR" i="1" baseline="0" dirty="0">
                <a:latin typeface="Calibri" panose="020F0502020204030204" pitchFamily="34" charset="0"/>
                <a:cs typeface="Calibri"/>
              </a:rPr>
              <a:t>unités. 90 +</a:t>
            </a:r>
            <a:r>
              <a:rPr lang="fr-FR" i="1" dirty="0">
                <a:latin typeface="Calibri" panose="020F0502020204030204" pitchFamily="34" charset="0"/>
                <a:cs typeface="Calibri"/>
              </a:rPr>
              <a:t> </a:t>
            </a:r>
            <a:r>
              <a:rPr lang="fr-FR" i="1" baseline="0" dirty="0">
                <a:latin typeface="Calibri" panose="020F0502020204030204" pitchFamily="34" charset="0"/>
                <a:cs typeface="Calibri"/>
              </a:rPr>
              <a:t>7 =</a:t>
            </a:r>
            <a:r>
              <a:rPr lang="fr-FR" i="1" dirty="0">
                <a:latin typeface="Calibri" panose="020F0502020204030204" pitchFamily="34" charset="0"/>
                <a:cs typeface="Calibri"/>
              </a:rPr>
              <a:t> </a:t>
            </a:r>
            <a:r>
              <a:rPr lang="fr-FR" i="1" baseline="0" dirty="0">
                <a:latin typeface="Calibri" panose="020F0502020204030204" pitchFamily="34" charset="0"/>
                <a:cs typeface="Calibri"/>
              </a:rPr>
              <a:t>97.</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15</a:t>
            </a:fld>
            <a:endParaRPr lang="fr-F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indent="0"/>
            <a:r>
              <a:rPr lang="fr-FR" b="1" dirty="0">
                <a:latin typeface="Calibri" panose="020F0502020204030204" pitchFamily="34" charset="0"/>
              </a:rPr>
              <a:t>Réponse</a:t>
            </a:r>
            <a:r>
              <a:rPr lang="fr-FR" dirty="0">
                <a:latin typeface="Calibri" panose="020F0502020204030204" pitchFamily="34" charset="0"/>
              </a:rPr>
              <a:t> : 76.</a:t>
            </a:r>
            <a:endParaRPr lang="fr-FR" dirty="0">
              <a:latin typeface="Calibri" panose="020F0502020204030204" pitchFamily="34" charset="0"/>
              <a:cs typeface="+mn-lt"/>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16</a:t>
            </a:fld>
            <a:endParaRPr lang="fr-F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Je vais afficher un nombre en lettres. Écrivez le nombre en chiffres sur votre ardoise. </a:t>
            </a:r>
          </a:p>
          <a:p>
            <a:endParaRPr lang="fr-FR" dirty="0"/>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17</a:t>
            </a:fld>
            <a:endParaRPr lang="fr-F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indent="0"/>
            <a:r>
              <a:rPr lang="fr-FR" i="0" dirty="0">
                <a:latin typeface="Calibri" panose="020F0502020204030204" pitchFamily="34" charset="0"/>
              </a:rPr>
              <a:t>Laisser 30 secondes. Les élèves lèvent leur ardoise lorsqu’ils ont trouvé. Valider ou invalider discrètement d’un signe de tête.</a:t>
            </a:r>
            <a:endParaRPr lang="fr-FR" dirty="0">
              <a:latin typeface="Calibri" panose="020F0502020204030204" pitchFamily="34" charset="0"/>
            </a:endParaRPr>
          </a:p>
          <a:p>
            <a:pPr marL="0" indent="0"/>
            <a:r>
              <a:rPr lang="fr-FR" dirty="0">
                <a:latin typeface="Calibri" panose="020F0502020204030204" pitchFamily="34" charset="0"/>
              </a:rPr>
              <a:t>Correction collective</a:t>
            </a:r>
            <a:r>
              <a:rPr lang="fr-FR" i="0" dirty="0">
                <a:latin typeface="Calibri" panose="020F0502020204030204" pitchFamily="34" charset="0"/>
              </a:rPr>
              <a:t> </a:t>
            </a:r>
            <a:r>
              <a:rPr lang="fr-FR" dirty="0">
                <a:latin typeface="Calibri" panose="020F0502020204030204" pitchFamily="34" charset="0"/>
              </a:rPr>
              <a:t>: faire lire chaque</a:t>
            </a:r>
            <a:r>
              <a:rPr lang="fr-FR" baseline="0" dirty="0">
                <a:latin typeface="Calibri" panose="020F0502020204030204" pitchFamily="34" charset="0"/>
              </a:rPr>
              <a:t> mot par un élève bon lecteur. Puis d</a:t>
            </a:r>
            <a:r>
              <a:rPr lang="fr-FR" dirty="0">
                <a:latin typeface="Calibri" panose="020F0502020204030204" pitchFamily="34" charset="0"/>
              </a:rPr>
              <a:t>emander à un autre élève de dire les 2</a:t>
            </a:r>
            <a:r>
              <a:rPr lang="fr-FR" i="0" dirty="0">
                <a:latin typeface="Calibri" panose="020F0502020204030204" pitchFamily="34" charset="0"/>
              </a:rPr>
              <a:t> </a:t>
            </a:r>
            <a:r>
              <a:rPr lang="fr-FR" dirty="0">
                <a:latin typeface="Calibri" panose="020F0502020204030204" pitchFamily="34" charset="0"/>
              </a:rPr>
              <a:t>mots à la suite pour trouver le nombre correspondant. </a:t>
            </a:r>
            <a:endParaRPr lang="fr-FR" dirty="0">
              <a:latin typeface="Calibri" panose="020F0502020204030204" pitchFamily="34" charset="0"/>
              <a:cs typeface="+mn-lt"/>
            </a:endParaRPr>
          </a:p>
          <a:p>
            <a:pPr marL="0" indent="0"/>
            <a:r>
              <a:rPr lang="fr-FR" i="1" dirty="0">
                <a:latin typeface="Calibri" panose="020F0502020204030204" pitchFamily="34" charset="0"/>
              </a:rPr>
              <a:t>C’est un nombre de la famille de quarante, donc il faut écrire</a:t>
            </a:r>
            <a:r>
              <a:rPr lang="fr-FR" i="1" baseline="0" dirty="0">
                <a:latin typeface="Calibri" panose="020F0502020204030204" pitchFamily="34" charset="0"/>
              </a:rPr>
              <a:t> 4 dizaines. Le mot « trois » ici </a:t>
            </a:r>
            <a:r>
              <a:rPr lang="fr-FR" i="0" baseline="0" dirty="0">
                <a:latin typeface="Calibri" panose="020F0502020204030204" pitchFamily="34" charset="0"/>
              </a:rPr>
              <a:t>(pointer le dernier mot)</a:t>
            </a:r>
            <a:r>
              <a:rPr lang="fr-FR" i="1" baseline="0" dirty="0">
                <a:latin typeface="Calibri" panose="020F0502020204030204" pitchFamily="34" charset="0"/>
              </a:rPr>
              <a:t> signifie 3 unités restantes. </a:t>
            </a:r>
            <a:r>
              <a:rPr lang="fr-FR" i="1" dirty="0">
                <a:latin typeface="Calibri" panose="020F0502020204030204" pitchFamily="34" charset="0"/>
              </a:rPr>
              <a:t>Quarante-trois, c'est 40 et 3</a:t>
            </a:r>
            <a:r>
              <a:rPr lang="fr-FR" i="1" baseline="0" dirty="0">
                <a:latin typeface="Calibri" panose="020F0502020204030204" pitchFamily="34" charset="0"/>
              </a:rPr>
              <a:t>, </a:t>
            </a:r>
            <a:r>
              <a:rPr lang="fr-FR" i="1" dirty="0">
                <a:latin typeface="Calibri" panose="020F0502020204030204" pitchFamily="34" charset="0"/>
              </a:rPr>
              <a:t>c’est-à-dire 4</a:t>
            </a:r>
            <a:r>
              <a:rPr lang="fr-FR" i="1" baseline="0" dirty="0">
                <a:latin typeface="Calibri" panose="020F0502020204030204" pitchFamily="34" charset="0"/>
              </a:rPr>
              <a:t> </a:t>
            </a:r>
            <a:r>
              <a:rPr lang="fr-FR" i="1" dirty="0">
                <a:latin typeface="Calibri" panose="020F0502020204030204" pitchFamily="34" charset="0"/>
              </a:rPr>
              <a:t>dizaines et 3</a:t>
            </a:r>
            <a:r>
              <a:rPr lang="fr-FR" i="1" baseline="0" dirty="0">
                <a:latin typeface="Calibri" panose="020F0502020204030204" pitchFamily="34" charset="0"/>
              </a:rPr>
              <a:t> </a:t>
            </a:r>
            <a:r>
              <a:rPr lang="fr-FR" i="1" dirty="0">
                <a:latin typeface="Calibri" panose="020F0502020204030204" pitchFamily="34" charset="0"/>
              </a:rPr>
              <a:t>unités restantes</a:t>
            </a:r>
            <a:r>
              <a:rPr lang="fr-FR" i="1" baseline="0" dirty="0">
                <a:latin typeface="Calibri" panose="020F0502020204030204" pitchFamily="34" charset="0"/>
              </a:rPr>
              <a:t> </a:t>
            </a:r>
            <a:r>
              <a:rPr lang="fr-FR" i="1" dirty="0">
                <a:latin typeface="Calibri" panose="020F0502020204030204" pitchFamily="34" charset="0"/>
              </a:rPr>
              <a:t>: on l'écrit </a:t>
            </a:r>
            <a:r>
              <a:rPr lang="fr-FR" i="1" baseline="0" dirty="0">
                <a:latin typeface="Calibri" panose="020F0502020204030204" pitchFamily="34" charset="0"/>
              </a:rPr>
              <a:t>43</a:t>
            </a:r>
            <a:r>
              <a:rPr lang="fr-FR" i="1" dirty="0">
                <a:latin typeface="Calibri" panose="020F0502020204030204" pitchFamily="34" charset="0"/>
              </a:rPr>
              <a:t>.</a:t>
            </a:r>
            <a:endParaRPr lang="fr-FR" i="1" baseline="0" dirty="0">
              <a:latin typeface="Calibri" panose="020F0502020204030204" pitchFamily="34" charset="0"/>
              <a:cs typeface="Calibri"/>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18</a:t>
            </a:fld>
            <a:endParaRPr lang="fr-F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indent="0"/>
            <a:r>
              <a:rPr lang="fr-FR" dirty="0">
                <a:latin typeface="Calibri" panose="020F0502020204030204" pitchFamily="34" charset="0"/>
              </a:rPr>
              <a:t>Réponse : 98.</a:t>
            </a:r>
          </a:p>
          <a:p>
            <a:pPr marL="0" indent="0"/>
            <a:r>
              <a:rPr lang="fr-FR" dirty="0">
                <a:latin typeface="Calibri" panose="020F0502020204030204" pitchFamily="34" charset="0"/>
              </a:rPr>
              <a:t>Même démarche.</a:t>
            </a:r>
            <a:endParaRPr lang="fr-FR" dirty="0">
              <a:latin typeface="Calibri" panose="020F0502020204030204" pitchFamily="34" charset="0"/>
              <a:cs typeface="+mn-lt"/>
            </a:endParaRPr>
          </a:p>
          <a:p>
            <a:pPr marL="0" indent="0"/>
            <a:r>
              <a:rPr lang="fr-FR" i="0" dirty="0">
                <a:latin typeface="Calibri" panose="020F0502020204030204" pitchFamily="34" charset="0"/>
                <a:cs typeface="+mn-lt"/>
              </a:rPr>
              <a:t>Faire rappeler par un élève que lorsqu’on lit les mots « quatre-vingt », on ne sait pas si le nombre aura 8 ou 9 dizaines. Il faut lire la suite et voir s’il y a plus de 9 unités. D</a:t>
            </a:r>
            <a:r>
              <a:rPr lang="fr-FR" i="1" dirty="0">
                <a:latin typeface="Calibri" panose="020F0502020204030204" pitchFamily="34" charset="0"/>
                <a:cs typeface="+mn-lt"/>
              </a:rPr>
              <a:t>ix-huit, c’est plus que 9, donc on n’est plus dans la famille des 80, mais dans la famille des 90. </a:t>
            </a:r>
            <a:endParaRPr lang="fr-FR" i="1"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19</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indent="0" rtl="0" fontAlgn="base"/>
            <a:r>
              <a:rPr lang="fr-FR" i="1" dirty="0">
                <a:latin typeface="Calibri" panose="020F0502020204030204" pitchFamily="34" charset="0"/>
              </a:rPr>
              <a:t>Au CP et au CE1, vous avez peut-être déjà vu la petite et la grande comptines. La petite comptine </a:t>
            </a:r>
            <a:r>
              <a:rPr lang="fr-FR" i="0" dirty="0">
                <a:latin typeface="Calibri" panose="020F0502020204030204" pitchFamily="34" charset="0"/>
              </a:rPr>
              <a:t>(pointer la ligne bleue) </a:t>
            </a:r>
            <a:r>
              <a:rPr lang="fr-FR" i="1" dirty="0">
                <a:latin typeface="Calibri" panose="020F0502020204030204" pitchFamily="34" charset="0"/>
              </a:rPr>
              <a:t>correspond aux nombres de 1 à 9, on l’utilise aussi pour les familles 20, 30, 40 et 50. On repère la </a:t>
            </a:r>
            <a:r>
              <a:rPr lang="fr-FR" i="1" strike="noStrike" dirty="0">
                <a:latin typeface="Calibri" panose="020F0502020204030204" pitchFamily="34" charset="0"/>
              </a:rPr>
              <a:t>grande</a:t>
            </a:r>
            <a:r>
              <a:rPr lang="fr-FR" i="1" dirty="0">
                <a:latin typeface="Calibri" panose="020F0502020204030204" pitchFamily="34" charset="0"/>
              </a:rPr>
              <a:t> comptine grâce à la ligne </a:t>
            </a:r>
            <a:r>
              <a:rPr lang="fr-FR" i="1" strike="noStrike" dirty="0">
                <a:latin typeface="Calibri" panose="020F0502020204030204" pitchFamily="34" charset="0"/>
              </a:rPr>
              <a:t>rouge</a:t>
            </a:r>
            <a:r>
              <a:rPr lang="fr-FR" i="1" dirty="0">
                <a:latin typeface="Calibri" panose="020F0502020204030204" pitchFamily="34" charset="0"/>
              </a:rPr>
              <a:t> en bas </a:t>
            </a:r>
            <a:r>
              <a:rPr lang="fr-FR" i="0" dirty="0">
                <a:latin typeface="Calibri" panose="020F0502020204030204" pitchFamily="34" charset="0"/>
              </a:rPr>
              <a:t>(la pointer)</a:t>
            </a:r>
            <a:r>
              <a:rPr lang="fr-FR" i="1" dirty="0">
                <a:latin typeface="Calibri" panose="020F0502020204030204" pitchFamily="34" charset="0"/>
              </a:rPr>
              <a:t>, il s’agit des nombres de 1 à 19. On s’en sert également pour nommer les nombres après 60.</a:t>
            </a:r>
            <a:endParaRPr lang="fr-FR" dirty="0">
              <a:latin typeface="Calibri" panose="020F0502020204030204" pitchFamily="34" charset="0"/>
              <a:cs typeface="Calibri"/>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2</a:t>
            </a:fld>
            <a:endParaRPr lang="fr-FR"/>
          </a:p>
        </p:txBody>
      </p:sp>
    </p:spTree>
    <p:extLst>
      <p:ext uri="{BB962C8B-B14F-4D97-AF65-F5344CB8AC3E}">
        <p14:creationId xmlns:p14="http://schemas.microsoft.com/office/powerpoint/2010/main" val="2490757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Maintenant, c’est le contraire. Le nombre sera écrit en chiffres et vous devrez l’écrire en lettres sur votre ardoise. Aidez-vous des affichages si besoin pour écrire les mots correctement. </a:t>
            </a:r>
          </a:p>
          <a:p>
            <a:endParaRPr lang="fr-FR" dirty="0"/>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20</a:t>
            </a:fld>
            <a:endParaRPr lang="fr-F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indent="0"/>
            <a:r>
              <a:rPr lang="fr-FR" dirty="0">
                <a:latin typeface="Calibri" panose="020F0502020204030204" pitchFamily="34" charset="0"/>
              </a:rPr>
              <a:t>Temps de recherche de 1 min maximum. </a:t>
            </a:r>
          </a:p>
          <a:p>
            <a:pPr marL="0" indent="0"/>
            <a:r>
              <a:rPr lang="fr-FR" dirty="0">
                <a:latin typeface="Calibri" panose="020F0502020204030204" pitchFamily="34" charset="0"/>
              </a:rPr>
              <a:t>Correction collective : «</a:t>
            </a:r>
            <a:r>
              <a:rPr lang="fr-FR" i="1" baseline="0" dirty="0">
                <a:latin typeface="Calibri" panose="020F0502020204030204" pitchFamily="34" charset="0"/>
              </a:rPr>
              <a:t> </a:t>
            </a:r>
            <a:r>
              <a:rPr lang="fr-FR" i="1" dirty="0">
                <a:latin typeface="Calibri" panose="020F0502020204030204" pitchFamily="34" charset="0"/>
              </a:rPr>
              <a:t>soixante-quatorze</a:t>
            </a:r>
            <a:r>
              <a:rPr lang="fr-FR" i="1" baseline="0" dirty="0">
                <a:latin typeface="Calibri" panose="020F0502020204030204" pitchFamily="34" charset="0"/>
              </a:rPr>
              <a:t> </a:t>
            </a:r>
            <a:r>
              <a:rPr lang="fr-FR" i="1" dirty="0">
                <a:latin typeface="Calibri" panose="020F0502020204030204" pitchFamily="34" charset="0"/>
              </a:rPr>
              <a:t>», on a besoin des mots «</a:t>
            </a:r>
            <a:r>
              <a:rPr lang="fr-FR" i="1" baseline="0" dirty="0">
                <a:latin typeface="Calibri" panose="020F0502020204030204" pitchFamily="34" charset="0"/>
              </a:rPr>
              <a:t> </a:t>
            </a:r>
            <a:r>
              <a:rPr lang="fr-FR" i="1" dirty="0">
                <a:latin typeface="Calibri" panose="020F0502020204030204" pitchFamily="34" charset="0"/>
              </a:rPr>
              <a:t>soixante</a:t>
            </a:r>
            <a:r>
              <a:rPr lang="fr-FR" i="1" baseline="0" dirty="0">
                <a:latin typeface="Calibri" panose="020F0502020204030204" pitchFamily="34" charset="0"/>
              </a:rPr>
              <a:t> </a:t>
            </a:r>
            <a:r>
              <a:rPr lang="fr-FR" i="1" dirty="0">
                <a:latin typeface="Calibri" panose="020F0502020204030204" pitchFamily="34" charset="0"/>
              </a:rPr>
              <a:t>» et du mot «</a:t>
            </a:r>
            <a:r>
              <a:rPr lang="fr-FR" i="1" baseline="0" dirty="0">
                <a:latin typeface="Calibri" panose="020F0502020204030204" pitchFamily="34" charset="0"/>
              </a:rPr>
              <a:t> </a:t>
            </a:r>
            <a:r>
              <a:rPr lang="fr-FR" i="1" dirty="0">
                <a:latin typeface="Calibri" panose="020F0502020204030204" pitchFamily="34" charset="0"/>
              </a:rPr>
              <a:t>quatorze</a:t>
            </a:r>
            <a:r>
              <a:rPr lang="fr-FR" i="1" baseline="0" dirty="0">
                <a:latin typeface="Calibri" panose="020F0502020204030204" pitchFamily="34" charset="0"/>
              </a:rPr>
              <a:t> </a:t>
            </a:r>
            <a:r>
              <a:rPr lang="fr-FR" i="1" dirty="0">
                <a:latin typeface="Calibri" panose="020F0502020204030204" pitchFamily="34" charset="0"/>
              </a:rPr>
              <a:t>», car on utilise la grande comptine.</a:t>
            </a:r>
          </a:p>
          <a:p>
            <a:pPr marL="0" indent="0"/>
            <a:r>
              <a:rPr lang="fr-FR" i="0" dirty="0">
                <a:latin typeface="Calibri" panose="020F0502020204030204" pitchFamily="34" charset="0"/>
                <a:cs typeface="Calibri"/>
              </a:rPr>
              <a:t>Insister sur la présence du </a:t>
            </a:r>
            <a:r>
              <a:rPr lang="fr-FR" i="0">
                <a:latin typeface="Calibri" panose="020F0502020204030204" pitchFamily="34" charset="0"/>
                <a:cs typeface="Calibri"/>
              </a:rPr>
              <a:t>trait d’union : </a:t>
            </a:r>
            <a:r>
              <a:rPr lang="fr-FR" i="0" dirty="0">
                <a:latin typeface="Calibri" panose="020F0502020204030204" pitchFamily="34" charset="0"/>
                <a:cs typeface="Calibri"/>
              </a:rPr>
              <a:t>il permet de relier les différents mots-nombres pour former un nouveau nombre.</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21</a:t>
            </a:fld>
            <a:endParaRPr lang="fr-F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0033985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2055054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4404314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115548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dirty="0"/>
          </a:p>
        </p:txBody>
      </p:sp>
      <p:sp>
        <p:nvSpPr>
          <p:cNvPr id="377" name="Google Shape;37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27</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82" name="Google Shape;382;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Faire nommer les nombres de 60 à 79. </a:t>
            </a:r>
            <a:r>
              <a:rPr lang="fr-FR" dirty="0">
                <a:effectLst/>
                <a:latin typeface="Calibri" panose="020F0502020204030204" pitchFamily="34" charset="0"/>
              </a:rPr>
              <a:t>Faire remarquer la ligne rouge sous les nombres de 60 à 79, cela signifie que l'on utilise la grande comptine. </a:t>
            </a:r>
          </a:p>
          <a:p>
            <a:pPr marL="0" marR="0" lvl="0" indent="0" algn="l" defTabSz="914400" rtl="0" eaLnBrk="1" fontAlgn="base" latinLnBrk="0" hangingPunct="1">
              <a:lnSpc>
                <a:spcPct val="100000"/>
              </a:lnSpc>
              <a:spcBef>
                <a:spcPts val="0"/>
              </a:spcBef>
              <a:spcAft>
                <a:spcPts val="0"/>
              </a:spcAft>
              <a:buClrTx/>
              <a:buSzTx/>
              <a:buFontTx/>
              <a:buNone/>
              <a:tabLst/>
              <a:defRPr/>
            </a:pPr>
            <a:r>
              <a:rPr lang="fr-FR" i="1" dirty="0">
                <a:effectLst/>
                <a:latin typeface="Calibri" panose="020F0502020204030204" pitchFamily="34" charset="0"/>
              </a:rPr>
              <a:t>Après le mot « soixante », on ajoute les mots de « un » à « dix-neuf ». Les nommer en les détachant bien : « soixante-et…-un, soixante…-deux, […] soixante…-dix-neuf ».</a:t>
            </a:r>
          </a:p>
          <a:p>
            <a:pPr marL="0" marR="0" lvl="0" indent="0" algn="l" defTabSz="914400" rtl="0" eaLnBrk="1" fontAlgn="base"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Faire remarquer qu’en français, il n’y a pas de nouveau mot pour désigner les nombres qui ont 7 dizaines. </a:t>
            </a:r>
            <a:r>
              <a:rPr lang="fr-FR" i="1" dirty="0">
                <a:latin typeface="Calibri" panose="020F0502020204030204" pitchFamily="34" charset="0"/>
              </a:rPr>
              <a:t>On utilise « soixante-dix », car c’est soixante et dix,</a:t>
            </a:r>
            <a:r>
              <a:rPr lang="fr-FR" i="1" baseline="0" dirty="0">
                <a:latin typeface="Calibri" panose="020F0502020204030204" pitchFamily="34" charset="0"/>
              </a:rPr>
              <a:t> c’est-à-dire soixante et </a:t>
            </a:r>
            <a:r>
              <a:rPr lang="fr-FR" i="1" dirty="0">
                <a:latin typeface="Calibri" panose="020F0502020204030204" pitchFamily="34" charset="0"/>
              </a:rPr>
              <a:t>encore 1 dizaine.</a:t>
            </a:r>
            <a:r>
              <a:rPr lang="fr-FR" b="0" i="1" u="none" strike="noStrike" kern="0" dirty="0">
                <a:solidFill>
                  <a:schemeClr val="dk1"/>
                </a:solidFill>
                <a:latin typeface="Calibri" panose="020F0502020204030204" pitchFamily="34" charset="0"/>
                <a:ea typeface="Calibri"/>
                <a:cs typeface="Calibri"/>
              </a:rPr>
              <a:t> </a:t>
            </a:r>
          </a:p>
          <a:p>
            <a:pPr marL="0" marR="0" lvl="0" indent="0" algn="l" defTabSz="914400" rtl="0" eaLnBrk="1" fontAlgn="base" latinLnBrk="0" hangingPunct="1">
              <a:lnSpc>
                <a:spcPct val="100000"/>
              </a:lnSpc>
              <a:spcBef>
                <a:spcPts val="0"/>
              </a:spcBef>
              <a:spcAft>
                <a:spcPts val="0"/>
              </a:spcAft>
              <a:buClrTx/>
              <a:buSzTx/>
              <a:buFontTx/>
              <a:buNone/>
              <a:tabLst/>
              <a:defRPr/>
            </a:pPr>
            <a:r>
              <a:rPr lang="fr-FR" b="0" i="0" u="none" strike="noStrike" kern="1200" dirty="0">
                <a:solidFill>
                  <a:schemeClr val="tx1"/>
                </a:solidFill>
                <a:latin typeface="Calibri" panose="020F0502020204030204" pitchFamily="34" charset="0"/>
                <a:ea typeface="+mn-ea"/>
                <a:cs typeface="+mn-cs"/>
              </a:rPr>
              <a:t>Faire énoncer la suite des nombres de manière collective, en pointant les éléments 1 à 1, en variant le rythme</a:t>
            </a:r>
            <a:r>
              <a:rPr lang="fr-FR" i="0" dirty="0">
                <a:latin typeface="Calibri" panose="020F0502020204030204" pitchFamily="34" charset="0"/>
              </a:rPr>
              <a:t> </a:t>
            </a:r>
            <a:r>
              <a:rPr lang="fr-FR" b="0" i="0" u="none" strike="noStrike" kern="1200" dirty="0">
                <a:solidFill>
                  <a:schemeClr val="tx1"/>
                </a:solidFill>
                <a:latin typeface="Calibri" panose="020F0502020204030204" pitchFamily="34" charset="0"/>
                <a:ea typeface="+mn-ea"/>
                <a:cs typeface="+mn-cs"/>
              </a:rPr>
              <a:t>: de 63 à 73, de 79 à 69.</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3</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fr-FR" b="0" i="0" u="none" strike="noStrike" kern="1200" dirty="0">
                <a:solidFill>
                  <a:schemeClr val="tx1"/>
                </a:solidFill>
                <a:latin typeface="Calibri" panose="020F0502020204030204" pitchFamily="34" charset="0"/>
                <a:ea typeface="+mn-ea"/>
                <a:cs typeface="+mn-cs"/>
              </a:rPr>
              <a:t>Même démarche pour les nombres de 80 à 99.</a:t>
            </a:r>
            <a:endParaRPr lang="en-US" b="0" i="0" u="none" strike="noStrike" kern="1200" dirty="0">
              <a:solidFill>
                <a:schemeClr val="tx1"/>
              </a:solidFill>
              <a:latin typeface="Calibri" panose="020F0502020204030204" pitchFamily="34" charset="0"/>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lang="fr-FR" b="0" i="0" u="none" strike="noStrike" kern="1200" dirty="0">
                <a:solidFill>
                  <a:schemeClr val="tx1"/>
                </a:solidFill>
                <a:latin typeface="Calibri" panose="020F0502020204030204" pitchFamily="34" charset="0"/>
                <a:ea typeface="+mn-ea"/>
                <a:cs typeface="+mn-cs"/>
              </a:rPr>
              <a:t>Faire énoncer la suite des nombres de 84 à 94, de 97 à 87.</a:t>
            </a:r>
            <a:endParaRPr lang="en-US" b="0" i="0" u="none" strike="noStrike" kern="1200" dirty="0">
              <a:solidFill>
                <a:schemeClr val="tx1"/>
              </a:solidFill>
              <a:latin typeface="Calibri" panose="020F0502020204030204" pitchFamily="34" charset="0"/>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lang="fr-FR" dirty="0">
                <a:latin typeface="Calibri" panose="020F0502020204030204" pitchFamily="34" charset="0"/>
                <a:cs typeface="Calibri"/>
              </a:rPr>
              <a:t>Demander</a:t>
            </a:r>
            <a:r>
              <a:rPr lang="fr-FR" baseline="0" dirty="0">
                <a:latin typeface="Calibri" panose="020F0502020204030204" pitchFamily="34" charset="0"/>
                <a:cs typeface="Calibri"/>
              </a:rPr>
              <a:t> quel nombre vient après 99. </a:t>
            </a:r>
            <a:r>
              <a:rPr lang="fr-FR" i="1" baseline="0" dirty="0">
                <a:latin typeface="Calibri" panose="020F0502020204030204" pitchFamily="34" charset="0"/>
                <a:cs typeface="Calibri"/>
              </a:rPr>
              <a:t>Il s’agit du nombre 100.</a:t>
            </a:r>
          </a:p>
          <a:p>
            <a:pPr marL="0" marR="0" lvl="0" indent="0" algn="l" defTabSz="914400" rtl="0" eaLnBrk="1" fontAlgn="base" latinLnBrk="0" hangingPunct="1">
              <a:lnSpc>
                <a:spcPct val="100000"/>
              </a:lnSpc>
              <a:spcBef>
                <a:spcPts val="0"/>
              </a:spcBef>
              <a:spcAft>
                <a:spcPts val="0"/>
              </a:spcAft>
              <a:buClrTx/>
              <a:buSzTx/>
              <a:buFontTx/>
              <a:buNone/>
              <a:tabLst/>
              <a:defRPr/>
            </a:pPr>
            <a:r>
              <a:rPr lang="fr-FR" i="1" baseline="0" dirty="0">
                <a:latin typeface="Calibri" panose="020F0502020204030204" pitchFamily="34" charset="0"/>
                <a:cs typeface="Calibri"/>
              </a:rPr>
              <a:t>Maintenant je vais vous dicter des nombres que vous allez écrire sur votre ardoise. Vous pouvez vous aider de la file numérique au tableau si besoin. Vous devez attendre que j’aie dit 2 fois le nombre avant de l’écrire.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Énoncer </a:t>
            </a:r>
            <a:r>
              <a:rPr lang="fr-FR" b="1" i="0" dirty="0">
                <a:latin typeface="Calibri" panose="020F0502020204030204" pitchFamily="34" charset="0"/>
              </a:rPr>
              <a:t>96</a:t>
            </a:r>
            <a:r>
              <a:rPr lang="fr-FR" i="0" dirty="0">
                <a:latin typeface="Calibri" panose="020F0502020204030204" pitchFamily="34" charset="0"/>
              </a:rPr>
              <a:t> en détachant « </a:t>
            </a:r>
            <a:r>
              <a:rPr lang="fr-FR" i="1" dirty="0">
                <a:latin typeface="Calibri" panose="020F0502020204030204" pitchFamily="34" charset="0"/>
              </a:rPr>
              <a:t>quatre-vingt…-seize</a:t>
            </a:r>
            <a:r>
              <a:rPr lang="fr-FR" i="0" dirty="0">
                <a:latin typeface="Calibri" panose="020F0502020204030204" pitchFamily="34" charset="0"/>
              </a:rPr>
              <a:t> », puis le répéter d’une traite. Si des élèves écrivent 86, rappeler que lorsqu’on entend « quatre-vingts », il faut attendre la fin du nom du nombre pour savoir s’il faut 8 ou 9 dizaines. </a:t>
            </a:r>
            <a:r>
              <a:rPr lang="fr-FR" i="1" dirty="0">
                <a:latin typeface="Calibri" panose="020F0502020204030204" pitchFamily="34" charset="0"/>
              </a:rPr>
              <a:t>Si les</a:t>
            </a:r>
            <a:r>
              <a:rPr lang="fr-FR" i="1" baseline="0" dirty="0">
                <a:latin typeface="Calibri" panose="020F0502020204030204" pitchFamily="34" charset="0"/>
              </a:rPr>
              <a:t> mots qui suivent « quatre-vingts » désignent un nombre entre 1 et 9, alors c’est 8 dizaines ; si c’est un nombre entre 10 et 19, alors il y a une dizaine en plus et c’est 9 dizaines.</a:t>
            </a:r>
            <a:br>
              <a:rPr lang="fr-FR" i="1" dirty="0">
                <a:latin typeface="Calibri" panose="020F0502020204030204" pitchFamily="34" charset="0"/>
              </a:rPr>
            </a:br>
            <a:r>
              <a:rPr lang="fr-FR" i="0" dirty="0">
                <a:latin typeface="Calibri" panose="020F0502020204030204" pitchFamily="34" charset="0"/>
              </a:rPr>
              <a:t>Lors de la correction, interroger un élève et l’amener à formuler : </a:t>
            </a:r>
            <a:r>
              <a:rPr lang="fr-FR" i="1" dirty="0">
                <a:latin typeface="Calibri" panose="020F0502020204030204" pitchFamily="34" charset="0"/>
              </a:rPr>
              <a:t>« quatre-vingt-seize », ça s’écrit 96, car </a:t>
            </a:r>
            <a:r>
              <a:rPr lang="fr-FR" i="0" dirty="0">
                <a:latin typeface="Calibri" panose="020F0502020204030204" pitchFamily="34" charset="0"/>
              </a:rPr>
              <a:t>c</a:t>
            </a:r>
            <a:r>
              <a:rPr lang="fr-FR" i="1" dirty="0">
                <a:latin typeface="Calibri" panose="020F0502020204030204" pitchFamily="34" charset="0"/>
              </a:rPr>
              <a:t>’est le nombre qui a 9</a:t>
            </a:r>
            <a:r>
              <a:rPr lang="fr-FR" i="1" baseline="0" dirty="0">
                <a:latin typeface="Calibri" panose="020F0502020204030204" pitchFamily="34" charset="0"/>
              </a:rPr>
              <a:t> </a:t>
            </a:r>
            <a:r>
              <a:rPr lang="fr-FR" i="1" dirty="0">
                <a:latin typeface="Calibri" panose="020F0502020204030204" pitchFamily="34" charset="0"/>
              </a:rPr>
              <a:t>dizaines et 6</a:t>
            </a:r>
            <a:r>
              <a:rPr lang="fr-FR" i="1" baseline="0" dirty="0">
                <a:latin typeface="Calibri" panose="020F0502020204030204" pitchFamily="34" charset="0"/>
              </a:rPr>
              <a:t> </a:t>
            </a:r>
            <a:r>
              <a:rPr lang="fr-FR" i="1" dirty="0">
                <a:latin typeface="Calibri" panose="020F0502020204030204" pitchFamily="34" charset="0"/>
              </a:rPr>
              <a:t>unités restantes</a:t>
            </a:r>
            <a:r>
              <a:rPr lang="fr-FR" i="0" dirty="0">
                <a:latin typeface="Calibri" panose="020F0502020204030204" pitchFamily="34" charset="0"/>
              </a:rPr>
              <a:t>. Le montrer sur la file numérique.</a:t>
            </a:r>
            <a:br>
              <a:rPr lang="fr-FR" i="0" dirty="0">
                <a:latin typeface="Calibri" panose="020F0502020204030204" pitchFamily="34" charset="0"/>
              </a:rPr>
            </a:br>
            <a:r>
              <a:rPr lang="fr-FR" i="0" dirty="0">
                <a:latin typeface="Calibri" panose="020F0502020204030204" pitchFamily="34" charset="0"/>
              </a:rPr>
              <a:t>Même démarche avec </a:t>
            </a:r>
            <a:r>
              <a:rPr lang="fr-FR" b="1" i="0" dirty="0">
                <a:latin typeface="Calibri" panose="020F0502020204030204" pitchFamily="34" charset="0"/>
              </a:rPr>
              <a:t>62</a:t>
            </a:r>
            <a:r>
              <a:rPr lang="fr-FR" i="0" dirty="0">
                <a:latin typeface="Calibri" panose="020F0502020204030204" pitchFamily="34" charset="0"/>
              </a:rPr>
              <a:t> ; </a:t>
            </a:r>
            <a:r>
              <a:rPr lang="fr-FR" b="1" i="0" dirty="0">
                <a:latin typeface="Calibri" panose="020F0502020204030204" pitchFamily="34" charset="0"/>
              </a:rPr>
              <a:t>95</a:t>
            </a:r>
            <a:r>
              <a:rPr lang="fr-FR" i="0" dirty="0">
                <a:latin typeface="Calibri" panose="020F0502020204030204" pitchFamily="34" charset="0"/>
              </a:rPr>
              <a:t> ; </a:t>
            </a:r>
            <a:r>
              <a:rPr lang="fr-FR" b="1" i="0" dirty="0">
                <a:latin typeface="Calibri" panose="020F0502020204030204" pitchFamily="34" charset="0"/>
              </a:rPr>
              <a:t>83</a:t>
            </a:r>
            <a:r>
              <a:rPr lang="fr-FR" i="0" dirty="0">
                <a:latin typeface="Calibri" panose="020F0502020204030204" pitchFamily="34" charset="0"/>
              </a:rPr>
              <a:t> </a:t>
            </a:r>
            <a:r>
              <a:rPr lang="fr-FR" i="0" baseline="0" dirty="0">
                <a:latin typeface="Calibri" panose="020F0502020204030204" pitchFamily="34" charset="0"/>
              </a:rPr>
              <a:t>; </a:t>
            </a:r>
            <a:r>
              <a:rPr lang="fr-FR" b="1" i="0" baseline="0" dirty="0">
                <a:latin typeface="Calibri" panose="020F0502020204030204" pitchFamily="34" charset="0"/>
              </a:rPr>
              <a:t>78</a:t>
            </a:r>
            <a:r>
              <a:rPr lang="fr-FR" i="0" dirty="0">
                <a:latin typeface="Calibri" panose="020F0502020204030204" pitchFamily="34" charset="0"/>
              </a:rPr>
              <a:t> </a:t>
            </a:r>
            <a:r>
              <a:rPr lang="fr-FR" i="0" baseline="0" dirty="0">
                <a:latin typeface="Calibri" panose="020F0502020204030204" pitchFamily="34" charset="0"/>
              </a:rPr>
              <a:t>; </a:t>
            </a:r>
            <a:r>
              <a:rPr lang="fr-FR" b="1" i="0" baseline="0" dirty="0">
                <a:latin typeface="Calibri" panose="020F0502020204030204" pitchFamily="34" charset="0"/>
              </a:rPr>
              <a:t>46</a:t>
            </a:r>
            <a:r>
              <a:rPr lang="fr-FR" i="0" baseline="0" dirty="0">
                <a:latin typeface="Calibri" panose="020F0502020204030204" pitchFamily="34" charset="0"/>
              </a:rPr>
              <a:t>.</a:t>
            </a:r>
            <a:endParaRPr lang="fr-FR" i="0"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4</a:t>
            </a:fld>
            <a:endParaRPr lang="fr-FR"/>
          </a:p>
        </p:txBody>
      </p:sp>
    </p:spTree>
    <p:extLst>
      <p:ext uri="{BB962C8B-B14F-4D97-AF65-F5344CB8AC3E}">
        <p14:creationId xmlns:p14="http://schemas.microsoft.com/office/powerpoint/2010/main" val="39528164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i="1" strike="noStrike" dirty="0">
                <a:latin typeface="Calibri" panose="020F0502020204030204" pitchFamily="34" charset="0"/>
              </a:rPr>
              <a:t>Je vais afficher une quantité. Écrivez en chiffres le nombre correspondant sur vos ardoises.</a:t>
            </a:r>
            <a:endParaRPr lang="fr-FR" i="1"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5</a:t>
            </a:fld>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Écrivez le nombre représenté ici. </a:t>
            </a:r>
          </a:p>
          <a:p>
            <a:pPr marL="0" marR="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Laisser 30 secondes. Les élèves lèvent leur ardoise lorsqu’ils ont trouvé. Valider ou invalider discrètement d’un signe de tête.</a:t>
            </a:r>
            <a:br>
              <a:rPr lang="fr-FR" i="0" dirty="0">
                <a:latin typeface="Calibri" panose="020F0502020204030204" pitchFamily="34" charset="0"/>
              </a:rPr>
            </a:br>
            <a:r>
              <a:rPr lang="fr-FR" b="1" dirty="0">
                <a:latin typeface="Calibri" panose="020F0502020204030204" pitchFamily="34" charset="0"/>
              </a:rPr>
              <a:t>Réponse attendue</a:t>
            </a:r>
            <a:r>
              <a:rPr lang="fr-FR" i="0" dirty="0">
                <a:latin typeface="Calibri" panose="020F0502020204030204" pitchFamily="34" charset="0"/>
              </a:rPr>
              <a:t> </a:t>
            </a:r>
            <a:r>
              <a:rPr lang="fr-FR" dirty="0">
                <a:latin typeface="Calibri" panose="020F0502020204030204" pitchFamily="34" charset="0"/>
              </a:rPr>
              <a:t>: 83.</a:t>
            </a:r>
          </a:p>
          <a:p>
            <a:pPr marL="0" indent="0"/>
            <a:r>
              <a:rPr lang="fr-FR" dirty="0">
                <a:latin typeface="Calibri" panose="020F0502020204030204" pitchFamily="34" charset="0"/>
              </a:rPr>
              <a:t>Correction collective</a:t>
            </a:r>
            <a:r>
              <a:rPr lang="fr-FR" i="0" dirty="0">
                <a:latin typeface="Calibri" panose="020F0502020204030204" pitchFamily="34" charset="0"/>
              </a:rPr>
              <a:t> </a:t>
            </a:r>
            <a:r>
              <a:rPr lang="fr-FR" dirty="0">
                <a:latin typeface="Calibri" panose="020F0502020204030204" pitchFamily="34" charset="0"/>
              </a:rPr>
              <a:t>: </a:t>
            </a:r>
            <a:endParaRPr lang="fr-FR" dirty="0">
              <a:latin typeface="Calibri" panose="020F0502020204030204" pitchFamily="34" charset="0"/>
              <a:cs typeface="Calibri"/>
            </a:endParaRPr>
          </a:p>
          <a:p>
            <a:pPr marL="0" indent="0"/>
            <a:r>
              <a:rPr lang="fr-FR" dirty="0">
                <a:latin typeface="Calibri" panose="020F0502020204030204" pitchFamily="34" charset="0"/>
              </a:rPr>
              <a:t>- soit l’élève compte les dizaines</a:t>
            </a:r>
            <a:r>
              <a:rPr lang="fr-FR" i="0" dirty="0">
                <a:latin typeface="Calibri" panose="020F0502020204030204" pitchFamily="34" charset="0"/>
              </a:rPr>
              <a:t> </a:t>
            </a:r>
            <a:r>
              <a:rPr lang="fr-FR" dirty="0">
                <a:latin typeface="Calibri" panose="020F0502020204030204" pitchFamily="34" charset="0"/>
              </a:rPr>
              <a:t>: </a:t>
            </a:r>
            <a:r>
              <a:rPr lang="fr-FR" i="1" dirty="0">
                <a:latin typeface="Calibri" panose="020F0502020204030204" pitchFamily="34" charset="0"/>
              </a:rPr>
              <a:t>10, 20, 30, 40, 50, 60, 70, 80, </a:t>
            </a:r>
            <a:r>
              <a:rPr lang="fr-FR" dirty="0">
                <a:latin typeface="Calibri" panose="020F0502020204030204" pitchFamily="34" charset="0"/>
              </a:rPr>
              <a:t>puis surcompte</a:t>
            </a:r>
            <a:r>
              <a:rPr lang="fr-FR" i="0" dirty="0">
                <a:latin typeface="Calibri" panose="020F0502020204030204" pitchFamily="34" charset="0"/>
              </a:rPr>
              <a:t> </a:t>
            </a:r>
            <a:r>
              <a:rPr lang="fr-FR" dirty="0">
                <a:latin typeface="Calibri" panose="020F0502020204030204" pitchFamily="34" charset="0"/>
              </a:rPr>
              <a:t>: </a:t>
            </a:r>
            <a:r>
              <a:rPr lang="fr-FR" i="1" dirty="0">
                <a:latin typeface="Calibri" panose="020F0502020204030204" pitchFamily="34" charset="0"/>
              </a:rPr>
              <a:t>81, 82, 83 ;</a:t>
            </a:r>
            <a:endParaRPr lang="fr-FR" dirty="0">
              <a:latin typeface="Calibri" panose="020F0502020204030204" pitchFamily="34" charset="0"/>
            </a:endParaRPr>
          </a:p>
          <a:p>
            <a:pPr marL="0" indent="0"/>
            <a:r>
              <a:rPr lang="fr-FR" dirty="0">
                <a:latin typeface="Calibri" panose="020F0502020204030204" pitchFamily="34" charset="0"/>
              </a:rPr>
              <a:t>- soit il dénombre les 8</a:t>
            </a:r>
            <a:r>
              <a:rPr lang="fr-FR" i="0" dirty="0">
                <a:latin typeface="Calibri" panose="020F0502020204030204" pitchFamily="34" charset="0"/>
              </a:rPr>
              <a:t> </a:t>
            </a:r>
            <a:r>
              <a:rPr lang="fr-FR" dirty="0">
                <a:latin typeface="Calibri" panose="020F0502020204030204" pitchFamily="34" charset="0"/>
              </a:rPr>
              <a:t>dizaines et les 3</a:t>
            </a:r>
            <a:r>
              <a:rPr lang="fr-FR" i="0" dirty="0">
                <a:latin typeface="Calibri" panose="020F0502020204030204" pitchFamily="34" charset="0"/>
              </a:rPr>
              <a:t> </a:t>
            </a:r>
            <a:r>
              <a:rPr lang="fr-FR" dirty="0">
                <a:latin typeface="Calibri" panose="020F0502020204030204" pitchFamily="34" charset="0"/>
              </a:rPr>
              <a:t>unités restantes (procédure</a:t>
            </a:r>
            <a:r>
              <a:rPr lang="fr-FR" baseline="0" dirty="0">
                <a:latin typeface="Calibri" panose="020F0502020204030204" pitchFamily="34" charset="0"/>
              </a:rPr>
              <a:t> à privilégier).</a:t>
            </a:r>
            <a:endParaRPr lang="fr-FR" dirty="0">
              <a:latin typeface="Calibri" panose="020F0502020204030204" pitchFamily="34" charset="0"/>
              <a:cs typeface="Calibri"/>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pPr/>
              <a:t>6</a:t>
            </a:fld>
            <a:endParaRPr lang="fr-FR"/>
          </a:p>
        </p:txBody>
      </p:sp>
    </p:spTree>
    <p:extLst>
      <p:ext uri="{BB962C8B-B14F-4D97-AF65-F5344CB8AC3E}">
        <p14:creationId xmlns:p14="http://schemas.microsoft.com/office/powerpoint/2010/main" val="6944474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indent="0"/>
            <a:r>
              <a:rPr lang="fr-FR" dirty="0">
                <a:latin typeface="Calibri" panose="020F0502020204030204" pitchFamily="34" charset="0"/>
              </a:rPr>
              <a:t>Même</a:t>
            </a:r>
            <a:r>
              <a:rPr lang="fr-FR" baseline="0" dirty="0">
                <a:latin typeface="Calibri" panose="020F0502020204030204" pitchFamily="34" charset="0"/>
              </a:rPr>
              <a:t> démarche.</a:t>
            </a:r>
            <a:endParaRPr lang="fr-FR" dirty="0">
              <a:latin typeface="Calibri" panose="020F0502020204030204" pitchFamily="34" charset="0"/>
            </a:endParaRPr>
          </a:p>
          <a:p>
            <a:pPr marL="0" indent="0"/>
            <a:r>
              <a:rPr lang="fr-FR" b="1" dirty="0">
                <a:latin typeface="Calibri" panose="020F0502020204030204" pitchFamily="34" charset="0"/>
                <a:cs typeface="Calibri"/>
              </a:rPr>
              <a:t>Réponse</a:t>
            </a:r>
            <a:r>
              <a:rPr lang="fr-FR" dirty="0">
                <a:latin typeface="Calibri" panose="020F0502020204030204" pitchFamily="34" charset="0"/>
                <a:cs typeface="Calibri"/>
              </a:rPr>
              <a:t> : 90.</a:t>
            </a:r>
            <a:endParaRPr lang="fr-FR" dirty="0">
              <a:latin typeface="Calibri" panose="020F0502020204030204" pitchFamily="34" charset="0"/>
            </a:endParaRPr>
          </a:p>
          <a:p>
            <a:pPr marL="0" indent="0"/>
            <a:r>
              <a:rPr lang="fr-FR" dirty="0">
                <a:latin typeface="Calibri" panose="020F0502020204030204" pitchFamily="34" charset="0"/>
              </a:rPr>
              <a:t>Lors</a:t>
            </a:r>
            <a:r>
              <a:rPr lang="fr-FR" baseline="0" dirty="0">
                <a:latin typeface="Calibri" panose="020F0502020204030204" pitchFamily="34" charset="0"/>
              </a:rPr>
              <a:t> du retour collectif, faire apparaitre l’organisation 80 + 10 et faire le lien avec le mot nombre « quatre-vingt…-dix ».</a:t>
            </a:r>
            <a:endParaRPr lang="fr-FR"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7</a:t>
            </a:fld>
            <a:endParaRPr 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b="1" dirty="0">
                <a:latin typeface="Calibri" panose="020F0502020204030204" pitchFamily="34" charset="0"/>
              </a:rPr>
              <a:t>Réponse</a:t>
            </a:r>
            <a:r>
              <a:rPr lang="fr-FR" b="0" dirty="0">
                <a:latin typeface="Calibri" panose="020F0502020204030204" pitchFamily="34" charset="0"/>
              </a:rPr>
              <a:t> : 75.</a:t>
            </a:r>
            <a:endParaRPr lang="fr-FR"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pPr/>
              <a:t>8</a:t>
            </a:fld>
            <a:endParaRPr lang="fr-FR"/>
          </a:p>
        </p:txBody>
      </p:sp>
    </p:spTree>
    <p:extLst>
      <p:ext uri="{BB962C8B-B14F-4D97-AF65-F5344CB8AC3E}">
        <p14:creationId xmlns:p14="http://schemas.microsoft.com/office/powerpoint/2010/main" val="1447388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indent="0"/>
            <a:r>
              <a:rPr lang="fr-FR" i="1" dirty="0">
                <a:latin typeface="Calibri" panose="020F0502020204030204" pitchFamily="34" charset="0"/>
              </a:rPr>
              <a:t>Maintenant, à la place des illustrations, vous allez voir apparaitre directement un nombre de dizaines et un nombre d’unités. Écrivez le nombre en chiffres.</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9</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3" name="Image 2" descr="Une image contenant texte, graphisme, capture d’écran, jeune enfant&#10;&#10;Le contenu généré par l’IA peut être incorrect.">
            <a:extLst>
              <a:ext uri="{FF2B5EF4-FFF2-40B4-BE49-F238E27FC236}">
                <a16:creationId xmlns:a16="http://schemas.microsoft.com/office/drawing/2014/main" id="{7DADC652-32CF-E75C-6397-773C13DE071B}"/>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hasCustomPrompt="1"/>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chemeClr val="bg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1. </a:t>
            </a:r>
            <a:r>
              <a:rPr lang="fr-FR" dirty="0">
                <a:solidFill>
                  <a:schemeClr val="bg1"/>
                </a:solidFill>
              </a:rPr>
              <a:t>LES NOMBRES JUSQU’À </a:t>
            </a:r>
            <a:r>
              <a:rPr lang="fr-FR" dirty="0"/>
              <a:t>100</a:t>
            </a:r>
            <a:br>
              <a:rPr lang="fr-FR" dirty="0">
                <a:solidFill>
                  <a:schemeClr val="bg1"/>
                </a:solidFill>
              </a:rPr>
            </a:br>
            <a:r>
              <a:rPr lang="fr-FR" dirty="0">
                <a:solidFill>
                  <a:schemeClr val="bg1"/>
                </a:solidFill>
              </a:rPr>
              <a:t>Dire, lire, écrire, dénombrer</a:t>
            </a:r>
            <a:endParaRPr dirty="0"/>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dirty="0">
                <a:solidFill>
                  <a:schemeClr val="bg1"/>
                </a:solidFill>
                <a:latin typeface="Verdana"/>
                <a:ea typeface="Verdana"/>
                <a:cs typeface="Verdana"/>
                <a:sym typeface="Verdana"/>
              </a:rPr>
              <a:t>Réservé à la </a:t>
            </a:r>
            <a:r>
              <a:rPr lang="fr-FR" sz="2000" b="0" i="0" u="none" strike="noStrike" cap="none" dirty="0" err="1">
                <a:solidFill>
                  <a:schemeClr val="bg1"/>
                </a:solidFill>
                <a:latin typeface="Verdana"/>
                <a:ea typeface="Verdana"/>
                <a:cs typeface="Verdana"/>
                <a:sym typeface="Verdana"/>
              </a:rPr>
              <a:t>vidéoprojection</a:t>
            </a:r>
            <a:endParaRPr sz="2000" b="0" i="0" u="none" strike="noStrike" cap="none" dirty="0">
              <a:solidFill>
                <a:schemeClr val="bg1"/>
              </a:solidFill>
              <a:latin typeface="Verdana"/>
              <a:ea typeface="Verdana"/>
              <a:cs typeface="Verdana"/>
              <a:sym typeface="Verdana"/>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re et contenu">
  <p:cSld name="Titre et contenu">
    <p:spTree>
      <p:nvGrpSpPr>
        <p:cNvPr id="1" name="Shape 101"/>
        <p:cNvGrpSpPr/>
        <p:nvPr/>
      </p:nvGrpSpPr>
      <p:grpSpPr>
        <a:xfrm>
          <a:off x="0" y="0"/>
          <a:ext cx="0" cy="0"/>
          <a:chOff x="0" y="0"/>
          <a:chExt cx="0" cy="0"/>
        </a:xfrm>
      </p:grpSpPr>
      <p:sp>
        <p:nvSpPr>
          <p:cNvPr id="102" name="Google Shape;102;p50"/>
          <p:cNvSpPr/>
          <p:nvPr/>
        </p:nvSpPr>
        <p:spPr>
          <a:xfrm>
            <a:off x="0" y="0"/>
            <a:ext cx="9144000" cy="476672"/>
          </a:xfrm>
          <a:prstGeom prst="rect">
            <a:avLst/>
          </a:prstGeom>
          <a:solidFill>
            <a:srgbClr val="61C4D1"/>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103" name="Google Shape;103;p50"/>
          <p:cNvSpPr txBox="1">
            <a:spLocks noGrp="1"/>
          </p:cNvSpPr>
          <p:nvPr>
            <p:ph type="title"/>
          </p:nvPr>
        </p:nvSpPr>
        <p:spPr>
          <a:xfrm>
            <a:off x="72468" y="0"/>
            <a:ext cx="4113032" cy="476673"/>
          </a:xfrm>
          <a:prstGeom prst="rect">
            <a:avLst/>
          </a:prstGeom>
          <a:solidFill>
            <a:srgbClr val="61C4D1"/>
          </a:solid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4" name="Google Shape;104;p50"/>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5" name="Google Shape;105;p50"/>
          <p:cNvSpPr/>
          <p:nvPr/>
        </p:nvSpPr>
        <p:spPr>
          <a:xfrm>
            <a:off x="18039"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6192570"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59300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0"/>
        <p:cNvGrpSpPr/>
        <p:nvPr/>
      </p:nvGrpSpPr>
      <p:grpSpPr>
        <a:xfrm>
          <a:off x="0" y="0"/>
          <a:ext cx="0" cy="0"/>
          <a:chOff x="0" y="0"/>
          <a:chExt cx="0" cy="0"/>
        </a:xfrm>
      </p:grpSpPr>
      <p:sp>
        <p:nvSpPr>
          <p:cNvPr id="31" name="Google Shape;31;p43"/>
          <p:cNvSpPr/>
          <p:nvPr/>
        </p:nvSpPr>
        <p:spPr>
          <a:xfrm>
            <a:off x="5715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 name="Google Shape;32;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36" name="Google Shape;36;p43"/>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43"/>
        <p:cNvGrpSpPr/>
        <p:nvPr/>
      </p:nvGrpSpPr>
      <p:grpSpPr>
        <a:xfrm>
          <a:off x="0" y="0"/>
          <a:ext cx="0" cy="0"/>
          <a:chOff x="0" y="0"/>
          <a:chExt cx="0" cy="0"/>
        </a:xfrm>
      </p:grpSpPr>
      <p:sp>
        <p:nvSpPr>
          <p:cNvPr id="44" name="Google Shape;44;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45" name="Google Shape;45;p38"/>
          <p:cNvSpPr txBox="1">
            <a:spLocks noGrp="1"/>
          </p:cNvSpPr>
          <p:nvPr>
            <p:ph type="title" hasCustomPrompt="1"/>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sp>
        <p:nvSpPr>
          <p:cNvPr id="46" name="Google Shape;46;p38"/>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
        <p:nvSpPr>
          <p:cNvPr id="47" name="Google Shape;47;p38"/>
          <p:cNvSpPr/>
          <p:nvPr/>
        </p:nvSpPr>
        <p:spPr>
          <a:xfrm>
            <a:off x="18039"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48" name="Google Shape;48;p38"/>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53"/>
        <p:cNvGrpSpPr/>
        <p:nvPr/>
      </p:nvGrpSpPr>
      <p:grpSpPr>
        <a:xfrm>
          <a:off x="0" y="0"/>
          <a:ext cx="0" cy="0"/>
          <a:chOff x="0" y="0"/>
          <a:chExt cx="0" cy="0"/>
        </a:xfrm>
      </p:grpSpPr>
      <p:sp>
        <p:nvSpPr>
          <p:cNvPr id="54" name="Google Shape;54;p45"/>
          <p:cNvSpPr/>
          <p:nvPr/>
        </p:nvSpPr>
        <p:spPr>
          <a:xfrm>
            <a:off x="5715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5" name="Google Shape;55;p45"/>
          <p:cNvSpPr txBox="1">
            <a:spLocks noGrp="1"/>
          </p:cNvSpPr>
          <p:nvPr>
            <p:ph type="title"/>
          </p:nvPr>
        </p:nvSpPr>
        <p:spPr>
          <a:xfrm>
            <a:off x="57150" y="0"/>
            <a:ext cx="6379864"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45"/>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7" name="Google Shape;57;p45"/>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8" name="Google Shape;58;p45"/>
          <p:cNvSpPr/>
          <p:nvPr/>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59" name="Google Shape;59;p45"/>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60"/>
        <p:cNvGrpSpPr/>
        <p:nvPr/>
      </p:nvGrpSpPr>
      <p:grpSpPr>
        <a:xfrm>
          <a:off x="0" y="0"/>
          <a:ext cx="0" cy="0"/>
          <a:chOff x="0" y="0"/>
          <a:chExt cx="0" cy="0"/>
        </a:xfrm>
      </p:grpSpPr>
      <p:sp>
        <p:nvSpPr>
          <p:cNvPr id="61" name="Google Shape;61;p46"/>
          <p:cNvSpPr/>
          <p:nvPr/>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2" name="Google Shape;62;p46"/>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3" name="Google Shape;63;p46"/>
          <p:cNvSpPr txBox="1">
            <a:spLocks noGrp="1"/>
          </p:cNvSpPr>
          <p:nvPr>
            <p:ph type="title"/>
          </p:nvPr>
        </p:nvSpPr>
        <p:spPr>
          <a:xfrm>
            <a:off x="57149" y="0"/>
            <a:ext cx="6162581"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64" name="Google Shape;64;p46"/>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71"/>
        <p:cNvGrpSpPr/>
        <p:nvPr/>
      </p:nvGrpSpPr>
      <p:grpSpPr>
        <a:xfrm>
          <a:off x="0" y="0"/>
          <a:ext cx="0" cy="0"/>
          <a:chOff x="0" y="0"/>
          <a:chExt cx="0" cy="0"/>
        </a:xfrm>
      </p:grpSpPr>
      <p:sp>
        <p:nvSpPr>
          <p:cNvPr id="72" name="Google Shape;72;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3" name="Google Shape;73;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4" name="Google Shape;74;p40"/>
          <p:cNvSpPr txBox="1">
            <a:spLocks noGrp="1"/>
          </p:cNvSpPr>
          <p:nvPr>
            <p:ph type="title" hasCustomPrompt="1"/>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Exercice des champions</a:t>
            </a:r>
            <a:endParaRPr dirty="0"/>
          </a:p>
        </p:txBody>
      </p:sp>
      <p:pic>
        <p:nvPicPr>
          <p:cNvPr id="4" name="Image 3" descr="Une image contenant symbole, logo, Graphique, cercle&#10;&#10;Le contenu généré par l’IA peut être incorrect.">
            <a:extLst>
              <a:ext uri="{FF2B5EF4-FFF2-40B4-BE49-F238E27FC236}">
                <a16:creationId xmlns:a16="http://schemas.microsoft.com/office/drawing/2014/main" id="{E3DDB435-140B-392B-421F-A15B06DC1165}"/>
              </a:ext>
            </a:extLst>
          </p:cNvPr>
          <p:cNvPicPr>
            <a:picLocks noChangeAspect="1"/>
          </p:cNvPicPr>
          <p:nvPr userDrawn="1"/>
        </p:nvPicPr>
        <p:blipFill>
          <a:blip r:embed="rId2"/>
          <a:stretch>
            <a:fillRect/>
          </a:stretch>
        </p:blipFill>
        <p:spPr>
          <a:xfrm>
            <a:off x="8246856" y="0"/>
            <a:ext cx="940299" cy="1260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re et contenu">
  <p:cSld name="Titre et contenu">
    <p:spTree>
      <p:nvGrpSpPr>
        <p:cNvPr id="1" name="Shape 80"/>
        <p:cNvGrpSpPr/>
        <p:nvPr/>
      </p:nvGrpSpPr>
      <p:grpSpPr>
        <a:xfrm>
          <a:off x="0" y="0"/>
          <a:ext cx="0" cy="0"/>
          <a:chOff x="0" y="0"/>
          <a:chExt cx="0" cy="0"/>
        </a:xfrm>
      </p:grpSpPr>
      <p:sp>
        <p:nvSpPr>
          <p:cNvPr id="81" name="Google Shape;81;p48"/>
          <p:cNvSpPr/>
          <p:nvPr/>
        </p:nvSpPr>
        <p:spPr>
          <a:xfrm>
            <a:off x="0" y="0"/>
            <a:ext cx="9144000" cy="476672"/>
          </a:xfrm>
          <a:prstGeom prst="rect">
            <a:avLst/>
          </a:prstGeom>
          <a:solidFill>
            <a:srgbClr val="FFD33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82" name="Google Shape;82;p48"/>
          <p:cNvSpPr txBox="1">
            <a:spLocks noGrp="1"/>
          </p:cNvSpPr>
          <p:nvPr>
            <p:ph type="title"/>
          </p:nvPr>
        </p:nvSpPr>
        <p:spPr>
          <a:xfrm>
            <a:off x="77714" y="-13971"/>
            <a:ext cx="6087695" cy="476673"/>
          </a:xfrm>
          <a:prstGeom prst="rect">
            <a:avLst/>
          </a:prstGeom>
          <a:solidFill>
            <a:srgbClr val="FFD333"/>
          </a:solid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3" name="Google Shape;83;p48"/>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4" name="Google Shape;84;p48"/>
          <p:cNvSpPr/>
          <p:nvPr/>
        </p:nvSpPr>
        <p:spPr>
          <a:xfrm>
            <a:off x="18039"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85" name="Google Shape;85;p48"/>
          <p:cNvPicPr preferRelativeResize="0"/>
          <p:nvPr/>
        </p:nvPicPr>
        <p:blipFill rotWithShape="1">
          <a:blip r:embed="rId2">
            <a:alphaModFix/>
          </a:blip>
          <a:srcRect/>
          <a:stretch/>
        </p:blipFill>
        <p:spPr>
          <a:xfrm>
            <a:off x="8381494" y="-257514"/>
            <a:ext cx="914402" cy="1225298"/>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92"/>
        <p:cNvGrpSpPr/>
        <p:nvPr/>
      </p:nvGrpSpPr>
      <p:grpSpPr>
        <a:xfrm>
          <a:off x="0" y="0"/>
          <a:ext cx="0" cy="0"/>
          <a:chOff x="0" y="0"/>
          <a:chExt cx="0" cy="0"/>
        </a:xfrm>
      </p:grpSpPr>
      <p:sp>
        <p:nvSpPr>
          <p:cNvPr id="93" name="Google Shape;93;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5" name="Google Shape;95;p42"/>
          <p:cNvSpPr txBox="1">
            <a:spLocks noGrp="1"/>
          </p:cNvSpPr>
          <p:nvPr>
            <p:ph type="title" hasCustomPrompt="1"/>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Devoirs</a:t>
            </a:r>
            <a:endParaRPr/>
          </a:p>
        </p:txBody>
      </p:sp>
      <p:pic>
        <p:nvPicPr>
          <p:cNvPr id="96" name="Google Shape;96;p42"/>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8.xml"/><Relationship Id="rId1" Type="http://schemas.openxmlformats.org/officeDocument/2006/relationships/slideLayout" Target="../slideLayouts/slideLayout7.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0.xml"/><Relationship Id="rId1" Type="http://schemas.openxmlformats.org/officeDocument/2006/relationships/slideLayout" Target="../slideLayouts/slideLayout9.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dirty="0"/>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
        <p:cNvGrpSpPr/>
        <p:nvPr/>
      </p:nvGrpSpPr>
      <p:grpSpPr>
        <a:xfrm>
          <a:off x="0" y="0"/>
          <a:ext cx="0" cy="0"/>
          <a:chOff x="0" y="0"/>
          <a:chExt cx="0" cy="0"/>
        </a:xfrm>
      </p:grpSpPr>
      <p:sp>
        <p:nvSpPr>
          <p:cNvPr id="38" name="Google Shape;38;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Google Shape;39;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1" name="Google Shape;41;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2" name="Google Shape;42;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4" r:id="rId1"/>
    <p:sldLayoutId id="2147483656" r:id="rId2"/>
    <p:sldLayoutId id="2147483657"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5"/>
        <p:cNvGrpSpPr/>
        <p:nvPr/>
      </p:nvGrpSpPr>
      <p:grpSpPr>
        <a:xfrm>
          <a:off x="0" y="0"/>
          <a:ext cx="0" cy="0"/>
          <a:chOff x="0" y="0"/>
          <a:chExt cx="0" cy="0"/>
        </a:xfrm>
      </p:grpSpPr>
      <p:sp>
        <p:nvSpPr>
          <p:cNvPr id="66" name="Google Shape;66;p39"/>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7" name="Google Shape;67;p39"/>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8" name="Google Shape;68;p3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9" name="Google Shape;69;p3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0" name="Google Shape;70;p3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9" r:id="rId1"/>
    <p:sldLayoutId id="2147483661"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sp>
        <p:nvSpPr>
          <p:cNvPr id="87" name="Google Shape;87;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8" name="Google Shape;88;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0" name="Google Shape;90;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1" name="Google Shape;91;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3" r:id="rId1"/>
    <p:sldLayoutId id="2147483665"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25/07/2025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8353609"/>
      </p:ext>
    </p:extLst>
  </p:cSld>
  <p:clrMap bg1="lt1" tx1="dk1" bg2="lt2" tx2="dk2" accent1="accent1" accent2="accent2" accent3="accent3" accent4="accent4" accent5="accent5" accent6="accent6" hlink="hlink" folHlink="folHlink"/>
  <p:sldLayoutIdLst>
    <p:sldLayoutId id="214748366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fontScale="90000"/>
          </a:bodyPr>
          <a:lstStyle/>
          <a:p>
            <a:pPr marL="0" lvl="0" indent="0" algn="ctr" rtl="0">
              <a:lnSpc>
                <a:spcPct val="90000"/>
              </a:lnSpc>
              <a:spcBef>
                <a:spcPts val="0"/>
              </a:spcBef>
              <a:spcAft>
                <a:spcPts val="0"/>
              </a:spcAft>
              <a:buClr>
                <a:srgbClr val="A39491"/>
              </a:buClr>
              <a:buSzPct val="100000"/>
              <a:buFont typeface="Verdana"/>
              <a:buNone/>
            </a:pPr>
            <a:r>
              <a:rPr lang="fr-FR" dirty="0">
                <a:solidFill>
                  <a:schemeClr val="bg1"/>
                </a:solidFill>
              </a:rPr>
              <a:t>1. LES NOMBRES JUSQU’À 100</a:t>
            </a:r>
            <a:br>
              <a:rPr lang="fr-FR" dirty="0">
                <a:solidFill>
                  <a:schemeClr val="bg1"/>
                </a:solidFill>
              </a:rPr>
            </a:br>
            <a:r>
              <a:rPr lang="fr-FR" dirty="0">
                <a:solidFill>
                  <a:schemeClr val="bg1"/>
                </a:solidFill>
              </a:rPr>
              <a:t>Dire, lire, écrire, dénombrer</a:t>
            </a:r>
            <a:endParaRPr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8F49E7CD-471D-E01A-DDDD-9DDA3C65F0A1}"/>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7DD289E0-6B87-7A0D-5EB6-080A7B90B4CB}"/>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6C83AAC1-8FD0-C70C-4D84-DF8B0CBB0C3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FA2912D0-FD62-9EA5-D2F3-2DAE0CA49786}"/>
              </a:ext>
            </a:extLst>
          </p:cNvPr>
          <p:cNvSpPr>
            <a:spLocks noGrp="1"/>
          </p:cNvSpPr>
          <p:nvPr>
            <p:ph type="title"/>
          </p:nvPr>
        </p:nvSpPr>
        <p:spPr/>
        <p:txBody>
          <a:bodyPr/>
          <a:lstStyle/>
          <a:p>
            <a:endParaRPr lang="fr-FR"/>
          </a:p>
        </p:txBody>
      </p:sp>
      <p:sp>
        <p:nvSpPr>
          <p:cNvPr id="9" name="Espace réservé du texte 8">
            <a:extLst>
              <a:ext uri="{FF2B5EF4-FFF2-40B4-BE49-F238E27FC236}">
                <a16:creationId xmlns:a16="http://schemas.microsoft.com/office/drawing/2014/main" id="{16E35839-D1FA-BB2D-81C4-C69347F08567}"/>
              </a:ext>
            </a:extLst>
          </p:cNvPr>
          <p:cNvSpPr>
            <a:spLocks noGrp="1"/>
          </p:cNvSpPr>
          <p:nvPr>
            <p:ph type="body" idx="1"/>
          </p:nvPr>
        </p:nvSpPr>
        <p:spPr/>
        <p:txBody>
          <a:bodyPr/>
          <a:lstStyle/>
          <a:p>
            <a:endParaRPr lang="fr-FR"/>
          </a:p>
        </p:txBody>
      </p:sp>
      <p:pic>
        <p:nvPicPr>
          <p:cNvPr id="11" name="Image 10">
            <a:extLst>
              <a:ext uri="{FF2B5EF4-FFF2-40B4-BE49-F238E27FC236}">
                <a16:creationId xmlns:a16="http://schemas.microsoft.com/office/drawing/2014/main" id="{AF3F796B-ED6A-13A3-99BF-B5277FDDC07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74680809-5D32-33AD-5552-2D82A515FB7A}"/>
              </a:ext>
            </a:extLst>
          </p:cNvPr>
          <p:cNvSpPr>
            <a:spLocks noGrp="1"/>
          </p:cNvSpPr>
          <p:nvPr>
            <p:ph type="title"/>
          </p:nvPr>
        </p:nvSpPr>
        <p:spPr/>
        <p:txBody>
          <a:bodyPr/>
          <a:lstStyle/>
          <a:p>
            <a:endParaRPr lang="fr-FR"/>
          </a:p>
        </p:txBody>
      </p:sp>
      <p:sp>
        <p:nvSpPr>
          <p:cNvPr id="8" name="Espace réservé du texte 7">
            <a:extLst>
              <a:ext uri="{FF2B5EF4-FFF2-40B4-BE49-F238E27FC236}">
                <a16:creationId xmlns:a16="http://schemas.microsoft.com/office/drawing/2014/main" id="{2745C589-F422-CD6E-EC3E-CAB9765D82F9}"/>
              </a:ext>
            </a:extLst>
          </p:cNvPr>
          <p:cNvSpPr>
            <a:spLocks noGrp="1"/>
          </p:cNvSpPr>
          <p:nvPr>
            <p:ph type="body" idx="1"/>
          </p:nvPr>
        </p:nvSpPr>
        <p:spPr/>
        <p:txBody>
          <a:bodyPr/>
          <a:lstStyle/>
          <a:p>
            <a:endParaRPr lang="fr-FR"/>
          </a:p>
        </p:txBody>
      </p:sp>
      <p:pic>
        <p:nvPicPr>
          <p:cNvPr id="10" name="Image 9">
            <a:extLst>
              <a:ext uri="{FF2B5EF4-FFF2-40B4-BE49-F238E27FC236}">
                <a16:creationId xmlns:a16="http://schemas.microsoft.com/office/drawing/2014/main" id="{5186A9B7-98B5-8123-364C-CA51465ABDC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4083654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EE7416EA-384D-F71E-B336-D3D8B80DCBD3}"/>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90B3A925-25D9-3558-6627-B2BF93CEDF12}"/>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D9D2CBC4-3EF0-9AA2-7376-89CD92F6AAD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F9E0A7FD-6C75-F17D-9F80-04BF1BD460AE}"/>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8DC47ECC-9F0B-AB37-275F-D6D057618823}"/>
              </a:ext>
            </a:extLst>
          </p:cNvPr>
          <p:cNvSpPr>
            <a:spLocks noGrp="1"/>
          </p:cNvSpPr>
          <p:nvPr>
            <p:ph type="body" idx="1"/>
          </p:nvPr>
        </p:nvSpPr>
        <p:spPr/>
        <p:txBody>
          <a:bodyPr/>
          <a:lstStyle/>
          <a:p>
            <a:endParaRPr lang="fr-FR"/>
          </a:p>
        </p:txBody>
      </p:sp>
      <p:pic>
        <p:nvPicPr>
          <p:cNvPr id="10" name="Image 9">
            <a:extLst>
              <a:ext uri="{FF2B5EF4-FFF2-40B4-BE49-F238E27FC236}">
                <a16:creationId xmlns:a16="http://schemas.microsoft.com/office/drawing/2014/main" id="{9495B662-A96D-55F1-C8F2-61293AB28A0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9483577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E774F5CC-E62C-A4F2-3B37-EF25D24FD37C}"/>
              </a:ext>
            </a:extLst>
          </p:cNvPr>
          <p:cNvSpPr>
            <a:spLocks noGrp="1"/>
          </p:cNvSpPr>
          <p:nvPr>
            <p:ph type="title"/>
          </p:nvPr>
        </p:nvSpPr>
        <p:spPr/>
        <p:txBody>
          <a:bodyPr/>
          <a:lstStyle/>
          <a:p>
            <a:endParaRPr lang="fr-FR"/>
          </a:p>
        </p:txBody>
      </p:sp>
      <p:sp>
        <p:nvSpPr>
          <p:cNvPr id="8" name="Espace réservé du texte 7">
            <a:extLst>
              <a:ext uri="{FF2B5EF4-FFF2-40B4-BE49-F238E27FC236}">
                <a16:creationId xmlns:a16="http://schemas.microsoft.com/office/drawing/2014/main" id="{EF2628DB-A2E6-243C-8A69-0A4B37837F89}"/>
              </a:ext>
            </a:extLst>
          </p:cNvPr>
          <p:cNvSpPr>
            <a:spLocks noGrp="1"/>
          </p:cNvSpPr>
          <p:nvPr>
            <p:ph type="body" idx="1"/>
          </p:nvPr>
        </p:nvSpPr>
        <p:spPr/>
        <p:txBody>
          <a:bodyPr/>
          <a:lstStyle/>
          <a:p>
            <a:endParaRPr lang="fr-FR"/>
          </a:p>
        </p:txBody>
      </p:sp>
      <p:pic>
        <p:nvPicPr>
          <p:cNvPr id="10" name="Image 9">
            <a:extLst>
              <a:ext uri="{FF2B5EF4-FFF2-40B4-BE49-F238E27FC236}">
                <a16:creationId xmlns:a16="http://schemas.microsoft.com/office/drawing/2014/main" id="{B95A4818-5833-77D4-CA02-8D4EAF0CF86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C91DF507-F5CB-A48F-8788-ABA50B951A49}"/>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E2B1AFAA-0A87-B5FA-0236-5E918D90B345}"/>
              </a:ext>
            </a:extLst>
          </p:cNvPr>
          <p:cNvSpPr>
            <a:spLocks noGrp="1"/>
          </p:cNvSpPr>
          <p:nvPr>
            <p:ph type="body" idx="1"/>
          </p:nvPr>
        </p:nvSpPr>
        <p:spPr/>
        <p:txBody>
          <a:bodyPr/>
          <a:lstStyle/>
          <a:p>
            <a:endParaRPr lang="fr-FR"/>
          </a:p>
        </p:txBody>
      </p:sp>
      <p:pic>
        <p:nvPicPr>
          <p:cNvPr id="10" name="Image 9">
            <a:extLst>
              <a:ext uri="{FF2B5EF4-FFF2-40B4-BE49-F238E27FC236}">
                <a16:creationId xmlns:a16="http://schemas.microsoft.com/office/drawing/2014/main" id="{78175407-C74B-0834-F136-05C0211B4BB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93EF8CCA-1498-56B8-5948-D2E70AACC523}"/>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B11A3D65-0A76-8D5B-4814-6A2BFCF11C0A}"/>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6D6831A2-35C0-BF17-5009-97609026896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texte 6">
            <a:extLst>
              <a:ext uri="{FF2B5EF4-FFF2-40B4-BE49-F238E27FC236}">
                <a16:creationId xmlns:a16="http://schemas.microsoft.com/office/drawing/2014/main" id="{829F2C34-B426-4B48-370F-90B9ED1E239D}"/>
              </a:ext>
            </a:extLst>
          </p:cNvPr>
          <p:cNvSpPr>
            <a:spLocks noGrp="1"/>
          </p:cNvSpPr>
          <p:nvPr>
            <p:ph type="body" idx="1"/>
          </p:nvPr>
        </p:nvSpPr>
        <p:spPr/>
        <p:txBody>
          <a:bodyPr/>
          <a:lstStyle/>
          <a:p>
            <a:endParaRPr lang="fr-FR"/>
          </a:p>
        </p:txBody>
      </p:sp>
      <p:sp>
        <p:nvSpPr>
          <p:cNvPr id="9" name="Titre 8">
            <a:extLst>
              <a:ext uri="{FF2B5EF4-FFF2-40B4-BE49-F238E27FC236}">
                <a16:creationId xmlns:a16="http://schemas.microsoft.com/office/drawing/2014/main" id="{599AA6A9-A189-06BE-449F-B6B631C53DAA}"/>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64DA1D88-3C25-D84A-E0B1-75A243ACD9D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texte 6">
            <a:extLst>
              <a:ext uri="{FF2B5EF4-FFF2-40B4-BE49-F238E27FC236}">
                <a16:creationId xmlns:a16="http://schemas.microsoft.com/office/drawing/2014/main" id="{7604683B-374B-80DA-5D5D-FC58AF626FB9}"/>
              </a:ext>
            </a:extLst>
          </p:cNvPr>
          <p:cNvSpPr>
            <a:spLocks noGrp="1"/>
          </p:cNvSpPr>
          <p:nvPr>
            <p:ph type="body" idx="1"/>
          </p:nvPr>
        </p:nvSpPr>
        <p:spPr/>
        <p:txBody>
          <a:bodyPr/>
          <a:lstStyle/>
          <a:p>
            <a:endParaRPr lang="fr-FR"/>
          </a:p>
        </p:txBody>
      </p:sp>
      <p:sp>
        <p:nvSpPr>
          <p:cNvPr id="9" name="Titre 8">
            <a:extLst>
              <a:ext uri="{FF2B5EF4-FFF2-40B4-BE49-F238E27FC236}">
                <a16:creationId xmlns:a16="http://schemas.microsoft.com/office/drawing/2014/main" id="{6661E8C8-5772-F751-B16A-B99FB68F49C9}"/>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DB40428C-6583-C9FC-6D7B-4D2182AE76D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128375C9-7DED-41F6-DDB1-180DAC3AF4DF}"/>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58670BBA-BC92-DA95-8CD9-C93A6FFB74B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196742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59E08D9C-D81A-0A08-4C89-B67B45F68CBD}"/>
              </a:ext>
            </a:extLst>
          </p:cNvPr>
          <p:cNvSpPr>
            <a:spLocks noGrp="1"/>
          </p:cNvSpPr>
          <p:nvPr>
            <p:ph type="body" idx="1"/>
          </p:nvPr>
        </p:nvSpPr>
        <p:spPr/>
        <p:txBody>
          <a:bodyPr/>
          <a:lstStyle/>
          <a:p>
            <a:endParaRPr lang="fr-FR"/>
          </a:p>
        </p:txBody>
      </p:sp>
      <p:sp>
        <p:nvSpPr>
          <p:cNvPr id="7" name="Titre 6">
            <a:extLst>
              <a:ext uri="{FF2B5EF4-FFF2-40B4-BE49-F238E27FC236}">
                <a16:creationId xmlns:a16="http://schemas.microsoft.com/office/drawing/2014/main" id="{55A498F4-B577-7196-9F36-535CC31E79C3}"/>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4D430CE8-99A3-10F4-8AC6-A243F5C2A11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texte 6">
            <a:extLst>
              <a:ext uri="{FF2B5EF4-FFF2-40B4-BE49-F238E27FC236}">
                <a16:creationId xmlns:a16="http://schemas.microsoft.com/office/drawing/2014/main" id="{8F77265B-BC54-D8FE-846E-4AE8D5440219}"/>
              </a:ext>
            </a:extLst>
          </p:cNvPr>
          <p:cNvSpPr>
            <a:spLocks noGrp="1"/>
          </p:cNvSpPr>
          <p:nvPr>
            <p:ph type="body" idx="1"/>
          </p:nvPr>
        </p:nvSpPr>
        <p:spPr/>
        <p:txBody>
          <a:bodyPr/>
          <a:lstStyle/>
          <a:p>
            <a:endParaRPr lang="fr-FR"/>
          </a:p>
        </p:txBody>
      </p:sp>
      <p:sp>
        <p:nvSpPr>
          <p:cNvPr id="9" name="Titre 8">
            <a:extLst>
              <a:ext uri="{FF2B5EF4-FFF2-40B4-BE49-F238E27FC236}">
                <a16:creationId xmlns:a16="http://schemas.microsoft.com/office/drawing/2014/main" id="{B22C51C9-7B97-BB6C-5E18-01F09B71141A}"/>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420C9EE3-9452-92F5-69F3-4AB6A956DC5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3" name="Titre 2">
            <a:extLst>
              <a:ext uri="{FF2B5EF4-FFF2-40B4-BE49-F238E27FC236}">
                <a16:creationId xmlns:a16="http://schemas.microsoft.com/office/drawing/2014/main" id="{178C2625-8DF0-5D6E-0951-2364671E28FD}"/>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D20A1A85-6284-B4BD-B348-B08DED83C70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5" name="Titre 4">
            <a:extLst>
              <a:ext uri="{FF2B5EF4-FFF2-40B4-BE49-F238E27FC236}">
                <a16:creationId xmlns:a16="http://schemas.microsoft.com/office/drawing/2014/main" id="{C59D535D-A4D4-9C13-8C8B-88B90C3881A0}"/>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CD1326AC-5793-0F17-940E-81CC5B36757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0946828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5" name="Titre 4">
            <a:extLst>
              <a:ext uri="{FF2B5EF4-FFF2-40B4-BE49-F238E27FC236}">
                <a16:creationId xmlns:a16="http://schemas.microsoft.com/office/drawing/2014/main" id="{3463789A-606E-8CF7-0EBE-32BDE1CB1B3E}"/>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B46A1123-AC7D-2BB2-C7AB-B47B2128E1D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1258430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5" name="Titre 4">
            <a:extLst>
              <a:ext uri="{FF2B5EF4-FFF2-40B4-BE49-F238E27FC236}">
                <a16:creationId xmlns:a16="http://schemas.microsoft.com/office/drawing/2014/main" id="{64252F6A-E47D-0A2F-DA9E-401C26C595E4}"/>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2FCC2CAD-9F93-8A72-4A43-6434C1FAE11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7147068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5" name="Titre 4">
            <a:extLst>
              <a:ext uri="{FF2B5EF4-FFF2-40B4-BE49-F238E27FC236}">
                <a16:creationId xmlns:a16="http://schemas.microsoft.com/office/drawing/2014/main" id="{9E7581DA-D750-DFD1-CF37-0B421A6C26A2}"/>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004A5BDA-B3BB-8D96-B8B4-52E532C16BF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5580050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3" name="Titre 2">
            <a:extLst>
              <a:ext uri="{FF2B5EF4-FFF2-40B4-BE49-F238E27FC236}">
                <a16:creationId xmlns:a16="http://schemas.microsoft.com/office/drawing/2014/main" id="{AE6CE99B-F0F2-7923-FF55-66F4C9BC1F41}"/>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BED5EA82-FEBF-FA62-D9A9-0705F8FE7AB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4" name="Titre 3">
            <a:extLst>
              <a:ext uri="{FF2B5EF4-FFF2-40B4-BE49-F238E27FC236}">
                <a16:creationId xmlns:a16="http://schemas.microsoft.com/office/drawing/2014/main" id="{746B976E-50F7-F909-56A8-B173CADAECB1}"/>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45C50C20-321C-6368-5D8E-5BBF2AB5395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B4D03F23-54A5-2A78-9C09-9A52D936E146}"/>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669009FC-16B8-6BD0-88E5-889B7C917EB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E694A480-C90D-F39B-EF19-C6509C0E0456}"/>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2541BC46-AF8B-78AF-76EF-AEC0A688E41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9407222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04A85026-CB8F-287B-D810-173685945078}"/>
              </a:ext>
            </a:extLst>
          </p:cNvPr>
          <p:cNvSpPr>
            <a:spLocks noGrp="1"/>
          </p:cNvSpPr>
          <p:nvPr>
            <p:ph type="body" idx="1"/>
          </p:nvPr>
        </p:nvSpPr>
        <p:spPr/>
        <p:txBody>
          <a:bodyPr/>
          <a:lstStyle/>
          <a:p>
            <a:endParaRPr lang="fr-FR"/>
          </a:p>
        </p:txBody>
      </p:sp>
      <p:sp>
        <p:nvSpPr>
          <p:cNvPr id="7" name="Titre 6">
            <a:extLst>
              <a:ext uri="{FF2B5EF4-FFF2-40B4-BE49-F238E27FC236}">
                <a16:creationId xmlns:a16="http://schemas.microsoft.com/office/drawing/2014/main" id="{B16566FD-DC84-0AFE-27E5-148F72434D03}"/>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CA16A4DA-B061-085C-D0B4-1CC29AD6584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a:extLst>
              <a:ext uri="{FF2B5EF4-FFF2-40B4-BE49-F238E27FC236}">
                <a16:creationId xmlns:a16="http://schemas.microsoft.com/office/drawing/2014/main" id="{A71F4F96-EF30-F9A4-509A-820764ADA8A6}"/>
              </a:ext>
            </a:extLst>
          </p:cNvPr>
          <p:cNvSpPr>
            <a:spLocks noGrp="1"/>
          </p:cNvSpPr>
          <p:nvPr>
            <p:ph type="title"/>
          </p:nvPr>
        </p:nvSpPr>
        <p:spPr/>
        <p:txBody>
          <a:bodyPr/>
          <a:lstStyle/>
          <a:p>
            <a:endParaRPr lang="fr-FR"/>
          </a:p>
        </p:txBody>
      </p:sp>
      <p:sp>
        <p:nvSpPr>
          <p:cNvPr id="19" name="Espace réservé du texte 18">
            <a:extLst>
              <a:ext uri="{FF2B5EF4-FFF2-40B4-BE49-F238E27FC236}">
                <a16:creationId xmlns:a16="http://schemas.microsoft.com/office/drawing/2014/main" id="{C80F6B25-6823-A39C-2E2C-2AB4EDB47484}"/>
              </a:ext>
            </a:extLst>
          </p:cNvPr>
          <p:cNvSpPr>
            <a:spLocks noGrp="1"/>
          </p:cNvSpPr>
          <p:nvPr>
            <p:ph type="body" idx="1"/>
          </p:nvPr>
        </p:nvSpPr>
        <p:spPr/>
        <p:txBody>
          <a:bodyPr/>
          <a:lstStyle/>
          <a:p>
            <a:endParaRPr lang="fr-FR"/>
          </a:p>
        </p:txBody>
      </p:sp>
      <p:pic>
        <p:nvPicPr>
          <p:cNvPr id="21" name="Image 20">
            <a:extLst>
              <a:ext uri="{FF2B5EF4-FFF2-40B4-BE49-F238E27FC236}">
                <a16:creationId xmlns:a16="http://schemas.microsoft.com/office/drawing/2014/main" id="{9ACBD157-0656-27BE-135F-56FBFF79E5E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6866272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Espace réservé du texte 10">
            <a:extLst>
              <a:ext uri="{FF2B5EF4-FFF2-40B4-BE49-F238E27FC236}">
                <a16:creationId xmlns:a16="http://schemas.microsoft.com/office/drawing/2014/main" id="{1CB9048C-660C-8863-5C7C-6503790B722E}"/>
              </a:ext>
            </a:extLst>
          </p:cNvPr>
          <p:cNvSpPr>
            <a:spLocks noGrp="1"/>
          </p:cNvSpPr>
          <p:nvPr>
            <p:ph type="body" idx="1"/>
          </p:nvPr>
        </p:nvSpPr>
        <p:spPr/>
        <p:txBody>
          <a:bodyPr/>
          <a:lstStyle/>
          <a:p>
            <a:endParaRPr lang="fr-FR"/>
          </a:p>
        </p:txBody>
      </p:sp>
      <p:sp>
        <p:nvSpPr>
          <p:cNvPr id="13" name="Titre 12">
            <a:extLst>
              <a:ext uri="{FF2B5EF4-FFF2-40B4-BE49-F238E27FC236}">
                <a16:creationId xmlns:a16="http://schemas.microsoft.com/office/drawing/2014/main" id="{A30CB57C-8245-F99B-912A-97BB37586786}"/>
              </a:ext>
            </a:extLst>
          </p:cNvPr>
          <p:cNvSpPr>
            <a:spLocks noGrp="1"/>
          </p:cNvSpPr>
          <p:nvPr>
            <p:ph type="title"/>
          </p:nvPr>
        </p:nvSpPr>
        <p:spPr/>
        <p:txBody>
          <a:bodyPr/>
          <a:lstStyle/>
          <a:p>
            <a:endParaRPr lang="fr-FR"/>
          </a:p>
        </p:txBody>
      </p:sp>
      <p:pic>
        <p:nvPicPr>
          <p:cNvPr id="15" name="Image 14">
            <a:extLst>
              <a:ext uri="{FF2B5EF4-FFF2-40B4-BE49-F238E27FC236}">
                <a16:creationId xmlns:a16="http://schemas.microsoft.com/office/drawing/2014/main" id="{CB26A498-840A-E69E-98C5-214302AA912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Espace réservé du texte 17">
            <a:extLst>
              <a:ext uri="{FF2B5EF4-FFF2-40B4-BE49-F238E27FC236}">
                <a16:creationId xmlns:a16="http://schemas.microsoft.com/office/drawing/2014/main" id="{C2B316D9-464F-1DD5-9321-28D1A940086C}"/>
              </a:ext>
            </a:extLst>
          </p:cNvPr>
          <p:cNvSpPr>
            <a:spLocks noGrp="1"/>
          </p:cNvSpPr>
          <p:nvPr>
            <p:ph type="body" idx="1"/>
          </p:nvPr>
        </p:nvSpPr>
        <p:spPr/>
        <p:txBody>
          <a:bodyPr/>
          <a:lstStyle/>
          <a:p>
            <a:endParaRPr lang="fr-FR"/>
          </a:p>
        </p:txBody>
      </p:sp>
      <p:sp>
        <p:nvSpPr>
          <p:cNvPr id="21" name="Titre 20">
            <a:extLst>
              <a:ext uri="{FF2B5EF4-FFF2-40B4-BE49-F238E27FC236}">
                <a16:creationId xmlns:a16="http://schemas.microsoft.com/office/drawing/2014/main" id="{F1425E12-A99F-E010-3B76-EC1E1509CA9A}"/>
              </a:ext>
            </a:extLst>
          </p:cNvPr>
          <p:cNvSpPr>
            <a:spLocks noGrp="1"/>
          </p:cNvSpPr>
          <p:nvPr>
            <p:ph type="title"/>
          </p:nvPr>
        </p:nvSpPr>
        <p:spPr/>
        <p:txBody>
          <a:bodyPr/>
          <a:lstStyle/>
          <a:p>
            <a:endParaRPr lang="fr-FR"/>
          </a:p>
        </p:txBody>
      </p:sp>
      <p:pic>
        <p:nvPicPr>
          <p:cNvPr id="23" name="Image 22">
            <a:extLst>
              <a:ext uri="{FF2B5EF4-FFF2-40B4-BE49-F238E27FC236}">
                <a16:creationId xmlns:a16="http://schemas.microsoft.com/office/drawing/2014/main" id="{EE933F4D-9E02-5DD4-DAF8-DBF128AF08B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0998778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E8D5BF52-0731-C97F-FA2D-7220C5E905E9}"/>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D89F1C8D-90C2-09BE-8D59-9B42A7733C26}"/>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7CB7ACF3-3C57-07A3-3212-CF6ADB285CC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ée un document." ma:contentTypeScope="" ma:versionID="6303d845353e500dfe8c872dce30f0ef">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1f87a2f2b3d55cca07ebd178771dec65"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documentManagement>
</p:properties>
</file>

<file path=customXml/itemProps1.xml><?xml version="1.0" encoding="utf-8"?>
<ds:datastoreItem xmlns:ds="http://schemas.openxmlformats.org/officeDocument/2006/customXml" ds:itemID="{DD31D020-4F48-4B3B-AC4B-DA00B68BFEE7}">
  <ds:schemaRefs>
    <ds:schemaRef ds:uri="http://schemas.microsoft.com/sharepoint/v3/contenttype/forms"/>
  </ds:schemaRefs>
</ds:datastoreItem>
</file>

<file path=customXml/itemProps2.xml><?xml version="1.0" encoding="utf-8"?>
<ds:datastoreItem xmlns:ds="http://schemas.openxmlformats.org/officeDocument/2006/customXml" ds:itemID="{23FCA6B2-EAFA-475C-B98A-BB4849E9F49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CB6929A-325D-48F6-9877-191C169E6107}">
  <ds:schemaRefs>
    <ds:schemaRef ds:uri="http://www.w3.org/XML/1998/namespace"/>
    <ds:schemaRef ds:uri="http://purl.org/dc/terms/"/>
    <ds:schemaRef ds:uri="http://purl.org/dc/elements/1.1/"/>
    <ds:schemaRef ds:uri="http://schemas.microsoft.com/office/2006/metadata/properties"/>
    <ds:schemaRef ds:uri="http://schemas.microsoft.com/office/infopath/2007/PartnerControls"/>
    <ds:schemaRef ds:uri="27f64e36-29aa-44d5-a3e0-06242cad7d4d"/>
    <ds:schemaRef ds:uri="http://schemas.microsoft.com/office/2006/documentManagement/types"/>
    <ds:schemaRef ds:uri="http://schemas.openxmlformats.org/package/2006/metadata/core-properties"/>
    <ds:schemaRef ds:uri="cd84cc96-e4f0-4e7f-873a-a508fb658c41"/>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0</TotalTime>
  <Words>1322</Words>
  <Application>Microsoft Office PowerPoint</Application>
  <PresentationFormat>Affichage à l'écran (4:3)</PresentationFormat>
  <Paragraphs>72</Paragraphs>
  <Slides>28</Slides>
  <Notes>28</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28</vt:i4>
      </vt:variant>
    </vt:vector>
  </HeadingPairs>
  <TitlesOfParts>
    <vt:vector size="37" baseType="lpstr">
      <vt:lpstr>Calibri</vt:lpstr>
      <vt:lpstr>Arial</vt:lpstr>
      <vt:lpstr>Calibri Light</vt:lpstr>
      <vt:lpstr>Verdana</vt:lpstr>
      <vt:lpstr>Thème Office</vt:lpstr>
      <vt:lpstr>1_Thème Office</vt:lpstr>
      <vt:lpstr>2_Thème Office</vt:lpstr>
      <vt:lpstr>3_Thème Office</vt:lpstr>
      <vt:lpstr>7_Thème Office</vt:lpstr>
      <vt:lpstr>1. LES NOMBRES JUSQU’À 100 Dire, lire, écrire, dénombrer</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LES NOMBRES JUSQU’À 10 Dire, lire, écrire, dénombrer, placer sur une ligne numérique</dc:title>
  <dc:creator>Éditions Hatier</dc:creator>
  <cp:lastModifiedBy>TAILLADE JUSTINE</cp:lastModifiedBy>
  <cp:revision>2</cp:revision>
  <dcterms:created xsi:type="dcterms:W3CDTF">2022-01-07T11:15:07Z</dcterms:created>
  <dcterms:modified xsi:type="dcterms:W3CDTF">2025-07-25T16:44:45Z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ies>
</file>