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47"/>
  </p:notesMasterIdLst>
  <p:sldIdLst>
    <p:sldId id="468" r:id="rId8"/>
    <p:sldId id="422" r:id="rId9"/>
    <p:sldId id="427" r:id="rId10"/>
    <p:sldId id="431" r:id="rId11"/>
    <p:sldId id="506" r:id="rId12"/>
    <p:sldId id="503" r:id="rId13"/>
    <p:sldId id="502" r:id="rId14"/>
    <p:sldId id="504" r:id="rId15"/>
    <p:sldId id="505" r:id="rId16"/>
    <p:sldId id="507" r:id="rId17"/>
    <p:sldId id="509" r:id="rId18"/>
    <p:sldId id="510" r:id="rId19"/>
    <p:sldId id="508" r:id="rId20"/>
    <p:sldId id="485" r:id="rId21"/>
    <p:sldId id="456" r:id="rId22"/>
    <p:sldId id="486" r:id="rId23"/>
    <p:sldId id="487" r:id="rId24"/>
    <p:sldId id="488" r:id="rId25"/>
    <p:sldId id="519" r:id="rId26"/>
    <p:sldId id="465" r:id="rId27"/>
    <p:sldId id="493" r:id="rId28"/>
    <p:sldId id="494" r:id="rId29"/>
    <p:sldId id="496" r:id="rId30"/>
    <p:sldId id="521" r:id="rId31"/>
    <p:sldId id="498" r:id="rId32"/>
    <p:sldId id="520" r:id="rId33"/>
    <p:sldId id="477" r:id="rId34"/>
    <p:sldId id="522" r:id="rId35"/>
    <p:sldId id="500" r:id="rId36"/>
    <p:sldId id="501" r:id="rId37"/>
    <p:sldId id="511" r:id="rId38"/>
    <p:sldId id="512" r:id="rId39"/>
    <p:sldId id="513" r:id="rId40"/>
    <p:sldId id="514" r:id="rId41"/>
    <p:sldId id="515" r:id="rId42"/>
    <p:sldId id="523" r:id="rId43"/>
    <p:sldId id="286" r:id="rId44"/>
    <p:sldId id="453" r:id="rId45"/>
    <p:sldId id="287" r:id="rId4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lastIdx="1" clrIdx="7"/>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Utilisateur de Microsoft Office" initials="Offic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E48DA1-829C-4F5D-A129-8955FFD48CBD}" v="2" dt="2025-07-29T16:30:34.14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044" autoAdjust="0"/>
  </p:normalViewPr>
  <p:slideViewPr>
    <p:cSldViewPr snapToGrid="0">
      <p:cViewPr>
        <p:scale>
          <a:sx n="66" d="100"/>
          <a:sy n="66" d="100"/>
        </p:scale>
        <p:origin x="2094"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56" Type="http://schemas.openxmlformats.org/officeDocument/2006/relationships/commentAuthors" Target="commentAuthors.xml"/><Relationship Id="rId8" Type="http://schemas.openxmlformats.org/officeDocument/2006/relationships/slide" Target="slides/slide1.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a:t>Aujourd’hui, nous allons travailler</a:t>
            </a:r>
            <a:r>
              <a:rPr lang="fr-FR" i="1" baseline="0"/>
              <a:t> avec des </a:t>
            </a:r>
            <a:r>
              <a:rPr lang="fr-FR" i="1"/>
              <a:t>nombres </a:t>
            </a:r>
            <a:r>
              <a:rPr lang="fr-FR" i="1" baseline="0"/>
              <a:t>que vous avez déjà rencontrés au CE1 </a:t>
            </a:r>
            <a:r>
              <a:rPr lang="fr-FR" i="1"/>
              <a:t>: des sommes d’argent exprimées </a:t>
            </a:r>
            <a:r>
              <a:rPr lang="fr-FR" i="1" baseline="0"/>
              <a:t>avec une virgule.</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6702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AA02FA-60D9-465D-0EC9-2FAC8A58206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4122BFE-FCB9-458E-F176-A9199B174CD7}"/>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64EFD336-3C7F-FA4E-A94D-C8D4DAD790B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 crayon coute-t-il ? Écrivez en lettres sur votre ardoise la somme exprimée en euros et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 </a:t>
            </a:r>
            <a:r>
              <a:rPr lang="fr-FR" u="none">
                <a:latin typeface="Calibri" panose="020F0502020204030204" pitchFamily="34" charset="0"/>
              </a:rPr>
              <a:t>0 euro et </a:t>
            </a:r>
            <a:r>
              <a:rPr lang="fr-FR">
                <a:latin typeface="Calibri" panose="020F0502020204030204" pitchFamily="34" charset="0"/>
              </a:rPr>
              <a:t>9</a:t>
            </a:r>
            <a:r>
              <a:rPr lang="fr-FR" u="none">
                <a:latin typeface="Calibri" panose="020F0502020204030204" pitchFamily="34" charset="0"/>
              </a:rPr>
              <a:t> centimes ou juste 9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Lors du retour collectif, amener les élèves à verbaliser que ce crayon coute moins d’un euro, et même moins de 10 centimes d’euros. → </a:t>
            </a:r>
            <a:r>
              <a:rPr lang="fr-FR" i="1" u="none">
                <a:latin typeface="Calibri" panose="020F0502020204030204" pitchFamily="34" charset="0"/>
              </a:rPr>
              <a:t>Il coute 9</a:t>
            </a:r>
            <a:r>
              <a:rPr lang="fr-FR" u="none">
                <a:latin typeface="Calibri" panose="020F0502020204030204" pitchFamily="34" charset="0"/>
              </a:rPr>
              <a:t> </a:t>
            </a:r>
            <a:r>
              <a:rPr lang="fr-FR" i="1" u="none">
                <a:latin typeface="Calibri" panose="020F0502020204030204" pitchFamily="34" charset="0"/>
              </a:rPr>
              <a:t>centimes. Vous vous rappelez ou vous avez peut-être remarqué que lorsqu’on écrit une somme d’argent sous forme d’un nombre à virgule, il faut toujours </a:t>
            </a:r>
            <a:r>
              <a:rPr lang="fr-FR" i="1" u="sng">
                <a:latin typeface="Calibri" panose="020F0502020204030204" pitchFamily="34" charset="0"/>
              </a:rPr>
              <a:t>deux chiffres après la virgule</a:t>
            </a:r>
            <a:r>
              <a:rPr lang="fr-FR" i="1" u="none">
                <a:latin typeface="Calibri" panose="020F0502020204030204" pitchFamily="34" charset="0"/>
              </a:rPr>
              <a:t>. On ne pourrait donc pas écrire cette somme 0,9 € parce que ça signifierait 90 centimes, comme le prix de la règle juste avant.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u="none">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u="none">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1" u="none"/>
          </a:p>
        </p:txBody>
      </p:sp>
      <p:sp>
        <p:nvSpPr>
          <p:cNvPr id="4" name="Espace réservé du numéro de diapositive 3">
            <a:extLst>
              <a:ext uri="{FF2B5EF4-FFF2-40B4-BE49-F238E27FC236}">
                <a16:creationId xmlns:a16="http://schemas.microsoft.com/office/drawing/2014/main" id="{8706676E-EF31-C8CA-E58E-926968604F18}"/>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8670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57850-57A1-7754-ED7D-10F3603272D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995E0F9-8B9F-5019-D2E1-1CB298197B4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F602095-AEBB-C469-FAB7-E502DAFB8E08}"/>
              </a:ext>
            </a:extLst>
          </p:cNvPr>
          <p:cNvSpPr>
            <a:spLocks noGrp="1"/>
          </p:cNvSpPr>
          <p:nvPr>
            <p:ph type="body" idx="1"/>
          </p:nvPr>
        </p:nvSpPr>
        <p:spPr/>
        <p:txBody>
          <a:bodyPr/>
          <a:lstStyle/>
          <a:p>
            <a:pPr marL="0"/>
            <a:r>
              <a:rPr lang="fr-FR" i="1">
                <a:latin typeface="Calibri" panose="020F0502020204030204" pitchFamily="34" charset="0"/>
              </a:rPr>
              <a:t>Voici une pièce de 1 euro </a:t>
            </a:r>
            <a:r>
              <a:rPr lang="fr-FR">
                <a:latin typeface="Calibri" panose="020F0502020204030204" pitchFamily="34" charset="0"/>
              </a:rPr>
              <a:t>(la pointer). </a:t>
            </a:r>
            <a:r>
              <a:rPr lang="fr-FR" i="1">
                <a:latin typeface="Calibri" panose="020F0502020204030204" pitchFamily="34" charset="0"/>
              </a:rPr>
              <a:t>On peut écrire juste 1 € </a:t>
            </a:r>
            <a:r>
              <a:rPr lang="fr-FR">
                <a:latin typeface="Calibri" panose="020F0502020204030204" pitchFamily="34" charset="0"/>
              </a:rPr>
              <a:t>(pointer cette écriture), </a:t>
            </a:r>
            <a:r>
              <a:rPr lang="fr-FR" i="1">
                <a:latin typeface="Calibri" panose="020F0502020204030204" pitchFamily="34" charset="0"/>
              </a:rPr>
              <a:t>mais si on veut écrire la somme avec un nombre à virgule, il faut écrire 1,00 € </a:t>
            </a:r>
            <a:r>
              <a:rPr lang="fr-FR">
                <a:latin typeface="Calibri" panose="020F0502020204030204" pitchFamily="34" charset="0"/>
              </a:rPr>
              <a:t>(pointer cette écriture), </a:t>
            </a:r>
            <a:r>
              <a:rPr lang="fr-FR" i="1">
                <a:latin typeface="Calibri" panose="020F0502020204030204" pitchFamily="34" charset="0"/>
              </a:rPr>
              <a:t>car comme on vient de le dire </a:t>
            </a:r>
            <a:r>
              <a:rPr lang="fr-FR" b="1" i="1" u="none">
                <a:latin typeface="Calibri" panose="020F0502020204030204" pitchFamily="34" charset="0"/>
              </a:rPr>
              <a:t>lorsqu’on écrit une somme d’argent sous forme d’un nombre à virgule, il faut toujours </a:t>
            </a:r>
            <a:r>
              <a:rPr lang="fr-FR" b="1" i="1" u="sng">
                <a:latin typeface="Calibri" panose="020F0502020204030204" pitchFamily="34" charset="0"/>
              </a:rPr>
              <a:t>deux chiffres après la virgule</a:t>
            </a:r>
            <a:r>
              <a:rPr lang="fr-FR" b="0" i="1" u="none">
                <a:latin typeface="Calibri" panose="020F0502020204030204" pitchFamily="34" charset="0"/>
              </a:rPr>
              <a:t>. Avec juste une pièce de 1</a:t>
            </a:r>
            <a:r>
              <a:rPr lang="fr-FR" i="1">
                <a:latin typeface="Calibri" panose="020F0502020204030204" pitchFamily="34" charset="0"/>
              </a:rPr>
              <a:t> </a:t>
            </a:r>
            <a:r>
              <a:rPr lang="fr-FR" b="0" i="1" u="none">
                <a:latin typeface="Calibri" panose="020F0502020204030204" pitchFamily="34" charset="0"/>
              </a:rPr>
              <a:t>€, il n’y a pas de centime, on écrit donc deux zéros après la virgule.</a:t>
            </a:r>
          </a:p>
        </p:txBody>
      </p:sp>
      <p:sp>
        <p:nvSpPr>
          <p:cNvPr id="4" name="Espace réservé du numéro de diapositive 3">
            <a:extLst>
              <a:ext uri="{FF2B5EF4-FFF2-40B4-BE49-F238E27FC236}">
                <a16:creationId xmlns:a16="http://schemas.microsoft.com/office/drawing/2014/main" id="{1206AD59-9337-3B7A-0CE7-C8B80B218287}"/>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8684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D1D5DB-4BFF-7FEA-75A5-254DEED9EC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EAA2F05-2DC9-85DA-4103-CB5047C23D4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7EF13489-A687-4F8E-0CC5-AAEC218342FF}"/>
              </a:ext>
            </a:extLst>
          </p:cNvPr>
          <p:cNvSpPr>
            <a:spLocks noGrp="1"/>
          </p:cNvSpPr>
          <p:nvPr>
            <p:ph type="body" idx="1"/>
          </p:nvPr>
        </p:nvSpPr>
        <p:spPr/>
        <p:txBody>
          <a:bodyPr/>
          <a:lstStyle/>
          <a:p>
            <a:pPr marL="0"/>
            <a:r>
              <a:rPr lang="fr-FR" i="1">
                <a:latin typeface="Calibri" panose="020F0502020204030204" pitchFamily="34" charset="0"/>
              </a:rPr>
              <a:t>Écrivez sur votre ardoise avec un nombre à virgule la valeur d’une pièce de 10 ct. </a:t>
            </a:r>
          </a:p>
          <a:p>
            <a:pPr marL="0"/>
            <a:r>
              <a:rPr lang="fr-FR" i="0" u="none">
                <a:latin typeface="Calibri" panose="020F0502020204030204" pitchFamily="34" charset="0"/>
              </a:rPr>
              <a:t>Laisser quelques secondes aux élèves. Valider les ardoises d’un discret signe de tête.</a:t>
            </a:r>
            <a:r>
              <a:rPr lang="fr-FR" i="0" u="none" baseline="0">
                <a:latin typeface="Calibri" panose="020F0502020204030204" pitchFamily="34" charset="0"/>
              </a:rPr>
              <a:t> </a:t>
            </a:r>
          </a:p>
          <a:p>
            <a:pPr marL="0"/>
            <a:r>
              <a:rPr lang="fr-FR" i="0" u="none" baseline="0">
                <a:latin typeface="Calibri" panose="020F0502020204030204" pitchFamily="34" charset="0"/>
              </a:rPr>
              <a:t>Lors du retour collectif, interroger les élèves. </a:t>
            </a:r>
            <a:r>
              <a:rPr lang="fr-FR" i="1" u="none" baseline="0">
                <a:latin typeface="Calibri" panose="020F0502020204030204" pitchFamily="34" charset="0"/>
              </a:rPr>
              <a:t>10</a:t>
            </a:r>
            <a:r>
              <a:rPr lang="fr-FR" i="1">
                <a:latin typeface="Calibri" panose="020F0502020204030204" pitchFamily="34" charset="0"/>
              </a:rPr>
              <a:t> </a:t>
            </a:r>
            <a:r>
              <a:rPr lang="fr-FR" i="1" u="none" baseline="0">
                <a:latin typeface="Calibri" panose="020F0502020204030204" pitchFamily="34" charset="0"/>
              </a:rPr>
              <a:t>centimes, est-ce plus ou moins de 1</a:t>
            </a:r>
            <a:r>
              <a:rPr lang="fr-FR" i="1">
                <a:latin typeface="Calibri" panose="020F0502020204030204" pitchFamily="34" charset="0"/>
              </a:rPr>
              <a:t> </a:t>
            </a:r>
            <a:r>
              <a:rPr lang="fr-FR" i="1" u="none" baseline="0">
                <a:latin typeface="Calibri" panose="020F0502020204030204" pitchFamily="34" charset="0"/>
              </a:rPr>
              <a:t>euro</a:t>
            </a:r>
            <a:r>
              <a:rPr lang="fr-FR" i="1">
                <a:latin typeface="Calibri" panose="020F0502020204030204" pitchFamily="34" charset="0"/>
              </a:rPr>
              <a:t> </a:t>
            </a:r>
            <a:r>
              <a:rPr lang="fr-FR" i="1" u="none" baseline="0">
                <a:latin typeface="Calibri" panose="020F0502020204030204" pitchFamily="34" charset="0"/>
              </a:rPr>
              <a:t>?</a:t>
            </a:r>
            <a:r>
              <a:rPr lang="fr-FR" i="0" u="none" baseline="0">
                <a:latin typeface="Calibri" panose="020F0502020204030204" pitchFamily="34" charset="0"/>
              </a:rPr>
              <a:t> →</a:t>
            </a:r>
            <a:r>
              <a:rPr lang="fr-FR" i="1">
                <a:latin typeface="Calibri" panose="020F0502020204030204" pitchFamily="34" charset="0"/>
              </a:rPr>
              <a:t> C</a:t>
            </a:r>
            <a:r>
              <a:rPr lang="fr-FR" i="1" u="none" baseline="0">
                <a:latin typeface="Calibri" panose="020F0502020204030204" pitchFamily="34" charset="0"/>
              </a:rPr>
              <a:t>’est moins, il faut donc écrire 0 avant la virgule. Il y a 10</a:t>
            </a:r>
            <a:r>
              <a:rPr lang="fr-FR" i="1">
                <a:latin typeface="Calibri" panose="020F0502020204030204" pitchFamily="34" charset="0"/>
              </a:rPr>
              <a:t> </a:t>
            </a:r>
            <a:r>
              <a:rPr lang="fr-FR" i="1" u="none" baseline="0">
                <a:latin typeface="Calibri" panose="020F0502020204030204" pitchFamily="34" charset="0"/>
              </a:rPr>
              <a:t>centimes, on écrit donc 0,10</a:t>
            </a:r>
            <a:r>
              <a:rPr lang="fr-FR" i="1">
                <a:latin typeface="Calibri" panose="020F0502020204030204" pitchFamily="34" charset="0"/>
              </a:rPr>
              <a:t> </a:t>
            </a:r>
            <a:r>
              <a:rPr lang="fr-FR" i="1" u="none" baseline="0">
                <a:latin typeface="Calibri" panose="020F0502020204030204" pitchFamily="34" charset="0"/>
              </a:rPr>
              <a:t>€. </a:t>
            </a:r>
          </a:p>
          <a:p>
            <a:pPr marL="0"/>
            <a:r>
              <a:rPr lang="fr-FR" i="0" u="none" baseline="0">
                <a:latin typeface="Calibri" panose="020F0502020204030204" pitchFamily="34" charset="0"/>
              </a:rPr>
              <a:t>Compléter les pointillés.</a:t>
            </a:r>
            <a:endParaRPr lang="fr-FR" b="0" i="0" u="none">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81652661-9588-4C08-CA33-2A8C12A5AC75}"/>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200875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F72D2-2FE1-2FAE-2C26-A58AEA3022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90AC39F-0AA4-D713-A1FB-933E4442717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817DB3E-AECD-A0F6-DF33-CCC3E2542CCB}"/>
              </a:ext>
            </a:extLst>
          </p:cNvPr>
          <p:cNvSpPr>
            <a:spLocks noGrp="1"/>
          </p:cNvSpPr>
          <p:nvPr>
            <p:ph type="body" idx="1"/>
          </p:nvPr>
        </p:nvSpPr>
        <p:spPr/>
        <p:txBody>
          <a:bodyPr/>
          <a:lstStyle/>
          <a:p>
            <a:pPr marL="0"/>
            <a:r>
              <a:rPr lang="fr-FR" i="1">
                <a:latin typeface="Calibri" panose="020F0502020204030204" pitchFamily="34" charset="0"/>
              </a:rPr>
              <a:t>Écrivez sur votre ardoise avec un nombre à virgule la valeur d’une pièce de 1 ct. </a:t>
            </a:r>
          </a:p>
          <a:p>
            <a:pPr marL="0"/>
            <a:r>
              <a:rPr lang="fr-FR" i="0" u="none">
                <a:latin typeface="Calibri" panose="020F0502020204030204" pitchFamily="34" charset="0"/>
              </a:rPr>
              <a:t>Même démarche.</a:t>
            </a:r>
            <a:endParaRPr lang="fr-FR" i="0" u="none" baseline="0">
              <a:latin typeface="Calibri" panose="020F0502020204030204" pitchFamily="34" charset="0"/>
            </a:endParaRPr>
          </a:p>
          <a:p>
            <a:pPr marL="0"/>
            <a:r>
              <a:rPr lang="fr-FR" i="0" u="none" baseline="0">
                <a:latin typeface="Calibri" panose="020F0502020204030204" pitchFamily="34" charset="0"/>
              </a:rPr>
              <a:t>Lors du retour collectif, interroger les élèves. </a:t>
            </a:r>
            <a:r>
              <a:rPr lang="fr-FR" i="1" u="none" baseline="0">
                <a:latin typeface="Calibri" panose="020F0502020204030204" pitchFamily="34" charset="0"/>
              </a:rPr>
              <a:t>1 centime, est-ce plus ou moins de 1 euro ?</a:t>
            </a:r>
            <a:r>
              <a:rPr lang="fr-FR" i="0" u="none" baseline="0">
                <a:latin typeface="Calibri" panose="020F0502020204030204" pitchFamily="34" charset="0"/>
              </a:rPr>
              <a:t> →</a:t>
            </a:r>
            <a:r>
              <a:rPr lang="fr-FR" i="1" u="none" baseline="0">
                <a:latin typeface="Calibri" panose="020F0502020204030204" pitchFamily="34" charset="0"/>
              </a:rPr>
              <a:t> C’est moins, il faut donc écrire 0 avant la virgule pour montrer qu’il n’y a pas d’euro. Il y a 1 centime. Rappelez-vous que </a:t>
            </a:r>
            <a:r>
              <a:rPr lang="fr-FR" b="0" i="1" u="none">
                <a:latin typeface="Calibri" panose="020F0502020204030204" pitchFamily="34" charset="0"/>
              </a:rPr>
              <a:t>lorsqu’on écrit une somme d’argent sous forme d’un nombre à virgule, il faut toujours deux chiffres après la virgule.</a:t>
            </a:r>
            <a:r>
              <a:rPr lang="fr-FR" i="0" u="none" baseline="0">
                <a:latin typeface="Calibri" panose="020F0502020204030204" pitchFamily="34" charset="0"/>
              </a:rPr>
              <a:t> On ne peut donc pas écrire 0,1 €. Si on ajoutait un 0 à ce nombre pour avoir deux chiffres après la virgule, ça donnerait 0,10 €, ce qui signifie qu’il y aurait 10 centimes.</a:t>
            </a:r>
            <a:r>
              <a:rPr lang="fr-FR" i="1" u="none" baseline="0">
                <a:latin typeface="Calibri" panose="020F0502020204030204" pitchFamily="34" charset="0"/>
              </a:rPr>
              <a:t> </a:t>
            </a:r>
          </a:p>
          <a:p>
            <a:pPr marL="0"/>
            <a:r>
              <a:rPr lang="fr-FR" i="1" u="none" baseline="0">
                <a:latin typeface="Calibri" panose="020F0502020204030204" pitchFamily="34" charset="0"/>
              </a:rPr>
              <a:t>Comment écrire qu’on a uniquement 1 centime avec un nombre à virgule ? → On écrit 0,01 €.</a:t>
            </a:r>
            <a:endParaRPr lang="fr-FR" i="0" u="none" baseline="0">
              <a:latin typeface="Calibri" panose="020F0502020204030204" pitchFamily="34" charset="0"/>
            </a:endParaRPr>
          </a:p>
          <a:p>
            <a:pPr marL="0"/>
            <a:r>
              <a:rPr lang="fr-FR" i="0" u="none" baseline="0">
                <a:latin typeface="Calibri" panose="020F0502020204030204" pitchFamily="34" charset="0"/>
              </a:rPr>
              <a:t>Compléter les pointillés.</a:t>
            </a:r>
            <a:endParaRPr lang="fr-FR" b="0" i="0" u="none">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DCBB0D87-1E82-8E2B-0665-EB099A156D88}"/>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03862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a:latin typeface="Calibri" panose="020F0502020204030204" pitchFamily="34" charset="0"/>
              </a:rPr>
              <a:t>Comparer</a:t>
            </a:r>
            <a:r>
              <a:rPr lang="fr-FR" baseline="0">
                <a:latin typeface="Calibri" panose="020F0502020204030204" pitchFamily="34" charset="0"/>
              </a:rPr>
              <a:t> les écritures 0,01</a:t>
            </a:r>
            <a:r>
              <a:rPr lang="fr-FR" i="0" u="none" baseline="0">
                <a:latin typeface="Calibri" panose="020F0502020204030204" pitchFamily="34" charset="0"/>
              </a:rPr>
              <a:t> </a:t>
            </a:r>
            <a:r>
              <a:rPr lang="fr-FR" baseline="0">
                <a:latin typeface="Calibri" panose="020F0502020204030204" pitchFamily="34" charset="0"/>
              </a:rPr>
              <a:t>€</a:t>
            </a:r>
            <a:r>
              <a:rPr lang="fr-FR" i="0" u="none" baseline="0">
                <a:latin typeface="Calibri" panose="020F0502020204030204" pitchFamily="34" charset="0"/>
              </a:rPr>
              <a:t> </a:t>
            </a:r>
            <a:r>
              <a:rPr lang="fr-FR" baseline="0">
                <a:latin typeface="Calibri" panose="020F0502020204030204" pitchFamily="34" charset="0"/>
              </a:rPr>
              <a:t>; 0,10</a:t>
            </a:r>
            <a:r>
              <a:rPr lang="fr-FR" i="0" u="none" baseline="0">
                <a:latin typeface="Calibri" panose="020F0502020204030204" pitchFamily="34" charset="0"/>
              </a:rPr>
              <a:t> </a:t>
            </a:r>
            <a:r>
              <a:rPr lang="fr-FR" baseline="0">
                <a:latin typeface="Calibri" panose="020F0502020204030204" pitchFamily="34" charset="0"/>
              </a:rPr>
              <a:t>€ et 1,00</a:t>
            </a:r>
            <a:r>
              <a:rPr lang="fr-FR" i="0" u="none" baseline="0">
                <a:latin typeface="Calibri" panose="020F0502020204030204" pitchFamily="34" charset="0"/>
              </a:rPr>
              <a:t> </a:t>
            </a:r>
            <a:r>
              <a:rPr lang="fr-FR" baseline="0">
                <a:latin typeface="Calibri" panose="020F0502020204030204" pitchFamily="34" charset="0"/>
              </a:rPr>
              <a:t>€. Insister sur le fait d’écrire deux chiffres après la virgule et sur le rôle de la virgule qui indique le chiffre des unités (ici 1</a:t>
            </a:r>
            <a:r>
              <a:rPr lang="fr-FR" i="0" u="none" baseline="0">
                <a:latin typeface="Calibri" panose="020F0502020204030204" pitchFamily="34" charset="0"/>
              </a:rPr>
              <a:t> </a:t>
            </a:r>
            <a:r>
              <a:rPr lang="fr-FR" baseline="0">
                <a:latin typeface="Calibri" panose="020F0502020204030204" pitchFamily="34" charset="0"/>
              </a:rPr>
              <a:t>euro).</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84072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i="1" u="none" baseline="0">
                <a:latin typeface="Calibri" panose="020F0502020204030204" pitchFamily="34" charset="0"/>
              </a:rPr>
              <a:t>Une somme va s’afficher. Vous devez l’écrire dans les 3 écritures sur votre ardoise. La première en centimes </a:t>
            </a:r>
            <a:r>
              <a:rPr lang="fr-FR" u="none" baseline="0">
                <a:latin typeface="Calibri" panose="020F0502020204030204" pitchFamily="34" charset="0"/>
              </a:rPr>
              <a:t>(pointer la case de gauche), </a:t>
            </a:r>
            <a:r>
              <a:rPr lang="fr-FR" i="1" u="none" baseline="0">
                <a:latin typeface="Calibri" panose="020F0502020204030204" pitchFamily="34" charset="0"/>
              </a:rPr>
              <a:t>la deuxième en euros avec une écriture à virgule </a:t>
            </a:r>
            <a:r>
              <a:rPr lang="fr-FR" u="none" baseline="0">
                <a:latin typeface="Calibri" panose="020F0502020204030204" pitchFamily="34" charset="0"/>
              </a:rPr>
              <a:t>(pointer la case au centre) </a:t>
            </a:r>
            <a:r>
              <a:rPr lang="fr-FR" i="1" u="none" baseline="0">
                <a:latin typeface="Calibri" panose="020F0502020204030204" pitchFamily="34" charset="0"/>
              </a:rPr>
              <a:t>et la troisième en euros et centimes </a:t>
            </a:r>
            <a:r>
              <a:rPr lang="fr-FR" u="none" baseline="0">
                <a:latin typeface="Calibri" panose="020F0502020204030204" pitchFamily="34" charset="0"/>
              </a:rPr>
              <a:t>(pointer la case de droite).</a:t>
            </a:r>
            <a:endParaRPr lang="fr-FR" u="none">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3921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i="1" u="none">
                <a:latin typeface="Calibri" panose="020F0502020204030204" pitchFamily="34" charset="0"/>
              </a:rPr>
              <a:t>Écrivez les réponses sur vos ardoises.</a:t>
            </a:r>
            <a:r>
              <a:rPr lang="fr-FR" i="0" u="none">
                <a:latin typeface="Calibri" panose="020F0502020204030204" pitchFamily="34" charset="0"/>
              </a:rPr>
              <a:t> Valider d’un discret signe de tête.</a:t>
            </a:r>
            <a:r>
              <a:rPr lang="fr-FR" i="0" u="none" baseline="0">
                <a:latin typeface="Calibri" panose="020F0502020204030204" pitchFamily="34" charset="0"/>
              </a:rPr>
              <a:t> Interroger un ou plusieurs élèves et corriger sur les pointillés.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Réponses attendues :</a:t>
            </a:r>
            <a:r>
              <a:rPr lang="fr-FR" u="none">
                <a:latin typeface="Calibri" panose="020F0502020204030204" pitchFamily="34" charset="0"/>
              </a:rPr>
              <a:t> </a:t>
            </a:r>
            <a:r>
              <a:rPr lang="fr-FR" u="none" baseline="0">
                <a:latin typeface="Calibri" panose="020F0502020204030204" pitchFamily="34" charset="0"/>
              </a:rPr>
              <a:t>152 ct ; </a:t>
            </a:r>
            <a:r>
              <a:rPr lang="fr-FR" u="none">
                <a:latin typeface="Calibri" panose="020F0502020204030204" pitchFamily="34" charset="0"/>
              </a:rPr>
              <a:t>1,52</a:t>
            </a:r>
            <a:r>
              <a:rPr lang="fr-FR" u="none" baseline="0">
                <a:latin typeface="Calibri" panose="020F0502020204030204" pitchFamily="34" charset="0"/>
              </a:rPr>
              <a:t> </a:t>
            </a:r>
            <a:r>
              <a:rPr lang="fr-FR" u="none">
                <a:latin typeface="Calibri" panose="020F0502020204030204" pitchFamily="34" charset="0"/>
              </a:rPr>
              <a:t>€</a:t>
            </a:r>
            <a:r>
              <a:rPr lang="fr-FR" u="none" baseline="0">
                <a:latin typeface="Calibri" panose="020F0502020204030204" pitchFamily="34" charset="0"/>
              </a:rPr>
              <a:t> et 1 € 52 ct.</a:t>
            </a:r>
            <a:endParaRPr lang="fr-FR" u="none">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57567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b="0" u="none">
                <a:latin typeface="Calibri" panose="020F0502020204030204" pitchFamily="34" charset="0"/>
              </a:rPr>
              <a:t>Même démarche.</a:t>
            </a:r>
          </a:p>
          <a:p>
            <a:pPr marL="0" indent="0">
              <a:buNone/>
            </a:pPr>
            <a:r>
              <a:rPr lang="fr-FR" b="1" u="none">
                <a:latin typeface="Calibri" panose="020F0502020204030204" pitchFamily="34" charset="0"/>
              </a:rPr>
              <a:t>Réponses attendues :</a:t>
            </a:r>
            <a:r>
              <a:rPr lang="fr-FR" u="none">
                <a:latin typeface="Calibri" panose="020F0502020204030204" pitchFamily="34" charset="0"/>
              </a:rPr>
              <a:t> </a:t>
            </a:r>
            <a:r>
              <a:rPr lang="fr-FR" u="none" baseline="0">
                <a:latin typeface="Calibri" panose="020F0502020204030204" pitchFamily="34" charset="0"/>
              </a:rPr>
              <a:t>20 ct ; 0,20 € et 0 € 20 ct.</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71608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b="0" u="none">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Réponses attendues :</a:t>
            </a:r>
            <a:r>
              <a:rPr lang="fr-FR" u="none">
                <a:latin typeface="Calibri" panose="020F0502020204030204" pitchFamily="34" charset="0"/>
              </a:rPr>
              <a:t> </a:t>
            </a:r>
            <a:r>
              <a:rPr lang="fr-FR" u="none" baseline="0">
                <a:latin typeface="Calibri" panose="020F0502020204030204" pitchFamily="34" charset="0"/>
              </a:rPr>
              <a:t>402 ct ; 4,02 € et 4 € 2 ct.</a:t>
            </a:r>
            <a:endParaRPr lang="fr-FR" u="none">
              <a:latin typeface="Calibri" panose="020F0502020204030204" pitchFamily="34" charset="0"/>
            </a:endParaRPr>
          </a:p>
          <a:p>
            <a:pPr marL="0" indent="0">
              <a:buNone/>
            </a:pPr>
            <a:endParaRPr lang="fr-FR" u="none" baseline="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65906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09970-63C5-0FAF-D3FD-69D1E20A470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9AC7C4-9270-E6A2-57D7-7A655A38182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00D446D8-D1B1-5202-4CFC-B3805ECF232A}"/>
              </a:ext>
            </a:extLst>
          </p:cNvPr>
          <p:cNvSpPr>
            <a:spLocks noGrp="1"/>
          </p:cNvSpPr>
          <p:nvPr>
            <p:ph type="body" idx="1"/>
          </p:nvPr>
        </p:nvSpPr>
        <p:spPr/>
        <p:txBody>
          <a:bodyPr/>
          <a:lstStyle/>
          <a:p>
            <a:pPr marL="0" rtl="0" fontAlgn="base"/>
            <a:r>
              <a:rPr lang="fr-FR" b="0" i="1" u="none" strike="noStrike" cap="none">
                <a:solidFill>
                  <a:schemeClr val="dk1"/>
                </a:solidFill>
                <a:effectLst/>
                <a:latin typeface="Calibri" panose="020F0502020204030204" pitchFamily="34" charset="0"/>
                <a:ea typeface="Calibri"/>
                <a:cs typeface="Calibri"/>
                <a:sym typeface="Calibri"/>
              </a:rPr>
              <a:t>Nous allons maintenant faire un exercice proche de celui que nous venons de faire, mais il ne sera pas illustré par des pièces. Une somme d’argent va s’afficher dans une écriture. Vous devez écrire cette somme d’argent dans une autre écriture.</a:t>
            </a:r>
            <a:endParaRPr lang="fr-FR" b="0"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a:extLst>
              <a:ext uri="{FF2B5EF4-FFF2-40B4-BE49-F238E27FC236}">
                <a16:creationId xmlns:a16="http://schemas.microsoft.com/office/drawing/2014/main" id="{4C844EC3-BD6E-6287-9F93-AA31E4FC2E2E}"/>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29264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a:latin typeface="Calibri" panose="020F0502020204030204" pitchFamily="34" charset="0"/>
              </a:rPr>
              <a:t>Dessinez sur vos ardoises des pièces en euros et en centimes d’euros pour représenter la somme affichée.</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Rappeler aux élèves comment dessiner les pièces : </a:t>
            </a:r>
            <a:r>
              <a:rPr lang="fr-FR" i="1" u="none" baseline="0">
                <a:latin typeface="Calibri" panose="020F0502020204030204" pitchFamily="34" charset="0"/>
              </a:rPr>
              <a:t>pour cela, on dessine un cercle et on y écrit la valeur de la pièce et l'unité correspondante : € ou ct</a:t>
            </a:r>
            <a:r>
              <a:rPr lang="fr-FR" u="none" baseline="0">
                <a:latin typeface="Calibri" panose="020F0502020204030204" pitchFamily="34" charset="0"/>
              </a:rPr>
              <a:t>. </a:t>
            </a:r>
            <a:br>
              <a:rPr lang="fr-FR" u="none" baseline="0">
                <a:latin typeface="Calibri" panose="020F0502020204030204" pitchFamily="34" charset="0"/>
              </a:rPr>
            </a:br>
            <a:r>
              <a:rPr lang="fr-FR" i="1" u="none" baseline="0">
                <a:latin typeface="Calibri" panose="020F0502020204030204" pitchFamily="34" charset="0"/>
              </a:rPr>
              <a:t>Vous devez dessiner le moins de pièces possible.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64536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1" u="none" strike="noStrike" cap="none">
                <a:solidFill>
                  <a:schemeClr val="dk1"/>
                </a:solidFill>
                <a:effectLst/>
                <a:latin typeface="Calibri" panose="020F0502020204030204" pitchFamily="34" charset="0"/>
                <a:ea typeface="Calibri"/>
                <a:cs typeface="Calibri"/>
                <a:sym typeface="Calibri"/>
              </a:rPr>
              <a:t>Vous devez écrire la somme d'argent en centimes.</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a:solidFill>
                  <a:schemeClr val="dk1"/>
                </a:solidFill>
                <a:effectLst/>
                <a:latin typeface="Calibri" panose="020F0502020204030204" pitchFamily="34" charset="0"/>
                <a:ea typeface="Calibri"/>
                <a:cs typeface="Calibri"/>
                <a:sym typeface="Calibri"/>
              </a:rPr>
              <a:t>Les élèves répondent sur leur ardoise. Valider d’un discret signe de tête. </a:t>
            </a:r>
          </a:p>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920 ct.​</a:t>
            </a:r>
          </a:p>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effectLst/>
                <a:latin typeface="Calibri" panose="020F0502020204030204" pitchFamily="34" charset="0"/>
                <a:ea typeface="Calibri"/>
                <a:cs typeface="Calibri"/>
                <a:sym typeface="Calibri"/>
              </a:rPr>
              <a:t>Interroger un élève en faisant valider ou invalider par d’autres. Reprendre la verbalisation : </a:t>
            </a:r>
            <a:r>
              <a:rPr lang="fr-FR" b="0" i="1" u="none" strike="noStrike" cap="none">
                <a:solidFill>
                  <a:schemeClr val="dk1"/>
                </a:solidFill>
                <a:effectLst/>
                <a:latin typeface="Calibri" panose="020F0502020204030204" pitchFamily="34" charset="0"/>
                <a:ea typeface="Calibri"/>
                <a:cs typeface="Calibri"/>
                <a:sym typeface="Calibri"/>
              </a:rPr>
              <a:t>1 €, c'est 100 ct, donc 9 €, c'est 900 ct. 900 ct + 20 ct = 920 ct. Donc 9,20 € = 920 ct. </a:t>
            </a:r>
            <a:r>
              <a:rPr lang="fr-FR" b="0" i="0" u="none" strike="noStrike" cap="none">
                <a:solidFill>
                  <a:schemeClr val="dk1"/>
                </a:solidFill>
                <a:effectLst/>
                <a:latin typeface="Calibri" panose="020F0502020204030204" pitchFamily="34" charset="0"/>
                <a:ea typeface="Calibri"/>
                <a:cs typeface="Calibri"/>
                <a:sym typeface="Calibri"/>
              </a:rPr>
              <a:t>Corriger sur les pointillés.</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10361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effectLst/>
                <a:latin typeface="Calibri" panose="020F0502020204030204" pitchFamily="34" charset="0"/>
                <a:ea typeface="Calibri"/>
                <a:cs typeface="Calibri"/>
                <a:sym typeface="Calibri"/>
              </a:rPr>
              <a:t>Même démarche. </a:t>
            </a:r>
          </a:p>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105 ct.</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a:effectLst/>
              <a:latin typeface="Calibri" panose="020F0502020204030204" pitchFamily="34" charset="0"/>
            </a:endParaRPr>
          </a:p>
          <a:p>
            <a:pPr marL="0" rtl="0" fontAlgn="base"/>
            <a:r>
              <a:rPr lang="en-US" b="0" i="0" u="none" strike="noStrike" cap="none">
                <a:solidFill>
                  <a:schemeClr val="dk1"/>
                </a:solidFill>
                <a:effectLst/>
                <a:latin typeface="Calibri" panose="020F0502020204030204" pitchFamily="34" charset="0"/>
                <a:ea typeface="Calibri"/>
                <a:cs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Engager une discussion sur la présence indispensable du « 0 » en comparant 1,05 € (donc 1 € 5 ct) et 1,50 € (1 € 50 ct).</a:t>
            </a:r>
            <a:endParaRPr lang="en-US" b="0"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4778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20 ct.</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a:solidFill>
                  <a:schemeClr val="dk1"/>
                </a:solidFill>
                <a:effectLst/>
                <a:latin typeface="Calibri" panose="020F0502020204030204" pitchFamily="34" charset="0"/>
                <a:ea typeface="Calibri"/>
                <a:cs typeface="Calibri"/>
                <a:sym typeface="Calibri"/>
              </a:rPr>
              <a:t>Verbaliser que 0,20 €, c’est 0 € 20 ct et c’est 20 ct.</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40384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0" i="1" u="none" strike="noStrike" cap="none">
                <a:solidFill>
                  <a:schemeClr val="dk1"/>
                </a:solidFill>
                <a:effectLst/>
                <a:latin typeface="Calibri" panose="020F0502020204030204" pitchFamily="34" charset="0"/>
                <a:ea typeface="Calibri"/>
                <a:cs typeface="Calibri"/>
                <a:sym typeface="Calibri"/>
              </a:rPr>
              <a:t>À partir de maintenant, vous devez écrire les sommes d'argent en euros avec une virgule.</a:t>
            </a:r>
            <a:endParaRPr lang="en-US" b="0"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55928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EEEE2-CA72-42BB-AC99-DD627D1EF9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12FEA5-954E-2C72-387A-1772F29ED31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1B29E44-45C9-0C60-300D-AA22DD1B8944}"/>
              </a:ext>
            </a:extLst>
          </p:cNvPr>
          <p:cNvSpPr>
            <a:spLocks noGrp="1"/>
          </p:cNvSpPr>
          <p:nvPr>
            <p:ph type="body" idx="1"/>
          </p:nvPr>
        </p:nvSpPr>
        <p:spPr/>
        <p:txBody>
          <a:bodyPr/>
          <a:lstStyle/>
          <a:p>
            <a:pPr marL="0" rtl="0" fontAlgn="base"/>
            <a:r>
              <a:rPr lang="fr-FR" b="0" i="0" u="none" strike="noStrike" cap="none">
                <a:solidFill>
                  <a:schemeClr val="dk1"/>
                </a:solidFill>
                <a:effectLst/>
                <a:latin typeface="Calibri" panose="020F0502020204030204" pitchFamily="34" charset="0"/>
                <a:ea typeface="Calibri"/>
                <a:cs typeface="Calibri"/>
                <a:sym typeface="Calibri"/>
              </a:rPr>
              <a:t>Laisser un temps court de recherche individuelle. Repérer les réponses d'élèves, puis corriger collectivement.</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3,55 €.​</a:t>
            </a:r>
            <a:endParaRPr lang="fr-FR" b="0" i="0">
              <a:effectLst/>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F8DD4BB-50E1-189B-5F77-C6C0C796F70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90766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Même démarche.</a:t>
            </a:r>
          </a:p>
          <a:p>
            <a:pPr marL="0" rtl="0" fontAlgn="base"/>
            <a:r>
              <a:rPr lang="fr-FR" b="1" i="0" u="none" strike="noStrike" cap="none" noProof="0">
                <a:solidFill>
                  <a:schemeClr val="dk1"/>
                </a:solidFill>
                <a:effectLst/>
                <a:latin typeface="Calibri" panose="020F0502020204030204" pitchFamily="34" charset="0"/>
                <a:ea typeface="Calibri"/>
                <a:cs typeface="Calibri"/>
                <a:sym typeface="Calibri"/>
              </a:rPr>
              <a:t>Réponse attendue :</a:t>
            </a:r>
            <a:r>
              <a:rPr lang="fr-FR" b="0" i="0" u="none" strike="noStrike" cap="none" noProof="0">
                <a:solidFill>
                  <a:schemeClr val="dk1"/>
                </a:solidFill>
                <a:effectLst/>
                <a:latin typeface="Calibri" panose="020F0502020204030204" pitchFamily="34" charset="0"/>
                <a:ea typeface="Calibri"/>
                <a:cs typeface="Calibri"/>
                <a:sym typeface="Calibri"/>
              </a:rPr>
              <a:t> 7,05 €.​</a:t>
            </a:r>
          </a:p>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La proposition 7,5 € risque d’apparaitre, et possiblement 7,50 €. Faire verbaliser que l’écriture 7,5 € correspond à 7,50 € et la faire comparer à 7,05 € → </a:t>
            </a:r>
            <a:r>
              <a:rPr lang="fr-FR" b="0" i="1" u="none" strike="noStrike" cap="none" noProof="0">
                <a:solidFill>
                  <a:schemeClr val="dk1"/>
                </a:solidFill>
                <a:effectLst/>
                <a:latin typeface="Calibri" panose="020F0502020204030204" pitchFamily="34" charset="0"/>
                <a:ea typeface="Calibri"/>
                <a:cs typeface="Calibri"/>
                <a:sym typeface="Calibri"/>
              </a:rPr>
              <a:t>Il y a 5 ct et non 50, on doit écrire deux chiffres après la virgule, cela donne 7,05 €.</a:t>
            </a:r>
            <a:endParaRPr lang="fr-FR" b="0" i="1" noProof="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8501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noProof="0">
                <a:solidFill>
                  <a:schemeClr val="dk1"/>
                </a:solidFill>
                <a:effectLst/>
                <a:latin typeface="Calibri" panose="020F0502020204030204" pitchFamily="34" charset="0"/>
                <a:ea typeface="Calibri"/>
                <a:cs typeface="Calibri"/>
                <a:sym typeface="Calibri"/>
              </a:rPr>
              <a:t>Réponse attendue :</a:t>
            </a:r>
            <a:r>
              <a:rPr lang="fr-FR" b="0" i="0" u="none" strike="noStrike" cap="none" noProof="0">
                <a:solidFill>
                  <a:schemeClr val="dk1"/>
                </a:solidFill>
                <a:effectLst/>
                <a:latin typeface="Calibri" panose="020F0502020204030204" pitchFamily="34" charset="0"/>
                <a:ea typeface="Calibri"/>
                <a:cs typeface="Calibri"/>
                <a:sym typeface="Calibri"/>
              </a:rPr>
              <a:t> 5,00</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noProof="0">
                <a:solidFill>
                  <a:schemeClr val="dk1"/>
                </a:solidFill>
                <a:effectLst/>
                <a:latin typeface="Calibri" panose="020F0502020204030204" pitchFamily="34" charset="0"/>
                <a:ea typeface="Calibri"/>
                <a:cs typeface="Calibri"/>
                <a:sym typeface="Calibri"/>
              </a:rPr>
              <a:t>€</a:t>
            </a:r>
            <a:r>
              <a:rPr lang="fr-FR" b="0" i="0" u="none" strike="noStrike" cap="none" baseline="0" noProof="0">
                <a:solidFill>
                  <a:schemeClr val="dk1"/>
                </a:solidFill>
                <a:effectLst/>
                <a:latin typeface="Calibri" panose="020F0502020204030204" pitchFamily="34" charset="0"/>
                <a:ea typeface="Calibri"/>
                <a:cs typeface="Calibri"/>
                <a:sym typeface="Calibri"/>
              </a:rPr>
              <a:t> (ou 5</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endParaRPr lang="fr-FR" b="0" i="0" u="none" strike="noStrike" cap="none" noProof="0">
              <a:solidFill>
                <a:schemeClr val="dk1"/>
              </a:solidFill>
              <a:effectLst/>
              <a:latin typeface="Calibri" panose="020F0502020204030204" pitchFamily="34" charset="0"/>
              <a:ea typeface="Calibri"/>
              <a:cs typeface="Calibri"/>
              <a:sym typeface="Calibri"/>
            </a:endParaRPr>
          </a:p>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Faire</a:t>
            </a:r>
            <a:r>
              <a:rPr lang="fr-FR" b="0" i="0" u="none" strike="noStrike" cap="none" baseline="0" noProof="0">
                <a:solidFill>
                  <a:schemeClr val="dk1"/>
                </a:solidFill>
                <a:effectLst/>
                <a:latin typeface="Calibri" panose="020F0502020204030204" pitchFamily="34" charset="0"/>
                <a:ea typeface="Calibri"/>
                <a:cs typeface="Calibri"/>
                <a:sym typeface="Calibri"/>
              </a:rPr>
              <a:t> le lien avec 1</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1,00</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endParaRPr lang="fr-FR" b="0" i="1" noProof="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0732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1" u="none" strike="noStrike" cap="none">
                <a:solidFill>
                  <a:schemeClr val="dk1"/>
                </a:solidFill>
                <a:effectLst/>
                <a:latin typeface="Calibri" panose="020F0502020204030204" pitchFamily="34" charset="0"/>
                <a:ea typeface="Calibri"/>
                <a:cs typeface="Calibri"/>
                <a:sym typeface="Calibri"/>
              </a:rPr>
              <a:t>À partir de maintenant, vous devez transformer en euros des sommes d'argent exprimées en centimes.</a:t>
            </a:r>
            <a:r>
              <a:rPr lang="en-US" b="0" i="0" u="none" strike="noStrike" cap="none">
                <a:solidFill>
                  <a:schemeClr val="dk1"/>
                </a:solidFill>
                <a:effectLst/>
                <a:latin typeface="Calibri" panose="020F0502020204030204" pitchFamily="34" charset="0"/>
                <a:ea typeface="Calibri"/>
                <a:cs typeface="Calibri"/>
                <a:sym typeface="Calibri"/>
              </a:rPr>
              <a:t>​</a:t>
            </a:r>
            <a:endParaRPr lang="fr-FR" b="1"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6038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8AA280-5B82-9951-DAD2-1811E815828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31B60C2-1F1C-D1E0-1F99-F75655C68A9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B0049E2-64AA-0482-4899-4B379CB5BA7F}"/>
              </a:ext>
            </a:extLst>
          </p:cNvPr>
          <p:cNvSpPr>
            <a:spLocks noGrp="1"/>
          </p:cNvSpPr>
          <p:nvPr>
            <p:ph type="body" idx="1"/>
          </p:nvPr>
        </p:nvSpPr>
        <p:spPr/>
        <p:txBody>
          <a:bodyPr/>
          <a:lstStyle/>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8,09 €.</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1" u="none" strike="noStrike" cap="none">
                <a:solidFill>
                  <a:schemeClr val="dk1"/>
                </a:solidFill>
                <a:effectLst/>
                <a:latin typeface="Calibri" panose="020F0502020204030204" pitchFamily="34" charset="0"/>
                <a:ea typeface="Calibri"/>
                <a:cs typeface="Calibri"/>
                <a:sym typeface="Calibri"/>
              </a:rPr>
              <a:t>809 ct, c’est 800 ct et 9 ct. Or, 800 ct, c’est 8 €. Donc on a 8 € 9 ct, soit 8,09 €.</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a:solidFill>
                  <a:schemeClr val="dk1"/>
                </a:solidFill>
                <a:effectLst/>
                <a:latin typeface="Calibri" panose="020F0502020204030204" pitchFamily="34" charset="0"/>
                <a:ea typeface="Calibri"/>
                <a:cs typeface="Calibri"/>
                <a:sym typeface="Calibri"/>
              </a:rPr>
              <a:t>Si l’écriture 8,9 € apparait, rappeler qu’il faut toujours écrire 2 chiffres après la virgule, cela donnerait donc 8,90 €. Faire alors comparer les deux écritures 8,90 € et 8,09 €.</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a:effectLst/>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042863E1-8AF7-875D-7412-C3B1761A9781}"/>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4554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noProof="0">
                <a:solidFill>
                  <a:schemeClr val="dk1"/>
                </a:solidFill>
                <a:effectLst/>
                <a:latin typeface="Calibri" panose="020F0502020204030204" pitchFamily="34" charset="0"/>
                <a:ea typeface="Calibri"/>
                <a:cs typeface="Calibri"/>
                <a:sym typeface="Calibri"/>
              </a:rPr>
              <a:t>Réponse attendue :</a:t>
            </a:r>
            <a:r>
              <a:rPr lang="fr-FR" b="0" i="0" u="none" strike="noStrike" cap="none" noProof="0">
                <a:solidFill>
                  <a:schemeClr val="dk1"/>
                </a:solidFill>
                <a:effectLst/>
                <a:latin typeface="Calibri" panose="020F0502020204030204" pitchFamily="34" charset="0"/>
                <a:ea typeface="Calibri"/>
                <a:cs typeface="Calibri"/>
                <a:sym typeface="Calibri"/>
              </a:rPr>
              <a:t> 0,50 €.​</a:t>
            </a:r>
          </a:p>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 </a:t>
            </a:r>
            <a:r>
              <a:rPr lang="fr-FR" b="0" i="1" u="none" strike="noStrike" cap="none" noProof="0">
                <a:solidFill>
                  <a:schemeClr val="dk1"/>
                </a:solidFill>
                <a:effectLst/>
                <a:latin typeface="Calibri" panose="020F0502020204030204" pitchFamily="34" charset="0"/>
                <a:ea typeface="Calibri"/>
                <a:cs typeface="Calibri"/>
                <a:sym typeface="Calibri"/>
              </a:rPr>
              <a:t>50 ct c’est moins d’un euro, on écrit 0,50 €​.</a:t>
            </a:r>
            <a:endParaRPr lang="fr-FR" b="0" i="1" noProof="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079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Les élèves dessinent les pièces sur leur ardoise, puis la lèvent. Valider d’un discret signe de tête.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baseline="0">
                <a:latin typeface="Calibri" panose="020F0502020204030204" pitchFamily="34" charset="0"/>
              </a:rPr>
              <a:t>Réponse attendue : </a:t>
            </a:r>
            <a:r>
              <a:rPr lang="fr-FR" b="0" u="none" baseline="0">
                <a:latin typeface="Calibri" panose="020F0502020204030204" pitchFamily="34" charset="0"/>
              </a:rPr>
              <a:t>1 pièce de 2 €, 1 pièce de 50 ct et 1 pièce de 2 ct.</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Interroger un élève et dessiner les pièces sous sa dictée. Faire valider ou invalider par les autres élèves. Si besoin, faire les échanges nécessaires pour arriver à la solution optimale. </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Puis, demander aux élèves combien de centimes cela représente au total. Une réponse spontanée erronée pourrait être proposée : </a:t>
            </a:r>
            <a:r>
              <a:rPr lang="fr-FR" i="1" u="none" baseline="0">
                <a:latin typeface="Calibri" panose="020F0502020204030204" pitchFamily="34" charset="0"/>
              </a:rPr>
              <a:t>52 ct</a:t>
            </a:r>
            <a:r>
              <a:rPr lang="fr-FR" u="none" baseline="0">
                <a:latin typeface="Calibri" panose="020F0502020204030204" pitchFamily="34" charset="0"/>
              </a:rPr>
              <a:t>. Faire discuter cette proposition. Faire verbaliser que</a:t>
            </a:r>
            <a:r>
              <a:rPr lang="fr-FR" i="0" baseline="0">
                <a:latin typeface="Calibri" panose="020F0502020204030204" pitchFamily="34" charset="0"/>
              </a:rPr>
              <a:t> </a:t>
            </a:r>
            <a:r>
              <a:rPr lang="fr-FR" u="none" baseline="0">
                <a:latin typeface="Calibri" panose="020F0502020204030204" pitchFamily="34" charset="0"/>
              </a:rPr>
              <a:t>: </a:t>
            </a:r>
            <a:r>
              <a:rPr lang="fr-FR" i="1" u="none" baseline="0">
                <a:latin typeface="Calibri" panose="020F0502020204030204" pitchFamily="34" charset="0"/>
              </a:rPr>
              <a:t>1 €, c'est 100 centimes, donc 2 €, c’est 200 centimes, 200 + 52 = 252, on a donc 252 centimes en tout.</a:t>
            </a:r>
            <a:r>
              <a:rPr lang="fr-FR" i="0" u="none" baseline="0">
                <a:latin typeface="Calibri" panose="020F0502020204030204" pitchFamily="34" charset="0"/>
              </a:rPr>
              <a:t> Compléter dans le cadre «</a:t>
            </a:r>
            <a:r>
              <a:rPr lang="fr-FR" i="1" u="none" baseline="0">
                <a:latin typeface="Calibri" panose="020F0502020204030204" pitchFamily="34" charset="0"/>
              </a:rPr>
              <a:t> </a:t>
            </a:r>
            <a:r>
              <a:rPr lang="fr-FR" i="0" u="none" baseline="0">
                <a:latin typeface="Calibri" panose="020F0502020204030204" pitchFamily="34" charset="0"/>
              </a:rPr>
              <a:t>2 € 52 ct = 252 ct</a:t>
            </a:r>
            <a:r>
              <a:rPr lang="fr-FR" i="1" u="none" baseline="0">
                <a:latin typeface="Calibri" panose="020F0502020204030204" pitchFamily="34" charset="0"/>
              </a:rPr>
              <a:t> </a:t>
            </a:r>
            <a:r>
              <a:rPr lang="fr-FR" i="0" u="none" baseline="0">
                <a:latin typeface="Calibri" panose="020F0502020204030204" pitchFamily="34" charset="0"/>
              </a:rPr>
              <a:t>».</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75001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1" u="none" strike="noStrike" cap="none">
                <a:solidFill>
                  <a:schemeClr val="dk1"/>
                </a:solidFill>
                <a:effectLst/>
                <a:latin typeface="Calibri" panose="020F0502020204030204" pitchFamily="34" charset="0"/>
                <a:ea typeface="Calibri"/>
                <a:cs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0,03 €.</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a:solidFill>
                  <a:schemeClr val="dk1"/>
                </a:solidFill>
                <a:effectLst/>
                <a:latin typeface="Calibri" panose="020F0502020204030204" pitchFamily="34" charset="0"/>
                <a:ea typeface="Calibri"/>
                <a:cs typeface="Calibri"/>
                <a:sym typeface="Calibri"/>
              </a:rPr>
              <a:t>Comparer 0,30 € et 0,03 € en faisant verbaliser la différence de ces deux écritures et leur signification en ct.</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979958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u="none"/>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72885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43612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31562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38497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9A95C504-AB64-A6E0-3830-477D681A602D}"/>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609E1D9-1D50-3D36-7B38-D5F4A45EFEE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28AAEAE5-AA70-E167-DCF8-892B6510868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74736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38</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102340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u="none" baseline="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baseline="0">
                <a:latin typeface="Calibri" panose="020F0502020204030204" pitchFamily="34" charset="0"/>
              </a:rPr>
              <a:t>Réponse attendue :</a:t>
            </a:r>
            <a:r>
              <a:rPr lang="fr-FR" b="0" u="none" baseline="0">
                <a:latin typeface="Calibri" panose="020F0502020204030204" pitchFamily="34" charset="0"/>
              </a:rPr>
              <a:t> 1 pièce de 2 €, 1 pièce de 1 €, 1 pièce de 20 ct, 1 pièce de 10 ct, et 1 pièce de 5 ct.</a:t>
            </a:r>
          </a:p>
          <a:p>
            <a:pPr marL="0" indent="0">
              <a:buNone/>
            </a:pPr>
            <a:r>
              <a:rPr lang="fr-FR" u="none" baseline="0">
                <a:latin typeface="Calibri" panose="020F0502020204030204" pitchFamily="34" charset="0"/>
              </a:rPr>
              <a:t>Dessiner la somme sous la dictée des élèves. Demander ensuite combien de centimes cela représente au total. Faire verbaliser que</a:t>
            </a:r>
            <a:r>
              <a:rPr lang="fr-FR" i="0" u="none" baseline="0">
                <a:latin typeface="Calibri" panose="020F0502020204030204" pitchFamily="34" charset="0"/>
              </a:rPr>
              <a:t> </a:t>
            </a:r>
            <a:r>
              <a:rPr lang="fr-FR" u="none" baseline="0">
                <a:latin typeface="Calibri" panose="020F0502020204030204" pitchFamily="34" charset="0"/>
              </a:rPr>
              <a:t>: </a:t>
            </a:r>
            <a:r>
              <a:rPr lang="fr-FR" i="1" u="none" baseline="0">
                <a:latin typeface="Calibri" panose="020F0502020204030204" pitchFamily="34" charset="0"/>
              </a:rPr>
              <a:t>1</a:t>
            </a:r>
            <a:r>
              <a:rPr lang="fr-FR" b="0" i="1" u="none" baseline="0">
                <a:latin typeface="Calibri" panose="020F0502020204030204" pitchFamily="34" charset="0"/>
              </a:rPr>
              <a:t> </a:t>
            </a:r>
            <a:r>
              <a:rPr lang="fr-FR" i="1" u="none" baseline="0">
                <a:latin typeface="Calibri" panose="020F0502020204030204" pitchFamily="34" charset="0"/>
              </a:rPr>
              <a:t>€, c'est 100</a:t>
            </a:r>
            <a:r>
              <a:rPr lang="fr-FR" b="0" i="1" u="none" baseline="0">
                <a:latin typeface="Calibri" panose="020F0502020204030204" pitchFamily="34" charset="0"/>
              </a:rPr>
              <a:t> </a:t>
            </a:r>
            <a:r>
              <a:rPr lang="fr-FR" i="1" u="none" baseline="0">
                <a:latin typeface="Calibri" panose="020F0502020204030204" pitchFamily="34" charset="0"/>
              </a:rPr>
              <a:t>centimes, donc 3</a:t>
            </a:r>
            <a:r>
              <a:rPr lang="fr-FR" b="0" i="1" u="none" baseline="0">
                <a:latin typeface="Calibri" panose="020F0502020204030204" pitchFamily="34" charset="0"/>
              </a:rPr>
              <a:t> </a:t>
            </a:r>
            <a:r>
              <a:rPr lang="fr-FR" i="1" u="none" baseline="0">
                <a:latin typeface="Calibri" panose="020F0502020204030204" pitchFamily="34" charset="0"/>
              </a:rPr>
              <a:t>€, c’est 300</a:t>
            </a:r>
            <a:r>
              <a:rPr lang="fr-FR" b="0" i="1" u="none" baseline="0">
                <a:latin typeface="Calibri" panose="020F0502020204030204" pitchFamily="34" charset="0"/>
              </a:rPr>
              <a:t> </a:t>
            </a:r>
            <a:r>
              <a:rPr lang="fr-FR" i="1" u="none" baseline="0">
                <a:latin typeface="Calibri" panose="020F0502020204030204" pitchFamily="34" charset="0"/>
              </a:rPr>
              <a:t>centimes, 300</a:t>
            </a:r>
            <a:r>
              <a:rPr lang="fr-FR" b="0" i="1" u="none" baseline="0">
                <a:latin typeface="Calibri" panose="020F0502020204030204" pitchFamily="34" charset="0"/>
              </a:rPr>
              <a:t> </a:t>
            </a:r>
            <a:r>
              <a:rPr lang="fr-FR" i="1" u="none" baseline="0">
                <a:latin typeface="Calibri" panose="020F0502020204030204" pitchFamily="34" charset="0"/>
              </a:rPr>
              <a:t>+</a:t>
            </a:r>
            <a:r>
              <a:rPr lang="fr-FR" b="0" i="1" u="none" baseline="0">
                <a:latin typeface="Calibri" panose="020F0502020204030204" pitchFamily="34" charset="0"/>
              </a:rPr>
              <a:t> </a:t>
            </a:r>
            <a:r>
              <a:rPr lang="fr-FR" i="1" u="none" baseline="0">
                <a:latin typeface="Calibri" panose="020F0502020204030204" pitchFamily="34" charset="0"/>
              </a:rPr>
              <a:t>35 =</a:t>
            </a:r>
            <a:r>
              <a:rPr lang="fr-FR" b="0" i="1" u="none" baseline="0">
                <a:latin typeface="Calibri" panose="020F0502020204030204" pitchFamily="34" charset="0"/>
              </a:rPr>
              <a:t> </a:t>
            </a:r>
            <a:r>
              <a:rPr lang="fr-FR" i="1" u="none" baseline="0">
                <a:latin typeface="Calibri" panose="020F0502020204030204" pitchFamily="34" charset="0"/>
              </a:rPr>
              <a:t>335, on a donc 335</a:t>
            </a:r>
            <a:r>
              <a:rPr lang="fr-FR" b="0" i="1" u="none" baseline="0">
                <a:latin typeface="Calibri" panose="020F0502020204030204" pitchFamily="34" charset="0"/>
              </a:rPr>
              <a:t> </a:t>
            </a:r>
            <a:r>
              <a:rPr lang="fr-FR" i="1" u="none" baseline="0">
                <a:latin typeface="Calibri" panose="020F0502020204030204" pitchFamily="34" charset="0"/>
              </a:rPr>
              <a:t>centimes en tout.</a:t>
            </a:r>
            <a:r>
              <a:rPr lang="fr-FR" i="0" u="none" baseline="0">
                <a:latin typeface="Calibri" panose="020F0502020204030204" pitchFamily="34" charset="0"/>
              </a:rPr>
              <a:t> Compléter dans le cadre «</a:t>
            </a:r>
            <a:r>
              <a:rPr lang="fr-FR" i="1" u="none" baseline="0">
                <a:latin typeface="Calibri" panose="020F0502020204030204" pitchFamily="34" charset="0"/>
              </a:rPr>
              <a:t> </a:t>
            </a:r>
            <a:r>
              <a:rPr lang="fr-FR" i="0" u="none" baseline="0">
                <a:latin typeface="Calibri" panose="020F0502020204030204" pitchFamily="34" charset="0"/>
              </a:rPr>
              <a:t>3 € 35 ct = 335 ct</a:t>
            </a:r>
            <a:r>
              <a:rPr lang="fr-FR" i="1" u="none" baseline="0">
                <a:latin typeface="Calibri" panose="020F0502020204030204" pitchFamily="34" charset="0"/>
              </a:rPr>
              <a:t> </a:t>
            </a:r>
            <a:r>
              <a:rPr lang="fr-FR" i="0" u="none" baseline="0">
                <a:latin typeface="Calibri" panose="020F0502020204030204" pitchFamily="34" charset="0"/>
              </a:rPr>
              <a:t>».</a:t>
            </a:r>
            <a:endParaRPr lang="fr-FR" u="none" baseline="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49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8724C-A19F-ED26-AC7B-9D721EB219A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EA7D78-7EB9-7A33-6877-47D086B15CE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5126FBA3-18E5-24C6-BBC3-61A94D4BE1A5}"/>
              </a:ext>
            </a:extLst>
          </p:cNvPr>
          <p:cNvSpPr>
            <a:spLocks noGrp="1"/>
          </p:cNvSpPr>
          <p:nvPr>
            <p:ph type="body" idx="1"/>
          </p:nvPr>
        </p:nvSpPr>
        <p:spPr/>
        <p:txBody>
          <a:bodyPr/>
          <a:lstStyle/>
          <a:p>
            <a:pPr marL="0" indent="0">
              <a:buNone/>
            </a:pPr>
            <a:r>
              <a:rPr lang="fr-FR" i="1" u="none">
                <a:latin typeface="Calibri" panose="020F0502020204030204" pitchFamily="34" charset="0"/>
              </a:rPr>
              <a:t>Je vais maintenant vous présenter des objets du quotidien, que vous pourriez trouver en magasin, avec leurs prix affichés sur cette étiquette </a:t>
            </a:r>
            <a:r>
              <a:rPr lang="fr-FR" u="none">
                <a:latin typeface="Calibri" panose="020F0502020204030204" pitchFamily="34" charset="0"/>
              </a:rPr>
              <a:t>(pointer l’étiquette, à l’emplacement des euros). Vous allez devoir lire ces prix, et nous allons discuter ensemble leur signification.</a:t>
            </a:r>
          </a:p>
        </p:txBody>
      </p:sp>
      <p:sp>
        <p:nvSpPr>
          <p:cNvPr id="4" name="Espace réservé du numéro de diapositive 3">
            <a:extLst>
              <a:ext uri="{FF2B5EF4-FFF2-40B4-BE49-F238E27FC236}">
                <a16:creationId xmlns:a16="http://schemas.microsoft.com/office/drawing/2014/main" id="{3D8A5A7E-0BDB-164B-8B9C-8A1C42876D7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26017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47B4A-B7EB-36AE-84CB-F44AD45C125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AD87659-8DC7-AB52-DF27-6B012D70C45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CEA23FA-582E-05EB-0B55-0CC7F169E12E}"/>
              </a:ext>
            </a:extLst>
          </p:cNvPr>
          <p:cNvSpPr>
            <a:spLocks noGrp="1"/>
          </p:cNvSpPr>
          <p:nvPr>
            <p:ph type="body" idx="1"/>
          </p:nvPr>
        </p:nvSpPr>
        <p:spPr/>
        <p:txBody>
          <a:bodyPr/>
          <a:lstStyle/>
          <a:p>
            <a:pPr marL="0" indent="0">
              <a:buNone/>
            </a:pPr>
            <a:r>
              <a:rPr lang="fr-FR" i="1" u="none">
                <a:latin typeface="Calibri" panose="020F0502020204030204" pitchFamily="34" charset="0"/>
              </a:rPr>
              <a:t>Combien ce taille-crayon coute-t-il ?</a:t>
            </a:r>
          </a:p>
          <a:p>
            <a:pPr marL="0" indent="0">
              <a:buNone/>
            </a:pPr>
            <a:r>
              <a:rPr lang="fr-FR" i="0" u="none">
                <a:latin typeface="Calibri" panose="020F0502020204030204" pitchFamily="34" charset="0"/>
              </a:rPr>
              <a:t>Interroger plusieurs élèves. Lister en lettres sur le côté de la slide les différentes propositions. Inciter les élèves proposant </a:t>
            </a:r>
            <a:r>
              <a:rPr lang="fr-FR" i="1" u="none">
                <a:latin typeface="Calibri" panose="020F0502020204030204" pitchFamily="34" charset="0"/>
              </a:rPr>
              <a:t>un euro dix-neuf </a:t>
            </a:r>
            <a:r>
              <a:rPr lang="fr-FR" i="0" u="none">
                <a:latin typeface="Calibri" panose="020F0502020204030204" pitchFamily="34" charset="0"/>
              </a:rPr>
              <a:t>à préciser leur réponse. Engager une discussion pour parvenir à la conclusion que cette somme écrite avec une virgule signifie </a:t>
            </a:r>
            <a:r>
              <a:rPr lang="fr-FR" b="1" i="0" u="none">
                <a:latin typeface="Calibri" panose="020F0502020204030204" pitchFamily="34" charset="0"/>
              </a:rPr>
              <a:t>1 euro et 19 centimes</a:t>
            </a:r>
            <a:r>
              <a:rPr lang="fr-FR" i="0" u="none">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53719E68-99CF-D1C9-3A99-701E3811C89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69375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F8819-7008-03FD-DFAC-899D9195202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559C66-C06A-ADBC-A2B8-92212DEC402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947D3AC-0EDC-13A9-039A-1B89EC9CC0A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 stylo coute-t-il ? Écrivez en lettres sur votre ardoise la somme en utilisant les mots « euros » et « centimes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a:t>
            </a:r>
            <a:r>
              <a:rPr lang="fr-FR" u="none">
                <a:latin typeface="Calibri" panose="020F0502020204030204" pitchFamily="34" charset="0"/>
              </a:rPr>
              <a:t> 0 euro et 38 centimes ou juste 38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Interroger les élèves : </a:t>
            </a:r>
            <a:r>
              <a:rPr lang="fr-FR" i="1" u="none">
                <a:latin typeface="Calibri" panose="020F0502020204030204" pitchFamily="34" charset="0"/>
              </a:rPr>
              <a:t>ce stylo coute-t-il plus ou moins d’un euro ? </a:t>
            </a:r>
            <a:r>
              <a:rPr lang="fr-FR" u="none">
                <a:latin typeface="Calibri" panose="020F0502020204030204" pitchFamily="34" charset="0"/>
              </a:rPr>
              <a:t>→ </a:t>
            </a:r>
            <a:r>
              <a:rPr lang="fr-FR" i="1" u="none">
                <a:latin typeface="Calibri" panose="020F0502020204030204" pitchFamily="34" charset="0"/>
              </a:rPr>
              <a:t>Moins d’un euro</a:t>
            </a:r>
            <a:r>
              <a:rPr lang="fr-FR" u="none">
                <a:latin typeface="Calibri" panose="020F0502020204030204" pitchFamily="34" charset="0"/>
              </a:rPr>
              <a:t>. Verbaliser : </a:t>
            </a:r>
            <a:r>
              <a:rPr lang="fr-FR" i="1" u="none">
                <a:latin typeface="Calibri" panose="020F0502020204030204" pitchFamily="34" charset="0"/>
              </a:rPr>
              <a:t>quand un objet coute moins d’un euro, on exprime la somme à l’écrit avec un zéro avant</a:t>
            </a:r>
            <a:r>
              <a:rPr lang="fr-FR" i="1" u="none" baseline="0">
                <a:latin typeface="Calibri" panose="020F0502020204030204" pitchFamily="34" charset="0"/>
              </a:rPr>
              <a:t> la virgule</a:t>
            </a:r>
            <a:r>
              <a:rPr lang="fr-FR" i="1" u="none">
                <a:latin typeface="Calibri" panose="020F0502020204030204" pitchFamily="34" charset="0"/>
              </a:rPr>
              <a:t>, puis on écrit les centimes après la virgule. À l’oral on pourrait dire 0 euro et 38 centimes, mais on a plutôt l’habitude de juste dire les centimes. On peut donc dire que ce stylo coute 38 centimes.</a:t>
            </a:r>
          </a:p>
        </p:txBody>
      </p:sp>
      <p:sp>
        <p:nvSpPr>
          <p:cNvPr id="4" name="Espace réservé du numéro de diapositive 3">
            <a:extLst>
              <a:ext uri="{FF2B5EF4-FFF2-40B4-BE49-F238E27FC236}">
                <a16:creationId xmlns:a16="http://schemas.microsoft.com/office/drawing/2014/main" id="{9B658ADA-28A2-073F-81A6-3FE0C7371A9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45395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233B3-840E-A151-2788-599D0D6AC4E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C3A4D9A-7899-67EF-7B02-AB90CFC7948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FD0A7E9-5144-55BB-85FB-EC584003BDB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ces ciseaux coutent-ils ? Écrivez en lettres sur votre ardoise la somme exprimée en euros et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 </a:t>
            </a:r>
            <a:r>
              <a:rPr lang="fr-FR" u="none">
                <a:latin typeface="Calibri" panose="020F0502020204030204" pitchFamily="34" charset="0"/>
              </a:rPr>
              <a:t>2 euros et 50 centimes.</a:t>
            </a:r>
          </a:p>
        </p:txBody>
      </p:sp>
      <p:sp>
        <p:nvSpPr>
          <p:cNvPr id="4" name="Espace réservé du numéro de diapositive 3">
            <a:extLst>
              <a:ext uri="{FF2B5EF4-FFF2-40B4-BE49-F238E27FC236}">
                <a16:creationId xmlns:a16="http://schemas.microsoft.com/office/drawing/2014/main" id="{854567EF-4F98-0725-2BE6-FAA46C08A0B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4421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83D722-0E77-31DB-A7F2-5B5538973C0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5376985-8D01-0E3C-1CE4-58EBCF67277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DDE0C01-F3C9-4E66-8775-0FD84101142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cette règle coute-t-elle ? Écrivez en lettres sur votre ardoise la somme exprimée en euros et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 </a:t>
            </a:r>
            <a:r>
              <a:rPr lang="fr-FR" u="none">
                <a:latin typeface="Calibri" panose="020F0502020204030204" pitchFamily="34" charset="0"/>
              </a:rPr>
              <a:t>0 euro et 90 centimes ou juste 90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Interroger les élèves : </a:t>
            </a:r>
            <a:r>
              <a:rPr lang="fr-FR" i="1" u="none">
                <a:latin typeface="Calibri" panose="020F0502020204030204" pitchFamily="34" charset="0"/>
              </a:rPr>
              <a:t>ce stylo coute-t-il plus ou moins d’un euro ? </a:t>
            </a:r>
            <a:r>
              <a:rPr lang="fr-FR" u="none">
                <a:latin typeface="Calibri" panose="020F0502020204030204" pitchFamily="34" charset="0"/>
              </a:rPr>
              <a:t>→ </a:t>
            </a:r>
            <a:r>
              <a:rPr lang="fr-FR" i="1" u="none">
                <a:latin typeface="Calibri" panose="020F0502020204030204" pitchFamily="34" charset="0"/>
              </a:rPr>
              <a:t>Moins d’un euro</a:t>
            </a:r>
            <a:r>
              <a:rPr lang="fr-FR" u="none">
                <a:latin typeface="Calibri" panose="020F0502020204030204" pitchFamily="34" charset="0"/>
              </a:rPr>
              <a:t>. Verbaliser</a:t>
            </a:r>
            <a:r>
              <a:rPr lang="fr-FR" i="1" u="none">
                <a:latin typeface="Calibri" panose="020F0502020204030204" pitchFamily="34" charset="0"/>
              </a:rPr>
              <a:t> </a:t>
            </a:r>
            <a:r>
              <a:rPr lang="fr-FR" u="none">
                <a:latin typeface="Calibri" panose="020F0502020204030204" pitchFamily="34" charset="0"/>
              </a:rPr>
              <a:t>: </a:t>
            </a:r>
            <a:r>
              <a:rPr lang="fr-FR" i="1" u="none">
                <a:latin typeface="Calibri" panose="020F0502020204030204" pitchFamily="34" charset="0"/>
              </a:rPr>
              <a:t>le zéro montre qu’il n’y a pas d’euro, mai</a:t>
            </a:r>
            <a:r>
              <a:rPr lang="fr-FR" i="1" u="none" baseline="0">
                <a:latin typeface="Calibri" panose="020F0502020204030204" pitchFamily="34" charset="0"/>
              </a:rPr>
              <a:t>s seulement des centimes</a:t>
            </a:r>
            <a:r>
              <a:rPr lang="fr-FR" i="1" u="none">
                <a:latin typeface="Calibri" panose="020F0502020204030204" pitchFamily="34" charset="0"/>
              </a:rPr>
              <a:t>. À l’oral, on peut donc dire que cette règle coute 90 centimes.</a:t>
            </a:r>
            <a:endParaRPr lang="fr-FR" u="none">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86785DBF-3C0D-10A1-1531-FF0EE336AEEC}"/>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481513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93BDD1F8-FE1D-26CD-54A0-9DC28D82797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contenu" userDrawn="1">
  <p:cSld name="1_Titre et contenu">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65627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pic>
        <p:nvPicPr>
          <p:cNvPr id="4" name="Image 3" descr="Une image contenant symbole, logo, Graphique&#10;&#10;Le contenu généré par l’IA peut être incorrect.">
            <a:extLst>
              <a:ext uri="{FF2B5EF4-FFF2-40B4-BE49-F238E27FC236}">
                <a16:creationId xmlns:a16="http://schemas.microsoft.com/office/drawing/2014/main" id="{85AAF0DC-7C1F-B4A5-F4F9-E69C6860CD2D}"/>
              </a:ext>
            </a:extLst>
          </p:cNvPr>
          <p:cNvPicPr>
            <a:picLocks noChangeAspect="1"/>
          </p:cNvPicPr>
          <p:nvPr userDrawn="1"/>
        </p:nvPicPr>
        <p:blipFill>
          <a:blip r:embed="rId2"/>
          <a:stretch>
            <a:fillRect/>
          </a:stretch>
        </p:blipFill>
        <p:spPr>
          <a:xfrm>
            <a:off x="8044429" y="73152"/>
            <a:ext cx="1156721" cy="1260000"/>
          </a:xfrm>
          <a:prstGeom prst="rect">
            <a:avLst/>
          </a:prstGeom>
        </p:spPr>
      </p:pic>
    </p:spTree>
    <p:extLst>
      <p:ext uri="{BB962C8B-B14F-4D97-AF65-F5344CB8AC3E}">
        <p14:creationId xmlns:p14="http://schemas.microsoft.com/office/powerpoint/2010/main" val="1844983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6" r:id="rId1"/>
    <p:sldLayoutId id="2147483669" r:id="rId2"/>
    <p:sldLayoutId id="214748367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30/07/2025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5" name="Google Shape;110;p1">
            <a:extLst>
              <a:ext uri="{FF2B5EF4-FFF2-40B4-BE49-F238E27FC236}">
                <a16:creationId xmlns:a16="http://schemas.microsoft.com/office/drawing/2014/main" id="{F7E12581-77D6-1608-27C5-C5997990E234}"/>
              </a:ext>
            </a:extLst>
          </p:cNvPr>
          <p:cNvSpPr txBox="1">
            <a:spLocks noGrp="1"/>
          </p:cNvSpPr>
          <p:nvPr>
            <p:ph type="ctrTitle"/>
          </p:nvPr>
        </p:nvSpPr>
        <p:spPr>
          <a:xfrm>
            <a:off x="685800" y="3040905"/>
            <a:ext cx="7772400" cy="776190"/>
          </a:xfrm>
        </p:spPr>
        <p:txBody>
          <a:bodyPr>
            <a:noAutofit/>
          </a:bodyPr>
          <a:lstStyle/>
          <a:p>
            <a:r>
              <a:rPr lang="fr-FR" sz="2400"/>
              <a:t>23. </a:t>
            </a:r>
            <a:r>
              <a:rPr lang="fr-FR" sz="2400" i="0" u="none" strike="noStrike" baseline="0">
                <a:latin typeface="Verdana" panose="020B0604030504040204" pitchFamily="34" charset="0"/>
              </a:rPr>
              <a:t>Convertir des montants en euros,</a:t>
            </a:r>
            <a:br>
              <a:rPr lang="fr-FR" sz="2400" i="0" u="none" strike="noStrike" baseline="0">
                <a:latin typeface="Verdana" panose="020B0604030504040204" pitchFamily="34" charset="0"/>
              </a:rPr>
            </a:br>
            <a:r>
              <a:rPr lang="fr-FR" sz="2400" i="0" u="none" strike="noStrike" baseline="0">
                <a:latin typeface="Verdana" panose="020B0604030504040204" pitchFamily="34" charset="0"/>
              </a:rPr>
              <a:t>en centimes et utiliser l’écriture à virgule</a:t>
            </a:r>
            <a:endParaRPr lang="fr-FR" sz="2400"/>
          </a:p>
        </p:txBody>
      </p:sp>
    </p:spTree>
    <p:extLst>
      <p:ext uri="{BB962C8B-B14F-4D97-AF65-F5344CB8AC3E}">
        <p14:creationId xmlns:p14="http://schemas.microsoft.com/office/powerpoint/2010/main" val="1476375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BB4E2B-0BD2-9362-4434-EAFEFB6BF1AC}"/>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63552C2D-AB40-38EB-159B-51CB542B7118}"/>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D6338A17-1AAA-5D4A-C8F8-8AB41295FD9B}"/>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FFF1F1D6-BCB7-4D06-A970-2BFB2021337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83735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79674-3AA8-C413-1FF1-B6EFA2D4D7DD}"/>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EA76FC21-D791-3E2A-43E0-DC97EAD6DA6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C111FC43-EC35-41BA-A11C-E110F6DED20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21696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1582C-4907-984A-0066-CD769AB4D298}"/>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62A5C975-C109-4D8D-73BF-F273B119BAB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AD500143-261E-9F0A-80A8-B3B0DBCAA6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12566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A6DA6-F761-CB83-DEC2-E995F331ADB9}"/>
            </a:ext>
          </a:extLst>
        </p:cNvPr>
        <p:cNvGrpSpPr/>
        <p:nvPr/>
      </p:nvGrpSpPr>
      <p:grpSpPr>
        <a:xfrm>
          <a:off x="0" y="0"/>
          <a:ext cx="0" cy="0"/>
          <a:chOff x="0" y="0"/>
          <a:chExt cx="0" cy="0"/>
        </a:xfrm>
      </p:grpSpPr>
      <p:sp>
        <p:nvSpPr>
          <p:cNvPr id="9" name="Titre 8">
            <a:extLst>
              <a:ext uri="{FF2B5EF4-FFF2-40B4-BE49-F238E27FC236}">
                <a16:creationId xmlns:a16="http://schemas.microsoft.com/office/drawing/2014/main" id="{1FA31F42-8507-9897-3E05-6DC2763FC51E}"/>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4A058DBF-C90E-B603-5A94-1F316A6B00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2439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re 18">
            <a:extLst>
              <a:ext uri="{FF2B5EF4-FFF2-40B4-BE49-F238E27FC236}">
                <a16:creationId xmlns:a16="http://schemas.microsoft.com/office/drawing/2014/main" id="{D546A117-D880-FBAC-945C-6967BE87D9CE}"/>
              </a:ext>
            </a:extLst>
          </p:cNvPr>
          <p:cNvSpPr>
            <a:spLocks noGrp="1"/>
          </p:cNvSpPr>
          <p:nvPr>
            <p:ph type="title"/>
          </p:nvPr>
        </p:nvSpPr>
        <p:spPr/>
        <p:txBody>
          <a:bodyPr/>
          <a:lstStyle/>
          <a:p>
            <a:endParaRPr lang="fr-FR"/>
          </a:p>
        </p:txBody>
      </p:sp>
      <p:pic>
        <p:nvPicPr>
          <p:cNvPr id="21" name="Image 20">
            <a:extLst>
              <a:ext uri="{FF2B5EF4-FFF2-40B4-BE49-F238E27FC236}">
                <a16:creationId xmlns:a16="http://schemas.microsoft.com/office/drawing/2014/main" id="{C62EA28E-B494-3D25-0EB1-FA43E2B7A97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19219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042E465-CE63-DCD0-34B9-5DAEF9170B8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578321F3-9C20-EBA8-7E21-6976F1A53F3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E2BE332D-E9DE-444C-1D56-07BA47BCF4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57077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A060B331-E4DC-3AB6-711D-EC15E88C3E7B}"/>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90600077-CAB8-E989-B8EA-522FEEEE3065}"/>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46357436-FBF0-36FF-3A0F-CBFB13036E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0136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96D9F0E-3E5D-9E58-06F7-796288E78C71}"/>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57983BDB-E387-A07D-326E-188D24E245E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324E4D8-8785-C5CB-8635-313C2497417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0687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27C170A3-CD79-F8DA-CE23-CEF204F51D42}"/>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A3858AEC-B81A-8129-144A-E8782CD6978A}"/>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D8C1F45-FE43-0BE7-D233-D9CA390D9BC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4175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35911-705A-BC17-C335-B6CE183B876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2C0582C-A206-B29C-1AAA-18C134959F5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46C1DB6-36BE-558A-4664-A9143949D7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8030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3A26B8B-616E-7137-F6F4-8546A5566931}"/>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243F9ED0-E90C-007D-B811-C95D58E7043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F2FE64B1-10C2-1559-5B18-92E3EAB70AF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329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0CCE159-C7AC-B4D5-5B36-04F7F486C2E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DE82D26-9E87-FE25-A1B6-8022636BB47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4143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B5C28E0-1DC8-2A03-2E59-9A8885C7710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ECB90EC-CDDD-0D39-69F3-58A1313EFDE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54030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4477FD1-AB56-0452-191F-17713FD68B49}"/>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433EAE5-4CB1-782B-BABD-8F61A4484B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220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A9419B7-C25D-D191-0EE9-B8ED0A20C68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646B9BA3-9301-644F-6A4F-7992EDCA4A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6530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B0C4C-DC56-541B-79E3-96A7E994EB6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550655BF-B647-28F0-F05C-365FE79C3F3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D027942-DD9F-5B27-EE1D-D248E29305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5716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03B65AF-E3D8-E943-E9F0-3D22B052BDF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3CEC927-3925-69AC-0123-D4FF749B8B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90130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A3B9C19-9615-FEF8-36CB-E4AFA2D9815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C2C481E5-6371-B22A-8E73-373C6AB1A9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7037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64E4067-66C1-7B7F-1932-5CA304DC8F8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6A8F42E-97B8-146E-8017-5F6E870C132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013235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523556-D65C-1D0E-0BBB-B9E330025788}"/>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923830A5-40ED-53E0-201F-8AFBC10A259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ADE0FAE-E18E-B08B-13BA-627428BA678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581336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249AE3A-7676-B2DA-DF92-FCE379862B6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6275AF4-F9C4-BDDB-E657-25CDC1EB88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410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a:extLst>
              <a:ext uri="{FF2B5EF4-FFF2-40B4-BE49-F238E27FC236}">
                <a16:creationId xmlns:a16="http://schemas.microsoft.com/office/drawing/2014/main" id="{731D6135-55B5-A219-B9D5-7A6130054B80}"/>
              </a:ext>
            </a:extLst>
          </p:cNvPr>
          <p:cNvSpPr>
            <a:spLocks noGrp="1"/>
          </p:cNvSpPr>
          <p:nvPr>
            <p:ph type="body" idx="1"/>
          </p:nvPr>
        </p:nvSpPr>
        <p:spPr/>
        <p:txBody>
          <a:bodyPr/>
          <a:lstStyle/>
          <a:p>
            <a:endParaRPr lang="fr-FR"/>
          </a:p>
        </p:txBody>
      </p:sp>
      <p:sp>
        <p:nvSpPr>
          <p:cNvPr id="12" name="Titre 11">
            <a:extLst>
              <a:ext uri="{FF2B5EF4-FFF2-40B4-BE49-F238E27FC236}">
                <a16:creationId xmlns:a16="http://schemas.microsoft.com/office/drawing/2014/main" id="{113AB269-7587-7E9E-2AB3-1B304D1ED1FF}"/>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E4D62290-C17A-309E-E5A5-DE21AE9898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60336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69F3D63-B05E-261A-73BF-69F29007FF0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9E2DCC6-4055-22DE-AC43-A4487F8E91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49973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A9FCC8B8-E0A7-338A-0973-C728F72A08D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11725B9-EB00-A56F-7909-51EAB9EB9F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B9D5EAB-957D-E73C-BDB9-541C85F68D0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483CE2E-6A80-7E38-42DC-89721378F81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55841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685FB85-07C9-1D55-2C13-CAEEA503E28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849E168-95FA-FA3F-4EBE-E07AF58DE1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12396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284FCA2-24B0-529D-3C83-89EF1D2DAB4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3EE95A5-FCB3-E9A3-5B0C-C611E1B9F6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12403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882A861-90ED-322B-39FD-14E36FB72AA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16283A9-4BA8-4C06-8AB9-80C404BE49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501908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8B0494BB-49C2-A545-02C5-BED87FD59243}"/>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35F53DA3-4FFC-8B26-0B5F-1968324A804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B1315F6-D4DB-BB42-F24B-30DC3FF31D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1829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F211EECC-63A4-B62E-D80C-5A3AB1D2FAF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434D548-DCFD-5CA9-08E0-D5186F8478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397B875-BE6F-2557-B4AE-279184BB3A2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DA1BBA5-5183-D6B6-480F-00A3887586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492689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0E3125B9-8FDC-950A-D187-8B53DF938B6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5F92E1C-FDE2-7676-821E-066229814AA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F02E437-064F-980A-00E2-7124E5EA92D9}"/>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1C1E051F-ACCD-1252-B6F3-A6941E634B6E}"/>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654439F-F8A9-354F-CB95-43A4DCD5E71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85038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DF955-3D46-B1AE-0A12-C1BFB9F3364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73A4086-2E12-17C3-A880-666F693B525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762E4EC-F164-01E9-4DCE-D757F2C6FC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29032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56E04-E5E1-5B0E-C9CB-7E2097DA390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4EB83B6-687C-5022-3061-66D467B1A08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D77094B-27DA-CCA0-BF2A-9DB49225B94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45534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5920E-4C42-0AAE-1C3E-41E81DBB18F6}"/>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8BA34BE1-919A-4040-56FA-2E3A106BF744}"/>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C38DA20D-1629-70F6-4CAA-5A7B83C74ACC}"/>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53638EE4-C88E-A04C-A426-03305B9742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2247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E4D9E-3E0D-CE1B-0DD1-1383E2A2AA17}"/>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CCA9A0CB-358F-317D-AAC9-374A3F65ED3D}"/>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7C79C227-8151-D0B3-1379-263418DEF07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BAB6CAB-1744-86B4-CCAD-056662A53B3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6653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73DA7-AD77-3D84-CD39-C74C3AB878B1}"/>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CA780697-ECD2-A80B-32CD-8EA8BC0AE0B0}"/>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DFE8DDDD-BFD6-5B5F-97A3-DA4182D37440}"/>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B6EE69BA-813D-C761-94C4-BF7FE317F70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75289072"/>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D1C7794D-AEBD-4015-8DDD-0AFEC391FA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27f64e36-29aa-44d5-a3e0-06242cad7d4d"/>
    <ds:schemaRef ds:uri="be993d5a-5390-4a32-bd90-2a12d82b1d47"/>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1792</Words>
  <Application>Microsoft Office PowerPoint</Application>
  <PresentationFormat>Affichage à l'écran (4:3)</PresentationFormat>
  <Paragraphs>101</Paragraphs>
  <Slides>39</Slides>
  <Notes>39</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39</vt:i4>
      </vt:variant>
    </vt:vector>
  </HeadingPairs>
  <TitlesOfParts>
    <vt:vector size="47" baseType="lpstr">
      <vt:lpstr>Arial</vt:lpstr>
      <vt:lpstr>Calibri</vt:lpstr>
      <vt:lpstr>Calibri Light</vt:lpstr>
      <vt:lpstr>Verdana</vt:lpstr>
      <vt:lpstr>Thème Office</vt:lpstr>
      <vt:lpstr>1_Thème Office</vt:lpstr>
      <vt:lpstr>3_Thème Office</vt:lpstr>
      <vt:lpstr>7_Thème Office</vt:lpstr>
      <vt:lpstr>23. Convertir des montants en euros, en centimes et utiliser l’écriture à virgule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2025-07-30T08:23:27Z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