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ppt/slideLayouts/slideLayout7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  <p:sldMasterId id="2147483652" r:id="rId5"/>
    <p:sldMasterId id="2147483656" r:id="rId6"/>
    <p:sldMasterId id="2147483659" r:id="rId7"/>
    <p:sldMasterId id="2147483662" r:id="rId8"/>
  </p:sldMasterIdLst>
  <p:notesMasterIdLst>
    <p:notesMasterId r:id="rId45"/>
  </p:notesMasterIdLst>
  <p:sldIdLst>
    <p:sldId id="256" r:id="rId9"/>
    <p:sldId id="257" r:id="rId10"/>
    <p:sldId id="258" r:id="rId11"/>
    <p:sldId id="259" r:id="rId12"/>
    <p:sldId id="260" r:id="rId13"/>
    <p:sldId id="297" r:id="rId14"/>
    <p:sldId id="261" r:id="rId15"/>
    <p:sldId id="265" r:id="rId16"/>
    <p:sldId id="294" r:id="rId17"/>
    <p:sldId id="295" r:id="rId18"/>
    <p:sldId id="271" r:id="rId19"/>
    <p:sldId id="272" r:id="rId20"/>
    <p:sldId id="273" r:id="rId21"/>
    <p:sldId id="274" r:id="rId22"/>
    <p:sldId id="298" r:id="rId23"/>
    <p:sldId id="301" r:id="rId24"/>
    <p:sldId id="300" r:id="rId25"/>
    <p:sldId id="299" r:id="rId26"/>
    <p:sldId id="286" r:id="rId27"/>
    <p:sldId id="287" r:id="rId28"/>
    <p:sldId id="288" r:id="rId29"/>
    <p:sldId id="289" r:id="rId30"/>
    <p:sldId id="302" r:id="rId31"/>
    <p:sldId id="305" r:id="rId32"/>
    <p:sldId id="303" r:id="rId33"/>
    <p:sldId id="304" r:id="rId34"/>
    <p:sldId id="306" r:id="rId35"/>
    <p:sldId id="307" r:id="rId36"/>
    <p:sldId id="279" r:id="rId37"/>
    <p:sldId id="280" r:id="rId38"/>
    <p:sldId id="281" r:id="rId39"/>
    <p:sldId id="282" r:id="rId40"/>
    <p:sldId id="296" r:id="rId41"/>
    <p:sldId id="283" r:id="rId42"/>
    <p:sldId id="285" r:id="rId43"/>
    <p:sldId id="284" r:id="rId44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46" roundtripDataSignature="AMtx7mh1yCoz+QmjfH9Iu0uFtdeC7rO/+w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F8BA321-80A1-CEA0-CCDE-AB6954515002}" name="TAILLADE JUSTINE" initials="JT" userId="S::JTAILLADE@editions-hatier.fr::7689be7a-6074-46a5-a6a4-f2fd3e4f6393" providerId="AD"/>
  <p188:author id="{99B08BAC-A5CC-5B93-C974-BC3036FFCE66}" name="yaelb06" initials="ya" userId="S::yaelb06_yahoo.fr#ext#@hachette.onmicrosoft.com::178ef0ed-7e4d-4a1d-b478-d626cbda7b77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aël Fernandez" initials="YF" lastIdx="4" clrIdx="0">
    <p:extLst>
      <p:ext uri="{19B8F6BF-5375-455C-9EA6-DF929625EA0E}">
        <p15:presenceInfo xmlns:p15="http://schemas.microsoft.com/office/powerpoint/2012/main" userId="5a0aec09e72f9ec6" providerId="Windows Live"/>
      </p:ext>
    </p:extLst>
  </p:cmAuthor>
  <p:cmAuthor id="2" name="pauline.negrellion" initials="pa" lastIdx="7" clrIdx="1">
    <p:extLst>
      <p:ext uri="{19B8F6BF-5375-455C-9EA6-DF929625EA0E}">
        <p15:presenceInfo xmlns:p15="http://schemas.microsoft.com/office/powerpoint/2012/main" userId="S::pauline.negrellion_gmail.com#ext#@hachette.onmicrosoft.com::9fb65b54-3bbd-4994-b3cf-42d8602c7eef" providerId="AD"/>
      </p:ext>
    </p:extLst>
  </p:cmAuthor>
  <p:cmAuthor id="3" name="jennifer riviere" initials="jr" lastIdx="11" clrIdx="2">
    <p:extLst>
      <p:ext uri="{19B8F6BF-5375-455C-9EA6-DF929625EA0E}">
        <p15:presenceInfo xmlns:p15="http://schemas.microsoft.com/office/powerpoint/2012/main" userId="77148290420568c5" providerId="Windows Live"/>
      </p:ext>
    </p:extLst>
  </p:cmAuthor>
  <p:cmAuthor id="4" name="yaelb06" initials="ya" lastIdx="6" clrIdx="3">
    <p:extLst>
      <p:ext uri="{19B8F6BF-5375-455C-9EA6-DF929625EA0E}">
        <p15:presenceInfo xmlns:p15="http://schemas.microsoft.com/office/powerpoint/2012/main" userId="S::yaelb06_yahoo.fr#ext#@hachette.onmicrosoft.com::178ef0ed-7e4d-4a1d-b478-d626cbda7b77" providerId="AD"/>
      </p:ext>
    </p:extLst>
  </p:cmAuthor>
  <p:cmAuthor id="5" name="Christophe Dracos" initials="CD" lastIdx="1" clrIdx="4">
    <p:extLst>
      <p:ext uri="{19B8F6BF-5375-455C-9EA6-DF929625EA0E}">
        <p15:presenceInfo xmlns:p15="http://schemas.microsoft.com/office/powerpoint/2012/main" userId="S::cri.dracos_outlook.fr#ext#@hachette.onmicrosoft.com::9a339485-cc17-450e-b56d-f2edc49cae5a" providerId="AD"/>
      </p:ext>
    </p:extLst>
  </p:cmAuthor>
  <p:cmAuthor id="6" name="TAILLADE JUSTINE" initials="JT" lastIdx="5" clrIdx="5">
    <p:extLst>
      <p:ext uri="{19B8F6BF-5375-455C-9EA6-DF929625EA0E}">
        <p15:presenceInfo xmlns:p15="http://schemas.microsoft.com/office/powerpoint/2012/main" userId="S::JTAILLADE@editions-hatier.fr::7689be7a-6074-46a5-a6a4-f2fd3e4f639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F3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9D6D71-20A9-4198-A936-570C985042CD}" v="1" dt="2025-07-29T14:25:57.414"/>
  </p1510:revLst>
</p1510:revInfo>
</file>

<file path=ppt/tableStyles.xml><?xml version="1.0" encoding="utf-8"?>
<a:tblStyleLst xmlns:a="http://schemas.openxmlformats.org/drawingml/2006/main" def="{2B360CE9-A932-4D2E-85E7-FC26A12FA787}">
  <a:tblStyle styleId="{2B360CE9-A932-4D2E-85E7-FC26A12FA787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 b="off" i="off"/>
      <a:tcStyle>
        <a:tcBdr/>
        <a:fill>
          <a:solidFill>
            <a:srgbClr val="CDD4EA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CDD4EA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1743" autoAdjust="0"/>
  </p:normalViewPr>
  <p:slideViewPr>
    <p:cSldViewPr snapToGrid="0">
      <p:cViewPr varScale="1">
        <p:scale>
          <a:sx n="39" d="100"/>
          <a:sy n="39" d="100"/>
        </p:scale>
        <p:origin x="2060" y="28"/>
      </p:cViewPr>
      <p:guideLst>
        <p:guide orient="horz" pos="2160"/>
        <p:guide pos="2880"/>
      </p:guideLst>
    </p:cSldViewPr>
  </p:slideViewPr>
  <p:notesTextViewPr>
    <p:cViewPr>
      <p:scale>
        <a:sx n="200" d="100"/>
        <a:sy n="2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slide" Target="slides/slide31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slide" Target="slides/slide34.xml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customschemas.google.com/relationships/presentationmetadata" Target="metadata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slide" Target="slides/slide3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notesMaster" Target="notesMasters/notesMaster1.xml"/><Relationship Id="rId53" Type="http://schemas.microsoft.com/office/2018/10/relationships/authors" Target="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52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presProps" Target="presProps.xml"/><Relationship Id="rId8" Type="http://schemas.openxmlformats.org/officeDocument/2006/relationships/slideMaster" Target="slideMasters/slideMaster5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 i="1"/>
              <a:t>Aujourd’hui, nous allons revoir la table de 2 et la table de 4 que vous avez déjà apprises au CE1.</a:t>
            </a:r>
            <a:endParaRPr i="1"/>
          </a:p>
        </p:txBody>
      </p:sp>
      <p:sp>
        <p:nvSpPr>
          <p:cNvPr id="104" name="Google Shape;10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4" name="Google Shape;194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/>
            <a:r>
              <a:rPr lang="fr-FR" i="1"/>
              <a:t>Quelle multiplication correspond à 4 + 4 + 4 ?</a:t>
            </a:r>
          </a:p>
          <a:p>
            <a:pPr marL="0" indent="0"/>
            <a:r>
              <a:rPr lang="fr-FR" i="0"/>
              <a:t>Laisser un temps </a:t>
            </a:r>
            <a:r>
              <a:rPr lang="fr-FR" i="0" strike="noStrike"/>
              <a:t>de recherche individuelle. </a:t>
            </a:r>
            <a:r>
              <a:rPr lang="fr-FR" i="0"/>
              <a:t>Valider ou invalider discrètement de la tête les réponses des élèves levant leur ardoise. Puis, interroger un élève qui explique sa réponse. </a:t>
            </a:r>
            <a:r>
              <a:rPr lang="fr-FR" i="1"/>
              <a:t>→ Il y a 3 fois le nombre 4, donc c’est 3 × 4.</a:t>
            </a:r>
          </a:p>
          <a:p>
            <a:pPr marL="0" indent="0"/>
            <a:r>
              <a:rPr lang="fr-FR" i="1"/>
              <a:t>Combien cela fait-il ? </a:t>
            </a:r>
          </a:p>
          <a:p>
            <a:pPr marL="0" indent="0"/>
            <a:r>
              <a:rPr lang="fr-FR" i="0"/>
              <a:t>Laisser un temps </a:t>
            </a:r>
            <a:r>
              <a:rPr lang="fr-FR" i="0" strike="noStrike"/>
              <a:t>de recherche individuelle. </a:t>
            </a:r>
            <a:r>
              <a:rPr lang="fr-FR" i="0"/>
              <a:t>Valider ou invalider discrètement de la tête les réponses des élèves levant leur ardoise. Puis, interroger un élève. </a:t>
            </a:r>
            <a:r>
              <a:rPr lang="fr-FR" i="1"/>
              <a:t>→ </a:t>
            </a:r>
            <a:r>
              <a:rPr lang="fr-FR" i="0"/>
              <a:t>Ç</a:t>
            </a:r>
            <a:r>
              <a:rPr lang="fr-FR" i="1"/>
              <a:t>a fait 12.</a:t>
            </a:r>
          </a:p>
          <a:p>
            <a:pPr marL="0" indent="0"/>
            <a:r>
              <a:rPr lang="fr-FR" i="0"/>
              <a:t>Faire verbaliser par l’élève sa procédure pour trouver le résultat. Ne pas hésiter à entourer les nombres pour un calcul à étapes.</a:t>
            </a:r>
            <a:endParaRPr i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359064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0" name="Google Shape;250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1"/>
              <a:t>Nous allons maintenant nous rappeler la table de multiplication de 2.</a:t>
            </a:r>
            <a:endParaRPr/>
          </a:p>
        </p:txBody>
      </p:sp>
      <p:sp>
        <p:nvSpPr>
          <p:cNvPr id="251" name="Google Shape;251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7" name="Google Shape;257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1"/>
              <a:t>Combien font 3 × 2 ? → Quand on calcule quelque chose fois 2, c’est pareil que de calculer un double. Le double de 3, c’est 6, donc 3 × 2 = 6.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0"/>
              <a:t>Compléter les pointillés.</a:t>
            </a:r>
            <a:endParaRPr/>
          </a:p>
        </p:txBody>
      </p:sp>
      <p:sp>
        <p:nvSpPr>
          <p:cNvPr id="258" name="Google Shape;258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5" name="Google Shape;265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1"/>
              <a:t>Relisons ensemble ces calculs que vous connaissez déjà. </a:t>
            </a:r>
            <a:r>
              <a:rPr lang="fr-FR" i="0"/>
              <a:t>Faire remarquer aux élèves que, lorsqu’on énonce les résultats de la table de multiplication de</a:t>
            </a:r>
            <a:r>
              <a:rPr lang="fr-FR" i="1"/>
              <a:t> </a:t>
            </a:r>
            <a:r>
              <a:rPr lang="fr-FR" i="0"/>
              <a:t>2, on compte de</a:t>
            </a:r>
            <a:r>
              <a:rPr lang="fr-FR" i="1"/>
              <a:t> </a:t>
            </a:r>
            <a:r>
              <a:rPr lang="fr-FR" i="0"/>
              <a:t>2 en</a:t>
            </a:r>
            <a:r>
              <a:rPr lang="fr-FR" i="1"/>
              <a:t> </a:t>
            </a:r>
            <a:r>
              <a:rPr lang="fr-FR" i="0"/>
              <a:t>2.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fr-FR" i="1"/>
          </a:p>
        </p:txBody>
      </p:sp>
      <p:sp>
        <p:nvSpPr>
          <p:cNvPr id="266" name="Google Shape;266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3" name="Google Shape;273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1"/>
              <a:t>Maintenant vous allez compléter le reste de la table de multiplication de 2 sur votre ardoise.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0"/>
              <a:t>Laisser un temps court aux élèves et valider d’un discret signe de tête. Demander aux élèves d’écrire l’opération et le résultat.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0"/>
              <a:t>Corriger en collectif même si tous les élèves n’ont pas terminé.</a:t>
            </a:r>
            <a:endParaRPr/>
          </a:p>
        </p:txBody>
      </p:sp>
      <p:sp>
        <p:nvSpPr>
          <p:cNvPr id="274" name="Google Shape;274;p2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>
          <a:extLst>
            <a:ext uri="{FF2B5EF4-FFF2-40B4-BE49-F238E27FC236}">
              <a16:creationId xmlns:a16="http://schemas.microsoft.com/office/drawing/2014/main" id="{018138AF-3366-AF67-B64B-F87F4CAD9A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0:notes">
            <a:extLst>
              <a:ext uri="{FF2B5EF4-FFF2-40B4-BE49-F238E27FC236}">
                <a16:creationId xmlns:a16="http://schemas.microsoft.com/office/drawing/2014/main" id="{9D74631E-72B8-F82F-A8AB-E4D49AC00AB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3" name="Google Shape;273;p20:notes">
            <a:extLst>
              <a:ext uri="{FF2B5EF4-FFF2-40B4-BE49-F238E27FC236}">
                <a16:creationId xmlns:a16="http://schemas.microsoft.com/office/drawing/2014/main" id="{85770231-C602-0948-40F8-29A0DA8772B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1" dirty="0"/>
              <a:t>Vous allez maintenant compléter sur votre ardoise les calculs de la table de multiplication de 2 qui vont s’afficher. Soyez attentifs, il ne faut pas forcément écrire le résultat, parfois c’est un des facteurs qui manque.</a:t>
            </a:r>
            <a:endParaRPr dirty="0"/>
          </a:p>
        </p:txBody>
      </p:sp>
      <p:sp>
        <p:nvSpPr>
          <p:cNvPr id="274" name="Google Shape;274;p20:notes">
            <a:extLst>
              <a:ext uri="{FF2B5EF4-FFF2-40B4-BE49-F238E27FC236}">
                <a16:creationId xmlns:a16="http://schemas.microsoft.com/office/drawing/2014/main" id="{CB6A0B8E-FBF7-F4F9-3512-F1601AC5685D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087213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>
          <a:extLst>
            <a:ext uri="{FF2B5EF4-FFF2-40B4-BE49-F238E27FC236}">
              <a16:creationId xmlns:a16="http://schemas.microsoft.com/office/drawing/2014/main" id="{B98076A2-19DF-6A8D-E939-B148FBCAD6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0:notes">
            <a:extLst>
              <a:ext uri="{FF2B5EF4-FFF2-40B4-BE49-F238E27FC236}">
                <a16:creationId xmlns:a16="http://schemas.microsoft.com/office/drawing/2014/main" id="{333F6ADE-11FA-91C3-F963-010ECFE8E73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3" name="Google Shape;273;p20:notes">
            <a:extLst>
              <a:ext uri="{FF2B5EF4-FFF2-40B4-BE49-F238E27FC236}">
                <a16:creationId xmlns:a16="http://schemas.microsoft.com/office/drawing/2014/main" id="{F9A425A6-A0DE-282C-D88E-D68CC8E48AE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b="1" i="0" dirty="0"/>
              <a:t>Réponse attendue : 3</a:t>
            </a:r>
            <a:r>
              <a:rPr lang="fr-FR" i="0" dirty="0">
                <a:sym typeface="Symbol" panose="05050102010706020507" pitchFamily="18" charset="2"/>
              </a:rPr>
              <a:t>  </a:t>
            </a:r>
            <a:r>
              <a:rPr lang="fr-FR" b="0" i="0" dirty="0">
                <a:sym typeface="Symbol" panose="05050102010706020507" pitchFamily="18" charset="2"/>
              </a:rPr>
              <a:t>2</a:t>
            </a:r>
            <a:r>
              <a:rPr lang="fr-FR" i="0" dirty="0">
                <a:sym typeface="Symbol" panose="05050102010706020507" pitchFamily="18" charset="2"/>
              </a:rPr>
              <a:t> = </a:t>
            </a:r>
            <a:r>
              <a:rPr lang="fr-FR" b="0" i="0" dirty="0">
                <a:sym typeface="Symbol" panose="05050102010706020507" pitchFamily="18" charset="2"/>
              </a:rPr>
              <a:t>6</a:t>
            </a:r>
            <a:r>
              <a:rPr lang="fr-FR" i="0" dirty="0">
                <a:sym typeface="Symbol" panose="05050102010706020507" pitchFamily="18" charset="2"/>
              </a:rPr>
              <a:t>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0" dirty="0">
                <a:sym typeface="Symbol" panose="05050102010706020507" pitchFamily="18" charset="2"/>
              </a:rPr>
              <a:t>Faire verbaliser qu’ici, il manque ici un des facteurs, c’est-à-dire un des éléments de la multiplication.</a:t>
            </a:r>
            <a:endParaRPr lang="fr-FR" i="0" dirty="0"/>
          </a:p>
        </p:txBody>
      </p:sp>
      <p:sp>
        <p:nvSpPr>
          <p:cNvPr id="274" name="Google Shape;274;p20:notes">
            <a:extLst>
              <a:ext uri="{FF2B5EF4-FFF2-40B4-BE49-F238E27FC236}">
                <a16:creationId xmlns:a16="http://schemas.microsoft.com/office/drawing/2014/main" id="{BA1F0BEA-FF71-9D8D-EF0A-5A664D708D22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956484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>
          <a:extLst>
            <a:ext uri="{FF2B5EF4-FFF2-40B4-BE49-F238E27FC236}">
              <a16:creationId xmlns:a16="http://schemas.microsoft.com/office/drawing/2014/main" id="{C1EC4038-A41E-996D-99B0-4E0B7B0A2A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0:notes">
            <a:extLst>
              <a:ext uri="{FF2B5EF4-FFF2-40B4-BE49-F238E27FC236}">
                <a16:creationId xmlns:a16="http://schemas.microsoft.com/office/drawing/2014/main" id="{2E69524F-2266-9723-04B1-6F499D3A601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3" name="Google Shape;273;p20:notes">
            <a:extLst>
              <a:ext uri="{FF2B5EF4-FFF2-40B4-BE49-F238E27FC236}">
                <a16:creationId xmlns:a16="http://schemas.microsoft.com/office/drawing/2014/main" id="{D0C982F8-2049-E0A3-B1D1-10E4B8F8486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b="1" i="0" dirty="0"/>
              <a:t>Réponse attendue : </a:t>
            </a:r>
            <a:r>
              <a:rPr lang="fr-FR" i="0" dirty="0"/>
              <a:t>2</a:t>
            </a:r>
            <a:r>
              <a:rPr lang="fr-FR" i="0" dirty="0">
                <a:sym typeface="Symbol" panose="05050102010706020507" pitchFamily="18" charset="2"/>
              </a:rPr>
              <a:t>  </a:t>
            </a:r>
            <a:r>
              <a:rPr lang="fr-FR" b="0" i="0" dirty="0">
                <a:sym typeface="Symbol" panose="05050102010706020507" pitchFamily="18" charset="2"/>
              </a:rPr>
              <a:t>10</a:t>
            </a:r>
            <a:r>
              <a:rPr lang="fr-FR" i="0" dirty="0">
                <a:sym typeface="Symbol" panose="05050102010706020507" pitchFamily="18" charset="2"/>
              </a:rPr>
              <a:t> = </a:t>
            </a:r>
            <a:r>
              <a:rPr lang="fr-FR" b="1" i="0" dirty="0">
                <a:sym typeface="Symbol" panose="05050102010706020507" pitchFamily="18" charset="2"/>
              </a:rPr>
              <a:t>20</a:t>
            </a:r>
            <a:r>
              <a:rPr lang="fr-FR" i="0" dirty="0">
                <a:sym typeface="Symbol" panose="05050102010706020507" pitchFamily="18" charset="2"/>
              </a:rPr>
              <a:t>.</a:t>
            </a:r>
            <a:endParaRPr b="1" i="0" dirty="0"/>
          </a:p>
        </p:txBody>
      </p:sp>
      <p:sp>
        <p:nvSpPr>
          <p:cNvPr id="274" name="Google Shape;274;p20:notes">
            <a:extLst>
              <a:ext uri="{FF2B5EF4-FFF2-40B4-BE49-F238E27FC236}">
                <a16:creationId xmlns:a16="http://schemas.microsoft.com/office/drawing/2014/main" id="{156CE874-748B-DC35-6297-DD75E660340D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051643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>
          <a:extLst>
            <a:ext uri="{FF2B5EF4-FFF2-40B4-BE49-F238E27FC236}">
              <a16:creationId xmlns:a16="http://schemas.microsoft.com/office/drawing/2014/main" id="{1A6F58ED-1F01-2B02-8925-D5E4805F92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0:notes">
            <a:extLst>
              <a:ext uri="{FF2B5EF4-FFF2-40B4-BE49-F238E27FC236}">
                <a16:creationId xmlns:a16="http://schemas.microsoft.com/office/drawing/2014/main" id="{ECAD935C-E3CE-EF7E-8826-33D2ED1784B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3" name="Google Shape;273;p20:notes">
            <a:extLst>
              <a:ext uri="{FF2B5EF4-FFF2-40B4-BE49-F238E27FC236}">
                <a16:creationId xmlns:a16="http://schemas.microsoft.com/office/drawing/2014/main" id="{A3E6CF4D-9900-0E50-C1AC-4F7EB7E5816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b="1" i="0" dirty="0"/>
              <a:t>Réponse attendue : </a:t>
            </a:r>
            <a:r>
              <a:rPr lang="fr-FR" i="0" dirty="0"/>
              <a:t>2</a:t>
            </a:r>
            <a:r>
              <a:rPr lang="fr-FR" i="0" dirty="0">
                <a:sym typeface="Symbol" panose="05050102010706020507" pitchFamily="18" charset="2"/>
              </a:rPr>
              <a:t>  </a:t>
            </a:r>
            <a:r>
              <a:rPr lang="fr-FR" b="1" i="0" dirty="0">
                <a:sym typeface="Symbol" panose="05050102010706020507" pitchFamily="18" charset="2"/>
              </a:rPr>
              <a:t>8</a:t>
            </a:r>
            <a:r>
              <a:rPr lang="fr-FR" i="0" dirty="0">
                <a:sym typeface="Symbol" panose="05050102010706020507" pitchFamily="18" charset="2"/>
              </a:rPr>
              <a:t> = 16.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0" dirty="0">
                <a:sym typeface="Symbol" panose="05050102010706020507" pitchFamily="18" charset="2"/>
              </a:rPr>
              <a:t>Ici aussi ,c’est l’un des facteurs qui manque.</a:t>
            </a:r>
            <a:endParaRPr i="0" dirty="0"/>
          </a:p>
        </p:txBody>
      </p:sp>
      <p:sp>
        <p:nvSpPr>
          <p:cNvPr id="274" name="Google Shape;274;p20:notes">
            <a:extLst>
              <a:ext uri="{FF2B5EF4-FFF2-40B4-BE49-F238E27FC236}">
                <a16:creationId xmlns:a16="http://schemas.microsoft.com/office/drawing/2014/main" id="{437FE6A7-43AD-3A76-B8F5-45C2EBC0335C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18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709556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0" name="Google Shape;250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1"/>
              <a:t>Nous allons maintenant nous rappeler la table de multiplication de 4.</a:t>
            </a:r>
            <a:endParaRPr/>
          </a:p>
        </p:txBody>
      </p:sp>
      <p:sp>
        <p:nvSpPr>
          <p:cNvPr id="251" name="Google Shape;251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9" name="Google Shape;10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1"/>
              <a:t>Nous allons reprendre ce que nous avons fait lors de la dernière séance sur la multiplication. Voici un rectangle.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1"/>
              <a:t>Combien de carreaux y a-t-il dans une ligne ? → 6.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1"/>
              <a:t>Combien de lignes de 6 carreaux y a-t-il ? → Il y a 2 lignes de 6 carreaux </a:t>
            </a:r>
            <a:r>
              <a:rPr lang="fr-FR" i="0"/>
              <a:t>(compléter les premiers pointillés).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1"/>
              <a:t>Prenez vos ardoises, vous allez écrire et compléter le texte en dessous. </a:t>
            </a:r>
            <a:r>
              <a:rPr lang="fr-FR"/>
              <a:t>Laisser un temps aux élèves, puis en interroger plusieurs et leur demander de justifier leur réponse.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/>
              <a:t>→</a:t>
            </a:r>
            <a:r>
              <a:rPr lang="fr-FR" i="1"/>
              <a:t> 6 + 6 = 12.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1"/>
              <a:t>2 fois 6 = 12.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1"/>
              <a:t>2 × 6 = 12.</a:t>
            </a:r>
            <a:endParaRPr/>
          </a:p>
        </p:txBody>
      </p:sp>
      <p:sp>
        <p:nvSpPr>
          <p:cNvPr id="110" name="Google Shape;110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7" name="Google Shape;257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1"/>
              <a:t>Combien font 1 × 4 ? → 4, car il y a une fois le nombre 4.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0"/>
              <a:t>Compléter les pointillés.</a:t>
            </a:r>
            <a:endParaRPr/>
          </a:p>
        </p:txBody>
      </p:sp>
      <p:sp>
        <p:nvSpPr>
          <p:cNvPr id="258" name="Google Shape;258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20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5" name="Google Shape;265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1"/>
              <a:t>Relisons ensemble ces calculs que vous connaissez. </a:t>
            </a:r>
            <a:r>
              <a:rPr lang="fr-FR" i="0"/>
              <a:t>Faire remarquer aux élèves que, lorsqu’on énonce les résultats de la table de multiplication de</a:t>
            </a:r>
            <a:r>
              <a:rPr lang="fr-FR" i="1"/>
              <a:t> </a:t>
            </a:r>
            <a:r>
              <a:rPr lang="fr-FR" i="0"/>
              <a:t>4, on compte de</a:t>
            </a:r>
            <a:r>
              <a:rPr lang="fr-FR" i="1"/>
              <a:t> </a:t>
            </a:r>
            <a:r>
              <a:rPr lang="fr-FR" i="0"/>
              <a:t>4 en</a:t>
            </a:r>
            <a:r>
              <a:rPr lang="fr-FR" i="1"/>
              <a:t> </a:t>
            </a:r>
            <a:r>
              <a:rPr lang="fr-FR" i="0"/>
              <a:t>4. </a:t>
            </a:r>
            <a:endParaRPr/>
          </a:p>
        </p:txBody>
      </p:sp>
      <p:sp>
        <p:nvSpPr>
          <p:cNvPr id="266" name="Google Shape;266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21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3" name="Google Shape;273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1" dirty="0"/>
              <a:t>Maintenant vous allez compléter le reste de la table de multiplication de 4 sur votre ardoise.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0" dirty="0"/>
              <a:t>Laisser un temps court aux élèves et valider d’un discret signe de tête.</a:t>
            </a:r>
            <a:endParaRPr lang="fr-FR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0" dirty="0"/>
              <a:t>Corriger en collectif même si tous les élèves n’ont pas terminé.</a:t>
            </a:r>
            <a:endParaRPr lang="fr-FR" dirty="0"/>
          </a:p>
        </p:txBody>
      </p:sp>
      <p:sp>
        <p:nvSpPr>
          <p:cNvPr id="274" name="Google Shape;274;p2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22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>
          <a:extLst>
            <a:ext uri="{FF2B5EF4-FFF2-40B4-BE49-F238E27FC236}">
              <a16:creationId xmlns:a16="http://schemas.microsoft.com/office/drawing/2014/main" id="{92B716F8-AB8B-1005-E333-5EDD6CF5F5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0:notes">
            <a:extLst>
              <a:ext uri="{FF2B5EF4-FFF2-40B4-BE49-F238E27FC236}">
                <a16:creationId xmlns:a16="http://schemas.microsoft.com/office/drawing/2014/main" id="{D53E97D8-0952-48E5-FADB-B9D1179EAF2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3" name="Google Shape;273;p20:notes">
            <a:extLst>
              <a:ext uri="{FF2B5EF4-FFF2-40B4-BE49-F238E27FC236}">
                <a16:creationId xmlns:a16="http://schemas.microsoft.com/office/drawing/2014/main" id="{B23740BF-3D16-0243-C1C1-90AB39B2B3B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1" dirty="0"/>
              <a:t>Comme nous l’avons fait pour la table de multiplication de 2, vous allez compléter sur votre ardoise les calculs de la table de multiplication de 4 qui vont s’afficher.</a:t>
            </a:r>
            <a:endParaRPr dirty="0"/>
          </a:p>
        </p:txBody>
      </p:sp>
      <p:sp>
        <p:nvSpPr>
          <p:cNvPr id="274" name="Google Shape;274;p20:notes">
            <a:extLst>
              <a:ext uri="{FF2B5EF4-FFF2-40B4-BE49-F238E27FC236}">
                <a16:creationId xmlns:a16="http://schemas.microsoft.com/office/drawing/2014/main" id="{AC61F89B-333C-EC4C-E26D-E3D3D25D0E5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23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986140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>
          <a:extLst>
            <a:ext uri="{FF2B5EF4-FFF2-40B4-BE49-F238E27FC236}">
              <a16:creationId xmlns:a16="http://schemas.microsoft.com/office/drawing/2014/main" id="{B1B57637-36F9-D815-2899-418BB7EBB3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0:notes">
            <a:extLst>
              <a:ext uri="{FF2B5EF4-FFF2-40B4-BE49-F238E27FC236}">
                <a16:creationId xmlns:a16="http://schemas.microsoft.com/office/drawing/2014/main" id="{2C85100C-0A5C-30D1-F4B0-B4BF2851D24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3" name="Google Shape;273;p20:notes">
            <a:extLst>
              <a:ext uri="{FF2B5EF4-FFF2-40B4-BE49-F238E27FC236}">
                <a16:creationId xmlns:a16="http://schemas.microsoft.com/office/drawing/2014/main" id="{5EE7461D-B7E8-A141-A264-0A85E5029D5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b="1" i="0" dirty="0"/>
              <a:t>Réponse attendue : </a:t>
            </a:r>
            <a:r>
              <a:rPr lang="fr-FR" i="0" dirty="0"/>
              <a:t>4</a:t>
            </a:r>
            <a:r>
              <a:rPr lang="fr-FR" i="0" dirty="0">
                <a:sym typeface="Symbol" panose="05050102010706020507" pitchFamily="18" charset="2"/>
              </a:rPr>
              <a:t>  </a:t>
            </a:r>
            <a:r>
              <a:rPr lang="fr-FR" b="1" i="0" dirty="0">
                <a:sym typeface="Symbol" panose="05050102010706020507" pitchFamily="18" charset="2"/>
              </a:rPr>
              <a:t>6</a:t>
            </a:r>
            <a:r>
              <a:rPr lang="fr-FR" i="0" dirty="0">
                <a:sym typeface="Symbol" panose="05050102010706020507" pitchFamily="18" charset="2"/>
              </a:rPr>
              <a:t> = 24.</a:t>
            </a:r>
          </a:p>
        </p:txBody>
      </p:sp>
      <p:sp>
        <p:nvSpPr>
          <p:cNvPr id="274" name="Google Shape;274;p20:notes">
            <a:extLst>
              <a:ext uri="{FF2B5EF4-FFF2-40B4-BE49-F238E27FC236}">
                <a16:creationId xmlns:a16="http://schemas.microsoft.com/office/drawing/2014/main" id="{CECF35B2-5E5E-56FF-04C1-33996408C6E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24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4781919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>
          <a:extLst>
            <a:ext uri="{FF2B5EF4-FFF2-40B4-BE49-F238E27FC236}">
              <a16:creationId xmlns:a16="http://schemas.microsoft.com/office/drawing/2014/main" id="{F8D73832-26FC-2878-2F60-600A522399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0:notes">
            <a:extLst>
              <a:ext uri="{FF2B5EF4-FFF2-40B4-BE49-F238E27FC236}">
                <a16:creationId xmlns:a16="http://schemas.microsoft.com/office/drawing/2014/main" id="{A794D5FA-30BF-146B-472A-A92CC2107BE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3" name="Google Shape;273;p20:notes">
            <a:extLst>
              <a:ext uri="{FF2B5EF4-FFF2-40B4-BE49-F238E27FC236}">
                <a16:creationId xmlns:a16="http://schemas.microsoft.com/office/drawing/2014/main" id="{6FAA0F56-F122-13F9-7EAA-149066C6275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b="1" i="0" dirty="0"/>
              <a:t>Réponse attendue : 7</a:t>
            </a:r>
            <a:r>
              <a:rPr lang="fr-FR" i="0" dirty="0">
                <a:sym typeface="Symbol" panose="05050102010706020507" pitchFamily="18" charset="2"/>
              </a:rPr>
              <a:t>  </a:t>
            </a:r>
            <a:r>
              <a:rPr lang="fr-FR" b="0" i="0" dirty="0">
                <a:sym typeface="Symbol" panose="05050102010706020507" pitchFamily="18" charset="2"/>
              </a:rPr>
              <a:t>4</a:t>
            </a:r>
            <a:r>
              <a:rPr lang="fr-FR" i="0" dirty="0">
                <a:sym typeface="Symbol" panose="05050102010706020507" pitchFamily="18" charset="2"/>
              </a:rPr>
              <a:t> = </a:t>
            </a:r>
            <a:r>
              <a:rPr lang="fr-FR" b="0" i="0" dirty="0">
                <a:sym typeface="Symbol" panose="05050102010706020507" pitchFamily="18" charset="2"/>
              </a:rPr>
              <a:t>28</a:t>
            </a:r>
            <a:r>
              <a:rPr lang="fr-FR" i="0" dirty="0">
                <a:sym typeface="Symbol" panose="05050102010706020507" pitchFamily="18" charset="2"/>
              </a:rPr>
              <a:t>.</a:t>
            </a:r>
          </a:p>
        </p:txBody>
      </p:sp>
      <p:sp>
        <p:nvSpPr>
          <p:cNvPr id="274" name="Google Shape;274;p20:notes">
            <a:extLst>
              <a:ext uri="{FF2B5EF4-FFF2-40B4-BE49-F238E27FC236}">
                <a16:creationId xmlns:a16="http://schemas.microsoft.com/office/drawing/2014/main" id="{9551E03E-DFC3-4287-65DA-0635719E3CFA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25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8657680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>
          <a:extLst>
            <a:ext uri="{FF2B5EF4-FFF2-40B4-BE49-F238E27FC236}">
              <a16:creationId xmlns:a16="http://schemas.microsoft.com/office/drawing/2014/main" id="{D52BFF75-D6D9-6747-7036-34914CBCAC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0:notes">
            <a:extLst>
              <a:ext uri="{FF2B5EF4-FFF2-40B4-BE49-F238E27FC236}">
                <a16:creationId xmlns:a16="http://schemas.microsoft.com/office/drawing/2014/main" id="{E8700800-2196-E3DE-029E-761EDF7DDBC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3" name="Google Shape;273;p20:notes">
            <a:extLst>
              <a:ext uri="{FF2B5EF4-FFF2-40B4-BE49-F238E27FC236}">
                <a16:creationId xmlns:a16="http://schemas.microsoft.com/office/drawing/2014/main" id="{DE235CDE-F6B8-425D-E6CE-75D62D8C014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b="1" i="0" dirty="0"/>
              <a:t>Réponse attendue : </a:t>
            </a:r>
            <a:r>
              <a:rPr lang="fr-FR" i="0" dirty="0"/>
              <a:t>4</a:t>
            </a:r>
            <a:r>
              <a:rPr lang="fr-FR" i="0" dirty="0">
                <a:sym typeface="Symbol" panose="05050102010706020507" pitchFamily="18" charset="2"/>
              </a:rPr>
              <a:t>  </a:t>
            </a:r>
            <a:r>
              <a:rPr lang="fr-FR" b="0" i="0" dirty="0">
                <a:sym typeface="Symbol" panose="05050102010706020507" pitchFamily="18" charset="2"/>
              </a:rPr>
              <a:t>5</a:t>
            </a:r>
            <a:r>
              <a:rPr lang="fr-FR" i="0" dirty="0">
                <a:sym typeface="Symbol" panose="05050102010706020507" pitchFamily="18" charset="2"/>
              </a:rPr>
              <a:t> = </a:t>
            </a:r>
            <a:r>
              <a:rPr lang="fr-FR" b="1" i="0" dirty="0">
                <a:sym typeface="Symbol" panose="05050102010706020507" pitchFamily="18" charset="2"/>
              </a:rPr>
              <a:t>20</a:t>
            </a:r>
            <a:r>
              <a:rPr lang="fr-FR" i="0" dirty="0">
                <a:sym typeface="Symbol" panose="05050102010706020507" pitchFamily="18" charset="2"/>
              </a:rPr>
              <a:t>.</a:t>
            </a:r>
            <a:endParaRPr b="1" i="0" dirty="0"/>
          </a:p>
        </p:txBody>
      </p:sp>
      <p:sp>
        <p:nvSpPr>
          <p:cNvPr id="274" name="Google Shape;274;p20:notes">
            <a:extLst>
              <a:ext uri="{FF2B5EF4-FFF2-40B4-BE49-F238E27FC236}">
                <a16:creationId xmlns:a16="http://schemas.microsoft.com/office/drawing/2014/main" id="{BCF4D8A4-1515-AE7D-6CFA-B1929096E261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26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7751138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>
          <a:extLst>
            <a:ext uri="{FF2B5EF4-FFF2-40B4-BE49-F238E27FC236}">
              <a16:creationId xmlns:a16="http://schemas.microsoft.com/office/drawing/2014/main" id="{FF2A6831-A2FB-AE21-ABB8-F10249A958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0:notes">
            <a:extLst>
              <a:ext uri="{FF2B5EF4-FFF2-40B4-BE49-F238E27FC236}">
                <a16:creationId xmlns:a16="http://schemas.microsoft.com/office/drawing/2014/main" id="{347D151B-5BA3-0097-8B22-0CE03B1410C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3" name="Google Shape;273;p20:notes">
            <a:extLst>
              <a:ext uri="{FF2B5EF4-FFF2-40B4-BE49-F238E27FC236}">
                <a16:creationId xmlns:a16="http://schemas.microsoft.com/office/drawing/2014/main" id="{D19BA5BF-E033-E52D-8FD4-CF052B12FF0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/>
            <a:r>
              <a:rPr lang="fr-FR" i="1" dirty="0"/>
              <a:t>Je</a:t>
            </a:r>
            <a:r>
              <a:rPr lang="fr-FR" i="1" dirty="0">
                <a:sym typeface="Symbol" panose="05050102010706020507" pitchFamily="18" charset="2"/>
              </a:rPr>
              <a:t> vais vous afficher maintenant les tables de multiplication de 2 et de 4 côte à côte. Vous allez bien les observer et dire ce que vous remarquez. </a:t>
            </a:r>
            <a:endParaRPr lang="fr-FR" i="1" dirty="0"/>
          </a:p>
        </p:txBody>
      </p:sp>
      <p:sp>
        <p:nvSpPr>
          <p:cNvPr id="274" name="Google Shape;274;p20:notes">
            <a:extLst>
              <a:ext uri="{FF2B5EF4-FFF2-40B4-BE49-F238E27FC236}">
                <a16:creationId xmlns:a16="http://schemas.microsoft.com/office/drawing/2014/main" id="{16227613-130E-C119-BB7F-19A31CCCA70D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27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306466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>
          <a:extLst>
            <a:ext uri="{FF2B5EF4-FFF2-40B4-BE49-F238E27FC236}">
              <a16:creationId xmlns:a16="http://schemas.microsoft.com/office/drawing/2014/main" id="{8D64FF86-8C59-6196-C31B-AA7EE0E4D4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0:notes">
            <a:extLst>
              <a:ext uri="{FF2B5EF4-FFF2-40B4-BE49-F238E27FC236}">
                <a16:creationId xmlns:a16="http://schemas.microsoft.com/office/drawing/2014/main" id="{1B0C0D08-974F-DBB3-39B0-4E54FC4CEBF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3" name="Google Shape;273;p20:notes">
            <a:extLst>
              <a:ext uri="{FF2B5EF4-FFF2-40B4-BE49-F238E27FC236}">
                <a16:creationId xmlns:a16="http://schemas.microsoft.com/office/drawing/2014/main" id="{67653FBE-39C0-BA3A-203D-4EBD5D39D6C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/>
            <a:r>
              <a:rPr lang="fr-FR" dirty="0"/>
              <a:t>Faire remarquer le lien entre les deux tables. </a:t>
            </a:r>
            <a:r>
              <a:rPr lang="fr-FR" i="1" dirty="0"/>
              <a:t>Tous les résultats de la table de 4 sont les doubles de ceux de la table de 2, car 4 est le double de 2. Le produit de 1 × 2 est 2, donc le produit de 1 × 4 est le double de 2, c’est-à-dire 4</a:t>
            </a:r>
            <a:r>
              <a:rPr lang="fr-FR" dirty="0"/>
              <a:t>. Pointer tour à tour les résultats d'une table et de l'autre pour mettre cela en évidence.</a:t>
            </a:r>
          </a:p>
        </p:txBody>
      </p:sp>
      <p:sp>
        <p:nvSpPr>
          <p:cNvPr id="274" name="Google Shape;274;p20:notes">
            <a:extLst>
              <a:ext uri="{FF2B5EF4-FFF2-40B4-BE49-F238E27FC236}">
                <a16:creationId xmlns:a16="http://schemas.microsoft.com/office/drawing/2014/main" id="{D1B4FE42-8260-70B8-A260-82C45DD8205C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28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9608574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15" name="Google Shape;315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7" name="Google Shape;117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 b="0" i="1" u="none" strike="noStrik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Maintenant, si je tourne le rectangle, il se retrouve à la verticale comme ceci </a:t>
            </a:r>
            <a:r>
              <a:rPr lang="fr-FR" b="0" i="0" u="none" strike="noStrik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(le montrer au tableau)</a:t>
            </a:r>
            <a:r>
              <a:rPr lang="fr-FR" b="0" i="1" u="none" strike="noStrik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Quand on fait tourner un rectangle, les lignes deviennent les colonnes </a:t>
            </a:r>
            <a:r>
              <a:rPr lang="fr-FR" b="0" i="0" u="none" strike="noStrik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(montrer la 1</a:t>
            </a:r>
            <a:r>
              <a:rPr lang="fr-FR" b="0" i="0" u="none" strike="noStrike" baseline="300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</a:t>
            </a:r>
            <a:r>
              <a:rPr lang="fr-FR" sz="1200" i="0" dirty="0"/>
              <a:t> </a:t>
            </a:r>
            <a:r>
              <a:rPr lang="fr-FR" b="0" i="0" u="none" strike="noStrik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ligne du rectangle de gauche et la 2</a:t>
            </a:r>
            <a:r>
              <a:rPr lang="fr-FR" b="0" i="0" u="none" strike="noStrike" baseline="300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nde</a:t>
            </a:r>
            <a:r>
              <a:rPr lang="fr-FR" sz="1200" i="0" dirty="0"/>
              <a:t> </a:t>
            </a:r>
            <a:r>
              <a:rPr lang="fr-FR" b="0" i="0" u="none" strike="noStrik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colonne du rectangle de droite). </a:t>
            </a:r>
            <a:r>
              <a:rPr lang="fr-FR" b="0" i="1" u="none" strike="noStrik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C’est le même rectangle, donc le nombre total de carreaux ne change pas.</a:t>
            </a:r>
          </a:p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 sz="600" b="0" i="1" u="none" strike="noStrik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Complétez de nouveau les lignes correspondant au rectangle à la verticale.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sz="800" dirty="0"/>
              <a:t>→</a:t>
            </a:r>
            <a:r>
              <a:rPr lang="fr-FR" sz="800" i="0" dirty="0"/>
              <a:t> </a:t>
            </a:r>
            <a:r>
              <a:rPr lang="fr-FR" sz="800" i="1" dirty="0"/>
              <a:t>2</a:t>
            </a:r>
            <a:r>
              <a:rPr lang="fr-FR" sz="800" i="0" dirty="0"/>
              <a:t> </a:t>
            </a:r>
            <a:r>
              <a:rPr lang="fr-FR" sz="800" i="1" dirty="0"/>
              <a:t>+</a:t>
            </a:r>
            <a:r>
              <a:rPr lang="fr-FR" sz="800" i="0" dirty="0"/>
              <a:t> </a:t>
            </a:r>
            <a:r>
              <a:rPr lang="fr-FR" sz="800" i="1" dirty="0"/>
              <a:t>2</a:t>
            </a:r>
            <a:r>
              <a:rPr lang="fr-FR" sz="800" i="0" dirty="0"/>
              <a:t> </a:t>
            </a:r>
            <a:r>
              <a:rPr lang="fr-FR" sz="800" i="1" dirty="0"/>
              <a:t>+</a:t>
            </a:r>
            <a:r>
              <a:rPr lang="fr-FR" sz="800" i="0" dirty="0"/>
              <a:t> </a:t>
            </a:r>
            <a:r>
              <a:rPr lang="fr-FR" sz="800" i="1" dirty="0"/>
              <a:t>2</a:t>
            </a:r>
            <a:r>
              <a:rPr lang="fr-FR" sz="800" i="0" dirty="0"/>
              <a:t> </a:t>
            </a:r>
            <a:r>
              <a:rPr lang="fr-FR" sz="800" i="1" dirty="0"/>
              <a:t>+</a:t>
            </a:r>
            <a:r>
              <a:rPr lang="fr-FR" sz="800" i="0" dirty="0"/>
              <a:t> </a:t>
            </a:r>
            <a:r>
              <a:rPr lang="fr-FR" sz="800" i="1" dirty="0"/>
              <a:t>2</a:t>
            </a:r>
            <a:r>
              <a:rPr lang="fr-FR" sz="800" i="0" dirty="0"/>
              <a:t> </a:t>
            </a:r>
            <a:r>
              <a:rPr lang="fr-FR" sz="800" i="1" dirty="0"/>
              <a:t>+</a:t>
            </a:r>
            <a:r>
              <a:rPr lang="fr-FR" sz="800" i="0" dirty="0"/>
              <a:t> </a:t>
            </a:r>
            <a:r>
              <a:rPr lang="fr-FR" sz="800" i="1" dirty="0"/>
              <a:t>2 +</a:t>
            </a:r>
            <a:r>
              <a:rPr lang="fr-FR" sz="800" i="0" dirty="0"/>
              <a:t> </a:t>
            </a:r>
            <a:r>
              <a:rPr lang="fr-FR" sz="800" i="1" dirty="0"/>
              <a:t>2 =</a:t>
            </a:r>
            <a:r>
              <a:rPr lang="fr-FR" sz="800" i="0" dirty="0"/>
              <a:t> </a:t>
            </a:r>
            <a:r>
              <a:rPr lang="fr-FR" sz="800" i="1" dirty="0"/>
              <a:t>12.</a:t>
            </a:r>
            <a:endParaRPr lang="fr-FR" sz="8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sz="800" i="1" dirty="0"/>
              <a:t>6</a:t>
            </a:r>
            <a:r>
              <a:rPr lang="fr-FR" sz="800" i="0" dirty="0"/>
              <a:t> </a:t>
            </a:r>
            <a:r>
              <a:rPr lang="fr-FR" sz="800" i="1" dirty="0"/>
              <a:t>fois</a:t>
            </a:r>
            <a:r>
              <a:rPr lang="fr-FR" sz="800" i="0" dirty="0"/>
              <a:t> </a:t>
            </a:r>
            <a:r>
              <a:rPr lang="fr-FR" sz="800" i="1" dirty="0"/>
              <a:t>2 =</a:t>
            </a:r>
            <a:r>
              <a:rPr lang="fr-FR" sz="800" i="0" dirty="0"/>
              <a:t> </a:t>
            </a:r>
            <a:r>
              <a:rPr lang="fr-FR" sz="800" i="1" dirty="0"/>
              <a:t>12.</a:t>
            </a:r>
            <a:endParaRPr lang="fr-FR" sz="8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sz="800" i="1" dirty="0"/>
              <a:t>6</a:t>
            </a:r>
            <a:r>
              <a:rPr lang="fr-FR" sz="800" i="0" dirty="0"/>
              <a:t> </a:t>
            </a:r>
            <a:r>
              <a:rPr lang="fr-FR" sz="800" i="1" dirty="0"/>
              <a:t>×</a:t>
            </a:r>
            <a:r>
              <a:rPr lang="fr-FR" sz="800" i="0" dirty="0"/>
              <a:t> </a:t>
            </a:r>
            <a:r>
              <a:rPr lang="fr-FR" sz="800" i="1" dirty="0"/>
              <a:t>2 =</a:t>
            </a:r>
            <a:r>
              <a:rPr lang="fr-FR" sz="800" i="0" dirty="0"/>
              <a:t> </a:t>
            </a:r>
            <a:r>
              <a:rPr lang="fr-FR" sz="800" i="1" dirty="0"/>
              <a:t>12.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sz="800" i="1" dirty="0"/>
              <a:t>Rappelez-vous, dans une multiplication, on peut changer l'ordre des  nombres de chaque côté du signe « × » sans changer le résultat. On met la double flèche pour le montrer.</a:t>
            </a:r>
            <a:endParaRPr sz="600" b="0" dirty="0"/>
          </a:p>
        </p:txBody>
      </p:sp>
      <p:sp>
        <p:nvSpPr>
          <p:cNvPr id="118" name="Google Shape;118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3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5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21" name="Google Shape;321;p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27" name="Google Shape;327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33" name="Google Shape;333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33" name="Google Shape;333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0354660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9" name="Google Shape;339;p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40" name="Google Shape;340;p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34</a:t>
            </a:fld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5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52" name="Google Shape;352;p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46" name="Google Shape;346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8" name="Google Shape;128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1"/>
              <a:t>Maintenant, une constellation de points va s’afficher</a:t>
            </a:r>
            <a:r>
              <a:rPr lang="fr-FR" sz="1200" i="0"/>
              <a:t> </a:t>
            </a:r>
            <a:r>
              <a:rPr lang="fr-FR" i="1"/>
              <a:t>; vous devrez écrire la multiplication correspondant au dessin, puis à côté, la multiplication que l'on obtient quand on change l'ordre des nombres.</a:t>
            </a:r>
            <a:endParaRPr/>
          </a:p>
        </p:txBody>
      </p:sp>
      <p:sp>
        <p:nvSpPr>
          <p:cNvPr id="129" name="Google Shape;129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5" name="Google Shape;13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dirty="0"/>
              <a:t>Laisser quelques instants aux élèves, puis en interroger un. </a:t>
            </a:r>
            <a:endParaRPr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dirty="0"/>
              <a:t>→ </a:t>
            </a:r>
            <a:r>
              <a:rPr lang="fr-FR" i="1" dirty="0"/>
              <a:t>Il y a 3 fois 2. Cela s’écrit 3 × 2. Quel est le résultat de 3 × 2 ? </a:t>
            </a:r>
            <a:r>
              <a:rPr lang="fr-FR" dirty="0"/>
              <a:t>→ </a:t>
            </a:r>
            <a:r>
              <a:rPr lang="fr-FR" i="1" dirty="0"/>
              <a:t>6.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1" dirty="0"/>
              <a:t>On sait que 3 × 2 et 2 × 3 donnent le même résultat. Dans la multiplication, on peut changer l’ordre des nombres sans changer le résultat.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0" dirty="0"/>
              <a:t>Compléter les deux multiplications sur les pointillés.</a:t>
            </a:r>
            <a:endParaRPr dirty="0"/>
          </a:p>
        </p:txBody>
      </p:sp>
      <p:sp>
        <p:nvSpPr>
          <p:cNvPr id="136" name="Google Shape;136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>
          <a:extLst>
            <a:ext uri="{FF2B5EF4-FFF2-40B4-BE49-F238E27FC236}">
              <a16:creationId xmlns:a16="http://schemas.microsoft.com/office/drawing/2014/main" id="{B5D8BDE1-0913-8194-C533-056EADEE07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6:notes">
            <a:extLst>
              <a:ext uri="{FF2B5EF4-FFF2-40B4-BE49-F238E27FC236}">
                <a16:creationId xmlns:a16="http://schemas.microsoft.com/office/drawing/2014/main" id="{5B8A97DC-691C-ADA7-82E8-ACBCB09EC55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5" name="Google Shape;135;p6:notes">
            <a:extLst>
              <a:ext uri="{FF2B5EF4-FFF2-40B4-BE49-F238E27FC236}">
                <a16:creationId xmlns:a16="http://schemas.microsoft.com/office/drawing/2014/main" id="{040CADF5-D912-0309-3CD9-1C31DCF1330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1"/>
              <a:t>Vous allez maintenant écrire la multiplication correspondant à ce rectangle, puis celle qui correspond si on tourne le rectangle.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/>
              <a:t>Laisser quelques instants aux élèves, puis en interroger un. </a:t>
            </a:r>
            <a:endParaRPr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/>
              <a:t>→ </a:t>
            </a:r>
            <a:r>
              <a:rPr lang="fr-FR" i="1"/>
              <a:t>Il y a 4</a:t>
            </a:r>
            <a:r>
              <a:rPr lang="fr-FR"/>
              <a:t> </a:t>
            </a:r>
            <a:r>
              <a:rPr lang="fr-FR" i="1"/>
              <a:t>lignes de 6</a:t>
            </a:r>
            <a:r>
              <a:rPr lang="fr-FR"/>
              <a:t> </a:t>
            </a:r>
            <a:r>
              <a:rPr lang="fr-FR" i="1"/>
              <a:t>carreaux. Cela s’écrit 4</a:t>
            </a:r>
            <a:r>
              <a:rPr lang="fr-FR"/>
              <a:t> </a:t>
            </a:r>
            <a:r>
              <a:rPr lang="fr-FR" i="1"/>
              <a:t>×</a:t>
            </a:r>
            <a:r>
              <a:rPr lang="fr-FR"/>
              <a:t> </a:t>
            </a:r>
            <a:r>
              <a:rPr lang="fr-FR" i="1"/>
              <a:t>6. Quel est le résultat de 4</a:t>
            </a:r>
            <a:r>
              <a:rPr lang="fr-FR"/>
              <a:t> </a:t>
            </a:r>
            <a:r>
              <a:rPr lang="fr-FR" i="1"/>
              <a:t>×</a:t>
            </a:r>
            <a:r>
              <a:rPr lang="fr-FR"/>
              <a:t> </a:t>
            </a:r>
            <a:r>
              <a:rPr lang="fr-FR" i="1"/>
              <a:t>6</a:t>
            </a:r>
            <a:r>
              <a:rPr lang="fr-FR"/>
              <a:t> </a:t>
            </a:r>
            <a:r>
              <a:rPr lang="fr-FR" i="1"/>
              <a:t>? </a:t>
            </a:r>
            <a:r>
              <a:rPr lang="fr-FR"/>
              <a:t>→  24</a:t>
            </a:r>
            <a:r>
              <a:rPr lang="fr-FR" i="1"/>
              <a:t> 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1"/>
              <a:t>On sait que 4</a:t>
            </a:r>
            <a:r>
              <a:rPr lang="fr-FR"/>
              <a:t> </a:t>
            </a:r>
            <a:r>
              <a:rPr lang="fr-FR" i="1"/>
              <a:t>×</a:t>
            </a:r>
            <a:r>
              <a:rPr lang="fr-FR"/>
              <a:t> </a:t>
            </a:r>
            <a:r>
              <a:rPr lang="fr-FR" i="1"/>
              <a:t>6 et 6</a:t>
            </a:r>
            <a:r>
              <a:rPr lang="fr-FR"/>
              <a:t> </a:t>
            </a:r>
            <a:r>
              <a:rPr lang="fr-FR" i="1"/>
              <a:t>×</a:t>
            </a:r>
            <a:r>
              <a:rPr lang="fr-FR"/>
              <a:t> </a:t>
            </a:r>
            <a:r>
              <a:rPr lang="fr-FR" i="1"/>
              <a:t>4 donnent le même résultat. Dans la multiplication, on peut changer l’ordre des nombres sans changer le résultat. 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0"/>
              <a:t>Compléter les deux multiplications sur les pointillés.</a:t>
            </a:r>
            <a:endParaRPr/>
          </a:p>
        </p:txBody>
      </p:sp>
      <p:sp>
        <p:nvSpPr>
          <p:cNvPr id="136" name="Google Shape;136;p6:notes">
            <a:extLst>
              <a:ext uri="{FF2B5EF4-FFF2-40B4-BE49-F238E27FC236}">
                <a16:creationId xmlns:a16="http://schemas.microsoft.com/office/drawing/2014/main" id="{F1C7AB16-B4A1-19DB-7614-7DC07401C693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459595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9" name="Google Shape;149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/>
              <a:t>Même démarche.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0"/>
              <a:t>Préciser : </a:t>
            </a:r>
            <a:r>
              <a:rPr lang="fr-FR" i="1"/>
              <a:t>quand on a deux fois le même nombre, c’est la même chose que calculer le double de ce nombre. </a:t>
            </a:r>
            <a:endParaRPr/>
          </a:p>
          <a:p>
            <a:pPr marL="0" indent="0"/>
            <a:r>
              <a:rPr lang="fr-FR" i="1"/>
              <a:t>Le double de 9, c’est 18, donc 2 × 9 = 18 et 9 × 2 = 18.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0"/>
              <a:t>Compléter les deux multiplications sur les pointillés.</a:t>
            </a:r>
            <a:endParaRPr/>
          </a:p>
        </p:txBody>
      </p:sp>
      <p:sp>
        <p:nvSpPr>
          <p:cNvPr id="150" name="Google Shape;150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4" name="Google Shape;194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1"/>
              <a:t>Vous allez devoir trouver la multiplication correspondant aux additions qui vont s’afficher et son résultat.</a:t>
            </a:r>
            <a:endParaRPr/>
          </a:p>
        </p:txBody>
      </p:sp>
      <p:sp>
        <p:nvSpPr>
          <p:cNvPr id="195" name="Google Shape;195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4" name="Google Shape;194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/>
            <a:r>
              <a:rPr lang="fr-FR" i="1" dirty="0"/>
              <a:t>Quelle multiplication correspond à 2 + 2 + 2 + 2 + 2 + 2 + 2 + 2 ?</a:t>
            </a:r>
          </a:p>
          <a:p>
            <a:pPr marL="0" indent="0"/>
            <a:r>
              <a:rPr lang="fr-FR" i="0" dirty="0"/>
              <a:t>Laisser un temps </a:t>
            </a:r>
            <a:r>
              <a:rPr lang="fr-FR" i="0" strike="noStrike" dirty="0"/>
              <a:t>de recherche individuelle. </a:t>
            </a:r>
            <a:r>
              <a:rPr lang="fr-FR" i="0" dirty="0"/>
              <a:t>Valider ou invalider discrètement de la tête les réponses des élèves levant leur ardoise. Puis, interroger un élève qui explique sa réponse. </a:t>
            </a:r>
            <a:r>
              <a:rPr lang="fr-FR" i="1" dirty="0"/>
              <a:t>→ Il y a 8 fois le nombre 2, donc c’est 8 × 2.</a:t>
            </a:r>
          </a:p>
          <a:p>
            <a:pPr marL="0" indent="0"/>
            <a:r>
              <a:rPr lang="fr-FR" i="1" dirty="0"/>
              <a:t>Combien cela fait-il ? </a:t>
            </a:r>
          </a:p>
          <a:p>
            <a:pPr marL="0" indent="0"/>
            <a:r>
              <a:rPr lang="fr-FR" i="0" dirty="0"/>
              <a:t>Laisser un temps </a:t>
            </a:r>
            <a:r>
              <a:rPr lang="fr-FR" i="0" strike="noStrike" dirty="0"/>
              <a:t>de recherche individuelle. </a:t>
            </a:r>
            <a:r>
              <a:rPr lang="fr-FR" i="0" dirty="0"/>
              <a:t>Valider ou invalider discrètement de la tête les réponses des élèves levant leur ardoise. Puis, interroger un élève. </a:t>
            </a:r>
            <a:r>
              <a:rPr lang="fr-FR" i="1" dirty="0"/>
              <a:t>→ </a:t>
            </a:r>
            <a:r>
              <a:rPr lang="fr-FR" i="0" dirty="0"/>
              <a:t>Ç</a:t>
            </a:r>
            <a:r>
              <a:rPr lang="fr-FR" i="1" dirty="0"/>
              <a:t>a fait 16.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0" dirty="0"/>
              <a:t>Faire verbaliser par l’élève sa procédure pour trouver le résultat.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0" dirty="0"/>
              <a:t>– Ne pas hésiter à entourer les nombres pour un calcul à étapes. Par exemple, entourer d’abord 2 + 2 et écrire en dessous 4, puis encore 2 + 2 qui font 4, et ainsi de suite. On obtient</a:t>
            </a:r>
            <a:r>
              <a:rPr lang="fr-FR" i="0" dirty="0">
                <a:sym typeface="Symbol" panose="05050102010706020507" pitchFamily="18" charset="2"/>
              </a:rPr>
              <a:t> 4</a:t>
            </a:r>
            <a:r>
              <a:rPr lang="fr-FR" i="0" dirty="0"/>
              <a:t> </a:t>
            </a:r>
            <a:r>
              <a:rPr lang="fr-FR" i="0" dirty="0">
                <a:sym typeface="Symbol" panose="05050102010706020507" pitchFamily="18" charset="2"/>
              </a:rPr>
              <a:t>+</a:t>
            </a:r>
            <a:r>
              <a:rPr lang="fr-FR" i="0" dirty="0"/>
              <a:t> </a:t>
            </a:r>
            <a:r>
              <a:rPr lang="fr-FR" i="0" dirty="0">
                <a:sym typeface="Symbol" panose="05050102010706020507" pitchFamily="18" charset="2"/>
              </a:rPr>
              <a:t>4 +</a:t>
            </a:r>
            <a:r>
              <a:rPr lang="fr-FR" i="0" dirty="0"/>
              <a:t> </a:t>
            </a:r>
            <a:r>
              <a:rPr lang="fr-FR" i="0" dirty="0">
                <a:sym typeface="Symbol" panose="05050102010706020507" pitchFamily="18" charset="2"/>
              </a:rPr>
              <a:t>4 +</a:t>
            </a:r>
            <a:r>
              <a:rPr lang="fr-FR" i="0" dirty="0"/>
              <a:t> </a:t>
            </a:r>
            <a:r>
              <a:rPr lang="fr-FR" i="0" dirty="0">
                <a:sym typeface="Symbol" panose="05050102010706020507" pitchFamily="18" charset="2"/>
              </a:rPr>
              <a:t>4</a:t>
            </a:r>
            <a:r>
              <a:rPr lang="fr-FR" i="0" dirty="0"/>
              <a:t>. Recommencer les étapes : 4 + 4 font 8 et encore 4 + 4 qui font 8.</a:t>
            </a:r>
            <a:endParaRPr lang="fr-FR" i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 dirty="0"/>
              <a:t>– </a:t>
            </a:r>
            <a:r>
              <a:rPr lang="fr-FR" i="0" dirty="0"/>
              <a:t>On peut également s’appuyer sur les doubles. </a:t>
            </a:r>
            <a:r>
              <a:rPr lang="fr-FR" i="1" dirty="0"/>
              <a:t>8 × 2, c’est comme 2 × 8. Et 2 × 8, c’est comme le double de 8. Je le connais par cœur donc 8 × 2 = 16.</a:t>
            </a:r>
            <a:endParaRPr lang="fr-FR" i="0" dirty="0"/>
          </a:p>
        </p:txBody>
      </p:sp>
      <p:sp>
        <p:nvSpPr>
          <p:cNvPr id="195" name="Google Shape;195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55607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>
  <p:cSld name="Diapositive de titr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graphisme, capture d’écran, jeune enfant&#10;&#10;Le contenu généré par l’IA peut être incorrect.">
            <a:extLst>
              <a:ext uri="{FF2B5EF4-FFF2-40B4-BE49-F238E27FC236}">
                <a16:creationId xmlns:a16="http://schemas.microsoft.com/office/drawing/2014/main" id="{F7E55CAE-509F-1E01-8D02-A39B15B6F32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Google Shape;17;p34"/>
          <p:cNvSpPr txBox="1"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39491"/>
              </a:buClr>
              <a:buSzPts val="2700"/>
              <a:buFont typeface="Verdana"/>
              <a:buNone/>
              <a:defRPr sz="2700" b="1">
                <a:solidFill>
                  <a:srgbClr val="A3949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34"/>
          <p:cNvSpPr txBox="1"/>
          <p:nvPr/>
        </p:nvSpPr>
        <p:spPr>
          <a:xfrm>
            <a:off x="4342511" y="6163768"/>
            <a:ext cx="4421378" cy="49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fr-FR"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Réservé à la vidéoprojection</a:t>
            </a:r>
            <a:endParaRPr sz="20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OBJEC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5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35"/>
          <p:cNvSpPr txBox="1">
            <a:spLocks noGrp="1"/>
          </p:cNvSpPr>
          <p:nvPr>
            <p:ph type="title"/>
          </p:nvPr>
        </p:nvSpPr>
        <p:spPr>
          <a:xfrm>
            <a:off x="0" y="-1"/>
            <a:ext cx="6029608" cy="476673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5"/>
          <p:cNvSpPr txBox="1">
            <a:spLocks noGrp="1"/>
          </p:cNvSpPr>
          <p:nvPr>
            <p:ph type="body" idx="1"/>
          </p:nvPr>
        </p:nvSpPr>
        <p:spPr>
          <a:xfrm>
            <a:off x="628650" y="967784"/>
            <a:ext cx="7886700" cy="5367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4000"/>
              <a:buNone/>
              <a:defRPr sz="4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3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" name="Google Shape;24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3"/>
          <p:cNvSpPr/>
          <p:nvPr/>
        </p:nvSpPr>
        <p:spPr>
          <a:xfrm>
            <a:off x="5715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43"/>
          <p:cNvSpPr txBox="1">
            <a:spLocks noGrp="1"/>
          </p:cNvSpPr>
          <p:nvPr>
            <p:ph type="title"/>
          </p:nvPr>
        </p:nvSpPr>
        <p:spPr>
          <a:xfrm>
            <a:off x="-1" y="0"/>
            <a:ext cx="6391747" cy="476672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43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" name="Google Shape;31;p4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userDrawn="1">
  <p:cSld name="OBJEC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38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 w="127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EC52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Google Shape;40;p38"/>
          <p:cNvSpPr txBox="1">
            <a:spLocks noGrp="1"/>
          </p:cNvSpPr>
          <p:nvPr>
            <p:ph type="title"/>
          </p:nvPr>
        </p:nvSpPr>
        <p:spPr>
          <a:xfrm>
            <a:off x="72467" y="0"/>
            <a:ext cx="6310225" cy="476673"/>
          </a:xfrm>
          <a:prstGeom prst="rect">
            <a:avLst/>
          </a:prstGeom>
          <a:solidFill>
            <a:srgbClr val="EC527E"/>
          </a:solidFill>
          <a:ln w="9525" cap="flat" cmpd="sng">
            <a:solidFill>
              <a:srgbClr val="EC52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38"/>
          <p:cNvSpPr/>
          <p:nvPr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3" name="Google Shape;43;p3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4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FFD3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64;p40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 w="12700" cap="flat" cmpd="sng">
            <a:solidFill>
              <a:srgbClr val="FFD3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Google Shape;65;p40"/>
          <p:cNvSpPr txBox="1">
            <a:spLocks noGrp="1"/>
          </p:cNvSpPr>
          <p:nvPr>
            <p:ph type="title"/>
          </p:nvPr>
        </p:nvSpPr>
        <p:spPr>
          <a:xfrm>
            <a:off x="57150" y="0"/>
            <a:ext cx="3886200" cy="476672"/>
          </a:xfrm>
          <a:prstGeom prst="rect">
            <a:avLst/>
          </a:prstGeom>
          <a:noFill/>
          <a:ln w="9525" cap="flat" cmpd="sng">
            <a:solidFill>
              <a:srgbClr val="FFD33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3" name="Image 2" descr="Une image contenant symbole, logo, Graphique, Police&#10;&#10;Le contenu généré par l’IA peut être incorrect.">
            <a:extLst>
              <a:ext uri="{FF2B5EF4-FFF2-40B4-BE49-F238E27FC236}">
                <a16:creationId xmlns:a16="http://schemas.microsoft.com/office/drawing/2014/main" id="{11774905-06BF-D732-DB9E-2816121B44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24999" y="64792"/>
            <a:ext cx="1067799" cy="1260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4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61C4D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Google Shape;82;p42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 w="12700" cap="flat" cmpd="sng">
            <a:solidFill>
              <a:srgbClr val="61C4D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" name="Google Shape;83;p42"/>
          <p:cNvSpPr txBox="1">
            <a:spLocks noGrp="1"/>
          </p:cNvSpPr>
          <p:nvPr>
            <p:ph type="title"/>
          </p:nvPr>
        </p:nvSpPr>
        <p:spPr>
          <a:xfrm>
            <a:off x="57150" y="0"/>
            <a:ext cx="3886200" cy="476672"/>
          </a:xfrm>
          <a:prstGeom prst="rect">
            <a:avLst/>
          </a:prstGeom>
          <a:noFill/>
          <a:ln w="9525" cap="flat" cmpd="sng">
            <a:solidFill>
              <a:srgbClr val="61C4D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84" name="Google Shape;84;p4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54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 w="12700" cap="flat" cmpd="sng">
            <a:solidFill>
              <a:srgbClr val="FF996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54"/>
          <p:cNvSpPr txBox="1">
            <a:spLocks noGrp="1"/>
          </p:cNvSpPr>
          <p:nvPr>
            <p:ph type="title"/>
          </p:nvPr>
        </p:nvSpPr>
        <p:spPr>
          <a:xfrm>
            <a:off x="0" y="0"/>
            <a:ext cx="6192570" cy="476673"/>
          </a:xfrm>
          <a:prstGeom prst="rect">
            <a:avLst/>
          </a:prstGeom>
          <a:noFill/>
          <a:ln w="9525" cap="flat" cmpd="sng">
            <a:solidFill>
              <a:srgbClr val="FF99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00" name="Google Shape;100;p5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5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FF996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6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3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3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3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33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33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37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" name="Google Shape;34;p37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Google Shape;35;p37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Google Shape;36;p37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Google Shape;37;p37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39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Google Shape;58;p39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Google Shape;59;p39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Google Shape;60;p39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Google Shape;61;p39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7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41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Google Shape;76;p41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Google Shape;77;p41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Google Shape;78;p41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Google Shape;79;p41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53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3" name="Google Shape;93;p5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4" name="Google Shape;94;p53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5" name="Google Shape;95;p53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6" name="Google Shape;96;p53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"/>
          <p:cNvSpPr txBox="1">
            <a:spLocks noGrp="1"/>
          </p:cNvSpPr>
          <p:nvPr>
            <p:ph type="ctrTitle"/>
          </p:nvPr>
        </p:nvSpPr>
        <p:spPr>
          <a:xfrm>
            <a:off x="644652" y="3040905"/>
            <a:ext cx="7854696" cy="77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39491"/>
              </a:buClr>
              <a:buSzPct val="100000"/>
              <a:buFont typeface="Verdana"/>
              <a:buNone/>
            </a:pPr>
            <a:r>
              <a:rPr lang="fr-FR">
                <a:solidFill>
                  <a:schemeClr val="lt1"/>
                </a:solidFill>
              </a:rPr>
              <a:t>24. MULTIPLICATION : </a:t>
            </a:r>
            <a:br>
              <a:rPr lang="fr-FR">
                <a:solidFill>
                  <a:schemeClr val="lt1"/>
                </a:solidFill>
              </a:rPr>
            </a:br>
            <a:r>
              <a:rPr lang="fr-FR">
                <a:solidFill>
                  <a:schemeClr val="lt1"/>
                </a:solidFill>
              </a:rPr>
              <a:t>connaitre les tables de 2 et de 4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282D21C7-8010-F639-19E5-F258220FB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06FF179-A8F3-5B2C-5AA4-C288F9F3199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6914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18E0534B-7876-DE1A-7CB9-09784CCC3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9CCA5CA-F529-49B5-AA58-E3E0F9009F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DD08905-D375-AFD5-2E72-0C45857BA56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68936A79-AFAE-E803-8BE6-D26B07DBF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47609992-E417-4D18-3964-55DA2D26D9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A5C19A8B-5EB4-D0D6-E468-362D3AA3DA0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E74A42C7-0EF4-C14F-CCDF-8BC3490FD2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3569C67-4D85-82E2-F0A8-70E220DA00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72B25AC-2417-65A4-205A-1C7ACA0FD28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FE364D42-B9DD-DA9F-0FDF-8B3E0F393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5D5A83DF-BE1C-5E61-52CE-7710CC95BF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C2FBFA1-325D-1BE5-002A-98AFB18D7AA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>
          <a:extLst>
            <a:ext uri="{FF2B5EF4-FFF2-40B4-BE49-F238E27FC236}">
              <a16:creationId xmlns:a16="http://schemas.microsoft.com/office/drawing/2014/main" id="{587F20DC-6E7D-AB24-A2CA-006BA5B696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CB1F0680-5B25-8792-1D39-0F740A141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5520982-BEEB-D4C4-7622-4DE02B44C31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3168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>
          <a:extLst>
            <a:ext uri="{FF2B5EF4-FFF2-40B4-BE49-F238E27FC236}">
              <a16:creationId xmlns:a16="http://schemas.microsoft.com/office/drawing/2014/main" id="{825BA613-80A9-D0CE-675F-AFDB79D4A6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2D78F93E-1A78-CEB1-EC6A-04B47C2E2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2B9AFFC-E25D-6289-8F6E-82AA7151A58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993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>
          <a:extLst>
            <a:ext uri="{FF2B5EF4-FFF2-40B4-BE49-F238E27FC236}">
              <a16:creationId xmlns:a16="http://schemas.microsoft.com/office/drawing/2014/main" id="{A48033FD-6ED4-6932-55D0-1FCB9C58E5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7BA2584F-6D45-18C6-300B-905288BA03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D94FFFA-80DA-9419-1DEF-6C9474CD6E4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9352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>
          <a:extLst>
            <a:ext uri="{FF2B5EF4-FFF2-40B4-BE49-F238E27FC236}">
              <a16:creationId xmlns:a16="http://schemas.microsoft.com/office/drawing/2014/main" id="{020439DF-FF0F-1D12-A286-9645510317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D346282A-1A67-4FD9-F58C-053FB3D75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ACD4E20-2E07-7AD4-24CD-A524F1F265B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2144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ED248F36-4E02-1720-4B3E-38EA8A5B3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BAB6C8A-2265-A6B3-076D-03E379DA3D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35BBBB9-C10F-9B66-5FBB-CBC90A8AD69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D468A334-1992-08F1-2D0D-DC7DC057D4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8B003C1-6179-D585-BB66-B99895CDEAF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3A9B4AD4-CEFE-FAE1-C57F-61BCF68311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D421995F-CB8C-2C2E-BB53-D679DBDACC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EAE2F26-4506-44C6-1A8C-E03FB9D019A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222ACBC0-0509-8E18-CB93-7EAECFBEF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DC896513-ABC7-B49B-A602-39C982CABE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E173F53-719C-8D01-75B4-948B799CC2A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91522A25-8562-6495-F9F4-E98C0507A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3C866DE7-55A6-2951-AF31-7820124A06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9DBF00E-B898-E552-E036-F65379F0BDD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>
          <a:extLst>
            <a:ext uri="{FF2B5EF4-FFF2-40B4-BE49-F238E27FC236}">
              <a16:creationId xmlns:a16="http://schemas.microsoft.com/office/drawing/2014/main" id="{A40DDF26-56BE-99CE-B89F-7B4C9FE1C0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E8840BD4-8B6F-7B2F-D456-8E68932765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9B61240-9F55-6E53-9BA7-FF98985EF2A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0378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>
          <a:extLst>
            <a:ext uri="{FF2B5EF4-FFF2-40B4-BE49-F238E27FC236}">
              <a16:creationId xmlns:a16="http://schemas.microsoft.com/office/drawing/2014/main" id="{2F021F03-B5DC-3DD7-6B82-DAFCCD4028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5E42B9A4-B9D9-1934-D4EF-A7F0799FF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C4D27C4-0C91-8063-89DD-06CBD8E38D6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5936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>
          <a:extLst>
            <a:ext uri="{FF2B5EF4-FFF2-40B4-BE49-F238E27FC236}">
              <a16:creationId xmlns:a16="http://schemas.microsoft.com/office/drawing/2014/main" id="{2802D762-7F83-8106-7788-2B55157D28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8360888E-FEFC-E0E2-92C2-3CCFEA1FA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A60ECD6-3B24-7D6A-A7BE-A36DA55994E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2582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>
          <a:extLst>
            <a:ext uri="{FF2B5EF4-FFF2-40B4-BE49-F238E27FC236}">
              <a16:creationId xmlns:a16="http://schemas.microsoft.com/office/drawing/2014/main" id="{52F7CD04-9A91-9658-0B65-4D4FD5D5EC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A43F47B4-68B7-7C17-116A-E41AB1F3A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5B85798-CB62-E5D8-E999-754B95DF10F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8350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>
          <a:extLst>
            <a:ext uri="{FF2B5EF4-FFF2-40B4-BE49-F238E27FC236}">
              <a16:creationId xmlns:a16="http://schemas.microsoft.com/office/drawing/2014/main" id="{76E50739-AA5F-B83E-692F-430EC414B4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6966772B-5A64-B0B2-0491-1F5A280FE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29C0123-C681-F89F-53B6-FD176892001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26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>
          <a:extLst>
            <a:ext uri="{FF2B5EF4-FFF2-40B4-BE49-F238E27FC236}">
              <a16:creationId xmlns:a16="http://schemas.microsoft.com/office/drawing/2014/main" id="{820CB672-0A9B-D337-A90D-56DF545590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38B2C9A4-CA9A-4768-CB8C-BBD69B66E6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EE975D8-0D7A-5A69-C412-BA45208AF93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0604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6FAE1BE8-9A68-8849-C3B3-CBD37FE44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347B08D-3B23-EE06-431D-1DC2F9C9F8A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7C43CE70-904A-8E47-E7BD-E469DF528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36F54B3-7012-C1AD-7102-51006B519CB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972922B0-D7BA-8C8C-740B-034E9D9A1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DC4DBB0-B376-FA65-AA66-7B7D67276F3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F4A40F15-8CA1-5F6A-652C-38A9EA19B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B84607B-686C-E382-B531-4FE2851B05C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258F4DA4-3FAC-CD95-1D88-B07B01A18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E700D96-7B2F-A995-A32A-B3A7F2463C1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D25AFFE3-BE4D-7C8D-88C8-C580B20A3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70FE775-7E09-1FF8-0237-EDD6F1EEF44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00949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3A87E9B4-EA95-A1B2-EF46-D2148D3127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BCF5D56-EAEA-E258-6683-2AB8B57E2A3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6D90004D-9D1C-DDEB-45CA-5A7A49FCB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82735E5-1A9A-3894-3B87-9DD1058D114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A941DDED-0D05-B750-2206-1B13400D7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722B34D-F7A7-1DD7-3395-2ADC78721AD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86107FC-C2FE-09BC-6379-6613B9D1C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685A950-F972-06E5-3DEC-D7026312E6A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9A9880E2-2933-7616-B6C0-1351A63F8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CFE8A93-C63F-E171-7E2E-26A7CD24F98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>
          <a:extLst>
            <a:ext uri="{FF2B5EF4-FFF2-40B4-BE49-F238E27FC236}">
              <a16:creationId xmlns:a16="http://schemas.microsoft.com/office/drawing/2014/main" id="{EDDBA984-C30A-13A6-9788-D73C8A829E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D9006859-ED7F-64FE-51DA-2E036CDDB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19D942F-CD7A-D1F6-1D50-884A1A524E7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0407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8A3B3E8D-58CD-7851-1239-F50D85A7F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CB0E6DC1-D528-190E-1BA8-911D5AAD599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E3C6A98F-8F69-AEAB-6F0A-B4FBA8BA91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889203C-2A1E-49F7-3DAA-E4870386CB0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BC0F05B1-C394-F1CE-CC1E-FF285AF57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F01B327-2DA5-4E2C-D4B5-BDF9E364495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791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7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56C2C895EEC4E44B0B53F68476E4C38" ma:contentTypeVersion="19" ma:contentTypeDescription="Crée un document." ma:contentTypeScope="" ma:versionID="6303d845353e500dfe8c872dce30f0ef">
  <xsd:schema xmlns:xsd="http://www.w3.org/2001/XMLSchema" xmlns:xs="http://www.w3.org/2001/XMLSchema" xmlns:p="http://schemas.microsoft.com/office/2006/metadata/properties" xmlns:ns2="cd84cc96-e4f0-4e7f-873a-a508fb658c41" xmlns:ns3="27f64e36-29aa-44d5-a3e0-06242cad7d4d" targetNamespace="http://schemas.microsoft.com/office/2006/metadata/properties" ma:root="true" ma:fieldsID="1f87a2f2b3d55cca07ebd178771dec65" ns2:_="" ns3:_="">
    <xsd:import namespace="cd84cc96-e4f0-4e7f-873a-a508fb658c41"/>
    <xsd:import namespace="27f64e36-29aa-44d5-a3e0-06242cad7d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84cc96-e4f0-4e7f-873a-a508fb658c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Length (seconds)" ma:internalName="MediaLengthInSeconds" ma:readOnly="true">
      <xsd:simpleType>
        <xsd:restriction base="dms:Unknown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f64e36-29aa-44d5-a3e0-06242cad7d4d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909781d-db56-47c3-b873-85a7506b6ab1}" ma:internalName="TaxCatchAll" ma:showField="CatchAllData" ma:web="27f64e36-29aa-44d5-a3e0-06242cad7d4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d84cc96-e4f0-4e7f-873a-a508fb658c41">
      <Terms xmlns="http://schemas.microsoft.com/office/infopath/2007/PartnerControls"/>
    </lcf76f155ced4ddcb4097134ff3c332f>
    <TaxCatchAll xmlns="27f64e36-29aa-44d5-a3e0-06242cad7d4d" xsi:nil="true"/>
  </documentManagement>
</p:properties>
</file>

<file path=customXml/itemProps1.xml><?xml version="1.0" encoding="utf-8"?>
<ds:datastoreItem xmlns:ds="http://schemas.openxmlformats.org/officeDocument/2006/customXml" ds:itemID="{8B563C96-0665-4DDF-80EF-D2A1B3DC04A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65B4C82-9688-4C3E-9D92-3494C3AA1C0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84cc96-e4f0-4e7f-873a-a508fb658c41"/>
    <ds:schemaRef ds:uri="27f64e36-29aa-44d5-a3e0-06242cad7d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AFC7D4C-3683-420A-BAA6-6D6FBDCE3F2A}">
  <ds:schemaRefs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schemas.microsoft.com/office/infopath/2007/PartnerControls"/>
    <ds:schemaRef ds:uri="27f64e36-29aa-44d5-a3e0-06242cad7d4d"/>
    <ds:schemaRef ds:uri="cd84cc96-e4f0-4e7f-873a-a508fb658c41"/>
    <ds:schemaRef ds:uri="http://www.w3.org/XML/1998/namespace"/>
    <ds:schemaRef ds:uri="http://purl.org/dc/elements/1.1/"/>
    <ds:schemaRef ds:uri="be993d5a-5390-4a32-bd90-2a12d82b1d4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1449</Words>
  <Application>Microsoft Office PowerPoint</Application>
  <PresentationFormat>Affichage à l'écran (4:3)</PresentationFormat>
  <Paragraphs>96</Paragraphs>
  <Slides>36</Slides>
  <Notes>36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36</vt:i4>
      </vt:variant>
    </vt:vector>
  </HeadingPairs>
  <TitlesOfParts>
    <vt:vector size="45" baseType="lpstr">
      <vt:lpstr>Arial</vt:lpstr>
      <vt:lpstr>Calibri</vt:lpstr>
      <vt:lpstr>Symbol</vt:lpstr>
      <vt:lpstr>Verdana</vt:lpstr>
      <vt:lpstr>Thème Office</vt:lpstr>
      <vt:lpstr>1_Thème Office</vt:lpstr>
      <vt:lpstr>2_Thème Office</vt:lpstr>
      <vt:lpstr>3_Thème Office</vt:lpstr>
      <vt:lpstr>7_Thème Office</vt:lpstr>
      <vt:lpstr>24. MULTIPLICATION :  connaitre les tables de 2 et de 4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28. MULTIPLICATION : la table de 2 et la table de 10</dc:title>
  <dc:creator>Éditions Hatier</dc:creator>
  <cp:lastModifiedBy>BELLEMIN SANDRA</cp:lastModifiedBy>
  <cp:revision>2</cp:revision>
  <dcterms:created xsi:type="dcterms:W3CDTF">2022-01-07T11:15:07Z</dcterms:created>
  <dcterms:modified xsi:type="dcterms:W3CDTF">2025-07-30T08:23:30Z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0x010100C56C2C895EEC4E44B0B53F68476E4C38</vt:lpwstr>
  </property>
  <property fmtid="{D5CDD505-2E9C-101B-9397-08002B2CF9AE}" pid="3" name="MediaServiceImageTags">
    <vt:lpwstr/>
  </property>
</Properties>
</file>