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theme/theme4.xml" ContentType="application/vnd.openxmlformats-officedocument.theme+xml"/>
  <Override PartName="/ppt/slideLayouts/slideLayout7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  <p:sldMasterId id="2147483653" r:id="rId5"/>
    <p:sldMasterId id="2147483658" r:id="rId6"/>
    <p:sldMasterId id="2147483662" r:id="rId7"/>
    <p:sldMasterId id="2147483666" r:id="rId8"/>
  </p:sldMasterIdLst>
  <p:notesMasterIdLst>
    <p:notesMasterId r:id="rId34"/>
  </p:notesMasterIdLst>
  <p:sldIdLst>
    <p:sldId id="256" r:id="rId9"/>
    <p:sldId id="290" r:id="rId10"/>
    <p:sldId id="277" r:id="rId11"/>
    <p:sldId id="278" r:id="rId12"/>
    <p:sldId id="262" r:id="rId13"/>
    <p:sldId id="279" r:id="rId14"/>
    <p:sldId id="291" r:id="rId15"/>
    <p:sldId id="292" r:id="rId16"/>
    <p:sldId id="293" r:id="rId17"/>
    <p:sldId id="294" r:id="rId18"/>
    <p:sldId id="307" r:id="rId19"/>
    <p:sldId id="299" r:id="rId20"/>
    <p:sldId id="301" r:id="rId21"/>
    <p:sldId id="302" r:id="rId22"/>
    <p:sldId id="300" r:id="rId23"/>
    <p:sldId id="305" r:id="rId24"/>
    <p:sldId id="260" r:id="rId25"/>
    <p:sldId id="295" r:id="rId26"/>
    <p:sldId id="284" r:id="rId27"/>
    <p:sldId id="285" r:id="rId28"/>
    <p:sldId id="296" r:id="rId29"/>
    <p:sldId id="297" r:id="rId30"/>
    <p:sldId id="306" r:id="rId31"/>
    <p:sldId id="286" r:id="rId32"/>
    <p:sldId id="287" r:id="rId33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xmlns="" r:id="rId55" roundtripDataSignature="AMtx7miNbJHp9ho4ruAvxi+IG1ImtxoxrQ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F875900-4CD5-0B77-42CA-03FBCC6F856F}" name="Pauline Lion" initials="PL" userId="48ef9a2cfb904c2c" providerId="Windows Live"/>
  <p188:author id="{8035A710-E786-5AD4-6E6B-F2C4540F2679}" name="CHAUVELLIER ANNE" initials="CA" userId="S::ACHAUVELLIER@editions-hatier.fr::f6f57ace-c9cf-44ce-941b-3615434e65b1" providerId="AD"/>
  <p188:author id="{5F8BA321-80A1-CEA0-CCDE-AB6954515002}" name="TAILLADE JUSTINE" initials="TJ" userId="S::JTAILLADE@editions-hatier.fr::7689be7a-6074-46a5-a6a4-f2fd3e4f6393" providerId="AD"/>
  <p188:author id="{BCEC0C35-085C-D9B9-E378-2995294E600F}" name="Sylvie Advenier" initials="SA" userId="516bcc22ff4f1580" providerId="Windows Live"/>
  <p188:author id="{99329D8D-736E-127F-056B-D92D91D3CEEB}" name="Harmonie Rossi Tessier" initials="HRT" userId="ce3dc0babca3d520" providerId="Windows Live"/>
  <p188:author id="{6E47C18F-DDAE-EA39-9B3A-D5582A6DAE9D}" name="pauline.negrellion" initials="pa" userId="S::pauline.negrellion_gmail.com#ext#@hachette.onmicrosoft.com::9fb65b54-3bbd-4994-b3cf-42d8602c7eef" providerId="AD"/>
  <p188:author id="{CB410498-00AA-A716-1E6C-E42B11846246}" name="jennifer riviere" initials="jr" userId="77148290420568c5" providerId="Windows Live"/>
  <p188:author id="{99B08BAC-A5CC-5B93-C974-BC3036FFCE66}" name="yaelb06" initials="ya" userId="S::yaelb06_yahoo.fr#ext#@hachette.onmicrosoft.com::178ef0ed-7e4d-4a1d-b478-d626cbda7b77" providerId="AD"/>
  <p188:author id="{2EACF4B5-B5D6-1F77-434B-4ACC816D40DA}" name="Caroline HACHE" initials="CH" userId="Caroline HACHE" providerId="None"/>
  <p188:author id="{4CF84EDD-95CE-3E5E-4B94-06DB52278683}" name="Christophe Dracos" initials="CD" userId="S::cri.dracos_outlook.fr#ext#@hachette.onmicrosoft.com::9a339485-cc17-450e-b56d-f2edc49cae5a" providerId="AD"/>
  <p188:author id="{11392DF4-B385-4FE1-7B1C-2996C4C1DFB8}" name="Yaël Fernandez" initials="YF" userId="5a0aec09e72f9ec6" providerId="Windows Liv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ristophe DRACOS" initials="" lastIdx="5" clrIdx="0"/>
  <p:cmAuthor id="1" name="jennifer r" initials="" lastIdx="10" clrIdx="1"/>
  <p:cmAuthor id="2" name="Catherine MALLARD" initials="" lastIdx="7" clrIdx="2"/>
  <p:cmAuthor id="3" name="Pauline Negrel-Lion" initials="" lastIdx="10" clrIdx="3"/>
  <p:cmAuthor id="4" name="HACHE Caroline" initials="" lastIdx="3" clrIdx="4"/>
  <p:cmAuthor id="5" name="Harmonie Tessier" initials="" lastIdx="3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1C4D1"/>
    <a:srgbClr val="FFD1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FCD5FF8-7F6B-46FB-A876-218994A09FDF}" v="1" dt="2025-07-25T17:41:06.98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94" autoAdjust="0"/>
    <p:restoredTop sz="88497" autoAdjust="0"/>
  </p:normalViewPr>
  <p:slideViewPr>
    <p:cSldViewPr snapToGrid="0">
      <p:cViewPr varScale="1">
        <p:scale>
          <a:sx n="70" d="100"/>
          <a:sy n="70" d="100"/>
        </p:scale>
        <p:origin x="2002" y="62"/>
      </p:cViewPr>
      <p:guideLst>
        <p:guide orient="horz" pos="216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34" Type="http://schemas.openxmlformats.org/officeDocument/2006/relationships/notesMaster" Target="notesMasters/notesMaster1.xml"/><Relationship Id="rId55" Type="http://customschemas.google.com/relationships/presentationmetadata" Target="metadata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59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62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58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57" Type="http://schemas.openxmlformats.org/officeDocument/2006/relationships/presProps" Target="presProps.xml"/><Relationship Id="rId61" Type="http://schemas.microsoft.com/office/2015/10/relationships/revisionInfo" Target="revisionInfo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6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56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1"/>
              <a:t>Aujourd’hui, nous allons travailler</a:t>
            </a:r>
            <a:r>
              <a:rPr lang="fr-FR" i="1" baseline="0"/>
              <a:t> avec </a:t>
            </a:r>
            <a:r>
              <a:rPr lang="fr-FR" i="1"/>
              <a:t>les centimes d’euros.</a:t>
            </a:r>
            <a:endParaRPr lang="fr-FR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i="1"/>
          </a:p>
        </p:txBody>
      </p:sp>
      <p:sp>
        <p:nvSpPr>
          <p:cNvPr id="108" name="Google Shape;10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Les élèves travaillent à nouveau individuellement.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Maintenant, vous allez devoir composer des sommes en dessinant uniquement des centimes sur votre ardoise. Vous devez utiliser le moins de pièces possible.</a:t>
            </a:r>
            <a:endParaRPr lang="fr-FR" i="1" baseline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10</a:t>
            </a:fld>
            <a:endParaRPr lang="fr-FR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573999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1CE8C4-83E5-D7E9-93ED-68AC3CAF3F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4CE4C4AF-D0F3-7216-FA3B-2721AE69CB0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F0835C62-3625-33B4-E962-1C46E63E66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Composez 170 ct.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0" dirty="0">
                <a:latin typeface="Calibri" panose="020F0502020204030204" pitchFamily="34" charset="0"/>
              </a:rPr>
              <a:t>Laisser</a:t>
            </a:r>
            <a:r>
              <a:rPr lang="fr-FR" i="0" baseline="0" dirty="0">
                <a:latin typeface="Calibri" panose="020F0502020204030204" pitchFamily="34" charset="0"/>
              </a:rPr>
              <a:t> un temps de travail individuel. Circuler pour repérer les réponses des élèves. Interroger un élève et dessiner les pièces dans le cadre. Si certains élèves éprouvent des difficultés à dessiner les pièces, ils peuvent utiliser leur portemonnaie afin de composer la somme demandée avec les pièces.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Solution optimale</a:t>
            </a:r>
            <a:r>
              <a:rPr lang="fr-FR" b="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: 50</a:t>
            </a:r>
            <a:r>
              <a:rPr lang="fr-FR" b="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fr-FR" b="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50</a:t>
            </a:r>
            <a:r>
              <a:rPr lang="fr-FR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fr-FR" b="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50 +</a:t>
            </a:r>
            <a:r>
              <a:rPr lang="fr-FR" b="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20.</a:t>
            </a:r>
            <a:endParaRPr lang="fr-FR" i="0" baseline="0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Interroger les élèves : </a:t>
            </a:r>
            <a:r>
              <a:rPr lang="fr-FR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est-ce la solution qui utilise le moinse de pièces ?</a:t>
            </a:r>
            <a:r>
              <a:rPr lang="fr-FR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 Si ce n’est pas le cas, faites verbaliser les échanges nécessaires.</a:t>
            </a:r>
            <a:endParaRPr lang="fr-FR" i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Interroger</a:t>
            </a:r>
            <a:r>
              <a:rPr lang="fr-FR" baseline="0" dirty="0">
                <a:latin typeface="Calibri" panose="020F0502020204030204" pitchFamily="34" charset="0"/>
                <a:cs typeface="Calibri" panose="020F0502020204030204" pitchFamily="34" charset="0"/>
              </a:rPr>
              <a:t> les élèves</a:t>
            </a:r>
            <a:r>
              <a:rPr lang="fr-FR" b="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baseline="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fr-FR" i="1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peut-on faire 1</a:t>
            </a:r>
            <a:r>
              <a:rPr lang="fr-FR" b="0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1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€ avec 170</a:t>
            </a:r>
            <a:r>
              <a:rPr lang="fr-FR" b="0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1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ct</a:t>
            </a:r>
            <a:r>
              <a:rPr lang="fr-FR" b="0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1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fr-FR" i="1" strike="sngStrike" baseline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→ Oui</a:t>
            </a:r>
            <a:r>
              <a:rPr lang="fr-FR" b="0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: 2</a:t>
            </a:r>
            <a:r>
              <a:rPr lang="fr-FR" b="0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pièces de 50</a:t>
            </a:r>
            <a:r>
              <a:rPr lang="fr-FR" b="0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ct, ça fait 100</a:t>
            </a:r>
            <a:r>
              <a:rPr lang="fr-FR" b="0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ct, donc 1</a:t>
            </a:r>
            <a:r>
              <a:rPr lang="fr-FR" b="0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€ </a:t>
            </a:r>
            <a:r>
              <a:rPr lang="fr-FR" baseline="0" dirty="0">
                <a:latin typeface="Calibri" panose="020F0502020204030204" pitchFamily="34" charset="0"/>
                <a:cs typeface="Calibri" panose="020F0502020204030204" pitchFamily="34" charset="0"/>
              </a:rPr>
              <a:t>(entourer</a:t>
            </a:r>
            <a:r>
              <a:rPr lang="fr-FR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baseline="0" dirty="0">
                <a:latin typeface="Calibri" panose="020F0502020204030204" pitchFamily="34" charset="0"/>
                <a:cs typeface="Calibri" panose="020F0502020204030204" pitchFamily="34" charset="0"/>
              </a:rPr>
              <a:t>2 pièces de 50</a:t>
            </a:r>
            <a:r>
              <a:rPr lang="fr-FR" b="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baseline="0" dirty="0">
                <a:latin typeface="Calibri" panose="020F0502020204030204" pitchFamily="34" charset="0"/>
                <a:cs typeface="Calibri" panose="020F0502020204030204" pitchFamily="34" charset="0"/>
              </a:rPr>
              <a:t>ct).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Combien de centimes </a:t>
            </a:r>
            <a:r>
              <a:rPr lang="fr-FR" i="1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reste-t-il</a:t>
            </a:r>
            <a:r>
              <a:rPr lang="fr-FR" b="0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? →</a:t>
            </a:r>
            <a:r>
              <a:rPr lang="fr-FR" b="0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70</a:t>
            </a:r>
            <a:r>
              <a:rPr lang="fr-FR" b="0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ct.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On pourrait avoir moins de pièces si on avait des pièces de 1 euro, mais aujourd'hui, je veux que vous travailliez uniquement sur les centimes et que vous compreniez bien que 100 ct = 1 €.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C6A3B81-74C4-19BD-E746-A4AEFCA15FB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11</a:t>
            </a:fld>
            <a:endParaRPr lang="fr-FR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260807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aseline="0">
                <a:latin typeface="Calibri" panose="020F0502020204030204" pitchFamily="34" charset="0"/>
                <a:cs typeface="Calibri" panose="020F0502020204030204" pitchFamily="34" charset="0"/>
              </a:rPr>
              <a:t>Reformuler : </a:t>
            </a:r>
            <a:r>
              <a:rPr lang="fr-FR" i="1" baseline="0">
                <a:latin typeface="Calibri" panose="020F0502020204030204" pitchFamily="34" charset="0"/>
                <a:cs typeface="Calibri" panose="020F0502020204030204" pitchFamily="34" charset="0"/>
              </a:rPr>
              <a:t>170 ct, c’est 1 € et 70 ct, car 170, c’est 100 + 70. </a:t>
            </a:r>
            <a:r>
              <a:rPr lang="fr-FR" i="0" baseline="0">
                <a:latin typeface="Calibri" panose="020F0502020204030204" pitchFamily="34" charset="0"/>
                <a:cs typeface="Calibri" panose="020F0502020204030204" pitchFamily="34" charset="0"/>
              </a:rPr>
              <a:t>Écrire sur les pointillés : 1 € 70 ct.</a:t>
            </a:r>
            <a:endParaRPr lang="fr-FR" i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12</a:t>
            </a:fld>
            <a:endParaRPr lang="fr-FR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905967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0" baseline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Même démarche.</a:t>
            </a:r>
            <a:br>
              <a:rPr lang="fr-FR" i="0" baseline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b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Solution optimale</a:t>
            </a:r>
            <a:r>
              <a:rPr lang="fr-FR" b="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: 50</a:t>
            </a:r>
            <a:r>
              <a:rPr lang="fr-FR" b="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fr-FR" b="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50</a:t>
            </a:r>
            <a:r>
              <a:rPr lang="fr-FR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fr-FR" b="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50 +</a:t>
            </a:r>
            <a:r>
              <a:rPr lang="fr-FR" b="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50 +</a:t>
            </a:r>
            <a:r>
              <a:rPr lang="fr-FR" b="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10 +</a:t>
            </a:r>
            <a:r>
              <a:rPr lang="fr-FR" b="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5.</a:t>
            </a:r>
            <a:endParaRPr lang="fr-FR" i="0" baseline="0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13</a:t>
            </a:fld>
            <a:endParaRPr lang="fr-FR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576469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i="0" dirty="0">
                <a:latin typeface="Calibri" panose="020F0502020204030204" pitchFamily="34" charset="0"/>
                <a:cs typeface="Calibri" panose="020F0502020204030204" pitchFamily="34" charset="0"/>
              </a:rPr>
              <a:t>Réponse attendue </a:t>
            </a:r>
            <a:r>
              <a:rPr lang="fr-FR" i="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i="0" dirty="0">
                <a:latin typeface="Calibri" panose="020F0502020204030204" pitchFamily="34" charset="0"/>
                <a:cs typeface="Calibri" panose="020F0502020204030204" pitchFamily="34" charset="0"/>
              </a:rPr>
              <a:t>2 € 15 </a:t>
            </a:r>
            <a:r>
              <a:rPr lang="en-US" i="0" dirty="0" err="1">
                <a:latin typeface="Calibri" panose="020F0502020204030204" pitchFamily="34" charset="0"/>
                <a:cs typeface="Calibri" panose="020F0502020204030204" pitchFamily="34" charset="0"/>
              </a:rPr>
              <a:t>ct</a:t>
            </a:r>
            <a:r>
              <a:rPr lang="en-US" i="0" dirty="0">
                <a:latin typeface="Calibri" panose="020F0502020204030204" pitchFamily="34" charset="0"/>
                <a:cs typeface="Calibri" panose="020F0502020204030204" pitchFamily="34" charset="0"/>
              </a:rPr>
              <a:t>, car 215 = 100 + 100 + 15.</a:t>
            </a:r>
            <a:endParaRPr lang="fr-FR" i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14</a:t>
            </a:fld>
            <a:endParaRPr lang="fr-FR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35322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0" dirty="0"/>
              <a:t>Laisser</a:t>
            </a:r>
            <a:r>
              <a:rPr lang="fr-FR" i="0" baseline="0" dirty="0"/>
              <a:t> un temps de travail individuel. Circuler pour repérer les réponses des élèves. Interroger un élève et dessiner les pièces dans le cadre.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Solution optimale</a:t>
            </a:r>
            <a:r>
              <a:rPr lang="fr-FR" sz="1200" b="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sz="120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: 50</a:t>
            </a:r>
            <a:r>
              <a:rPr lang="fr-FR" sz="1200" b="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sz="120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fr-FR" sz="1200" b="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sz="120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50</a:t>
            </a:r>
            <a:r>
              <a:rPr lang="fr-FR" sz="1200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sz="120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fr-FR" sz="1200" b="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sz="120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20 +</a:t>
            </a:r>
            <a:r>
              <a:rPr lang="fr-FR" sz="1200" b="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sz="120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2 + 1.</a:t>
            </a:r>
            <a:endParaRPr lang="fr-FR" i="0" baseline="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baseline="0" dirty="0"/>
              <a:t>Combien de centimes a-t-on en tout ?</a:t>
            </a:r>
            <a:r>
              <a:rPr lang="fr-FR" i="0" baseline="0" dirty="0"/>
              <a:t> Interroger un ou plusieurs élèves.</a:t>
            </a:r>
            <a:endParaRPr lang="fr-FR" i="1" dirty="0"/>
          </a:p>
        </p:txBody>
      </p:sp>
      <p:sp>
        <p:nvSpPr>
          <p:cNvPr id="188" name="Google Shape;188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933273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sz="1200" b="1" i="0" dirty="0">
                <a:latin typeface="Calibri" panose="020F0502020204030204" pitchFamily="34" charset="0"/>
                <a:cs typeface="Calibri" panose="020F0502020204030204" pitchFamily="34" charset="0"/>
              </a:rPr>
              <a:t>Réponse attendue </a:t>
            </a:r>
            <a:r>
              <a:rPr lang="fr-FR" sz="1200" i="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sz="1200" i="0" dirty="0">
                <a:latin typeface="Calibri" panose="020F0502020204030204" pitchFamily="34" charset="0"/>
                <a:cs typeface="Calibri" panose="020F0502020204030204" pitchFamily="34" charset="0"/>
              </a:rPr>
              <a:t>123 ct.</a:t>
            </a:r>
            <a:endParaRPr lang="fr-FR" sz="1200" i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sz="1200" baseline="0" dirty="0">
                <a:latin typeface="Calibri" panose="020F0502020204030204" pitchFamily="34" charset="0"/>
                <a:cs typeface="Calibri" panose="020F0502020204030204" pitchFamily="34" charset="0"/>
              </a:rPr>
              <a:t>Reformuler</a:t>
            </a:r>
            <a:r>
              <a:rPr lang="fr-FR" i="0" baseline="0" dirty="0"/>
              <a:t> </a:t>
            </a:r>
            <a:r>
              <a:rPr lang="fr-FR" sz="1200" baseline="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fr-FR" sz="1200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fr-FR" i="1" baseline="0" dirty="0"/>
              <a:t> </a:t>
            </a:r>
            <a:r>
              <a:rPr lang="fr-FR" sz="1200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€</a:t>
            </a:r>
            <a:r>
              <a:rPr lang="fr-FR" i="1" baseline="0" dirty="0"/>
              <a:t> </a:t>
            </a:r>
            <a:r>
              <a:rPr lang="fr-FR" sz="1200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23</a:t>
            </a:r>
            <a:r>
              <a:rPr lang="fr-FR" i="1" baseline="0" dirty="0"/>
              <a:t> </a:t>
            </a:r>
            <a:r>
              <a:rPr lang="fr-FR" sz="1200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ct, c’est 123</a:t>
            </a:r>
            <a:r>
              <a:rPr lang="fr-FR" i="1" baseline="0" dirty="0"/>
              <a:t> </a:t>
            </a:r>
            <a:r>
              <a:rPr lang="fr-FR" sz="1200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ct, car 1</a:t>
            </a:r>
            <a:r>
              <a:rPr lang="fr-FR" i="1" baseline="0" dirty="0"/>
              <a:t> </a:t>
            </a:r>
            <a:r>
              <a:rPr lang="fr-FR" sz="1200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€</a:t>
            </a:r>
            <a:r>
              <a:rPr lang="fr-FR" i="1" baseline="0" dirty="0"/>
              <a:t> </a:t>
            </a:r>
            <a:r>
              <a:rPr lang="fr-FR" sz="1200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=</a:t>
            </a:r>
            <a:r>
              <a:rPr lang="fr-FR" i="1" baseline="0" dirty="0"/>
              <a:t> </a:t>
            </a:r>
            <a:r>
              <a:rPr lang="fr-FR" sz="1200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100</a:t>
            </a:r>
            <a:r>
              <a:rPr lang="fr-FR" i="1" baseline="0" dirty="0"/>
              <a:t> </a:t>
            </a:r>
            <a:r>
              <a:rPr lang="fr-FR" sz="1200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ct, puis on ajoute les 23</a:t>
            </a:r>
            <a:r>
              <a:rPr lang="fr-FR" i="1" baseline="0" dirty="0"/>
              <a:t> </a:t>
            </a:r>
            <a:r>
              <a:rPr lang="fr-FR" sz="1200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ct, donc on a 123</a:t>
            </a:r>
            <a:r>
              <a:rPr lang="fr-FR" i="1" baseline="0" dirty="0"/>
              <a:t> </a:t>
            </a:r>
            <a:r>
              <a:rPr lang="fr-FR" sz="1200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ct. </a:t>
            </a:r>
            <a:r>
              <a:rPr lang="fr-FR" sz="120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Écrire sur les pointillés : 123 ct.</a:t>
            </a:r>
            <a:endParaRPr lang="fr-FR" sz="1200" i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8" name="Google Shape;188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113513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9" name="Google Shape;159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/>
              <a:t>Maintenant</a:t>
            </a:r>
            <a:r>
              <a:rPr lang="fr-FR" i="1" baseline="0"/>
              <a:t>, vous allez écrire sur vos ardoises le montant de la somme qui va s’afficher. D’abord, vous écrirez combien de centimes il y a en tout, puis vous écrirez combien d’euros on peut former et combien de centimes il reste.</a:t>
            </a:r>
            <a:endParaRPr lang="fr-FR" i="1"/>
          </a:p>
        </p:txBody>
      </p:sp>
      <p:sp>
        <p:nvSpPr>
          <p:cNvPr id="160" name="Google Shape;160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17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9" name="Google Shape;159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1" i="0"/>
              <a:t>Réponse attendue</a:t>
            </a:r>
            <a:r>
              <a:rPr lang="fr-FR" b="1" i="1" baseline="0"/>
              <a:t> </a:t>
            </a:r>
            <a:r>
              <a:rPr lang="fr-FR" b="0" i="0"/>
              <a:t>: 137</a:t>
            </a:r>
            <a:r>
              <a:rPr lang="fr-FR" i="1" baseline="0"/>
              <a:t> </a:t>
            </a:r>
            <a:r>
              <a:rPr lang="fr-FR" b="0" i="0"/>
              <a:t>ct</a:t>
            </a:r>
            <a:r>
              <a:rPr lang="fr-FR" i="1" baseline="0"/>
              <a:t> </a:t>
            </a:r>
            <a:r>
              <a:rPr lang="fr-FR" b="0" i="0" baseline="0"/>
              <a:t>=</a:t>
            </a:r>
            <a:r>
              <a:rPr lang="fr-FR" i="1" baseline="0"/>
              <a:t> </a:t>
            </a:r>
            <a:r>
              <a:rPr lang="fr-FR" b="0" i="0" baseline="0"/>
              <a:t>1</a:t>
            </a:r>
            <a:r>
              <a:rPr lang="fr-FR" i="1" baseline="0"/>
              <a:t> </a:t>
            </a:r>
            <a:r>
              <a:rPr lang="fr-FR" b="0" i="0" baseline="0"/>
              <a:t>€ 37</a:t>
            </a:r>
            <a:r>
              <a:rPr lang="fr-FR" i="1" baseline="0"/>
              <a:t> </a:t>
            </a:r>
            <a:r>
              <a:rPr lang="fr-FR" b="0" i="0" baseline="0"/>
              <a:t>ct.</a:t>
            </a:r>
            <a:endParaRPr lang="fr-FR" b="0" i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Laisser un temps de recherche aux élèves en </a:t>
            </a:r>
            <a:r>
              <a:rPr lang="fr-FR">
                <a:extLst>
                  <a:ext uri="http://customooxmlschemas.google.com/">
                    <go:slidesCustomData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xmlns="" textRoundtripDataId="4"/>
                  </a:ext>
                </a:extLst>
              </a:rPr>
              <a:t>circulant dans les rangs pour apporter l’étayage nécessaire, puis i</a:t>
            </a:r>
            <a:r>
              <a:rPr lang="fr-FR"/>
              <a:t>nterroger un élève, noter sa réponse et la </a:t>
            </a:r>
            <a:r>
              <a:rPr lang="fr-FR">
                <a:extLst>
                  <a:ext uri="http://customooxmlschemas.google.com/">
                    <go:slidesCustomData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xmlns="" textRoundtripDataId="6"/>
                  </a:ext>
                </a:extLst>
              </a:rPr>
              <a:t>faire valider (ou invalider) </a:t>
            </a:r>
            <a:r>
              <a:rPr lang="fr-FR"/>
              <a:t>par le reste de la classe.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Reprendre collectivement le calcul</a:t>
            </a:r>
            <a:r>
              <a:rPr lang="fr-FR" i="1" baseline="0"/>
              <a:t> </a:t>
            </a:r>
            <a:r>
              <a:rPr lang="fr-FR"/>
              <a:t>: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/>
              <a:t>50</a:t>
            </a:r>
            <a:r>
              <a:rPr lang="fr-FR" i="1" baseline="0"/>
              <a:t> </a:t>
            </a:r>
            <a:r>
              <a:rPr lang="fr-FR" i="1"/>
              <a:t>+</a:t>
            </a:r>
            <a:r>
              <a:rPr lang="fr-FR" i="1" baseline="0"/>
              <a:t> </a:t>
            </a:r>
            <a:r>
              <a:rPr lang="fr-FR" i="1"/>
              <a:t>50</a:t>
            </a:r>
            <a:r>
              <a:rPr lang="fr-FR" i="1" baseline="0"/>
              <a:t> </a:t>
            </a:r>
            <a:r>
              <a:rPr lang="fr-FR" i="1"/>
              <a:t>=</a:t>
            </a:r>
            <a:r>
              <a:rPr lang="fr-FR" i="1" baseline="0"/>
              <a:t> </a:t>
            </a:r>
            <a:r>
              <a:rPr lang="fr-FR" i="1"/>
              <a:t>100</a:t>
            </a:r>
            <a:r>
              <a:rPr lang="fr-FR" i="1" baseline="0"/>
              <a:t> </a:t>
            </a:r>
            <a:r>
              <a:rPr lang="fr-FR" i="0"/>
              <a:t>; </a:t>
            </a:r>
            <a:endParaRPr lang="fr-FR" i="0" baseline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baseline="0"/>
              <a:t>20 + 10 = 30 ;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baseline="0"/>
              <a:t>100 + 30 = 130. </a:t>
            </a:r>
            <a:r>
              <a:rPr lang="fr-FR" i="1"/>
              <a:t>Puis, on ajoute 5</a:t>
            </a:r>
            <a:r>
              <a:rPr lang="fr-FR" i="1" baseline="0"/>
              <a:t> </a:t>
            </a:r>
            <a:r>
              <a:rPr lang="fr-FR" i="1"/>
              <a:t>ct et 2</a:t>
            </a:r>
            <a:r>
              <a:rPr lang="fr-FR" i="1" baseline="0"/>
              <a:t> </a:t>
            </a:r>
            <a:r>
              <a:rPr lang="fr-FR" i="1"/>
              <a:t>ct. Donc on a 137</a:t>
            </a:r>
            <a:r>
              <a:rPr lang="fr-FR" i="1" baseline="0"/>
              <a:t> </a:t>
            </a:r>
            <a:r>
              <a:rPr lang="fr-FR" i="1"/>
              <a:t>ct.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0"/>
              <a:t>Demander</a:t>
            </a:r>
            <a:r>
              <a:rPr lang="fr-FR" i="0" baseline="0"/>
              <a:t> aux élèves de rappeler combien de centimes sont nécessaires pour faire 1</a:t>
            </a:r>
            <a:r>
              <a:rPr lang="fr-FR" i="1" baseline="0"/>
              <a:t> </a:t>
            </a:r>
            <a:r>
              <a:rPr lang="fr-FR" i="0" baseline="0"/>
              <a:t>€, puis entourer 100</a:t>
            </a:r>
            <a:r>
              <a:rPr lang="fr-FR" i="1" baseline="0"/>
              <a:t> </a:t>
            </a:r>
            <a:r>
              <a:rPr lang="fr-FR" i="0" baseline="0"/>
              <a:t>ct. Interroger un élève et compléter les pointillés</a:t>
            </a:r>
            <a:r>
              <a:rPr lang="fr-FR" i="1" baseline="0"/>
              <a:t> </a:t>
            </a:r>
            <a:r>
              <a:rPr lang="fr-FR" i="0" baseline="0"/>
              <a:t>: </a:t>
            </a:r>
            <a:r>
              <a:rPr lang="fr-FR" i="1" baseline="0"/>
              <a:t>137 ct, c’est 1 € et 37 ct, car 137 = 100 + 37. </a:t>
            </a:r>
            <a:endParaRPr lang="fr-FR" i="1"/>
          </a:p>
        </p:txBody>
      </p:sp>
      <p:sp>
        <p:nvSpPr>
          <p:cNvPr id="160" name="Google Shape;160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18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9" name="Google Shape;159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/>
              <a:t>Même démarche.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/>
              <a:t>Réponse attendue</a:t>
            </a:r>
            <a:r>
              <a:rPr lang="fr-FR" b="1" i="1" baseline="0"/>
              <a:t> </a:t>
            </a:r>
            <a:r>
              <a:rPr lang="fr-FR" b="0"/>
              <a:t>: 121</a:t>
            </a:r>
            <a:r>
              <a:rPr lang="fr-FR" i="0" baseline="0"/>
              <a:t> </a:t>
            </a:r>
            <a:r>
              <a:rPr lang="fr-FR" b="0"/>
              <a:t>ct</a:t>
            </a:r>
            <a:r>
              <a:rPr lang="fr-FR" i="0" baseline="0"/>
              <a:t> </a:t>
            </a:r>
            <a:r>
              <a:rPr lang="fr-FR" b="0" baseline="0"/>
              <a:t>=</a:t>
            </a:r>
            <a:r>
              <a:rPr lang="fr-FR" i="0" baseline="0"/>
              <a:t> </a:t>
            </a:r>
            <a:r>
              <a:rPr lang="fr-FR" b="0" baseline="0"/>
              <a:t>1</a:t>
            </a:r>
            <a:r>
              <a:rPr lang="fr-FR" i="0" baseline="0"/>
              <a:t> </a:t>
            </a:r>
            <a:r>
              <a:rPr lang="fr-FR" b="0" baseline="0"/>
              <a:t>€</a:t>
            </a:r>
            <a:r>
              <a:rPr lang="fr-FR" i="0" baseline="0"/>
              <a:t> </a:t>
            </a:r>
            <a:r>
              <a:rPr lang="fr-FR" b="0" baseline="0"/>
              <a:t>21</a:t>
            </a:r>
            <a:r>
              <a:rPr lang="fr-FR" i="0" baseline="0"/>
              <a:t> </a:t>
            </a:r>
            <a:r>
              <a:rPr lang="fr-FR" b="0" baseline="0"/>
              <a:t>ct.</a:t>
            </a:r>
            <a:endParaRPr lang="fr-FR" b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Rappeler qu’il faut essayer de constituer des paquets de 100</a:t>
            </a:r>
            <a:r>
              <a:rPr lang="fr-FR" i="1" baseline="0"/>
              <a:t> </a:t>
            </a:r>
            <a:r>
              <a:rPr lang="fr-FR"/>
              <a:t>ct pour faire 1</a:t>
            </a:r>
            <a:r>
              <a:rPr lang="fr-FR" i="1" baseline="0"/>
              <a:t> </a:t>
            </a:r>
            <a:r>
              <a:rPr lang="fr-FR"/>
              <a:t>€.</a:t>
            </a:r>
          </a:p>
        </p:txBody>
      </p:sp>
      <p:sp>
        <p:nvSpPr>
          <p:cNvPr id="160" name="Google Shape;160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19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9" name="Google Shape;12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0" dirty="0"/>
              <a:t>Distribuer</a:t>
            </a:r>
            <a:r>
              <a:rPr lang="fr-FR" i="0" baseline="0" dirty="0"/>
              <a:t> les portemonnaies. Les élèves travaillent seuls ou en binômes.</a:t>
            </a:r>
            <a:br>
              <a:rPr lang="fr-FR" i="0" baseline="0" dirty="0"/>
            </a:br>
            <a:r>
              <a:rPr lang="fr-FR" i="1" baseline="0" dirty="0"/>
              <a:t>Voici des portemonnaies composés uniquement de pièces de centimes d’euros ; nous allons prendre quelques minutes pour les observer.</a:t>
            </a:r>
            <a:br>
              <a:rPr lang="fr-FR" i="0" baseline="0" dirty="0"/>
            </a:br>
            <a:r>
              <a:rPr lang="fr-FR" i="0" baseline="0" dirty="0"/>
              <a:t>Les élèves observent les pièces et verbalisent : </a:t>
            </a:r>
            <a:r>
              <a:rPr lang="fr-FR" i="1" baseline="0" dirty="0"/>
              <a:t>il y a des pièces rouges et des pièces jaunes, de différentes valeurs.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0" baseline="0" dirty="0"/>
              <a:t>Demander aux élèves de garder une pièce de chaque valeur et de les ranger dans l’ordre croissant de leur valeur, leur laisser 1 min, puis les interroger.</a:t>
            </a:r>
            <a:endParaRPr i="0" dirty="0"/>
          </a:p>
        </p:txBody>
      </p:sp>
      <p:sp>
        <p:nvSpPr>
          <p:cNvPr id="130" name="Google Shape;130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5788339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841084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>
          <a:extLst>
            <a:ext uri="{FF2B5EF4-FFF2-40B4-BE49-F238E27FC236}">
              <a16:creationId xmlns:a16="http://schemas.microsoft.com/office/drawing/2014/main" id="{61D6D8CD-E965-8742-F780-90D2581ADE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0:notes">
            <a:extLst>
              <a:ext uri="{FF2B5EF4-FFF2-40B4-BE49-F238E27FC236}">
                <a16:creationId xmlns:a16="http://schemas.microsoft.com/office/drawing/2014/main" id="{BA7B58D0-ACC0-F04E-53DF-0710573FAE5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p30:notes">
            <a:extLst>
              <a:ext uri="{FF2B5EF4-FFF2-40B4-BE49-F238E27FC236}">
                <a16:creationId xmlns:a16="http://schemas.microsoft.com/office/drawing/2014/main" id="{BD83BF58-70A3-56C2-485A-28A07FA4569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3996414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6" name="Google Shape;376;p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effectLst/>
                <a:latin typeface="Segoe UI" panose="020B0502040204020203" pitchFamily="34" charset="0"/>
              </a:rPr>
              <a:t>Dans cet exercice des champions, les élèves doivent calculer des rendus de monnaies dans le cadre d'une résolution d'un problème</a:t>
            </a:r>
            <a:endParaRPr dirty="0"/>
          </a:p>
        </p:txBody>
      </p:sp>
      <p:sp>
        <p:nvSpPr>
          <p:cNvPr id="377" name="Google Shape;377;p3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24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3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2" name="Google Shape;382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9" name="Google Shape;12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1">
                <a:cs typeface="Calibri"/>
              </a:rPr>
              <a:t>→ </a:t>
            </a:r>
            <a:r>
              <a:rPr lang="fr-FR" i="1"/>
              <a:t>1 ct </a:t>
            </a:r>
            <a:r>
              <a:rPr lang="fr-FR" i="1" baseline="0"/>
              <a:t>;</a:t>
            </a:r>
            <a:r>
              <a:rPr lang="fr-FR" i="1"/>
              <a:t> 2 ct ;</a:t>
            </a:r>
            <a:r>
              <a:rPr lang="fr-FR" i="1" baseline="0"/>
              <a:t> </a:t>
            </a:r>
            <a:r>
              <a:rPr lang="fr-FR" i="1"/>
              <a:t>5 ct ;</a:t>
            </a:r>
            <a:r>
              <a:rPr lang="fr-FR" i="1" baseline="0"/>
              <a:t> </a:t>
            </a:r>
            <a:r>
              <a:rPr lang="fr-FR" i="1"/>
              <a:t>10 ct ;</a:t>
            </a:r>
            <a:r>
              <a:rPr lang="fr-FR" i="1" baseline="0"/>
              <a:t> </a:t>
            </a:r>
            <a:r>
              <a:rPr lang="fr-FR" i="1"/>
              <a:t>20 ct ;</a:t>
            </a:r>
            <a:r>
              <a:rPr lang="fr-FR" i="1" baseline="0"/>
              <a:t> </a:t>
            </a:r>
            <a:r>
              <a:rPr lang="fr-FR" i="1"/>
              <a:t>50 ct.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0"/>
              <a:t>Faire remarquer : </a:t>
            </a:r>
            <a:br>
              <a:rPr lang="fr-FR" i="0"/>
            </a:br>
            <a:r>
              <a:rPr lang="fr-FR" i="0"/>
              <a:t>- que plus</a:t>
            </a:r>
            <a:r>
              <a:rPr lang="fr-FR" i="0" baseline="0"/>
              <a:t> les pièces ont de valeur, plus elles sont grandes. Mais attention, cela n’est </a:t>
            </a:r>
            <a:r>
              <a:rPr lang="fr-FR" b="1" i="0" baseline="0"/>
              <a:t>valable </a:t>
            </a:r>
            <a:r>
              <a:rPr lang="fr-FR" b="1" i="0" u="sng" baseline="0"/>
              <a:t>que</a:t>
            </a:r>
            <a:r>
              <a:rPr lang="fr-FR" b="1" i="0" baseline="0"/>
              <a:t> pour les centimes</a:t>
            </a:r>
            <a:r>
              <a:rPr lang="fr-FR" b="1" i="1"/>
              <a:t> </a:t>
            </a:r>
            <a:r>
              <a:rPr lang="fr-FR" i="0" baseline="0"/>
              <a:t>;</a:t>
            </a:r>
            <a:br>
              <a:rPr lang="fr-FR" i="0" baseline="0"/>
            </a:br>
            <a:r>
              <a:rPr lang="fr-FR" i="0"/>
              <a:t>- les pièces</a:t>
            </a:r>
            <a:r>
              <a:rPr lang="fr-FR" i="0" baseline="0"/>
              <a:t> rouges (1, 2 et 5</a:t>
            </a:r>
            <a:r>
              <a:rPr lang="fr-FR" i="0"/>
              <a:t> </a:t>
            </a:r>
            <a:r>
              <a:rPr lang="fr-FR" i="0" baseline="0"/>
              <a:t>ct) représentent moins de 10</a:t>
            </a:r>
            <a:r>
              <a:rPr lang="fr-FR" i="0"/>
              <a:t> </a:t>
            </a:r>
            <a:r>
              <a:rPr lang="fr-FR" i="0" baseline="0"/>
              <a:t>centimes, alors que les pièces jaunes (10, 20 et 50</a:t>
            </a:r>
            <a:r>
              <a:rPr lang="fr-FR" i="0"/>
              <a:t> </a:t>
            </a:r>
            <a:r>
              <a:rPr lang="fr-FR" i="0" baseline="0"/>
              <a:t>ct) représentent des dizaines de centimes.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0" baseline="0"/>
              <a:t>Expliciter l’abréviation «</a:t>
            </a:r>
            <a:r>
              <a:rPr lang="fr-FR" i="0"/>
              <a:t> </a:t>
            </a:r>
            <a:r>
              <a:rPr lang="fr-FR" i="0" baseline="0"/>
              <a:t>ct</a:t>
            </a:r>
            <a:r>
              <a:rPr lang="fr-FR" i="0"/>
              <a:t> </a:t>
            </a:r>
            <a:r>
              <a:rPr lang="fr-FR" i="0" baseline="0"/>
              <a:t>» : </a:t>
            </a:r>
            <a:r>
              <a:rPr lang="fr-FR" i="1" baseline="0"/>
              <a:t>pour ne pas avoir à écrire «</a:t>
            </a:r>
            <a:r>
              <a:rPr lang="fr-FR" i="1"/>
              <a:t> </a:t>
            </a:r>
            <a:r>
              <a:rPr lang="fr-FR" i="1" baseline="0"/>
              <a:t>centime</a:t>
            </a:r>
            <a:r>
              <a:rPr lang="fr-FR" i="1"/>
              <a:t> </a:t>
            </a:r>
            <a:r>
              <a:rPr lang="fr-FR" i="1" baseline="0"/>
              <a:t>» à chaque fois, on écrit «</a:t>
            </a:r>
            <a:r>
              <a:rPr lang="fr-FR" i="1"/>
              <a:t> </a:t>
            </a:r>
            <a:r>
              <a:rPr lang="fr-FR" i="1" baseline="0"/>
              <a:t>ct</a:t>
            </a:r>
            <a:r>
              <a:rPr lang="fr-FR" i="1"/>
              <a:t> </a:t>
            </a:r>
            <a:r>
              <a:rPr lang="fr-FR" i="1" baseline="0"/>
              <a:t>». </a:t>
            </a:r>
            <a:endParaRPr i="1"/>
          </a:p>
        </p:txBody>
      </p:sp>
      <p:sp>
        <p:nvSpPr>
          <p:cNvPr id="130" name="Google Shape;130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0"/>
              <a:t>Lire</a:t>
            </a:r>
            <a:r>
              <a:rPr lang="fr-FR" i="0" baseline="0"/>
              <a:t> et expliciter la consigne. </a:t>
            </a:r>
            <a:r>
              <a:rPr lang="fr-FR" i="1" baseline="0"/>
              <a:t>Une somme va s’afficher et v</a:t>
            </a:r>
            <a:r>
              <a:rPr lang="fr-FR" i="1"/>
              <a:t>ous allez la composer en utilisant uniquement les</a:t>
            </a:r>
            <a:r>
              <a:rPr lang="fr-FR" i="1" baseline="0"/>
              <a:t> pièces de votre portemonnaie, c’est-à-dire des centimes d’euros. Placez-les sur votre ardoise. Organisez vos pièces : je dois pouvoir vérifier en un coup d’œil.</a:t>
            </a:r>
            <a:endParaRPr lang="fr-FR"/>
          </a:p>
        </p:txBody>
      </p:sp>
      <p:sp>
        <p:nvSpPr>
          <p:cNvPr id="188" name="Google Shape;188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0" dirty="0"/>
              <a:t>Passer</a:t>
            </a:r>
            <a:r>
              <a:rPr lang="fr-FR" i="0" baseline="0" dirty="0"/>
              <a:t> dans les rangs et valider discrètement. Puis, corriger en interrogeant un élève.</a:t>
            </a:r>
            <a:br>
              <a:rPr lang="fr-FR" i="0" baseline="0" dirty="0"/>
            </a:br>
            <a:r>
              <a:rPr lang="fr-FR" i="0" baseline="0" dirty="0"/>
              <a:t>Dessiner les pièces en expliquant qu’il faut écrire leur valeur et l’abréviation «</a:t>
            </a:r>
            <a:r>
              <a:rPr lang="fr-FR" i="0" dirty="0"/>
              <a:t> </a:t>
            </a:r>
            <a:r>
              <a:rPr lang="fr-FR" i="0" baseline="0" dirty="0"/>
              <a:t>ct</a:t>
            </a:r>
            <a:r>
              <a:rPr lang="fr-FR" i="0" dirty="0"/>
              <a:t> </a:t>
            </a:r>
            <a:r>
              <a:rPr lang="fr-FR" i="0" baseline="0" dirty="0"/>
              <a:t>» à l’intérieur, pour ne pas confondre 1</a:t>
            </a:r>
            <a:r>
              <a:rPr lang="fr-FR" i="0" dirty="0"/>
              <a:t> </a:t>
            </a:r>
            <a:r>
              <a:rPr lang="fr-FR" i="0" baseline="0" dirty="0"/>
              <a:t>€ et 1</a:t>
            </a:r>
            <a:r>
              <a:rPr lang="fr-FR" i="0" dirty="0"/>
              <a:t> </a:t>
            </a:r>
            <a:r>
              <a:rPr lang="fr-FR" i="0" baseline="0" dirty="0"/>
              <a:t>ct, par exemple.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0" baseline="0" dirty="0"/>
              <a:t>Si la solution donnée n’est pas optimale (celle qui utilise le moins de pièces), procéder aux échanges nécessaires pour obtenir : 20 + 10 + 2.</a:t>
            </a:r>
            <a:endParaRPr lang="fr-FR" i="0" dirty="0"/>
          </a:p>
        </p:txBody>
      </p:sp>
      <p:sp>
        <p:nvSpPr>
          <p:cNvPr id="188" name="Google Shape;188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i="0" dirty="0">
                <a:latin typeface="Calibri" panose="020F0502020204030204" pitchFamily="34" charset="0"/>
                <a:cs typeface="Calibri" panose="020F0502020204030204" pitchFamily="34" charset="0"/>
              </a:rPr>
              <a:t>Même démarche.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Solution optimale</a:t>
            </a:r>
            <a:r>
              <a:rPr lang="fr-FR" i="0" baseline="0" dirty="0"/>
              <a:t> </a:t>
            </a:r>
            <a:r>
              <a:rPr lang="fr-FR" sz="120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fr-FR" i="1" baseline="0" dirty="0"/>
              <a:t> </a:t>
            </a:r>
            <a:r>
              <a:rPr lang="fr-FR" sz="120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50</a:t>
            </a:r>
            <a:r>
              <a:rPr lang="fr-FR" i="0" baseline="0" dirty="0"/>
              <a:t> </a:t>
            </a:r>
            <a:r>
              <a:rPr lang="fr-FR" sz="120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fr-FR" i="0" baseline="0" dirty="0"/>
              <a:t> </a:t>
            </a:r>
            <a:r>
              <a:rPr lang="fr-FR" sz="120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lang="fr-FR" i="0" baseline="0" dirty="0"/>
              <a:t> </a:t>
            </a:r>
            <a:r>
              <a:rPr lang="fr-FR" sz="120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fr-FR" i="0" baseline="0" dirty="0"/>
              <a:t> </a:t>
            </a:r>
            <a:r>
              <a:rPr lang="fr-FR" sz="120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5.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Interroger les élèves</a:t>
            </a:r>
            <a:r>
              <a:rPr lang="fr-FR" i="0" baseline="0" dirty="0"/>
              <a:t> </a:t>
            </a:r>
            <a:r>
              <a:rPr lang="fr-FR" sz="1200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fr-FR" sz="1200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combien faut-il de centimes d’euros pour faire 1</a:t>
            </a:r>
            <a:r>
              <a:rPr lang="fr-FR" i="1" baseline="0" dirty="0"/>
              <a:t> </a:t>
            </a:r>
            <a:r>
              <a:rPr lang="fr-FR" sz="1200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€</a:t>
            </a:r>
            <a:r>
              <a:rPr lang="fr-FR" i="1" baseline="0" dirty="0"/>
              <a:t> </a:t>
            </a:r>
            <a:r>
              <a:rPr lang="fr-FR" sz="1200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? </a:t>
            </a:r>
            <a:r>
              <a:rPr lang="fr-FR" sz="1800" dirty="0">
                <a:effectLst/>
                <a:latin typeface="Segoe UI" panose="020B0502040204020203" pitchFamily="34" charset="0"/>
              </a:rPr>
              <a:t>Laisser les élèves s'exprimer pour faire émerger leurs représentations.</a:t>
            </a:r>
            <a:endParaRPr lang="fr-FR" sz="1200" i="1" baseline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/>
            <a:endParaRPr lang="fr-FR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8" name="Google Shape;188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6" name="Google Shape;136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1, 2, 3 … 10</a:t>
            </a:r>
            <a:r>
              <a:rPr lang="fr-FR" i="1" baseline="0" dirty="0"/>
              <a:t> </a:t>
            </a:r>
            <a:r>
              <a:rPr lang="fr-FR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pièces de 1</a:t>
            </a:r>
            <a:r>
              <a:rPr lang="fr-FR" i="1" baseline="0" dirty="0"/>
              <a:t> </a:t>
            </a:r>
            <a:r>
              <a:rPr lang="fr-FR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ct, ça fait 10</a:t>
            </a:r>
            <a:r>
              <a:rPr lang="fr-FR" i="1" baseline="0" dirty="0"/>
              <a:t> </a:t>
            </a:r>
            <a:r>
              <a:rPr lang="fr-FR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ct </a:t>
            </a:r>
            <a:r>
              <a:rPr lang="fr-FR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(montrer du doigt la </a:t>
            </a:r>
            <a:r>
              <a:rPr lang="fr-FR" sz="1200" i="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1</a:t>
            </a:r>
            <a:r>
              <a:rPr lang="fr-FR" sz="1200" i="0" baseline="300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re</a:t>
            </a:r>
            <a:r>
              <a:rPr lang="fr-FR" i="0" baseline="0" dirty="0"/>
              <a:t> </a:t>
            </a:r>
            <a:r>
              <a:rPr lang="fr-FR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ligne), </a:t>
            </a:r>
            <a:r>
              <a:rPr lang="fr-FR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puis encore 10</a:t>
            </a:r>
            <a:r>
              <a:rPr lang="fr-FR" i="1" baseline="0" dirty="0"/>
              <a:t> </a:t>
            </a:r>
            <a:r>
              <a:rPr lang="fr-FR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ct </a:t>
            </a:r>
            <a:r>
              <a:rPr lang="fr-FR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(montrer la </a:t>
            </a:r>
            <a:r>
              <a:rPr lang="fr-FR" sz="1200" i="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2</a:t>
            </a:r>
            <a:r>
              <a:rPr lang="fr-FR" sz="1200" i="0" baseline="300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</a:t>
            </a:r>
            <a:r>
              <a:rPr lang="fr-FR" i="0" baseline="0" dirty="0"/>
              <a:t> </a:t>
            </a:r>
            <a:r>
              <a:rPr lang="fr-FR" sz="1200" i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ligne)… Poursuivre ainsi jusqu’à la dernière ligne.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Il y a 10</a:t>
            </a:r>
            <a:r>
              <a:rPr lang="fr-FR" i="1" baseline="0" dirty="0"/>
              <a:t> </a:t>
            </a:r>
            <a:r>
              <a:rPr lang="fr-FR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paquets de 10</a:t>
            </a:r>
            <a:r>
              <a:rPr lang="fr-FR" i="1" baseline="0" dirty="0"/>
              <a:t> </a:t>
            </a:r>
            <a:r>
              <a:rPr lang="fr-FR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ct. C’est comme 10</a:t>
            </a:r>
            <a:r>
              <a:rPr lang="fr-FR" i="1" baseline="0" dirty="0"/>
              <a:t> </a:t>
            </a:r>
            <a:r>
              <a:rPr lang="fr-FR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dizaines, ça fait bien 100, pas besoin de tout recompter.</a:t>
            </a:r>
            <a:r>
              <a:rPr lang="fr-FR" i="1" dirty="0"/>
              <a:t> Il faut 100</a:t>
            </a:r>
            <a:r>
              <a:rPr lang="fr-FR" i="1" baseline="0" dirty="0"/>
              <a:t> centimes d’euros pour faire 1 euro, car 1 centime est 100 fois plus petit que 1 €.</a:t>
            </a:r>
            <a:endParaRPr sz="1200" i="1" dirty="0"/>
          </a:p>
        </p:txBody>
      </p:sp>
      <p:sp>
        <p:nvSpPr>
          <p:cNvPr id="137" name="Google Shape;137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729442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dirty="0">
                <a:latin typeface="Calibri" panose="020F0502020204030204" pitchFamily="34" charset="0"/>
              </a:rPr>
              <a:t>Vous allez vous mettre par deux pour composer 1 € avec uniquement</a:t>
            </a:r>
            <a:r>
              <a:rPr lang="fr-FR" i="1" baseline="0" dirty="0">
                <a:latin typeface="Calibri" panose="020F0502020204030204" pitchFamily="34" charset="0"/>
              </a:rPr>
              <a:t> des pièces de 10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1" baseline="0" dirty="0">
                <a:latin typeface="Calibri" panose="020F0502020204030204" pitchFamily="34" charset="0"/>
              </a:rPr>
              <a:t>centimes.</a:t>
            </a:r>
          </a:p>
          <a:p>
            <a:pPr marL="0" indent="0"/>
            <a:r>
              <a:rPr lang="fr-FR" i="0" dirty="0">
                <a:latin typeface="Calibri" panose="020F0502020204030204" pitchFamily="34" charset="0"/>
              </a:rPr>
              <a:t>Laisser un temps de recherche. Passer</a:t>
            </a:r>
            <a:r>
              <a:rPr lang="fr-FR" i="0" baseline="0" dirty="0">
                <a:latin typeface="Calibri" panose="020F0502020204030204" pitchFamily="34" charset="0"/>
              </a:rPr>
              <a:t> dans les rangs afin de valider le travail des élèves. Relancer ceux qui se sont trompés en leur demandant de compter de 10 en 10 pour vérifier leur réponse.</a:t>
            </a:r>
            <a:br>
              <a:rPr lang="fr-FR" i="0" baseline="0" dirty="0">
                <a:latin typeface="Calibri" panose="020F0502020204030204" pitchFamily="34" charset="0"/>
              </a:rPr>
            </a:br>
            <a:r>
              <a:rPr lang="fr-FR" i="0" baseline="0" dirty="0">
                <a:latin typeface="Calibri" panose="020F0502020204030204" pitchFamily="34" charset="0"/>
              </a:rPr>
              <a:t>Interroger un élève. </a:t>
            </a:r>
            <a:r>
              <a:rPr lang="fr-FR" i="1" dirty="0">
                <a:latin typeface="Calibri" panose="020F0502020204030204" pitchFamily="34" charset="0"/>
                <a:cs typeface="Calibri"/>
              </a:rPr>
              <a:t>→ </a:t>
            </a:r>
            <a:r>
              <a:rPr lang="fr-FR" i="1" baseline="0" dirty="0">
                <a:latin typeface="Calibri" panose="020F0502020204030204" pitchFamily="34" charset="0"/>
              </a:rPr>
              <a:t>Il faut 10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1" baseline="0" dirty="0">
                <a:latin typeface="Calibri" panose="020F0502020204030204" pitchFamily="34" charset="0"/>
              </a:rPr>
              <a:t>pièces de </a:t>
            </a:r>
            <a:r>
              <a:rPr lang="fr-FR" i="1" dirty="0">
                <a:latin typeface="Calibri" panose="020F0502020204030204" pitchFamily="34" charset="0"/>
              </a:rPr>
              <a:t>10 centimes</a:t>
            </a:r>
            <a:r>
              <a:rPr lang="fr-FR" i="1" baseline="0" dirty="0">
                <a:latin typeface="Calibri" panose="020F0502020204030204" pitchFamily="34" charset="0"/>
              </a:rPr>
              <a:t> pour faire 1</a:t>
            </a:r>
            <a:r>
              <a:rPr lang="fr-FR" i="1" dirty="0">
                <a:latin typeface="Calibri" panose="020F0502020204030204" pitchFamily="34" charset="0"/>
              </a:rPr>
              <a:t> </a:t>
            </a:r>
            <a:r>
              <a:rPr lang="fr-FR" i="1" baseline="0" dirty="0">
                <a:latin typeface="Calibri" panose="020F0502020204030204" pitchFamily="34" charset="0"/>
              </a:rPr>
              <a:t>€ </a:t>
            </a:r>
            <a:r>
              <a:rPr lang="fr-FR" i="0" baseline="0" dirty="0">
                <a:latin typeface="Calibri" panose="020F0502020204030204" pitchFamily="34" charset="0"/>
              </a:rPr>
              <a:t>(dessiner les pièces en écrivant à l’intérieur « 10</a:t>
            </a:r>
            <a:r>
              <a:rPr lang="fr-FR" i="1" baseline="0" dirty="0">
                <a:latin typeface="Calibri" panose="020F0502020204030204" pitchFamily="34" charset="0"/>
              </a:rPr>
              <a:t> </a:t>
            </a:r>
            <a:r>
              <a:rPr lang="fr-FR" i="0" baseline="0" dirty="0">
                <a:latin typeface="Calibri" panose="020F0502020204030204" pitchFamily="34" charset="0"/>
              </a:rPr>
              <a:t>ct »).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8</a:t>
            </a:fld>
            <a:endParaRPr lang="fr-FR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347427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0">
                <a:latin typeface="Calibri" panose="020F0502020204030204" pitchFamily="34" charset="0"/>
              </a:rPr>
              <a:t>Même démarche.</a:t>
            </a:r>
            <a:endParaRPr lang="fr-FR">
              <a:latin typeface="Calibri" panose="020F0502020204030204" pitchFamily="34" charset="0"/>
            </a:endParaRPr>
          </a:p>
          <a:p>
            <a:pPr marL="0">
              <a:defRPr/>
            </a:pPr>
            <a:r>
              <a:rPr lang="fr-FR" i="1">
                <a:latin typeface="Calibri" panose="020F0502020204030204" pitchFamily="34" charset="0"/>
                <a:cs typeface="Calibri"/>
              </a:rPr>
              <a:t>→</a:t>
            </a:r>
            <a:r>
              <a:rPr lang="fr-FR" i="1">
                <a:latin typeface="Calibri" panose="020F0502020204030204" pitchFamily="34" charset="0"/>
                <a:sym typeface="Symbol" panose="05050102010706020507" pitchFamily="18" charset="2"/>
              </a:rPr>
              <a:t> I</a:t>
            </a:r>
            <a:r>
              <a:rPr lang="fr-FR" i="1">
                <a:latin typeface="Calibri" panose="020F0502020204030204" pitchFamily="34" charset="0"/>
              </a:rPr>
              <a:t>l faut 5 pièces de 20 centimes pour faire 1 € </a:t>
            </a:r>
            <a:r>
              <a:rPr lang="fr-FR">
                <a:latin typeface="Calibri" panose="020F0502020204030204" pitchFamily="34" charset="0"/>
              </a:rPr>
              <a:t>(dessiner les pièces en écrivant à l’intérieur «</a:t>
            </a:r>
            <a:r>
              <a:rPr lang="fr-FR" i="0">
                <a:latin typeface="Calibri" panose="020F0502020204030204" pitchFamily="34" charset="0"/>
              </a:rPr>
              <a:t> </a:t>
            </a:r>
            <a:r>
              <a:rPr lang="fr-FR">
                <a:latin typeface="Calibri" panose="020F0502020204030204" pitchFamily="34" charset="0"/>
              </a:rPr>
              <a:t>20</a:t>
            </a:r>
            <a:r>
              <a:rPr lang="fr-FR" i="1" baseline="0">
                <a:latin typeface="Calibri" panose="020F0502020204030204" pitchFamily="34" charset="0"/>
              </a:rPr>
              <a:t> </a:t>
            </a:r>
            <a:r>
              <a:rPr lang="fr-FR">
                <a:latin typeface="Calibri" panose="020F0502020204030204" pitchFamily="34" charset="0"/>
              </a:rPr>
              <a:t>ct</a:t>
            </a:r>
            <a:r>
              <a:rPr lang="fr-FR" i="0">
                <a:latin typeface="Calibri" panose="020F0502020204030204" pitchFamily="34" charset="0"/>
              </a:rPr>
              <a:t> </a:t>
            </a:r>
            <a:r>
              <a:rPr lang="fr-FR">
                <a:latin typeface="Calibri" panose="020F0502020204030204" pitchFamily="34" charset="0"/>
              </a:rPr>
              <a:t>»). </a:t>
            </a:r>
            <a:r>
              <a:rPr lang="fr-FR" i="1">
                <a:latin typeface="Calibri" panose="020F0502020204030204" pitchFamily="34" charset="0"/>
              </a:rPr>
              <a:t>20 </a:t>
            </a:r>
            <a:r>
              <a:rPr lang="fr-FR" i="1" baseline="0">
                <a:latin typeface="Calibri" panose="020F0502020204030204" pitchFamily="34" charset="0"/>
              </a:rPr>
              <a:t>ct</a:t>
            </a:r>
            <a:r>
              <a:rPr lang="fr-FR" i="1">
                <a:latin typeface="Calibri" panose="020F0502020204030204" pitchFamily="34" charset="0"/>
              </a:rPr>
              <a:t> </a:t>
            </a:r>
            <a:r>
              <a:rPr lang="fr-FR" i="1" baseline="0">
                <a:latin typeface="Calibri" panose="020F0502020204030204" pitchFamily="34" charset="0"/>
              </a:rPr>
              <a:t>+</a:t>
            </a:r>
            <a:r>
              <a:rPr lang="fr-FR" i="1">
                <a:latin typeface="Calibri" panose="020F0502020204030204" pitchFamily="34" charset="0"/>
              </a:rPr>
              <a:t> 20 </a:t>
            </a:r>
            <a:r>
              <a:rPr lang="fr-FR" i="1" baseline="0">
                <a:latin typeface="Calibri" panose="020F0502020204030204" pitchFamily="34" charset="0"/>
              </a:rPr>
              <a:t>ct</a:t>
            </a:r>
            <a:r>
              <a:rPr lang="fr-FR" i="1">
                <a:latin typeface="Calibri" panose="020F0502020204030204" pitchFamily="34" charset="0"/>
              </a:rPr>
              <a:t> </a:t>
            </a:r>
            <a:r>
              <a:rPr lang="fr-FR" i="1" baseline="0">
                <a:latin typeface="Calibri" panose="020F0502020204030204" pitchFamily="34" charset="0"/>
              </a:rPr>
              <a:t>+</a:t>
            </a:r>
            <a:r>
              <a:rPr lang="fr-FR" i="1">
                <a:latin typeface="Calibri" panose="020F0502020204030204" pitchFamily="34" charset="0"/>
              </a:rPr>
              <a:t> 20 </a:t>
            </a:r>
            <a:r>
              <a:rPr lang="fr-FR" i="1" baseline="0">
                <a:latin typeface="Calibri" panose="020F0502020204030204" pitchFamily="34" charset="0"/>
              </a:rPr>
              <a:t>ct +</a:t>
            </a:r>
            <a:r>
              <a:rPr lang="fr-FR" i="1">
                <a:latin typeface="Calibri" panose="020F0502020204030204" pitchFamily="34" charset="0"/>
              </a:rPr>
              <a:t> 20 </a:t>
            </a:r>
            <a:r>
              <a:rPr lang="fr-FR" i="1" baseline="0">
                <a:latin typeface="Calibri" panose="020F0502020204030204" pitchFamily="34" charset="0"/>
              </a:rPr>
              <a:t>ct +</a:t>
            </a:r>
            <a:r>
              <a:rPr lang="fr-FR" i="1">
                <a:latin typeface="Calibri" panose="020F0502020204030204" pitchFamily="34" charset="0"/>
              </a:rPr>
              <a:t> 20 </a:t>
            </a:r>
            <a:r>
              <a:rPr lang="fr-FR" i="1" baseline="0">
                <a:latin typeface="Calibri" panose="020F0502020204030204" pitchFamily="34" charset="0"/>
              </a:rPr>
              <a:t>ct, c’est bien égal à 100</a:t>
            </a:r>
            <a:r>
              <a:rPr lang="fr-FR" i="1">
                <a:latin typeface="Calibri" panose="020F0502020204030204" pitchFamily="34" charset="0"/>
              </a:rPr>
              <a:t> </a:t>
            </a:r>
            <a:r>
              <a:rPr lang="fr-FR" i="1" baseline="0">
                <a:latin typeface="Calibri" panose="020F0502020204030204" pitchFamily="34" charset="0"/>
              </a:rPr>
              <a:t>ct donc à 1</a:t>
            </a:r>
            <a:r>
              <a:rPr lang="fr-FR" i="1">
                <a:latin typeface="Calibri" panose="020F0502020204030204" pitchFamily="34" charset="0"/>
              </a:rPr>
              <a:t> </a:t>
            </a:r>
            <a:r>
              <a:rPr lang="fr-FR" i="1" baseline="0">
                <a:latin typeface="Calibri" panose="020F0502020204030204" pitchFamily="34" charset="0"/>
              </a:rPr>
              <a:t>€. </a:t>
            </a:r>
            <a:endParaRPr lang="fr-FR" i="0">
              <a:latin typeface="Calibri" panose="020F0502020204030204" pitchFamily="34" charset="0"/>
            </a:endParaRPr>
          </a:p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0">
                <a:latin typeface="Calibri" panose="020F0502020204030204" pitchFamily="34" charset="0"/>
              </a:rPr>
              <a:t>Pour conclure, demander combien de pièce de 50</a:t>
            </a:r>
            <a:r>
              <a:rPr lang="fr-FR" i="1">
                <a:latin typeface="Calibri" panose="020F0502020204030204" pitchFamily="34" charset="0"/>
              </a:rPr>
              <a:t> </a:t>
            </a:r>
            <a:r>
              <a:rPr lang="fr-FR" i="0">
                <a:latin typeface="Calibri" panose="020F0502020204030204" pitchFamily="34" charset="0"/>
              </a:rPr>
              <a:t>ct sont nécessaires pour faire 1</a:t>
            </a:r>
            <a:r>
              <a:rPr lang="fr-FR" i="1">
                <a:latin typeface="Calibri" panose="020F0502020204030204" pitchFamily="34" charset="0"/>
              </a:rPr>
              <a:t> </a:t>
            </a:r>
            <a:r>
              <a:rPr lang="fr-FR" i="0">
                <a:latin typeface="Calibri" panose="020F0502020204030204" pitchFamily="34" charset="0"/>
              </a:rPr>
              <a:t>€.</a:t>
            </a:r>
          </a:p>
          <a:p>
            <a:pPr marL="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1">
                <a:latin typeface="Calibri" panose="020F0502020204030204" pitchFamily="34" charset="0"/>
                <a:cs typeface="Calibri"/>
              </a:rPr>
              <a:t>→ </a:t>
            </a:r>
            <a:r>
              <a:rPr lang="fr-FR" i="1">
                <a:latin typeface="Calibri" panose="020F0502020204030204" pitchFamily="34" charset="0"/>
              </a:rPr>
              <a:t>Il faut 2 pièces de 50 ct, car 50, c’est la moitié de</a:t>
            </a:r>
            <a:r>
              <a:rPr lang="fr-FR" i="1" baseline="0">
                <a:latin typeface="Calibri" panose="020F0502020204030204" pitchFamily="34" charset="0"/>
              </a:rPr>
              <a:t> </a:t>
            </a:r>
            <a:r>
              <a:rPr lang="fr-FR" i="1">
                <a:latin typeface="Calibri" panose="020F0502020204030204" pitchFamily="34" charset="0"/>
              </a:rPr>
              <a:t>100.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9</a:t>
            </a:fld>
            <a:endParaRPr lang="fr-FR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482613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e de titre">
  <p:cSld name="Diapositive de titr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texte, graphisme, capture d’écran, jeune enfant&#10;&#10;Le contenu généré par l’IA peut être incorrect.">
            <a:extLst>
              <a:ext uri="{FF2B5EF4-FFF2-40B4-BE49-F238E27FC236}">
                <a16:creationId xmlns:a16="http://schemas.microsoft.com/office/drawing/2014/main" id="{CE552EB4-B7FF-1727-15D2-2EE08551109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Google Shape;17;p34"/>
          <p:cNvSpPr txBox="1"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39491"/>
              </a:buClr>
              <a:buSzPts val="2700"/>
              <a:buFont typeface="Verdana"/>
              <a:buNone/>
              <a:defRPr sz="2700" b="1">
                <a:solidFill>
                  <a:srgbClr val="A3949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34"/>
          <p:cNvSpPr txBox="1"/>
          <p:nvPr/>
        </p:nvSpPr>
        <p:spPr>
          <a:xfrm>
            <a:off x="4342511" y="6163768"/>
            <a:ext cx="4421378" cy="49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 b="0" i="0" u="none" strike="noStrike" cap="none">
                <a:solidFill>
                  <a:schemeClr val="bg1"/>
                </a:solidFill>
                <a:latin typeface="Verdana"/>
                <a:ea typeface="Verdana"/>
                <a:cs typeface="Verdana"/>
                <a:sym typeface="Verdana"/>
              </a:rPr>
              <a:t>Réservé à la </a:t>
            </a:r>
            <a:r>
              <a:rPr lang="fr-FR" sz="2000" b="0" i="0" u="none" strike="noStrike" cap="none" err="1">
                <a:solidFill>
                  <a:schemeClr val="bg1"/>
                </a:solidFill>
                <a:latin typeface="Verdana"/>
                <a:ea typeface="Verdana"/>
                <a:cs typeface="Verdana"/>
                <a:sym typeface="Verdana"/>
              </a:rPr>
              <a:t>vidéoprojection</a:t>
            </a:r>
            <a:endParaRPr sz="2000" b="0" i="0" u="none" strike="noStrike" cap="none">
              <a:solidFill>
                <a:schemeClr val="bg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OBJEC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5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35"/>
          <p:cNvSpPr txBox="1">
            <a:spLocks noGrp="1"/>
          </p:cNvSpPr>
          <p:nvPr>
            <p:ph type="title"/>
          </p:nvPr>
        </p:nvSpPr>
        <p:spPr>
          <a:xfrm>
            <a:off x="0" y="-1"/>
            <a:ext cx="6029608" cy="476673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5"/>
          <p:cNvSpPr txBox="1">
            <a:spLocks noGrp="1"/>
          </p:cNvSpPr>
          <p:nvPr>
            <p:ph type="body" idx="1"/>
          </p:nvPr>
        </p:nvSpPr>
        <p:spPr>
          <a:xfrm>
            <a:off x="628650" y="967784"/>
            <a:ext cx="7886700" cy="5367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4000"/>
              <a:buNone/>
              <a:defRPr sz="40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3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" name="Google Shape;24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TWO_OBJECT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3"/>
          <p:cNvSpPr/>
          <p:nvPr/>
        </p:nvSpPr>
        <p:spPr>
          <a:xfrm>
            <a:off x="57150" y="0"/>
            <a:ext cx="908685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43"/>
          <p:cNvSpPr txBox="1">
            <a:spLocks noGrp="1"/>
          </p:cNvSpPr>
          <p:nvPr>
            <p:ph type="title"/>
          </p:nvPr>
        </p:nvSpPr>
        <p:spPr>
          <a:xfrm>
            <a:off x="-1" y="0"/>
            <a:ext cx="6391747" cy="476672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43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43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4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Google Shape;24;p35">
            <a:extLst>
              <a:ext uri="{FF2B5EF4-FFF2-40B4-BE49-F238E27FC236}">
                <a16:creationId xmlns:a16="http://schemas.microsoft.com/office/drawing/2014/main" id="{A1B17535-1102-2C72-46E2-7517B38F137D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userDrawn="1">
  <p:cSld name="OBJEC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38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 w="127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EC527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45;p38"/>
          <p:cNvSpPr txBox="1">
            <a:spLocks noGrp="1"/>
          </p:cNvSpPr>
          <p:nvPr>
            <p:ph type="title" hasCustomPrompt="1"/>
          </p:nvPr>
        </p:nvSpPr>
        <p:spPr>
          <a:xfrm>
            <a:off x="72467" y="0"/>
            <a:ext cx="6310225" cy="476673"/>
          </a:xfrm>
          <a:prstGeom prst="rect">
            <a:avLst/>
          </a:prstGeom>
          <a:solidFill>
            <a:srgbClr val="EC527E"/>
          </a:solidFill>
          <a:ln w="9525" cap="flat" cmpd="sng">
            <a:solidFill>
              <a:srgbClr val="EC52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/>
              <a:t>Entrainement</a:t>
            </a:r>
            <a:endParaRPr/>
          </a:p>
        </p:txBody>
      </p:sp>
      <p:pic>
        <p:nvPicPr>
          <p:cNvPr id="48" name="Google Shape;48;p3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61;p46">
            <a:extLst>
              <a:ext uri="{FF2B5EF4-FFF2-40B4-BE49-F238E27FC236}">
                <a16:creationId xmlns:a16="http://schemas.microsoft.com/office/drawing/2014/main" id="{564A3A83-35E2-AFB6-B1DD-3BE2B9B30A4A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4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FFD33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" name="Google Shape;73;p40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 w="12700" cap="flat" cmpd="sng">
            <a:solidFill>
              <a:srgbClr val="FFD33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Google Shape;74;p40"/>
          <p:cNvSpPr txBox="1"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prstGeom prst="rect">
            <a:avLst/>
          </a:prstGeom>
          <a:noFill/>
          <a:ln w="9525" cap="flat" cmpd="sng">
            <a:solidFill>
              <a:srgbClr val="FFD33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/>
              <a:t>Exercice des champions</a:t>
            </a:r>
            <a:endParaRPr/>
          </a:p>
        </p:txBody>
      </p:sp>
      <p:pic>
        <p:nvPicPr>
          <p:cNvPr id="3" name="Image 2" descr="Une image contenant symbole, logo, Graphique, cercle&#10;&#10;Le contenu généré par l’IA peut être incorrect.">
            <a:extLst>
              <a:ext uri="{FF2B5EF4-FFF2-40B4-BE49-F238E27FC236}">
                <a16:creationId xmlns:a16="http://schemas.microsoft.com/office/drawing/2014/main" id="{F9EF13F7-A62F-E9F8-5F85-DC1AFD6C0AA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77001" y="7489"/>
            <a:ext cx="1015523" cy="1260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61C4D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42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 w="12700" cap="flat" cmpd="sng">
            <a:solidFill>
              <a:srgbClr val="61C4D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42"/>
          <p:cNvSpPr txBox="1"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prstGeom prst="rect">
            <a:avLst/>
          </a:prstGeom>
          <a:noFill/>
          <a:ln w="9525" cap="flat" cmpd="sng">
            <a:solidFill>
              <a:srgbClr val="61C4D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/>
              <a:t>Devoirs</a:t>
            </a:r>
            <a:endParaRPr/>
          </a:p>
        </p:txBody>
      </p:sp>
      <p:pic>
        <p:nvPicPr>
          <p:cNvPr id="96" name="Google Shape;96;p4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142B62-8702-46AD-A56A-699683BE7F15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9966"/>
          </a:solidFill>
          <a:ln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6192570" cy="476673"/>
          </a:xfrm>
          <a:ln>
            <a:solidFill>
              <a:srgbClr val="FF9966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Leçons</a:t>
            </a:r>
            <a:endParaRPr lang="en-US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DE1FD07-0DEE-4B0E-B813-DB8FC437B3D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5930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6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3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33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33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33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33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7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9" name="Google Shape;39;p37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Google Shape;40;p37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Google Shape;41;p37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Google Shape;42;p37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4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39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7" name="Google Shape;67;p39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39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9" name="Google Shape;69;p39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Google Shape;70;p39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41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8" name="Google Shape;88;p41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9" name="Google Shape;89;p41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0" name="Google Shape;90;p41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1" name="Google Shape;91;p41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25/07/2025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8353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"/>
          <p:cNvSpPr txBox="1"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39491"/>
              </a:buClr>
              <a:buSzPct val="100000"/>
              <a:buFont typeface="Verdana"/>
              <a:buNone/>
            </a:pPr>
            <a:r>
              <a:rPr lang="fr-FR" dirty="0">
                <a:solidFill>
                  <a:schemeClr val="bg1"/>
                </a:solidFill>
              </a:rPr>
              <a:t>16. Calculer et composer des sommes en euros et centimes d’euros</a:t>
            </a:r>
            <a:endParaRPr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D68012CA-140E-1572-77F5-2B8C28EBA8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D7ADD3A5-04D4-742C-6DDF-5FAEF7F6FB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C8F2C4B5-7627-D606-D467-D994BF676A3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5894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B497CB-0BA3-76F0-3AB2-014F03DC1D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350B8FED-038E-6F00-2F24-2DA2D65F02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68D34F24-4E49-37FA-C286-C7DC7A5AF8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3F44D475-82D7-80CE-CD6E-62D315EA837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1438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D1E818C-CB86-1E7A-C103-95784CE42A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Titre 8">
            <a:extLst>
              <a:ext uri="{FF2B5EF4-FFF2-40B4-BE49-F238E27FC236}">
                <a16:creationId xmlns:a16="http://schemas.microsoft.com/office/drawing/2014/main" id="{F1A24B5E-8201-BB32-B5E0-760305FCDA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C18338A9-CBEF-7C69-86E3-EE285076670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6398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9FBCF8A-1DB9-C23D-601E-8E0D975353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D0861B29-6C49-A6C2-4F94-96A3B8B40A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D169B6C3-54F5-9EF5-FC1D-69CAF77E24C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353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1F95B8-F324-3878-3595-E5001C9129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Titre 8">
            <a:extLst>
              <a:ext uri="{FF2B5EF4-FFF2-40B4-BE49-F238E27FC236}">
                <a16:creationId xmlns:a16="http://schemas.microsoft.com/office/drawing/2014/main" id="{97CD1966-B43A-572C-F5FA-7694939D74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2AE00589-B580-D0EC-DEEA-5C1CE01E03B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2075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CB0D670-2680-27F5-E53D-AEBD9E30D2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DA282C8D-492E-81AD-3E1C-56A6D659B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9560C4C8-C5CE-0D54-76D8-891CAA9BF88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07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0DB794A-FCF0-5175-56B9-3AF3BF5F71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FC0B5D79-DB94-CB90-2F37-F70E0582ED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C18D5BF8-067F-9CB6-9974-04009984BB4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1374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494BD088-5D74-4CEE-A2F1-7A4DBBEBBD7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5C2F1AA3-3F14-137D-3D71-D2407B3E0D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E7C53D32-DD9A-DB3D-B71E-45D649A7B1C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>
            <a:extLst>
              <a:ext uri="{FF2B5EF4-FFF2-40B4-BE49-F238E27FC236}">
                <a16:creationId xmlns:a16="http://schemas.microsoft.com/office/drawing/2014/main" id="{A244BFEC-F594-D0A5-D2F3-7ED2713D38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E5B7BEFD-AFB4-7F38-D56B-409FF87DF1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FD804721-289D-5ECD-1685-3E2E3758179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re 15">
            <a:extLst>
              <a:ext uri="{FF2B5EF4-FFF2-40B4-BE49-F238E27FC236}">
                <a16:creationId xmlns:a16="http://schemas.microsoft.com/office/drawing/2014/main" id="{C206094F-D4C5-A2FB-1873-12C0A5CBE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8" name="Espace réservé du texte 17">
            <a:extLst>
              <a:ext uri="{FF2B5EF4-FFF2-40B4-BE49-F238E27FC236}">
                <a16:creationId xmlns:a16="http://schemas.microsoft.com/office/drawing/2014/main" id="{45C35E7A-B11C-48BF-CB18-365B58B90F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C97DAC1E-08E7-9DF4-E7B5-B482D77DA03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040DEFC-5C4C-9344-5FE2-D6FF5E5583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B73FE6CC-A108-A01B-7A95-36A3CFB29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A1B425F6-E697-6A1E-CAE6-470E1566C97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EE4CAA88-1DDF-8DB5-CD93-D0BE61DB2D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360F118D-AA24-B61B-D430-70162360762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08600EFA-25AA-37AE-071A-7DC048D14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1E91DF1-3F2E-7708-B098-4ADC236D368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6829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345D957C-C175-2682-15A2-9E42D0100A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79D3BA8-C184-1EE7-CCF4-6CD8542D300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9206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>
          <a:extLst>
            <a:ext uri="{FF2B5EF4-FFF2-40B4-BE49-F238E27FC236}">
              <a16:creationId xmlns:a16="http://schemas.microsoft.com/office/drawing/2014/main" id="{36ED68CF-F66E-A1F7-D781-A92A744391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F56E14DE-19CD-CFC5-26C5-F0609E55E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B0F1250-CE47-7794-6D60-276CAEA4AEC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0492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AD0819E5-36B7-E2BC-4750-EC7F47BA39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9C51897-EB80-72F5-401F-1415C017CEF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A80FE6E6-30AD-DBA4-6EFF-3EE94CC13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B8F461C-BC75-C51E-1B05-9DBEFE9B359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CF82AF75-EBF0-4625-015A-3374E2EFFA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8D678BBB-467C-AA5A-0898-7C3C515E48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7DCBFF93-98FF-2C02-B72F-6BA2BB7B7FA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F19EF7EB-8E8E-D966-1052-BAF57E90E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C3CC206-6111-CED2-2F3D-490D88CC86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697266B6-798C-5994-9786-99B85252084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1790F96-2B2B-33B9-2EBB-07E2019E96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B3E23043-1518-8A67-C1CE-5226119575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8CC6D784-B05C-6397-69C7-818BC4F6CC4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21B81B95-6862-BADD-1835-7D91CF9B78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DEE35AE9-10F4-986A-63A1-7AFE022469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4B574C9E-96A2-2974-BCE5-9ABFAFE2E7F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4630A248-0FAF-D3D7-81C4-8B5A5B67C0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25" name="Titre 224">
            <a:extLst>
              <a:ext uri="{FF2B5EF4-FFF2-40B4-BE49-F238E27FC236}">
                <a16:creationId xmlns:a16="http://schemas.microsoft.com/office/drawing/2014/main" id="{8D5A2EB9-21B0-E353-2764-A3F1CFCBE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27" name="Image 226">
            <a:extLst>
              <a:ext uri="{FF2B5EF4-FFF2-40B4-BE49-F238E27FC236}">
                <a16:creationId xmlns:a16="http://schemas.microsoft.com/office/drawing/2014/main" id="{1F6A05FD-E96A-B433-4F90-DDC74F3E5F4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6638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2EEA1FE0-DDB2-E801-9CAC-C40988CC11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207DBE71-44CA-B4CE-9BD2-DD39F35CBE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A1FB5EF9-2625-A903-BFCE-A7018FCBB16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8103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9865D76B-8F64-D025-238B-9B7B1B6BC6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DEC8B75C-E2D3-9D84-A8FC-66407AD166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48DD81A9-68F1-83FC-FDE9-428BB88CCFD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22784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7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d84cc96-e4f0-4e7f-873a-a508fb658c41">
      <Terms xmlns="http://schemas.microsoft.com/office/infopath/2007/PartnerControls"/>
    </lcf76f155ced4ddcb4097134ff3c332f>
    <TaxCatchAll xmlns="27f64e36-29aa-44d5-a3e0-06242cad7d4d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56C2C895EEC4E44B0B53F68476E4C38" ma:contentTypeVersion="19" ma:contentTypeDescription="Create a new document." ma:contentTypeScope="" ma:versionID="18803a878aac849c00b4a01ccbe54988">
  <xsd:schema xmlns:xsd="http://www.w3.org/2001/XMLSchema" xmlns:xs="http://www.w3.org/2001/XMLSchema" xmlns:p="http://schemas.microsoft.com/office/2006/metadata/properties" xmlns:ns2="cd84cc96-e4f0-4e7f-873a-a508fb658c41" xmlns:ns3="27f64e36-29aa-44d5-a3e0-06242cad7d4d" targetNamespace="http://schemas.microsoft.com/office/2006/metadata/properties" ma:root="true" ma:fieldsID="780e55d487851c59b72b49e6c88a20c9" ns2:_="" ns3:_="">
    <xsd:import namespace="cd84cc96-e4f0-4e7f-873a-a508fb658c41"/>
    <xsd:import namespace="27f64e36-29aa-44d5-a3e0-06242cad7d4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84cc96-e4f0-4e7f-873a-a508fb658c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4" nillable="true" ma:displayName="Length (seconds)" ma:internalName="MediaLengthInSeconds" ma:readOnly="true">
      <xsd:simpleType>
        <xsd:restriction base="dms:Unknown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f64e36-29aa-44d5-a3e0-06242cad7d4d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909781d-db56-47c3-b873-85a7506b6ab1}" ma:internalName="TaxCatchAll" ma:showField="CatchAllData" ma:web="27f64e36-29aa-44d5-a3e0-06242cad7d4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D31D020-4F48-4B3B-AC4B-DA00B68BFEE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CB6929A-325D-48F6-9877-191C169E6107}">
  <ds:schemaRefs>
    <ds:schemaRef ds:uri="http://schemas.microsoft.com/office/infopath/2007/PartnerControls"/>
    <ds:schemaRef ds:uri="http://purl.org/dc/terms/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www.w3.org/XML/1998/namespace"/>
    <ds:schemaRef ds:uri="27f64e36-29aa-44d5-a3e0-06242cad7d4d"/>
    <ds:schemaRef ds:uri="cd84cc96-e4f0-4e7f-873a-a508fb658c41"/>
  </ds:schemaRefs>
</ds:datastoreItem>
</file>

<file path=customXml/itemProps3.xml><?xml version="1.0" encoding="utf-8"?>
<ds:datastoreItem xmlns:ds="http://schemas.openxmlformats.org/officeDocument/2006/customXml" ds:itemID="{225CFAE5-FED9-456E-B999-B9386CA53FD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d84cc96-e4f0-4e7f-873a-a508fb658c41"/>
    <ds:schemaRef ds:uri="27f64e36-29aa-44d5-a3e0-06242cad7d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1265</Words>
  <Application>Microsoft Office PowerPoint</Application>
  <PresentationFormat>Affichage à l'écran (4:3)</PresentationFormat>
  <Paragraphs>70</Paragraphs>
  <Slides>25</Slides>
  <Notes>25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25</vt:i4>
      </vt:variant>
    </vt:vector>
  </HeadingPairs>
  <TitlesOfParts>
    <vt:vector size="35" baseType="lpstr">
      <vt:lpstr>Arial</vt:lpstr>
      <vt:lpstr>Calibri</vt:lpstr>
      <vt:lpstr>Calibri Light</vt:lpstr>
      <vt:lpstr>Segoe UI</vt:lpstr>
      <vt:lpstr>Verdana</vt:lpstr>
      <vt:lpstr>Thème Office</vt:lpstr>
      <vt:lpstr>1_Thème Office</vt:lpstr>
      <vt:lpstr>2_Thème Office</vt:lpstr>
      <vt:lpstr>3_Thème Office</vt:lpstr>
      <vt:lpstr>7_Thème Office</vt:lpstr>
      <vt:lpstr>16. Calculer et composer des sommes en euros et centimes d’euros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LES NOMBRES JUSQU’À 10 Dire, lire, écrire, dénombrer, placer sur une ligne numérique</dc:title>
  <dc:creator>Éditions Hatier</dc:creator>
  <cp:lastModifiedBy>TAILLADE JUSTINE</cp:lastModifiedBy>
  <cp:revision>2</cp:revision>
  <dcterms:created xsi:type="dcterms:W3CDTF">2022-01-07T11:15:07Z</dcterms:created>
  <dcterms:modified xsi:type="dcterms:W3CDTF">2025-07-25T19:58:40Z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0x010100C56C2C895EEC4E44B0B53F68476E4C38</vt:lpwstr>
  </property>
  <property fmtid="{D5CDD505-2E9C-101B-9397-08002B2CF9AE}" pid="3" name="MediaServiceImageTags">
    <vt:lpwstr/>
  </property>
</Properties>
</file>