
<file path=[Content_Types].xml><?xml version="1.0" encoding="utf-8"?>
<Types xmlns="http://schemas.openxmlformats.org/package/2006/content-types"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67.xml" ContentType="application/vnd.openxmlformats-officedocument.presentationml.notesSlide+xml"/>
  <Override PartName="/ppt/notesSlides/notesSlide68.xml" ContentType="application/vnd.openxmlformats-officedocument.presentationml.notesSlide+xml"/>
  <Override PartName="/ppt/notesSlides/notesSlide69.xml" ContentType="application/vnd.openxmlformats-officedocument.presentationml.notesSlide+xml"/>
  <Override PartName="/ppt/notesSlides/notesSlide70.xml" ContentType="application/vnd.openxmlformats-officedocument.presentationml.notesSlid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4"/>
  </p:sldMasterIdLst>
  <p:notesMasterIdLst>
    <p:notesMasterId r:id="rId75"/>
  </p:notesMasterIdLst>
  <p:sldIdLst>
    <p:sldId id="256" r:id="rId5"/>
    <p:sldId id="257" r:id="rId6"/>
    <p:sldId id="258" r:id="rId7"/>
    <p:sldId id="298" r:id="rId8"/>
    <p:sldId id="374" r:id="rId9"/>
    <p:sldId id="299" r:id="rId10"/>
    <p:sldId id="300" r:id="rId11"/>
    <p:sldId id="301" r:id="rId12"/>
    <p:sldId id="302" r:id="rId13"/>
    <p:sldId id="303" r:id="rId14"/>
    <p:sldId id="618" r:id="rId15"/>
    <p:sldId id="304" r:id="rId16"/>
    <p:sldId id="305" r:id="rId17"/>
    <p:sldId id="306" r:id="rId18"/>
    <p:sldId id="356" r:id="rId19"/>
    <p:sldId id="282" r:id="rId20"/>
    <p:sldId id="369" r:id="rId21"/>
    <p:sldId id="284" r:id="rId22"/>
    <p:sldId id="620" r:id="rId23"/>
    <p:sldId id="619" r:id="rId24"/>
    <p:sldId id="621" r:id="rId25"/>
    <p:sldId id="622" r:id="rId26"/>
    <p:sldId id="623" r:id="rId27"/>
    <p:sldId id="624" r:id="rId28"/>
    <p:sldId id="625" r:id="rId29"/>
    <p:sldId id="626" r:id="rId30"/>
    <p:sldId id="627" r:id="rId31"/>
    <p:sldId id="628" r:id="rId32"/>
    <p:sldId id="629" r:id="rId33"/>
    <p:sldId id="630" r:id="rId34"/>
    <p:sldId id="295" r:id="rId35"/>
    <p:sldId id="370" r:id="rId36"/>
    <p:sldId id="297" r:id="rId37"/>
    <p:sldId id="632" r:id="rId38"/>
    <p:sldId id="657" r:id="rId39"/>
    <p:sldId id="633" r:id="rId40"/>
    <p:sldId id="634" r:id="rId41"/>
    <p:sldId id="635" r:id="rId42"/>
    <p:sldId id="636" r:id="rId43"/>
    <p:sldId id="637" r:id="rId44"/>
    <p:sldId id="639" r:id="rId45"/>
    <p:sldId id="640" r:id="rId46"/>
    <p:sldId id="641" r:id="rId47"/>
    <p:sldId id="642" r:id="rId48"/>
    <p:sldId id="643" r:id="rId49"/>
    <p:sldId id="307" r:id="rId50"/>
    <p:sldId id="371" r:id="rId51"/>
    <p:sldId id="322" r:id="rId52"/>
    <p:sldId id="611" r:id="rId53"/>
    <p:sldId id="615" r:id="rId54"/>
    <p:sldId id="616" r:id="rId55"/>
    <p:sldId id="617" r:id="rId56"/>
    <p:sldId id="335" r:id="rId57"/>
    <p:sldId id="372" r:id="rId58"/>
    <p:sldId id="337" r:id="rId59"/>
    <p:sldId id="645" r:id="rId60"/>
    <p:sldId id="647" r:id="rId61"/>
    <p:sldId id="648" r:id="rId62"/>
    <p:sldId id="649" r:id="rId63"/>
    <p:sldId id="650" r:id="rId64"/>
    <p:sldId id="651" r:id="rId65"/>
    <p:sldId id="652" r:id="rId66"/>
    <p:sldId id="653" r:id="rId67"/>
    <p:sldId id="654" r:id="rId68"/>
    <p:sldId id="655" r:id="rId69"/>
    <p:sldId id="656" r:id="rId70"/>
    <p:sldId id="350" r:id="rId71"/>
    <p:sldId id="373" r:id="rId72"/>
    <p:sldId id="309" r:id="rId73"/>
    <p:sldId id="644" r:id="rId74"/>
  </p:sldIdLst>
  <p:sldSz cx="9144000" cy="6858000" type="screen4x3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  <p:ext uri="http://customooxmlschemas.google.com/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119" roundtripDataSignature="AMtx7mixSlDiehlHCchW13nVLjwSKudqQQ==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F875900-4CD5-0B77-42CA-03FBCC6F856F}" name="Pauline Lion" initials="PL" userId="48ef9a2cfb904c2c" providerId="Windows Live"/>
  <p188:author id="{1D22D803-2297-59A2-53CD-2175199C2A4D}" name="Catherine MALLARD" initials="CM" userId="S::catherine.mallard@ac-orleans-tours.fr::6a472aea-0836-4e0d-8018-3eacbc2442a1" providerId="AD"/>
  <p188:author id="{BCEC0C35-085C-D9B9-E378-2995294E600F}" name="Sylvie Advenier" initials="SA" userId="516bcc22ff4f1580" providerId="Windows Live"/>
  <p188:author id="{6EC3644E-CAF9-BE47-EB1A-C427F723DB1E}" name="catherine.mallard2" initials="ca" userId="S::catherine.mallard2_gmail.com#ext#@hachette.onmicrosoft.com::943e5806-a044-4790-a0a9-05d7075f8f80" providerId="AD"/>
  <p188:author id="{4CF84EDD-95CE-3E5E-4B94-06DB52278683}" name="Christophe Dracos" initials="CD" userId="S::cri.dracos_outlook.fr#ext#@hachette.onmicrosoft.com::9a339485-cc17-450e-b56d-f2edc49cae5a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jennifer riviere" initials="" lastIdx="11" clrIdx="0"/>
  <p:cmAuthor id="1" name="CHAUVELLIER ANNE" initials="" lastIdx="15" clrIdx="1"/>
  <p:cmAuthor id="2" name="Sylvie Advenier" initials="" lastIdx="8" clrIdx="2"/>
  <p:cmAuthor id="3" name="Harmonie Rossi Tessier" initials="" lastIdx="4" clrIdx="3"/>
  <p:cmAuthor id="4" name="HACHE Caroline" initials="" lastIdx="4" clrIdx="4"/>
  <p:cmAuthor id="5" name="Pauline Lion" initials="" lastIdx="8" clrIdx="5"/>
  <p:cmAuthor id="6" name="Compte Microsoft" initials="" lastIdx="11" clrIdx="6"/>
  <p:cmAuthor id="7" name="Compte Microsoft" initials="CM" lastIdx="7" clrIdx="7">
    <p:extLst>
      <p:ext uri="{19B8F6BF-5375-455C-9EA6-DF929625EA0E}">
        <p15:presenceInfo xmlns:p15="http://schemas.microsoft.com/office/powerpoint/2012/main" userId="b37cafc324dd2ae0" providerId="Windows Live"/>
      </p:ext>
    </p:extLst>
  </p:cmAuthor>
  <p:cmAuthor id="8" name="omenriah" initials="om" lastIdx="24" clrIdx="8">
    <p:extLst>
      <p:ext uri="{19B8F6BF-5375-455C-9EA6-DF929625EA0E}">
        <p15:presenceInfo xmlns:p15="http://schemas.microsoft.com/office/powerpoint/2012/main" userId="S::omenriah_gmail.com#ext#@hachette.onmicrosoft.com::1c7e23f3-21b9-4451-98c0-15057ee07999" providerId="AD"/>
      </p:ext>
    </p:extLst>
  </p:cmAuthor>
  <p:cmAuthor id="9" name="pauline.negrellion" initials="pa" lastIdx="16" clrIdx="9">
    <p:extLst>
      <p:ext uri="{19B8F6BF-5375-455C-9EA6-DF929625EA0E}">
        <p15:presenceInfo xmlns:p15="http://schemas.microsoft.com/office/powerpoint/2012/main" userId="S::pauline.negrellion_gmail.com#ext#@hachette.onmicrosoft.com::9fb65b54-3bbd-4994-b3cf-42d8602c7eef" providerId="AD"/>
      </p:ext>
    </p:extLst>
  </p:cmAuthor>
  <p:cmAuthor id="10" name="HACHE Caroline" initials="HC" lastIdx="17" clrIdx="10">
    <p:extLst>
      <p:ext uri="{19B8F6BF-5375-455C-9EA6-DF929625EA0E}">
        <p15:presenceInfo xmlns:p15="http://schemas.microsoft.com/office/powerpoint/2012/main" userId="S::caroline.hache_univ-amu.fr#ext#@hachette.onmicrosoft.com::8f7bb2c5-af1f-4ec9-9672-c04e07afd9f4" providerId="AD"/>
      </p:ext>
    </p:extLst>
  </p:cmAuthor>
  <p:cmAuthor id="11" name="riviere.jennifer" initials="ri" lastIdx="19" clrIdx="11">
    <p:extLst>
      <p:ext uri="{19B8F6BF-5375-455C-9EA6-DF929625EA0E}">
        <p15:presenceInfo xmlns:p15="http://schemas.microsoft.com/office/powerpoint/2012/main" userId="S::riviere.jennifer_gmail.com#ext#@hachette.onmicrosoft.com::1d9d5009-092f-4c80-8dba-153923be29d4" providerId="AD"/>
      </p:ext>
    </p:extLst>
  </p:cmAuthor>
  <p:cmAuthor id="12" name="Christophe Dracos" initials="CD" lastIdx="12" clrIdx="12">
    <p:extLst>
      <p:ext uri="{19B8F6BF-5375-455C-9EA6-DF929625EA0E}">
        <p15:presenceInfo xmlns:p15="http://schemas.microsoft.com/office/powerpoint/2012/main" userId="S::cri.dracos_outlook.fr#ext#@hachette.onmicrosoft.com::9a339485-cc17-450e-b56d-f2edc49cae5a" providerId="AD"/>
      </p:ext>
    </p:extLst>
  </p:cmAuthor>
  <p:cmAuthor id="13" name="CHAUVELLIER ANNE" initials="CA" lastIdx="18" clrIdx="13">
    <p:extLst>
      <p:ext uri="{19B8F6BF-5375-455C-9EA6-DF929625EA0E}">
        <p15:presenceInfo xmlns:p15="http://schemas.microsoft.com/office/powerpoint/2012/main" userId="S::ACHAUVELLIER@editions-hatier.fr::f6f57ace-c9cf-44ce-941b-3615434e65b1" providerId="AD"/>
      </p:ext>
    </p:extLst>
  </p:cmAuthor>
  <p:cmAuthor id="14" name="catherine.mallard2" initials="ca" lastIdx="23" clrIdx="14">
    <p:extLst>
      <p:ext uri="{19B8F6BF-5375-455C-9EA6-DF929625EA0E}">
        <p15:presenceInfo xmlns:p15="http://schemas.microsoft.com/office/powerpoint/2012/main" userId="S::catherine.mallard2_gmail.com#ext#@hachette.onmicrosoft.com::943e5806-a044-4790-a0a9-05d7075f8f80" providerId="AD"/>
      </p:ext>
    </p:extLst>
  </p:cmAuthor>
  <p:cmAuthor id="15" name="Catherine MALLARD" initials="CM" lastIdx="4" clrIdx="15">
    <p:extLst>
      <p:ext uri="{19B8F6BF-5375-455C-9EA6-DF929625EA0E}">
        <p15:presenceInfo xmlns:p15="http://schemas.microsoft.com/office/powerpoint/2012/main" userId="S::catherine.mallard@ac-orleans-tours.fr::6a472aea-0836-4e0d-8018-3eacbc2442a1" providerId="AD"/>
      </p:ext>
    </p:extLst>
  </p:cmAuthor>
  <p:cmAuthor id="16" name="TAILLADE JUSTINE" initials="JT" lastIdx="12" clrIdx="16">
    <p:extLst>
      <p:ext uri="{19B8F6BF-5375-455C-9EA6-DF929625EA0E}">
        <p15:presenceInfo xmlns:p15="http://schemas.microsoft.com/office/powerpoint/2012/main" userId="S::JTAILLADE@editions-hatier.fr::7689be7a-6074-46a5-a6a4-f2fd3e4f6393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43C0C"/>
    <a:srgbClr val="1A1A18"/>
    <a:srgbClr val="F58234"/>
    <a:srgbClr val="FFED00"/>
    <a:srgbClr val="BCCF1F"/>
    <a:srgbClr val="2378C0"/>
    <a:srgbClr val="1D8F60"/>
    <a:srgbClr val="B14A11"/>
    <a:srgbClr val="DC007D"/>
    <a:srgbClr val="ECECE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8ED1464-51D2-4776-B11C-C6E3C69C6742}" v="1" dt="2025-07-25T15:14:35.50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601" autoAdjust="0"/>
    <p:restoredTop sz="61616" autoAdjust="0"/>
  </p:normalViewPr>
  <p:slideViewPr>
    <p:cSldViewPr snapToGrid="0">
      <p:cViewPr varScale="1">
        <p:scale>
          <a:sx n="50" d="100"/>
          <a:sy n="50" d="100"/>
        </p:scale>
        <p:origin x="2342" y="53"/>
      </p:cViewPr>
      <p:guideLst/>
    </p:cSldViewPr>
  </p:slideViewPr>
  <p:notesTextViewPr>
    <p:cViewPr>
      <p:scale>
        <a:sx n="150" d="100"/>
        <a:sy n="15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50" Type="http://schemas.openxmlformats.org/officeDocument/2006/relationships/slide" Target="slides/slide46.xml"/><Relationship Id="rId55" Type="http://schemas.openxmlformats.org/officeDocument/2006/relationships/slide" Target="slides/slide51.xml"/><Relationship Id="rId63" Type="http://schemas.openxmlformats.org/officeDocument/2006/relationships/slide" Target="slides/slide59.xml"/><Relationship Id="rId68" Type="http://schemas.openxmlformats.org/officeDocument/2006/relationships/slide" Target="slides/slide64.xml"/><Relationship Id="rId120" Type="http://schemas.openxmlformats.org/officeDocument/2006/relationships/commentAuthors" Target="commentAuthors.xml"/><Relationship Id="rId125" Type="http://schemas.microsoft.com/office/2015/10/relationships/revisionInfo" Target="revisionInfo.xml"/><Relationship Id="rId7" Type="http://schemas.openxmlformats.org/officeDocument/2006/relationships/slide" Target="slides/slide3.xml"/><Relationship Id="rId71" Type="http://schemas.openxmlformats.org/officeDocument/2006/relationships/slide" Target="slides/slide67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3" Type="http://schemas.openxmlformats.org/officeDocument/2006/relationships/slide" Target="slides/slide49.xml"/><Relationship Id="rId58" Type="http://schemas.openxmlformats.org/officeDocument/2006/relationships/slide" Target="slides/slide54.xml"/><Relationship Id="rId66" Type="http://schemas.openxmlformats.org/officeDocument/2006/relationships/slide" Target="slides/slide62.xml"/><Relationship Id="rId74" Type="http://schemas.openxmlformats.org/officeDocument/2006/relationships/slide" Target="slides/slide70.xml"/><Relationship Id="rId123" Type="http://schemas.openxmlformats.org/officeDocument/2006/relationships/theme" Target="theme/theme1.xml"/><Relationship Id="rId5" Type="http://schemas.openxmlformats.org/officeDocument/2006/relationships/slide" Target="slides/slide1.xml"/><Relationship Id="rId61" Type="http://schemas.openxmlformats.org/officeDocument/2006/relationships/slide" Target="slides/slide57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slide" Target="slides/slide48.xml"/><Relationship Id="rId60" Type="http://schemas.openxmlformats.org/officeDocument/2006/relationships/slide" Target="slides/slide56.xml"/><Relationship Id="rId65" Type="http://schemas.openxmlformats.org/officeDocument/2006/relationships/slide" Target="slides/slide61.xml"/><Relationship Id="rId73" Type="http://schemas.openxmlformats.org/officeDocument/2006/relationships/slide" Target="slides/slide69.xml"/><Relationship Id="rId122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56" Type="http://schemas.openxmlformats.org/officeDocument/2006/relationships/slide" Target="slides/slide52.xml"/><Relationship Id="rId64" Type="http://schemas.openxmlformats.org/officeDocument/2006/relationships/slide" Target="slides/slide60.xml"/><Relationship Id="rId69" Type="http://schemas.openxmlformats.org/officeDocument/2006/relationships/slide" Target="slides/slide65.xml"/><Relationship Id="rId126" Type="http://schemas.microsoft.com/office/2018/10/relationships/authors" Target="authors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72" Type="http://schemas.openxmlformats.org/officeDocument/2006/relationships/slide" Target="slides/slide68.xml"/><Relationship Id="rId121" Type="http://schemas.openxmlformats.org/officeDocument/2006/relationships/presProps" Target="presProps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59" Type="http://schemas.openxmlformats.org/officeDocument/2006/relationships/slide" Target="slides/slide55.xml"/><Relationship Id="rId67" Type="http://schemas.openxmlformats.org/officeDocument/2006/relationships/slide" Target="slides/slide63.xml"/><Relationship Id="rId124" Type="http://schemas.openxmlformats.org/officeDocument/2006/relationships/tableStyles" Target="tableStyles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54" Type="http://schemas.openxmlformats.org/officeDocument/2006/relationships/slide" Target="slides/slide50.xml"/><Relationship Id="rId62" Type="http://schemas.openxmlformats.org/officeDocument/2006/relationships/slide" Target="slides/slide58.xml"/><Relationship Id="rId70" Type="http://schemas.openxmlformats.org/officeDocument/2006/relationships/slide" Target="slides/slide66.xml"/><Relationship Id="rId75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slide" Target="slides/slide45.xml"/><Relationship Id="rId57" Type="http://schemas.openxmlformats.org/officeDocument/2006/relationships/slide" Target="slides/slide53.xml"/><Relationship Id="rId119" Type="http://customschemas.google.com/relationships/presentationmetadata" Target="meta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‹N°›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409895702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Google Shape;74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75" name="Google Shape;75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76" name="Google Shape;76;p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1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84475431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0" name="Google Shape;740;p4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741" name="Google Shape;741;p4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rPr lang="fr-FR" b="0" i="1" dirty="0">
                <a:latin typeface="Calibri"/>
                <a:ea typeface="Calibri"/>
                <a:cs typeface="Calibri"/>
                <a:sym typeface="Calibri"/>
              </a:rPr>
              <a:t>C’est le nombre de maisons qu’il y a </a:t>
            </a:r>
            <a:r>
              <a:rPr lang="fr-FR" b="1" i="1" dirty="0">
                <a:latin typeface="Calibri"/>
                <a:ea typeface="Calibri"/>
                <a:cs typeface="Calibri"/>
                <a:sym typeface="Calibri"/>
              </a:rPr>
              <a:t>en tout</a:t>
            </a:r>
            <a:r>
              <a:rPr lang="fr-FR" b="0" i="1" dirty="0">
                <a:latin typeface="Calibri"/>
                <a:ea typeface="Calibri"/>
                <a:cs typeface="Calibri"/>
                <a:sym typeface="Calibri"/>
              </a:rPr>
              <a:t>.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rPr lang="fr-FR" b="0" i="0" dirty="0">
                <a:latin typeface="Calibri"/>
                <a:cs typeface="Calibri"/>
                <a:sym typeface="Calibri"/>
              </a:rPr>
              <a:t>Demander aux élèves de trouver quelles réglettes placer pour obtenir la même longueur que l’ensemble des réglettes.</a:t>
            </a:r>
            <a:endParaRPr b="0" i="0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endParaRPr sz="1200" b="0" i="0" dirty="0">
              <a:solidFill>
                <a:srgbClr val="8296B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42" name="Google Shape;742;p48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>
                <a:solidFill>
                  <a:srgbClr val="000000"/>
                </a:solidFill>
              </a:rPr>
              <a:t>10</a:t>
            </a:fld>
            <a:endParaRPr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850058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23">
          <a:extLst>
            <a:ext uri="{FF2B5EF4-FFF2-40B4-BE49-F238E27FC236}">
              <a16:creationId xmlns:a16="http://schemas.microsoft.com/office/drawing/2014/main" id="{FE5F6FE7-44DB-73C8-84FD-9E486B34B1D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4" name="Google Shape;724;p46:notes">
            <a:extLst>
              <a:ext uri="{FF2B5EF4-FFF2-40B4-BE49-F238E27FC236}">
                <a16:creationId xmlns:a16="http://schemas.microsoft.com/office/drawing/2014/main" id="{FEF55F5D-1A31-7769-DA11-5E0634F816E3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725" name="Google Shape;725;p46:notes">
            <a:extLst>
              <a:ext uri="{FF2B5EF4-FFF2-40B4-BE49-F238E27FC236}">
                <a16:creationId xmlns:a16="http://schemas.microsoft.com/office/drawing/2014/main" id="{E1745253-BF0C-FC6A-AD66-2FF01D91AFC1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rPr lang="fr-FR" b="0" i="1" dirty="0">
                <a:latin typeface="Calibri"/>
                <a:ea typeface="Calibri"/>
                <a:cs typeface="Calibri"/>
                <a:sym typeface="Calibri"/>
              </a:rPr>
              <a:t>Il faut 2 réglettes orange et 1 réglette jaune.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tabLst/>
              <a:defRPr/>
            </a:pPr>
            <a:r>
              <a:rPr lang="fr-FR" b="0" i="1" dirty="0">
                <a:latin typeface="Calibri"/>
                <a:ea typeface="Calibri"/>
                <a:cs typeface="Calibri"/>
                <a:sym typeface="Calibri"/>
              </a:rPr>
              <a:t>Cela représente le nombre 25.</a:t>
            </a:r>
            <a:endParaRPr b="0" i="1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endParaRPr sz="1200" b="0" i="0" dirty="0">
              <a:solidFill>
                <a:srgbClr val="8296B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26" name="Google Shape;726;p46:notes">
            <a:extLst>
              <a:ext uri="{FF2B5EF4-FFF2-40B4-BE49-F238E27FC236}">
                <a16:creationId xmlns:a16="http://schemas.microsoft.com/office/drawing/2014/main" id="{5AAFD232-3225-DCCB-FD9F-505C554917EA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>
                <a:solidFill>
                  <a:srgbClr val="000000"/>
                </a:solidFill>
              </a:rPr>
              <a:t>11</a:t>
            </a:fld>
            <a:endParaRPr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50560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9" name="Google Shape;749;p4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750" name="Google Shape;750;p4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i="1" dirty="0"/>
              <a:t>Nous venons de représenter le problème de deux manières différentes</a:t>
            </a:r>
            <a:r>
              <a:rPr lang="fr-FR" b="0" i="1" dirty="0"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b="0" i="1" dirty="0"/>
              <a:t>: par un schéma et avec les réglettes.</a:t>
            </a:r>
            <a:endParaRPr i="1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i="0" dirty="0"/>
              <a:t>Demander aux élèves d’écrire le calcul qui permet de trouver la réponse au problème. Laisser quelques instants, puis reprendre en collectif.</a:t>
            </a: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b="0" i="1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i="0" dirty="0"/>
          </a:p>
        </p:txBody>
      </p:sp>
      <p:sp>
        <p:nvSpPr>
          <p:cNvPr id="751" name="Google Shape;751;p49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>
                <a:solidFill>
                  <a:srgbClr val="000000"/>
                </a:solidFill>
              </a:rPr>
              <a:t>12</a:t>
            </a:fld>
            <a:endParaRPr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26825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7" name="Google Shape;777;p5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778" name="Google Shape;778;p5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i="0" dirty="0"/>
              <a:t>Faire verbaliser par les élèves que l’on cherche </a:t>
            </a:r>
            <a:r>
              <a:rPr lang="fr-FR" sz="1200" dirty="0">
                <a:latin typeface="Calibri"/>
                <a:ea typeface="Calibri"/>
                <a:cs typeface="Calibri"/>
                <a:sym typeface="Calibri"/>
              </a:rPr>
              <a:t>combien de maisons il y a en tout.</a:t>
            </a:r>
            <a:r>
              <a:rPr lang="fr-FR" b="0" i="0" dirty="0"/>
              <a:t> </a:t>
            </a: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i="0" dirty="0"/>
              <a:t>Cela se traduit par une addition. </a:t>
            </a:r>
            <a:r>
              <a:rPr lang="fr-FR" b="0" i="1" dirty="0"/>
              <a:t>17 + 8.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fr-FR" dirty="0"/>
              <a:t>Interroger un élève pour qu’il donne le résultat.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fr-FR" b="0" i="1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i="0" dirty="0"/>
          </a:p>
        </p:txBody>
      </p:sp>
      <p:sp>
        <p:nvSpPr>
          <p:cNvPr id="779" name="Google Shape;779;p50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>
                <a:solidFill>
                  <a:srgbClr val="000000"/>
                </a:solidFill>
              </a:rPr>
              <a:t>13</a:t>
            </a:fld>
            <a:endParaRPr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143118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6" name="Google Shape;806;p5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807" name="Google Shape;807;p5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  <a:tabLst/>
              <a:defRPr/>
            </a:pPr>
            <a:r>
              <a:rPr lang="fr-FR" sz="1200" dirty="0">
                <a:latin typeface="Calibri"/>
                <a:ea typeface="Calibri"/>
                <a:cs typeface="Calibri"/>
                <a:sym typeface="Calibri"/>
              </a:rPr>
              <a:t>→</a:t>
            </a:r>
            <a:r>
              <a:rPr lang="fr-FR" b="0" i="1" dirty="0"/>
              <a:t> 17 + 8 = 25.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  <a:tabLst/>
              <a:defRPr/>
            </a:pPr>
            <a:r>
              <a:rPr lang="fr-FR" i="1" dirty="0"/>
              <a:t>On trouve 2 réglettes orange et 1 réglette jaune, ce qui représente 25.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rPr lang="fr-FR" dirty="0"/>
              <a:t>Demander</a:t>
            </a:r>
            <a:r>
              <a:rPr lang="fr-FR" baseline="0" dirty="0"/>
              <a:t> à un élève de formuler une phrase réponse.</a:t>
            </a:r>
            <a:endParaRPr lang="fr-FR" dirty="0"/>
          </a:p>
        </p:txBody>
      </p:sp>
      <p:sp>
        <p:nvSpPr>
          <p:cNvPr id="808" name="Google Shape;808;p5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>
                <a:solidFill>
                  <a:srgbClr val="000000"/>
                </a:solidFill>
              </a:rPr>
              <a:t>14</a:t>
            </a:fld>
            <a:endParaRPr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187297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6" name="Google Shape;806;p5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807" name="Google Shape;807;p5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200" dirty="0">
                <a:latin typeface="Calibri"/>
                <a:ea typeface="Calibri"/>
                <a:cs typeface="Calibri"/>
                <a:sym typeface="Calibri"/>
              </a:rPr>
              <a:t>→</a:t>
            </a:r>
            <a:r>
              <a:rPr lang="fr-FR" b="0" i="1" dirty="0"/>
              <a:t> Il y a 25 maisons dans la rue.</a:t>
            </a:r>
            <a:endParaRPr dirty="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rPr lang="fr-FR" b="0" i="1" dirty="0"/>
              <a:t>Ici, c’est un problème où l’on connait les deux parties et où l’on cherche le tout.</a:t>
            </a:r>
            <a:endParaRPr b="0" i="1" dirty="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08" name="Google Shape;808;p5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>
                <a:solidFill>
                  <a:srgbClr val="000000"/>
                </a:solidFill>
              </a:rPr>
              <a:t>15</a:t>
            </a:fld>
            <a:endParaRPr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281219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7" name="Google Shape;487;p2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88" name="Google Shape;488;p2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i="1" dirty="0"/>
              <a:t>Voici un autre problème que vous allez résoudre sur votre ardoise. </a:t>
            </a:r>
            <a:endParaRPr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fr-FR" b="0" dirty="0"/>
              <a:t>Demander à un élève de lire le problème et de le reformuler. 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dirty="0"/>
              <a:t>Laisser les élèves chercher ; les inciter à utiliser les réglettes en s’appuyant sur la dizaine pour représenter les 14 perles. 14 = 10 + 4.</a:t>
            </a:r>
            <a:endParaRPr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fr-FR" b="0" dirty="0"/>
              <a:t>Faire une correction rapide avec schéma, schéma de réglettes et modélisation mathématique. </a:t>
            </a: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1" i="0" dirty="0"/>
              <a:t>Calcul</a:t>
            </a:r>
            <a:r>
              <a:rPr lang="fr-FR" b="0" dirty="0"/>
              <a:t> </a:t>
            </a:r>
            <a:r>
              <a:rPr lang="fr-FR" b="0" i="0" dirty="0"/>
              <a:t>: 9</a:t>
            </a:r>
            <a:r>
              <a:rPr lang="fr-FR" b="0" dirty="0"/>
              <a:t> </a:t>
            </a:r>
            <a:r>
              <a:rPr lang="fr-FR" b="0" i="0" dirty="0"/>
              <a:t>+</a:t>
            </a:r>
            <a:r>
              <a:rPr lang="fr-FR" b="0" dirty="0"/>
              <a:t> </a:t>
            </a:r>
            <a:r>
              <a:rPr lang="fr-FR" b="0" i="0" dirty="0"/>
              <a:t>14 =</a:t>
            </a:r>
            <a:r>
              <a:rPr lang="fr-FR" b="0" dirty="0"/>
              <a:t> </a:t>
            </a:r>
            <a:r>
              <a:rPr lang="fr-FR" b="0" i="0" dirty="0"/>
              <a:t>23.</a:t>
            </a: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1" i="0" dirty="0"/>
              <a:t>Phrase réponse</a:t>
            </a:r>
            <a:r>
              <a:rPr lang="fr-FR" b="0" dirty="0"/>
              <a:t> </a:t>
            </a:r>
            <a:r>
              <a:rPr lang="fr-FR" b="0" i="0" dirty="0"/>
              <a:t>: Il y a 23</a:t>
            </a:r>
            <a:r>
              <a:rPr lang="fr-FR" b="0" dirty="0"/>
              <a:t> </a:t>
            </a:r>
            <a:r>
              <a:rPr lang="fr-FR" b="0" i="0" baseline="0" dirty="0"/>
              <a:t>perles dans le bracelet de Malo</a:t>
            </a:r>
            <a:r>
              <a:rPr lang="fr-FR" b="0" i="0" dirty="0"/>
              <a:t>.</a:t>
            </a:r>
            <a:endParaRPr b="0" i="0" dirty="0"/>
          </a:p>
        </p:txBody>
      </p:sp>
      <p:sp>
        <p:nvSpPr>
          <p:cNvPr id="489" name="Google Shape;489;p27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>
                <a:solidFill>
                  <a:srgbClr val="000000"/>
                </a:solidFill>
              </a:rPr>
              <a:t>16</a:t>
            </a:fld>
            <a:endParaRPr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133850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82" name="Google Shape;82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fr-FR" i="1" dirty="0"/>
              <a:t>Prenez vos ardoises, nous allons résoudre un premier problème.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83" name="Google Shape;83;p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17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3368251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" name="Google Shape;501;p2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02" name="Google Shape;502;p2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dirty="0"/>
              <a:t>Demander à un élève de lire le problème et le faire reformuler. 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r>
              <a:rPr lang="fr-FR" sz="1800" b="0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Q</a:t>
            </a:r>
            <a:r>
              <a:rPr lang="fr-FR" sz="1800" i="1" dirty="0">
                <a:latin typeface="Calibri"/>
                <a:ea typeface="Calibri"/>
                <a:cs typeface="Calibri"/>
                <a:sym typeface="Calibri"/>
              </a:rPr>
              <a:t>ue cherche-t-on ? </a:t>
            </a:r>
            <a:r>
              <a:rPr lang="fr-FR" sz="1800" dirty="0">
                <a:latin typeface="Calibri"/>
                <a:ea typeface="Calibri"/>
                <a:cs typeface="Calibri"/>
                <a:sym typeface="Calibri"/>
              </a:rPr>
              <a:t>→</a:t>
            </a:r>
            <a:r>
              <a:rPr lang="fr-FR" sz="1800" b="0" i="1" dirty="0"/>
              <a:t> </a:t>
            </a:r>
            <a:r>
              <a:rPr lang="fr-FR" sz="1800" i="1" dirty="0">
                <a:latin typeface="Calibri"/>
                <a:ea typeface="Calibri"/>
                <a:cs typeface="Calibri"/>
                <a:sym typeface="Calibri"/>
              </a:rPr>
              <a:t>On cherche combien de BD il y a dans le salon.</a:t>
            </a:r>
            <a:endParaRPr lang="fr-FR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rPr lang="fr-FR" sz="1200" b="0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Prenez vos ardoises et faites un schéma pour représenter</a:t>
            </a:r>
            <a:r>
              <a:rPr lang="fr-FR" sz="1200" b="0" i="1" dirty="0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 ce problème. </a:t>
            </a:r>
            <a:endParaRPr lang="fr-FR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8296B0"/>
              </a:buClr>
              <a:buSzPts val="1200"/>
              <a:buFont typeface="Arial"/>
              <a:buNone/>
            </a:pPr>
            <a:r>
              <a:rPr lang="fr-FR" sz="1200" b="0" i="0" dirty="0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Laisser un temps aux élèves, puis r</a:t>
            </a:r>
            <a:r>
              <a:rPr lang="fr-FR" b="0" i="0" dirty="0">
                <a:latin typeface="Calibri"/>
                <a:ea typeface="Calibri"/>
                <a:cs typeface="Calibri"/>
                <a:sym typeface="Calibri"/>
              </a:rPr>
              <a:t>eprendre en collectif</a:t>
            </a:r>
            <a:r>
              <a:rPr lang="fr-FR" sz="1200" i="0" dirty="0"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b="0" i="0" dirty="0">
                <a:latin typeface="Calibri"/>
                <a:ea typeface="Calibri"/>
                <a:cs typeface="Calibri"/>
                <a:sym typeface="Calibri"/>
              </a:rPr>
              <a:t>: </a:t>
            </a:r>
            <a:r>
              <a:rPr lang="fr-FR" b="0" i="1" dirty="0">
                <a:latin typeface="Calibri"/>
                <a:ea typeface="Calibri"/>
                <a:cs typeface="Calibri"/>
                <a:sym typeface="Calibri"/>
              </a:rPr>
              <a:t>quelles informations avons-nous</a:t>
            </a:r>
            <a:r>
              <a:rPr lang="fr-FR" sz="1200" i="1" dirty="0"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b="0" i="1" dirty="0">
                <a:latin typeface="Calibri"/>
                <a:ea typeface="Calibri"/>
                <a:cs typeface="Calibri"/>
                <a:sym typeface="Calibri"/>
              </a:rPr>
              <a:t>? </a:t>
            </a:r>
            <a:r>
              <a:rPr lang="fr-FR" sz="1200" dirty="0">
                <a:latin typeface="Calibri"/>
                <a:ea typeface="Calibri"/>
                <a:cs typeface="Calibri"/>
                <a:sym typeface="Calibri"/>
              </a:rPr>
              <a:t>→</a:t>
            </a:r>
            <a:r>
              <a:rPr lang="fr-FR" b="0" i="1" dirty="0"/>
              <a:t> </a:t>
            </a:r>
            <a:r>
              <a:rPr lang="fr-FR" b="0" i="1" dirty="0">
                <a:latin typeface="Calibri"/>
                <a:ea typeface="Calibri"/>
                <a:cs typeface="Calibri"/>
                <a:sym typeface="Calibri"/>
              </a:rPr>
              <a:t>Il y a 29</a:t>
            </a:r>
            <a:r>
              <a:rPr lang="fr-FR" sz="1200" i="1" dirty="0"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b="0" i="1" dirty="0">
                <a:latin typeface="Calibri"/>
                <a:ea typeface="Calibri"/>
                <a:cs typeface="Calibri"/>
                <a:sym typeface="Calibri"/>
              </a:rPr>
              <a:t>BD en tout. </a:t>
            </a:r>
            <a:endParaRPr lang="fr-FR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rPr lang="fr-FR" b="0" dirty="0">
                <a:latin typeface="Calibri"/>
                <a:ea typeface="Calibri"/>
                <a:cs typeface="Calibri"/>
                <a:sym typeface="Calibri"/>
              </a:rPr>
              <a:t>Demander aux élèves comment ils ont représenté ces 29</a:t>
            </a:r>
            <a:r>
              <a:rPr lang="fr-FR" sz="1200" i="0" dirty="0"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b="0" dirty="0">
                <a:latin typeface="Calibri"/>
                <a:ea typeface="Calibri"/>
                <a:cs typeface="Calibri"/>
                <a:sym typeface="Calibri"/>
              </a:rPr>
              <a:t>BD. </a:t>
            </a:r>
            <a:endParaRPr lang="fr-FR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endParaRPr sz="1200" b="0" i="0" dirty="0">
              <a:solidFill>
                <a:srgbClr val="8296B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03" name="Google Shape;503;p29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>
                <a:solidFill>
                  <a:srgbClr val="000000"/>
                </a:solidFill>
              </a:rPr>
              <a:t>18</a:t>
            </a:fld>
            <a:endParaRPr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169441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75">
          <a:extLst>
            <a:ext uri="{FF2B5EF4-FFF2-40B4-BE49-F238E27FC236}">
              <a16:creationId xmlns:a16="http://schemas.microsoft.com/office/drawing/2014/main" id="{7D4F157D-38E5-EF6A-35A5-6830404998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6" name="Google Shape;676;p43:notes">
            <a:extLst>
              <a:ext uri="{FF2B5EF4-FFF2-40B4-BE49-F238E27FC236}">
                <a16:creationId xmlns:a16="http://schemas.microsoft.com/office/drawing/2014/main" id="{A56B0634-A243-06C1-4C99-B747FCF2BB8D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77" name="Google Shape;677;p43:notes">
            <a:extLst>
              <a:ext uri="{FF2B5EF4-FFF2-40B4-BE49-F238E27FC236}">
                <a16:creationId xmlns:a16="http://schemas.microsoft.com/office/drawing/2014/main" id="{CD7A5081-B092-CA2F-30A7-5A2240D6AAE2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rPr lang="fr-FR" b="0" i="1" dirty="0"/>
              <a:t>Voici les 29</a:t>
            </a:r>
            <a:r>
              <a:rPr lang="fr-FR" sz="1200" i="1" dirty="0"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b="0" i="1" dirty="0"/>
              <a:t>BD. On a dessiné 2</a:t>
            </a:r>
            <a:r>
              <a:rPr lang="fr-FR" sz="1200" i="1" dirty="0"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b="0" i="1" dirty="0"/>
              <a:t>barres de dizaines et 9</a:t>
            </a:r>
            <a:r>
              <a:rPr lang="fr-FR" sz="1200" i="1" dirty="0"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b="0" i="1" dirty="0"/>
              <a:t>unités.</a:t>
            </a:r>
            <a:endParaRPr lang="fr-FR" dirty="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rPr lang="fr-FR" b="0" i="1" dirty="0"/>
              <a:t>Que doit-on représenter</a:t>
            </a:r>
            <a:r>
              <a:rPr lang="fr-FR" sz="1200" i="1" dirty="0"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b="0" i="1" dirty="0"/>
              <a:t>? </a:t>
            </a:r>
            <a:r>
              <a:rPr lang="fr-FR" sz="1200" dirty="0">
                <a:latin typeface="Calibri"/>
                <a:ea typeface="Calibri"/>
                <a:cs typeface="Calibri"/>
                <a:sym typeface="Calibri"/>
              </a:rPr>
              <a:t>→</a:t>
            </a:r>
            <a:r>
              <a:rPr lang="fr-FR" b="0" i="1" dirty="0"/>
              <a:t> Les 14</a:t>
            </a:r>
            <a:r>
              <a:rPr lang="fr-FR" sz="1200" i="1" dirty="0"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b="0" i="1" dirty="0"/>
              <a:t>BD qui sont dans la chambre de Zoé.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rPr lang="fr-FR" b="0" i="1" dirty="0"/>
              <a:t>Doit-on les dessiner en plus ou font-elles partie des 29</a:t>
            </a:r>
            <a:r>
              <a:rPr lang="fr-FR" sz="1200" i="1" dirty="0">
                <a:latin typeface="Calibri"/>
                <a:ea typeface="Calibri"/>
                <a:cs typeface="Calibri"/>
                <a:sym typeface="Calibri"/>
              </a:rPr>
              <a:t> BD</a:t>
            </a:r>
            <a:r>
              <a:rPr lang="fr-FR" b="0" i="1" dirty="0"/>
              <a:t> déjà dessinées</a:t>
            </a:r>
            <a:r>
              <a:rPr lang="fr-FR" sz="1200" i="1" dirty="0"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b="0" i="1" dirty="0"/>
              <a:t>?</a:t>
            </a:r>
            <a:r>
              <a:rPr lang="fr-FR" sz="1200" dirty="0">
                <a:latin typeface="Calibri"/>
                <a:ea typeface="Calibri"/>
                <a:cs typeface="Calibri"/>
                <a:sym typeface="Calibri"/>
              </a:rPr>
              <a:t> →</a:t>
            </a:r>
            <a:r>
              <a:rPr lang="fr-FR" b="0" i="1" dirty="0"/>
              <a:t> </a:t>
            </a:r>
            <a:r>
              <a:rPr lang="fr-FR" sz="1200" i="1" dirty="0">
                <a:latin typeface="Calibri"/>
                <a:ea typeface="Calibri"/>
                <a:cs typeface="Calibri"/>
                <a:sym typeface="Calibri"/>
              </a:rPr>
              <a:t>Elles font partie des 29, donc on les entoure et on les barre, car ce ne sont pas elles qui nous intéressent.</a:t>
            </a:r>
            <a:endParaRPr lang="fr-FR" b="0" i="1" dirty="0"/>
          </a:p>
        </p:txBody>
      </p:sp>
      <p:sp>
        <p:nvSpPr>
          <p:cNvPr id="678" name="Google Shape;678;p43:notes">
            <a:extLst>
              <a:ext uri="{FF2B5EF4-FFF2-40B4-BE49-F238E27FC236}">
                <a16:creationId xmlns:a16="http://schemas.microsoft.com/office/drawing/2014/main" id="{D5F47945-6160-97E1-959A-F5CBD6819EDC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>
                <a:solidFill>
                  <a:srgbClr val="000000"/>
                </a:solidFill>
              </a:rPr>
              <a:t>19</a:t>
            </a:fld>
            <a:endParaRPr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839187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82" name="Google Shape;82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fr-FR" i="1" dirty="0"/>
              <a:t>Prenez vos ardoises, nous allons résoudre un premier problème.</a:t>
            </a:r>
          </a:p>
        </p:txBody>
      </p:sp>
      <p:sp>
        <p:nvSpPr>
          <p:cNvPr id="83" name="Google Shape;83;p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2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71456371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75">
          <a:extLst>
            <a:ext uri="{FF2B5EF4-FFF2-40B4-BE49-F238E27FC236}">
              <a16:creationId xmlns:a16="http://schemas.microsoft.com/office/drawing/2014/main" id="{D60DF579-5D64-EEF4-4612-95288BBF0C8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6" name="Google Shape;676;p43:notes">
            <a:extLst>
              <a:ext uri="{FF2B5EF4-FFF2-40B4-BE49-F238E27FC236}">
                <a16:creationId xmlns:a16="http://schemas.microsoft.com/office/drawing/2014/main" id="{70911DD4-2A4B-A9DB-022C-81715E717F73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77" name="Google Shape;677;p43:notes">
            <a:extLst>
              <a:ext uri="{FF2B5EF4-FFF2-40B4-BE49-F238E27FC236}">
                <a16:creationId xmlns:a16="http://schemas.microsoft.com/office/drawing/2014/main" id="{06AC299F-1797-0201-3304-042997C0C48E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rPr lang="fr-FR" b="0" i="1" dirty="0"/>
              <a:t>Voici les 14</a:t>
            </a:r>
            <a:r>
              <a:rPr lang="fr-FR" sz="1200" i="1" dirty="0"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b="0" i="1" dirty="0"/>
              <a:t>BD de la chambre.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À</a:t>
            </a:r>
            <a:r>
              <a:rPr lang="fr-FR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présent,</a:t>
            </a:r>
            <a:r>
              <a:rPr lang="fr-FR" sz="1200" b="0" i="1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que cherche-t-on</a:t>
            </a:r>
            <a:r>
              <a:rPr lang="fr-FR" sz="1200" i="1" dirty="0"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sz="1200" b="0" i="1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? </a:t>
            </a:r>
            <a:r>
              <a:rPr lang="fr-FR" sz="1200" dirty="0">
                <a:latin typeface="Calibri"/>
                <a:ea typeface="Calibri"/>
                <a:cs typeface="Calibri"/>
                <a:sym typeface="Calibri"/>
              </a:rPr>
              <a:t>→</a:t>
            </a:r>
            <a:r>
              <a:rPr lang="fr-FR" b="0" i="1" dirty="0"/>
              <a:t> </a:t>
            </a:r>
            <a:r>
              <a:rPr lang="fr-FR" b="0" i="1" baseline="0" dirty="0"/>
              <a:t>Combien de BD il y a dans le salon.</a:t>
            </a:r>
          </a:p>
          <a:p>
            <a:pPr marL="0" indent="0">
              <a:buFont typeface="Arial" pitchFamily="34" charset="0"/>
              <a:buNone/>
            </a:pPr>
            <a:r>
              <a:rPr lang="fr-FR" sz="1200" b="0" i="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Faire émerger qu’on entoure le reste des BD.</a:t>
            </a:r>
          </a:p>
          <a:p>
            <a:pPr marL="0" indent="0">
              <a:buFont typeface="Arial" pitchFamily="34" charset="0"/>
              <a:buNone/>
            </a:pPr>
            <a:r>
              <a:rPr lang="fr-FR" sz="1200" b="0" i="1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Comment peut-on montrer ce que l’on cherche</a:t>
            </a:r>
            <a:r>
              <a:rPr lang="fr-FR" sz="1200" i="1" dirty="0"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sz="1200" b="0" i="1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?</a:t>
            </a:r>
            <a:r>
              <a:rPr lang="fr-FR" sz="1200" b="0" i="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fr-FR" sz="1200" dirty="0">
                <a:latin typeface="Calibri"/>
                <a:ea typeface="Calibri"/>
                <a:cs typeface="Calibri"/>
                <a:sym typeface="Calibri"/>
              </a:rPr>
              <a:t>→</a:t>
            </a:r>
            <a:r>
              <a:rPr lang="fr-FR" b="0" i="1" dirty="0"/>
              <a:t> </a:t>
            </a:r>
            <a:r>
              <a:rPr lang="fr-FR" b="0" i="1" baseline="0" dirty="0"/>
              <a:t>On met </a:t>
            </a:r>
            <a:r>
              <a:rPr lang="fr-FR" sz="1200" b="0" i="1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un point d’interrogation à côté du groupe des BD qui ne sont pas barrées.</a:t>
            </a:r>
          </a:p>
        </p:txBody>
      </p:sp>
      <p:sp>
        <p:nvSpPr>
          <p:cNvPr id="678" name="Google Shape;678;p43:notes">
            <a:extLst>
              <a:ext uri="{FF2B5EF4-FFF2-40B4-BE49-F238E27FC236}">
                <a16:creationId xmlns:a16="http://schemas.microsoft.com/office/drawing/2014/main" id="{4C1E2CC4-1704-CB3A-CE80-CC09AEEF9A1E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>
                <a:solidFill>
                  <a:srgbClr val="000000"/>
                </a:solidFill>
              </a:rPr>
              <a:t>20</a:t>
            </a:fld>
            <a:endParaRPr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494917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94">
          <a:extLst>
            <a:ext uri="{FF2B5EF4-FFF2-40B4-BE49-F238E27FC236}">
              <a16:creationId xmlns:a16="http://schemas.microsoft.com/office/drawing/2014/main" id="{EEC1C1D8-730C-030E-2DD5-7604561EEEF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5" name="Google Shape;695;p44:notes">
            <a:extLst>
              <a:ext uri="{FF2B5EF4-FFF2-40B4-BE49-F238E27FC236}">
                <a16:creationId xmlns:a16="http://schemas.microsoft.com/office/drawing/2014/main" id="{D7D45C7B-0EED-FA0C-3BCF-33BE87073C3B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96" name="Google Shape;696;p44:notes">
            <a:extLst>
              <a:ext uri="{FF2B5EF4-FFF2-40B4-BE49-F238E27FC236}">
                <a16:creationId xmlns:a16="http://schemas.microsoft.com/office/drawing/2014/main" id="{5421A233-A9D2-903E-E718-2E290A9AC769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Noto Sans Symbols"/>
              <a:buNone/>
            </a:pPr>
            <a:r>
              <a:rPr lang="fr-FR" sz="1200" dirty="0">
                <a:latin typeface="Calibri"/>
                <a:ea typeface="Calibri"/>
                <a:cs typeface="Calibri"/>
                <a:sym typeface="Calibri"/>
              </a:rPr>
              <a:t>→</a:t>
            </a:r>
            <a:r>
              <a:rPr lang="fr-FR" b="0" i="1" dirty="0"/>
              <a:t> On entoure le reste des BD et on met un point d’interrogation. On a représenté le problème par un schéma.</a:t>
            </a: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rPr lang="fr-FR" sz="1200" b="0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On peut aussi représenter le problème avec des réglettes.</a:t>
            </a:r>
            <a:endParaRPr sz="1200" b="0" i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97" name="Google Shape;697;p44:notes">
            <a:extLst>
              <a:ext uri="{FF2B5EF4-FFF2-40B4-BE49-F238E27FC236}">
                <a16:creationId xmlns:a16="http://schemas.microsoft.com/office/drawing/2014/main" id="{5AAFF266-4E26-D6B8-91BD-6093D687E9C2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>
                <a:solidFill>
                  <a:srgbClr val="000000"/>
                </a:solidFill>
              </a:rPr>
              <a:t>21</a:t>
            </a:fld>
            <a:endParaRPr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455708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16">
          <a:extLst>
            <a:ext uri="{FF2B5EF4-FFF2-40B4-BE49-F238E27FC236}">
              <a16:creationId xmlns:a16="http://schemas.microsoft.com/office/drawing/2014/main" id="{C12606B1-7CC0-3539-50C3-5F5AA7D99A8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" name="Google Shape;717;p45:notes">
            <a:extLst>
              <a:ext uri="{FF2B5EF4-FFF2-40B4-BE49-F238E27FC236}">
                <a16:creationId xmlns:a16="http://schemas.microsoft.com/office/drawing/2014/main" id="{A438756B-4CD8-B761-39BD-4B2AA20DEDC6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718" name="Google Shape;718;p45:notes">
            <a:extLst>
              <a:ext uri="{FF2B5EF4-FFF2-40B4-BE49-F238E27FC236}">
                <a16:creationId xmlns:a16="http://schemas.microsoft.com/office/drawing/2014/main" id="{77396574-1A88-1A95-2B8E-6A2C3CD0E439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rPr lang="fr-FR" sz="1200" b="0" i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Faire relire le problème par un élève.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rPr lang="fr-FR" sz="1200" b="0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Construisez le schéma de réglettes qui représente le problème.</a:t>
            </a:r>
            <a:r>
              <a:rPr lang="fr-FR" sz="1200" b="0" i="1" dirty="0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endParaRPr lang="fr-FR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8296B0"/>
              </a:buClr>
              <a:buSzPts val="1200"/>
              <a:buFont typeface="Arial"/>
              <a:buNone/>
            </a:pPr>
            <a:r>
              <a:rPr lang="fr-FR" sz="1200" b="0" i="0" dirty="0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Laisser un temps aux élèves, puis r</a:t>
            </a:r>
            <a:r>
              <a:rPr lang="fr-FR" b="0" i="0" dirty="0">
                <a:latin typeface="Calibri"/>
                <a:ea typeface="Calibri"/>
                <a:cs typeface="Calibri"/>
                <a:sym typeface="Calibri"/>
              </a:rPr>
              <a:t>eprendre en collectif : </a:t>
            </a:r>
            <a:r>
              <a:rPr lang="fr-FR" b="0" i="1" dirty="0">
                <a:latin typeface="Calibri"/>
                <a:ea typeface="Calibri"/>
                <a:cs typeface="Calibri"/>
                <a:sym typeface="Calibri"/>
              </a:rPr>
              <a:t>quelles réglettes peut-on prendre pour représenter les 29 bandes dessinées que Zoé a en tout ? </a:t>
            </a:r>
            <a:r>
              <a:rPr lang="fr-FR" sz="1200" dirty="0">
                <a:latin typeface="Calibri"/>
                <a:ea typeface="Calibri"/>
                <a:cs typeface="Calibri"/>
                <a:sym typeface="Calibri"/>
              </a:rPr>
              <a:t>→</a:t>
            </a:r>
            <a:r>
              <a:rPr lang="fr-FR" b="0" i="1" dirty="0"/>
              <a:t> 2</a:t>
            </a:r>
            <a:r>
              <a:rPr lang="fr-FR" b="0" i="1" dirty="0"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b="0" i="1" dirty="0"/>
              <a:t>réglettes orange et 1</a:t>
            </a:r>
            <a:r>
              <a:rPr lang="fr-FR" b="0" i="1" dirty="0"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b="0" i="1" dirty="0"/>
              <a:t>réglette bleue.</a:t>
            </a:r>
            <a:endParaRPr lang="fr-FR" dirty="0"/>
          </a:p>
        </p:txBody>
      </p:sp>
      <p:sp>
        <p:nvSpPr>
          <p:cNvPr id="719" name="Google Shape;719;p45:notes">
            <a:extLst>
              <a:ext uri="{FF2B5EF4-FFF2-40B4-BE49-F238E27FC236}">
                <a16:creationId xmlns:a16="http://schemas.microsoft.com/office/drawing/2014/main" id="{D1C584AA-99C5-A2C7-D703-866575EA1698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>
                <a:solidFill>
                  <a:srgbClr val="000000"/>
                </a:solidFill>
              </a:rPr>
              <a:t>22</a:t>
            </a:fld>
            <a:endParaRPr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586601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23">
          <a:extLst>
            <a:ext uri="{FF2B5EF4-FFF2-40B4-BE49-F238E27FC236}">
              <a16:creationId xmlns:a16="http://schemas.microsoft.com/office/drawing/2014/main" id="{E28F062A-E24D-DE4E-6D61-BB41B5B119E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4" name="Google Shape;724;p46:notes">
            <a:extLst>
              <a:ext uri="{FF2B5EF4-FFF2-40B4-BE49-F238E27FC236}">
                <a16:creationId xmlns:a16="http://schemas.microsoft.com/office/drawing/2014/main" id="{FB9A4FCA-2E44-0587-04AB-5E627CE65F66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725" name="Google Shape;725;p46:notes">
            <a:extLst>
              <a:ext uri="{FF2B5EF4-FFF2-40B4-BE49-F238E27FC236}">
                <a16:creationId xmlns:a16="http://schemas.microsoft.com/office/drawing/2014/main" id="{4CAF6022-5ED2-66D3-4ADD-0CE1EB511502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rPr lang="fr-FR" b="0" i="1" dirty="0">
                <a:latin typeface="Calibri"/>
                <a:ea typeface="Calibri"/>
                <a:cs typeface="Calibri"/>
                <a:sym typeface="Calibri"/>
              </a:rPr>
              <a:t>Voici les 29 BD que Zoé a en tout.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tabLst/>
              <a:defRPr/>
            </a:pPr>
            <a:r>
              <a:rPr lang="fr-FR" b="0" i="1" dirty="0">
                <a:latin typeface="Calibri"/>
                <a:ea typeface="Calibri"/>
                <a:cs typeface="Calibri"/>
                <a:sym typeface="Calibri"/>
              </a:rPr>
              <a:t>Quelle réglette peut-on prendre pour représenter les 14 BD qu’elle a dans sa chambre ? </a:t>
            </a:r>
            <a:r>
              <a:rPr lang="fr-FR" sz="1200" dirty="0">
                <a:latin typeface="Calibri"/>
                <a:ea typeface="Calibri"/>
                <a:cs typeface="Calibri"/>
                <a:sym typeface="Calibri"/>
              </a:rPr>
              <a:t>→</a:t>
            </a:r>
            <a:r>
              <a:rPr lang="fr-FR" b="0" i="1" dirty="0"/>
              <a:t> Une réglette orange et une réglette rose.</a:t>
            </a:r>
            <a:endParaRPr lang="fr-FR" dirty="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rPr lang="fr-FR" b="0" i="1" dirty="0"/>
              <a:t>Comment doit-on placer ces réglettes par rapport aux autres</a:t>
            </a:r>
            <a:r>
              <a:rPr lang="fr-FR" b="0" i="1" dirty="0"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b="0" i="1" dirty="0"/>
              <a:t>? </a:t>
            </a:r>
            <a:r>
              <a:rPr lang="fr-FR" sz="1200" dirty="0">
                <a:latin typeface="Calibri"/>
                <a:ea typeface="Calibri"/>
                <a:cs typeface="Calibri"/>
                <a:sym typeface="Calibri"/>
              </a:rPr>
              <a:t>→</a:t>
            </a:r>
            <a:r>
              <a:rPr lang="fr-FR" b="0" i="1" dirty="0"/>
              <a:t> On doit les mettre en dessous, car les 14</a:t>
            </a:r>
            <a:r>
              <a:rPr lang="fr-FR" b="0" i="1" dirty="0"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b="0" i="1" dirty="0"/>
              <a:t>BD font partie des 29 que Zoé a en tout.</a:t>
            </a:r>
            <a:endParaRPr dirty="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endParaRPr b="0" i="1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endParaRPr sz="1200" b="0" i="0" dirty="0">
              <a:solidFill>
                <a:srgbClr val="8296B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26" name="Google Shape;726;p46:notes">
            <a:extLst>
              <a:ext uri="{FF2B5EF4-FFF2-40B4-BE49-F238E27FC236}">
                <a16:creationId xmlns:a16="http://schemas.microsoft.com/office/drawing/2014/main" id="{E6B32791-A6E2-BFA9-BB05-581CC37BA3C4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>
                <a:solidFill>
                  <a:srgbClr val="000000"/>
                </a:solidFill>
              </a:rPr>
              <a:t>23</a:t>
            </a:fld>
            <a:endParaRPr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1411005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31">
          <a:extLst>
            <a:ext uri="{FF2B5EF4-FFF2-40B4-BE49-F238E27FC236}">
              <a16:creationId xmlns:a16="http://schemas.microsoft.com/office/drawing/2014/main" id="{44D8DED5-6144-F09C-958E-66E7850C04D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2" name="Google Shape;732;p47:notes">
            <a:extLst>
              <a:ext uri="{FF2B5EF4-FFF2-40B4-BE49-F238E27FC236}">
                <a16:creationId xmlns:a16="http://schemas.microsoft.com/office/drawing/2014/main" id="{AF429CAA-E0CA-3AE9-1952-070BEE43D42E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733" name="Google Shape;733;p47:notes">
            <a:extLst>
              <a:ext uri="{FF2B5EF4-FFF2-40B4-BE49-F238E27FC236}">
                <a16:creationId xmlns:a16="http://schemas.microsoft.com/office/drawing/2014/main" id="{75A03CFB-9BC2-52F9-F562-43B148AA8256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rPr lang="fr-FR" b="0" i="1" dirty="0">
                <a:latin typeface="Calibri"/>
                <a:ea typeface="Calibri"/>
                <a:cs typeface="Calibri"/>
                <a:sym typeface="Calibri"/>
              </a:rPr>
              <a:t>Que cherche-t-on ?</a:t>
            </a:r>
            <a:endParaRPr dirty="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rPr lang="fr-FR" b="0" i="0" dirty="0">
                <a:latin typeface="Calibri"/>
                <a:ea typeface="Calibri"/>
                <a:cs typeface="Calibri"/>
                <a:sym typeface="Calibri"/>
              </a:rPr>
              <a:t>Faire émerger qu’on cherche la réglette manquante.</a:t>
            </a:r>
            <a:endParaRPr sz="1200" b="0" i="0" dirty="0">
              <a:solidFill>
                <a:srgbClr val="8296B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34" name="Google Shape;734;p47:notes">
            <a:extLst>
              <a:ext uri="{FF2B5EF4-FFF2-40B4-BE49-F238E27FC236}">
                <a16:creationId xmlns:a16="http://schemas.microsoft.com/office/drawing/2014/main" id="{CBCC681E-3EA6-A0DC-89E6-4726F6DF54AE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>
                <a:solidFill>
                  <a:srgbClr val="000000"/>
                </a:solidFill>
              </a:rPr>
              <a:t>24</a:t>
            </a:fld>
            <a:endParaRPr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8620094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39">
          <a:extLst>
            <a:ext uri="{FF2B5EF4-FFF2-40B4-BE49-F238E27FC236}">
              <a16:creationId xmlns:a16="http://schemas.microsoft.com/office/drawing/2014/main" id="{17DDA52B-DE13-DB43-CA50-CF65EB4E91B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0" name="Google Shape;740;p48:notes">
            <a:extLst>
              <a:ext uri="{FF2B5EF4-FFF2-40B4-BE49-F238E27FC236}">
                <a16:creationId xmlns:a16="http://schemas.microsoft.com/office/drawing/2014/main" id="{85CB6B29-FB43-0AE8-A470-7AED472597F2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741" name="Google Shape;741;p48:notes">
            <a:extLst>
              <a:ext uri="{FF2B5EF4-FFF2-40B4-BE49-F238E27FC236}">
                <a16:creationId xmlns:a16="http://schemas.microsoft.com/office/drawing/2014/main" id="{FE86F06A-864F-5102-19CF-EB288C082499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rPr lang="fr-FR" sz="1200" dirty="0">
                <a:latin typeface="Calibri"/>
                <a:ea typeface="Calibri"/>
                <a:cs typeface="Calibri"/>
                <a:sym typeface="Calibri"/>
              </a:rPr>
              <a:t>→</a:t>
            </a:r>
            <a:r>
              <a:rPr lang="fr-FR" b="0" i="1" dirty="0"/>
              <a:t> </a:t>
            </a:r>
            <a:r>
              <a:rPr lang="fr-FR" b="0" i="1" dirty="0">
                <a:latin typeface="Calibri"/>
                <a:ea typeface="Calibri"/>
                <a:cs typeface="Calibri"/>
                <a:sym typeface="Calibri"/>
              </a:rPr>
              <a:t>On cherche le nombre de BD qu’il y a dans le salon.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rPr lang="fr-FR" b="0" i="0" dirty="0">
                <a:latin typeface="Calibri"/>
                <a:cs typeface="Calibri"/>
                <a:sym typeface="Calibri"/>
              </a:rPr>
              <a:t>Demander aux élèves de trouver quelles réglettes correspondent.</a:t>
            </a:r>
            <a:endParaRPr b="0" i="0" dirty="0"/>
          </a:p>
        </p:txBody>
      </p:sp>
      <p:sp>
        <p:nvSpPr>
          <p:cNvPr id="742" name="Google Shape;742;p48:notes">
            <a:extLst>
              <a:ext uri="{FF2B5EF4-FFF2-40B4-BE49-F238E27FC236}">
                <a16:creationId xmlns:a16="http://schemas.microsoft.com/office/drawing/2014/main" id="{0AC955CD-F24B-F88E-A769-9635E2C7272C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>
                <a:solidFill>
                  <a:srgbClr val="000000"/>
                </a:solidFill>
              </a:rPr>
              <a:t>25</a:t>
            </a:fld>
            <a:endParaRPr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5672000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23">
          <a:extLst>
            <a:ext uri="{FF2B5EF4-FFF2-40B4-BE49-F238E27FC236}">
              <a16:creationId xmlns:a16="http://schemas.microsoft.com/office/drawing/2014/main" id="{8E8F792A-0128-4D22-066C-6B7F568E63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4" name="Google Shape;724;p46:notes">
            <a:extLst>
              <a:ext uri="{FF2B5EF4-FFF2-40B4-BE49-F238E27FC236}">
                <a16:creationId xmlns:a16="http://schemas.microsoft.com/office/drawing/2014/main" id="{69773A98-0C12-0C55-AE6D-1D775C6A8358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725" name="Google Shape;725;p46:notes">
            <a:extLst>
              <a:ext uri="{FF2B5EF4-FFF2-40B4-BE49-F238E27FC236}">
                <a16:creationId xmlns:a16="http://schemas.microsoft.com/office/drawing/2014/main" id="{E3CC8F88-69C3-9918-8A48-D6EF87E74AD4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rPr lang="fr-FR" sz="1200" dirty="0">
                <a:latin typeface="Calibri"/>
                <a:ea typeface="Calibri"/>
                <a:cs typeface="Calibri"/>
                <a:sym typeface="Calibri"/>
              </a:rPr>
              <a:t>→</a:t>
            </a:r>
            <a:r>
              <a:rPr lang="fr-FR" b="0" i="1" dirty="0"/>
              <a:t> </a:t>
            </a:r>
            <a:r>
              <a:rPr lang="fr-FR" b="0" i="1" dirty="0">
                <a:latin typeface="Calibri"/>
                <a:ea typeface="Calibri"/>
                <a:cs typeface="Calibri"/>
                <a:sym typeface="Calibri"/>
              </a:rPr>
              <a:t>Il faut une réglette orange et une réglette jaune.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tabLst/>
              <a:defRPr/>
            </a:pPr>
            <a:r>
              <a:rPr lang="fr-FR" b="0" i="1" dirty="0">
                <a:latin typeface="Calibri"/>
                <a:ea typeface="Calibri"/>
                <a:cs typeface="Calibri"/>
                <a:sym typeface="Calibri"/>
              </a:rPr>
              <a:t>Cela représente le nombre 15.</a:t>
            </a:r>
            <a:endParaRPr b="0" i="1" dirty="0"/>
          </a:p>
        </p:txBody>
      </p:sp>
      <p:sp>
        <p:nvSpPr>
          <p:cNvPr id="726" name="Google Shape;726;p46:notes">
            <a:extLst>
              <a:ext uri="{FF2B5EF4-FFF2-40B4-BE49-F238E27FC236}">
                <a16:creationId xmlns:a16="http://schemas.microsoft.com/office/drawing/2014/main" id="{FFB55694-0E4D-352D-5D4C-C1C3D38D06F3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>
                <a:solidFill>
                  <a:srgbClr val="000000"/>
                </a:solidFill>
              </a:rPr>
              <a:t>26</a:t>
            </a:fld>
            <a:endParaRPr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1764026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48">
          <a:extLst>
            <a:ext uri="{FF2B5EF4-FFF2-40B4-BE49-F238E27FC236}">
              <a16:creationId xmlns:a16="http://schemas.microsoft.com/office/drawing/2014/main" id="{39A79B72-C063-2369-5C9E-A89AD309780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9" name="Google Shape;749;p49:notes">
            <a:extLst>
              <a:ext uri="{FF2B5EF4-FFF2-40B4-BE49-F238E27FC236}">
                <a16:creationId xmlns:a16="http://schemas.microsoft.com/office/drawing/2014/main" id="{A8A51F4E-C4D3-CCD0-A810-EE22F908E3CD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750" name="Google Shape;750;p49:notes">
            <a:extLst>
              <a:ext uri="{FF2B5EF4-FFF2-40B4-BE49-F238E27FC236}">
                <a16:creationId xmlns:a16="http://schemas.microsoft.com/office/drawing/2014/main" id="{20FA9B42-32AA-1711-8AC8-5249ED92FB2B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i="1" dirty="0"/>
              <a:t>Nous venons de représenter le problème de deux manières différentes : par un schéma et avec les réglettes.</a:t>
            </a:r>
            <a:endParaRPr i="1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i="0" dirty="0"/>
              <a:t>Demander aux élèves d’écrire le calcul qui permet de trouver la réponse au problème. Laisser quelques instants, puis reprendre en collectif.</a:t>
            </a:r>
            <a:endParaRPr lang="fr-FR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b="0" i="1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i="0" dirty="0"/>
          </a:p>
        </p:txBody>
      </p:sp>
      <p:sp>
        <p:nvSpPr>
          <p:cNvPr id="751" name="Google Shape;751;p49:notes">
            <a:extLst>
              <a:ext uri="{FF2B5EF4-FFF2-40B4-BE49-F238E27FC236}">
                <a16:creationId xmlns:a16="http://schemas.microsoft.com/office/drawing/2014/main" id="{A2AE61E9-D5A6-981A-78F7-0E6E9FF8EBA0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>
                <a:solidFill>
                  <a:srgbClr val="000000"/>
                </a:solidFill>
              </a:rPr>
              <a:t>27</a:t>
            </a:fld>
            <a:endParaRPr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788574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76">
          <a:extLst>
            <a:ext uri="{FF2B5EF4-FFF2-40B4-BE49-F238E27FC236}">
              <a16:creationId xmlns:a16="http://schemas.microsoft.com/office/drawing/2014/main" id="{B3ABD137-2828-47CF-5761-0828992EC1D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7" name="Google Shape;777;p50:notes">
            <a:extLst>
              <a:ext uri="{FF2B5EF4-FFF2-40B4-BE49-F238E27FC236}">
                <a16:creationId xmlns:a16="http://schemas.microsoft.com/office/drawing/2014/main" id="{B658C5FC-2B44-4925-982C-2C5299FC674A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778" name="Google Shape;778;p50:notes">
            <a:extLst>
              <a:ext uri="{FF2B5EF4-FFF2-40B4-BE49-F238E27FC236}">
                <a16:creationId xmlns:a16="http://schemas.microsoft.com/office/drawing/2014/main" id="{CB36D27B-5BB4-CD50-0A41-E48174D10330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i="0" dirty="0"/>
              <a:t>Faire verbaliser par les élèves que l’on cherche </a:t>
            </a:r>
            <a:r>
              <a:rPr lang="fr-FR" sz="1200" dirty="0">
                <a:latin typeface="Calibri"/>
                <a:ea typeface="Calibri"/>
                <a:cs typeface="Calibri"/>
                <a:sym typeface="Calibri"/>
              </a:rPr>
              <a:t>combien de BD il y a dans le salon, donc on cherche une partie des BD.</a:t>
            </a:r>
            <a:r>
              <a:rPr lang="fr-FR" b="0" i="0" dirty="0"/>
              <a:t> </a:t>
            </a: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i="0" dirty="0"/>
              <a:t>Cela se traduit par une soustraction. </a:t>
            </a:r>
            <a:r>
              <a:rPr lang="fr-FR" b="0" i="1" dirty="0"/>
              <a:t>29 – 14.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fr-FR" dirty="0"/>
              <a:t>Interroger un élève pour qu’il donne le résultat.</a:t>
            </a:r>
            <a:endParaRPr lang="fr-FR" b="0" i="1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i="0" dirty="0"/>
          </a:p>
        </p:txBody>
      </p:sp>
      <p:sp>
        <p:nvSpPr>
          <p:cNvPr id="779" name="Google Shape;779;p50:notes">
            <a:extLst>
              <a:ext uri="{FF2B5EF4-FFF2-40B4-BE49-F238E27FC236}">
                <a16:creationId xmlns:a16="http://schemas.microsoft.com/office/drawing/2014/main" id="{105DA45A-36D6-C79A-2AE6-7991315383D8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>
                <a:solidFill>
                  <a:srgbClr val="000000"/>
                </a:solidFill>
              </a:rPr>
              <a:t>28</a:t>
            </a:fld>
            <a:endParaRPr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6054967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5">
          <a:extLst>
            <a:ext uri="{FF2B5EF4-FFF2-40B4-BE49-F238E27FC236}">
              <a16:creationId xmlns:a16="http://schemas.microsoft.com/office/drawing/2014/main" id="{66C364EB-862E-380C-23F1-74449697000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6" name="Google Shape;806;p51:notes">
            <a:extLst>
              <a:ext uri="{FF2B5EF4-FFF2-40B4-BE49-F238E27FC236}">
                <a16:creationId xmlns:a16="http://schemas.microsoft.com/office/drawing/2014/main" id="{D1FD3CC6-DA17-A8F3-9AF9-A52DAEF4266D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807" name="Google Shape;807;p51:notes">
            <a:extLst>
              <a:ext uri="{FF2B5EF4-FFF2-40B4-BE49-F238E27FC236}">
                <a16:creationId xmlns:a16="http://schemas.microsoft.com/office/drawing/2014/main" id="{A41C0E10-E111-3BB7-3324-5636EC12E6BC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  <a:tabLst/>
              <a:defRPr/>
            </a:pPr>
            <a:r>
              <a:rPr lang="fr-FR" sz="1200" dirty="0">
                <a:latin typeface="Calibri"/>
                <a:ea typeface="Calibri"/>
                <a:cs typeface="Calibri"/>
                <a:sym typeface="Calibri"/>
              </a:rPr>
              <a:t>→</a:t>
            </a:r>
            <a:r>
              <a:rPr lang="fr-FR" b="0" i="1" dirty="0"/>
              <a:t> 29 – 14 =15.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  <a:tabLst/>
              <a:defRPr/>
            </a:pPr>
            <a:r>
              <a:rPr lang="fr-FR" i="1" dirty="0"/>
              <a:t>On trouve la réglette orange et la réglette jaune, ce qui représente 15.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rPr lang="fr-FR" dirty="0"/>
              <a:t>Demander</a:t>
            </a:r>
            <a:r>
              <a:rPr lang="fr-FR" baseline="0" dirty="0"/>
              <a:t> à un élève de formuler une phrase réponse.</a:t>
            </a:r>
            <a:endParaRPr lang="fr-FR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i="0" dirty="0"/>
          </a:p>
        </p:txBody>
      </p:sp>
      <p:sp>
        <p:nvSpPr>
          <p:cNvPr id="808" name="Google Shape;808;p51:notes">
            <a:extLst>
              <a:ext uri="{FF2B5EF4-FFF2-40B4-BE49-F238E27FC236}">
                <a16:creationId xmlns:a16="http://schemas.microsoft.com/office/drawing/2014/main" id="{8DC071C0-5962-244C-4F9B-9C89B15A1A6A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>
                <a:solidFill>
                  <a:srgbClr val="000000"/>
                </a:solidFill>
              </a:rPr>
              <a:t>29</a:t>
            </a:fld>
            <a:endParaRPr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316219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90" name="Google Shape;90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dirty="0"/>
              <a:t>Demander à un élève de lire le problème et de la reformuler.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fr-FR" b="0" dirty="0"/>
              <a:t>Que se passe-t-il dans ce problème ? </a:t>
            </a:r>
            <a:r>
              <a:rPr lang="fr-FR" sz="1200" dirty="0">
                <a:latin typeface="Calibri"/>
                <a:ea typeface="Calibri"/>
                <a:cs typeface="Calibri"/>
                <a:sym typeface="Calibri"/>
              </a:rPr>
              <a:t>→</a:t>
            </a:r>
            <a:r>
              <a:rPr lang="fr-FR" b="0" i="1" dirty="0"/>
              <a:t> </a:t>
            </a:r>
            <a:r>
              <a:rPr lang="fr-FR" sz="1200" i="1" dirty="0">
                <a:latin typeface="Calibri"/>
                <a:ea typeface="Calibri"/>
                <a:cs typeface="Calibri"/>
                <a:sym typeface="Calibri"/>
              </a:rPr>
              <a:t>Il y a 2</a:t>
            </a:r>
            <a:r>
              <a:rPr lang="fr-FR" b="0" i="1" dirty="0"/>
              <a:t> </a:t>
            </a:r>
            <a:r>
              <a:rPr lang="fr-FR" sz="1200" i="1" dirty="0">
                <a:latin typeface="Calibri"/>
                <a:ea typeface="Calibri"/>
                <a:cs typeface="Calibri"/>
                <a:sym typeface="Calibri"/>
              </a:rPr>
              <a:t>groupes de maisons</a:t>
            </a:r>
            <a:r>
              <a:rPr lang="fr-FR" b="0" i="1" dirty="0"/>
              <a:t> </a:t>
            </a:r>
            <a:r>
              <a:rPr lang="fr-FR" sz="1200" i="1" dirty="0">
                <a:latin typeface="Calibri"/>
                <a:ea typeface="Calibri"/>
                <a:cs typeface="Calibri"/>
                <a:sym typeface="Calibri"/>
              </a:rPr>
              <a:t>: celles de gauche et celles de droite.</a:t>
            </a:r>
            <a:endParaRPr lang="fr-FR" b="0" dirty="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r>
              <a:rPr lang="fr-FR" sz="1800" b="0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Q</a:t>
            </a:r>
            <a:r>
              <a:rPr lang="fr-FR" sz="1800" i="1" dirty="0">
                <a:latin typeface="Calibri"/>
                <a:ea typeface="Calibri"/>
                <a:cs typeface="Calibri"/>
                <a:sym typeface="Calibri"/>
              </a:rPr>
              <a:t>ue cherche-t-on</a:t>
            </a:r>
            <a:r>
              <a:rPr lang="fr-FR" sz="1800" b="0" i="1" dirty="0"/>
              <a:t> </a:t>
            </a:r>
            <a:r>
              <a:rPr lang="fr-FR" sz="1800" i="1" dirty="0">
                <a:latin typeface="Calibri"/>
                <a:ea typeface="Calibri"/>
                <a:cs typeface="Calibri"/>
                <a:sym typeface="Calibri"/>
              </a:rPr>
              <a:t>? </a:t>
            </a:r>
            <a:r>
              <a:rPr lang="fr-FR" sz="1800" dirty="0">
                <a:latin typeface="Calibri"/>
                <a:ea typeface="Calibri"/>
                <a:cs typeface="Calibri"/>
                <a:sym typeface="Calibri"/>
              </a:rPr>
              <a:t>→</a:t>
            </a:r>
            <a:r>
              <a:rPr lang="fr-FR" sz="1800" b="0" i="1" dirty="0"/>
              <a:t> </a:t>
            </a:r>
            <a:r>
              <a:rPr lang="fr-FR" sz="1800" i="1" dirty="0">
                <a:latin typeface="Calibri"/>
                <a:ea typeface="Calibri"/>
                <a:cs typeface="Calibri"/>
                <a:sym typeface="Calibri"/>
              </a:rPr>
              <a:t>On cherche combien de maisons il y a en tout dans la rue de Rose.</a:t>
            </a:r>
            <a:endParaRPr lang="fr-FR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rPr lang="fr-FR" sz="1200" b="0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Prenez vos ardoises et faites un schéma pour représenter</a:t>
            </a:r>
            <a:r>
              <a:rPr lang="fr-FR" sz="1200" b="0" i="1" dirty="0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 ce problème. </a:t>
            </a:r>
            <a:endParaRPr lang="fr-FR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8296B0"/>
              </a:buClr>
              <a:buSzPts val="1200"/>
              <a:buFont typeface="Arial"/>
              <a:buNone/>
            </a:pPr>
            <a:r>
              <a:rPr lang="fr-FR" sz="1200" b="0" i="0" dirty="0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Laisser un temps aux élèves, puis r</a:t>
            </a:r>
            <a:r>
              <a:rPr lang="fr-FR" b="0" i="0" dirty="0">
                <a:latin typeface="Calibri"/>
                <a:ea typeface="Calibri"/>
                <a:cs typeface="Calibri"/>
                <a:sym typeface="Calibri"/>
              </a:rPr>
              <a:t>eprendre en collectif</a:t>
            </a:r>
            <a:r>
              <a:rPr lang="fr-FR" b="0" i="0" dirty="0"/>
              <a:t> </a:t>
            </a:r>
            <a:r>
              <a:rPr lang="fr-FR" b="0" i="0" dirty="0">
                <a:latin typeface="Calibri"/>
                <a:ea typeface="Calibri"/>
                <a:cs typeface="Calibri"/>
                <a:sym typeface="Calibri"/>
              </a:rPr>
              <a:t>: </a:t>
            </a:r>
            <a:r>
              <a:rPr lang="fr-FR" b="0" i="1" dirty="0">
                <a:latin typeface="Calibri"/>
                <a:ea typeface="Calibri"/>
                <a:cs typeface="Calibri"/>
                <a:sym typeface="Calibri"/>
              </a:rPr>
              <a:t>quelles informations avons-nous</a:t>
            </a:r>
            <a:r>
              <a:rPr lang="fr-FR" b="0" i="1" dirty="0"/>
              <a:t> </a:t>
            </a:r>
            <a:r>
              <a:rPr lang="fr-FR" b="0" i="1" dirty="0">
                <a:latin typeface="Calibri"/>
                <a:ea typeface="Calibri"/>
                <a:cs typeface="Calibri"/>
                <a:sym typeface="Calibri"/>
              </a:rPr>
              <a:t>? →</a:t>
            </a:r>
            <a:r>
              <a:rPr lang="fr-FR" b="0" i="1" dirty="0"/>
              <a:t> </a:t>
            </a:r>
            <a:r>
              <a:rPr lang="fr-FR" b="0" i="1" dirty="0">
                <a:latin typeface="Calibri"/>
                <a:ea typeface="Calibri"/>
                <a:cs typeface="Calibri"/>
                <a:sym typeface="Calibri"/>
              </a:rPr>
              <a:t>Il y a 17</a:t>
            </a:r>
            <a:r>
              <a:rPr lang="fr-FR" b="0" i="1" dirty="0"/>
              <a:t> </a:t>
            </a:r>
            <a:r>
              <a:rPr lang="fr-FR" b="0" i="1" dirty="0">
                <a:latin typeface="Calibri"/>
                <a:ea typeface="Calibri"/>
                <a:cs typeface="Calibri"/>
                <a:sym typeface="Calibri"/>
              </a:rPr>
              <a:t>maisons à gauche et 8</a:t>
            </a:r>
            <a:r>
              <a:rPr lang="fr-FR" b="0" i="1" dirty="0"/>
              <a:t> </a:t>
            </a:r>
            <a:r>
              <a:rPr lang="fr-FR" b="0" i="1" dirty="0">
                <a:latin typeface="Calibri"/>
                <a:ea typeface="Calibri"/>
                <a:cs typeface="Calibri"/>
                <a:sym typeface="Calibri"/>
              </a:rPr>
              <a:t>maisons à droite. </a:t>
            </a:r>
            <a:endParaRPr lang="fr-FR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rPr lang="fr-FR" b="0" dirty="0">
                <a:latin typeface="Calibri"/>
                <a:ea typeface="Calibri"/>
                <a:cs typeface="Calibri"/>
                <a:sym typeface="Calibri"/>
              </a:rPr>
              <a:t>Demander aux élèves ce qu’il est important de représenter. </a:t>
            </a:r>
            <a:endParaRPr lang="fr-FR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rPr lang="fr-FR" b="0" dirty="0">
                <a:latin typeface="Calibri"/>
                <a:ea typeface="Calibri"/>
                <a:cs typeface="Calibri"/>
                <a:sym typeface="Calibri"/>
              </a:rPr>
              <a:t>Si certains ont dessiné des maisons détaillées, rappeler qu’il faut faire le dessin le plus simple possible et que l’important est de représenter les nombres de l’énoncé.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tabLst/>
              <a:defRPr/>
            </a:pPr>
            <a:r>
              <a:rPr lang="fr-FR" sz="1200" b="0" i="1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Est-ce qu’on doit dessiner les 17</a:t>
            </a:r>
            <a:r>
              <a:rPr lang="fr-FR" b="0" i="1" dirty="0"/>
              <a:t> </a:t>
            </a:r>
            <a:r>
              <a:rPr lang="fr-FR" sz="1200" b="0" i="1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maisons une par une</a:t>
            </a:r>
            <a:r>
              <a:rPr lang="fr-FR" b="0" i="1" dirty="0"/>
              <a:t> </a:t>
            </a:r>
            <a:r>
              <a:rPr lang="fr-FR" sz="1200" b="0" i="1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? </a:t>
            </a:r>
            <a:r>
              <a:rPr lang="fr-FR" sz="1200" dirty="0">
                <a:latin typeface="Calibri"/>
                <a:ea typeface="Calibri"/>
                <a:cs typeface="Calibri"/>
                <a:sym typeface="Calibri"/>
              </a:rPr>
              <a:t>→</a:t>
            </a:r>
            <a:r>
              <a:rPr lang="fr-FR" sz="1200" b="0" i="1" dirty="0"/>
              <a:t> </a:t>
            </a:r>
            <a:r>
              <a:rPr lang="fr-FR" sz="1200" b="0" i="1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Non, on peut utiliser une barre de dizaines pour représenter un groupe de 10</a:t>
            </a:r>
            <a:r>
              <a:rPr lang="fr-FR" b="0" i="1" dirty="0"/>
              <a:t> </a:t>
            </a:r>
            <a:r>
              <a:rPr lang="fr-FR" sz="1200" b="0" i="1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maisons.</a:t>
            </a:r>
            <a:endParaRPr lang="fr-FR" sz="1200" b="0" i="0" kern="1200" baseline="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91" name="Google Shape;91;p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3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92350330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5">
          <a:extLst>
            <a:ext uri="{FF2B5EF4-FFF2-40B4-BE49-F238E27FC236}">
              <a16:creationId xmlns:a16="http://schemas.microsoft.com/office/drawing/2014/main" id="{30323E29-E568-A514-7481-981FE10F6D8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6" name="Google Shape;806;p51:notes">
            <a:extLst>
              <a:ext uri="{FF2B5EF4-FFF2-40B4-BE49-F238E27FC236}">
                <a16:creationId xmlns:a16="http://schemas.microsoft.com/office/drawing/2014/main" id="{DD1478A0-654D-3461-B835-5B3629B6B1CD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807" name="Google Shape;807;p51:notes">
            <a:extLst>
              <a:ext uri="{FF2B5EF4-FFF2-40B4-BE49-F238E27FC236}">
                <a16:creationId xmlns:a16="http://schemas.microsoft.com/office/drawing/2014/main" id="{B13A15CE-2D72-802D-875F-3C173EC89F51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200" dirty="0">
                <a:latin typeface="Calibri"/>
                <a:ea typeface="Calibri"/>
                <a:cs typeface="Calibri"/>
                <a:sym typeface="Calibri"/>
              </a:rPr>
              <a:t>→</a:t>
            </a:r>
            <a:r>
              <a:rPr lang="fr-FR" b="0" i="1" dirty="0"/>
              <a:t> Il y a 15 BD dans le salon.</a:t>
            </a:r>
            <a:endParaRPr dirty="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rPr lang="fr-FR" b="0" i="1" dirty="0"/>
              <a:t>Ici, c’est un problème où l’on connait le tout et une des parties et où l’on cherche l’autre partie.</a:t>
            </a:r>
            <a:endParaRPr b="0" i="1" dirty="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08" name="Google Shape;808;p51:notes">
            <a:extLst>
              <a:ext uri="{FF2B5EF4-FFF2-40B4-BE49-F238E27FC236}">
                <a16:creationId xmlns:a16="http://schemas.microsoft.com/office/drawing/2014/main" id="{CA9C10CD-F671-4BB5-069A-DFB31DD79F41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>
                <a:solidFill>
                  <a:srgbClr val="000000"/>
                </a:solidFill>
              </a:rPr>
              <a:t>30</a:t>
            </a:fld>
            <a:endParaRPr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0212974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4" name="Google Shape;654;p4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55" name="Google Shape;655;p4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i="1" dirty="0"/>
              <a:t>Voici un autre problème que vous allez résoudre sur votre ardoise. </a:t>
            </a:r>
            <a:endParaRPr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fr-FR" b="0" dirty="0"/>
              <a:t>Demander à un élève de lire le problème et de le reformuler. 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dirty="0"/>
              <a:t>Laisser les élèves chercher ; les inciter à faire un schéma ou à utiliser leurs réglettes.</a:t>
            </a: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dirty="0"/>
              <a:t>Faire une correction rapide avec schéma, schéma de réglettes et modélisation mathématique. </a:t>
            </a: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1" i="0" dirty="0"/>
              <a:t>Calcul</a:t>
            </a:r>
            <a:r>
              <a:rPr lang="fr-FR" b="0" dirty="0"/>
              <a:t> </a:t>
            </a:r>
            <a:r>
              <a:rPr lang="fr-FR" b="0" i="0" dirty="0"/>
              <a:t>: 22</a:t>
            </a:r>
            <a:r>
              <a:rPr lang="fr-FR" b="0" dirty="0"/>
              <a:t> </a:t>
            </a:r>
            <a:r>
              <a:rPr lang="fr-FR" b="0" i="0" dirty="0"/>
              <a:t>–</a:t>
            </a:r>
            <a:r>
              <a:rPr lang="fr-FR" b="0" dirty="0"/>
              <a:t> </a:t>
            </a:r>
            <a:r>
              <a:rPr lang="fr-FR" b="0" i="0" dirty="0"/>
              <a:t>15</a:t>
            </a:r>
            <a:r>
              <a:rPr lang="fr-FR" b="0" i="0" baseline="0" dirty="0"/>
              <a:t> =</a:t>
            </a:r>
            <a:r>
              <a:rPr lang="fr-FR" b="0" dirty="0"/>
              <a:t> </a:t>
            </a:r>
            <a:r>
              <a:rPr lang="fr-FR" b="0" i="0" baseline="0" dirty="0"/>
              <a:t>7</a:t>
            </a:r>
            <a:r>
              <a:rPr lang="fr-FR" b="0" i="0" dirty="0"/>
              <a:t>.</a:t>
            </a: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1" i="0" dirty="0"/>
              <a:t>Phrase réponse</a:t>
            </a:r>
            <a:r>
              <a:rPr lang="fr-FR" b="0" dirty="0"/>
              <a:t> </a:t>
            </a:r>
            <a:r>
              <a:rPr lang="fr-FR" b="0" i="0" dirty="0"/>
              <a:t>: Il y a 7</a:t>
            </a:r>
            <a:r>
              <a:rPr lang="fr-FR" b="0" dirty="0"/>
              <a:t> </a:t>
            </a:r>
            <a:r>
              <a:rPr lang="fr-FR" b="0" i="0" dirty="0"/>
              <a:t>cubes dans la tour de Yanis.</a:t>
            </a: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b="0" dirty="0"/>
          </a:p>
        </p:txBody>
      </p:sp>
      <p:sp>
        <p:nvSpPr>
          <p:cNvPr id="656" name="Google Shape;656;p40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>
                <a:solidFill>
                  <a:srgbClr val="000000"/>
                </a:solidFill>
              </a:rPr>
              <a:t>31</a:t>
            </a:fld>
            <a:endParaRPr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6708745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82" name="Google Shape;82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fr-FR" i="1" dirty="0"/>
              <a:t>Prenez vos ardoises, nous allons résoudre un premier problème.</a:t>
            </a:r>
          </a:p>
        </p:txBody>
      </p:sp>
      <p:sp>
        <p:nvSpPr>
          <p:cNvPr id="83" name="Google Shape;83;p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32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040214452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9" name="Google Shape;669;p4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70" name="Google Shape;670;p4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dirty="0"/>
              <a:t>Demander à un élève de lire le problème et de le reformuler. 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rPr lang="fr-FR" sz="1200" b="0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Prenez vos ardoises et essayez de résoudre</a:t>
            </a:r>
            <a:r>
              <a:rPr lang="fr-FR" sz="1200" b="0" i="1" dirty="0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 ce problème. Vous pouvez faire un schéma ou utiliser les réglettes pour vous aider. Puis, vous écrirez le calcul et la phrase réponse.</a:t>
            </a:r>
            <a:endParaRPr lang="fr-FR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296B0"/>
              </a:buClr>
              <a:buSzPts val="1200"/>
              <a:buFont typeface="Arial"/>
              <a:buNone/>
              <a:tabLst/>
              <a:defRPr/>
            </a:pPr>
            <a:r>
              <a:rPr lang="fr-FR" sz="1200" b="0" i="0" dirty="0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Laisser un temps aux élèves pour résoudre le problème sur leur ardoise,</a:t>
            </a:r>
            <a:r>
              <a:rPr lang="fr-FR" sz="1200" b="0" i="0" baseline="0" dirty="0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 puis </a:t>
            </a:r>
            <a:r>
              <a:rPr lang="fr-FR" b="0" dirty="0"/>
              <a:t>f</a:t>
            </a:r>
            <a:r>
              <a:rPr lang="fr-FR" sz="1200" b="0" i="0" baseline="0" dirty="0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aire une correction collective.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296B0"/>
              </a:buClr>
              <a:buSzPts val="1200"/>
              <a:buFont typeface="Arial"/>
              <a:buNone/>
              <a:tabLst/>
              <a:defRPr/>
            </a:pPr>
            <a:r>
              <a:rPr lang="fr-FR" sz="1200" b="0" i="1" baseline="0" dirty="0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Que représente-t-on en premier ? </a:t>
            </a:r>
            <a:r>
              <a:rPr lang="fr-FR" sz="1200" dirty="0">
                <a:latin typeface="Calibri"/>
                <a:ea typeface="Calibri"/>
                <a:cs typeface="Calibri"/>
                <a:sym typeface="Calibri"/>
              </a:rPr>
              <a:t>→</a:t>
            </a:r>
            <a:r>
              <a:rPr lang="fr-FR" b="0" i="1" dirty="0"/>
              <a:t> Les 24</a:t>
            </a:r>
            <a:r>
              <a:rPr lang="fr-FR" sz="1200" b="0" i="1" baseline="0" dirty="0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b="0" i="1" dirty="0"/>
              <a:t>feutres.</a:t>
            </a:r>
          </a:p>
        </p:txBody>
      </p:sp>
      <p:sp>
        <p:nvSpPr>
          <p:cNvPr id="671" name="Google Shape;671;p4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>
                <a:solidFill>
                  <a:srgbClr val="000000"/>
                </a:solidFill>
              </a:rPr>
              <a:t>33</a:t>
            </a:fld>
            <a:endParaRPr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2595408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75">
          <a:extLst>
            <a:ext uri="{FF2B5EF4-FFF2-40B4-BE49-F238E27FC236}">
              <a16:creationId xmlns:a16="http://schemas.microsoft.com/office/drawing/2014/main" id="{FFB7E4F9-26C0-FEB8-DCB3-7C9D0FD5F96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6" name="Google Shape;676;p43:notes">
            <a:extLst>
              <a:ext uri="{FF2B5EF4-FFF2-40B4-BE49-F238E27FC236}">
                <a16:creationId xmlns:a16="http://schemas.microsoft.com/office/drawing/2014/main" id="{7DAAEA2C-FA22-1E3C-DCF8-96370A8AF0C4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77" name="Google Shape;677;p43:notes">
            <a:extLst>
              <a:ext uri="{FF2B5EF4-FFF2-40B4-BE49-F238E27FC236}">
                <a16:creationId xmlns:a16="http://schemas.microsoft.com/office/drawing/2014/main" id="{F6C12107-97D4-0E08-68B9-E74905EEA0EB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rPr lang="fr-FR" b="0" i="1" dirty="0"/>
              <a:t>Voici les 24</a:t>
            </a:r>
            <a:r>
              <a:rPr lang="fr-FR" sz="1200" b="0" i="1" baseline="0" dirty="0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b="0" i="1" dirty="0"/>
              <a:t>feutres. On a 2</a:t>
            </a:r>
            <a:r>
              <a:rPr lang="fr-FR" sz="1200" b="0" i="1" baseline="0" dirty="0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b="0" i="1" dirty="0"/>
              <a:t>barres de dizaines et 4</a:t>
            </a:r>
            <a:r>
              <a:rPr lang="fr-FR" sz="1200" b="0" i="1" baseline="0" dirty="0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b="0" i="1" dirty="0"/>
              <a:t>unités.</a:t>
            </a:r>
            <a:endParaRPr lang="fr-FR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296B0"/>
              </a:buClr>
              <a:buSzPts val="1200"/>
              <a:buFont typeface="Arial"/>
              <a:buNone/>
              <a:tabLst/>
              <a:defRPr/>
            </a:pPr>
            <a:r>
              <a:rPr lang="fr-FR" b="0" i="1" dirty="0"/>
              <a:t>Qu’avez-vous représenté ensuite</a:t>
            </a:r>
            <a:r>
              <a:rPr lang="fr-FR" sz="1200" b="0" i="1" baseline="0" dirty="0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b="0" i="1" dirty="0"/>
              <a:t>?</a:t>
            </a:r>
            <a:r>
              <a:rPr lang="fr-FR" sz="1200" dirty="0">
                <a:latin typeface="Calibri"/>
                <a:ea typeface="Calibri"/>
                <a:cs typeface="Calibri"/>
                <a:sym typeface="Calibri"/>
              </a:rPr>
              <a:t> →</a:t>
            </a:r>
            <a:r>
              <a:rPr lang="fr-FR" b="0" i="1" dirty="0"/>
              <a:t> Les 8</a:t>
            </a:r>
            <a:r>
              <a:rPr lang="fr-FR" sz="1200" b="0" i="1" baseline="0" dirty="0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b="0" i="1" dirty="0"/>
              <a:t>feutres qui sont dans la pochette.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rPr lang="fr-FR" b="0" i="1" dirty="0"/>
              <a:t>Doit-on les dessiner en plus ou font-ils partie des 24</a:t>
            </a:r>
            <a:r>
              <a:rPr lang="fr-FR" sz="1200" b="0" i="1" baseline="0" dirty="0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 feutres</a:t>
            </a:r>
            <a:r>
              <a:rPr lang="fr-FR" b="0" i="1" dirty="0"/>
              <a:t> déjà dessinés</a:t>
            </a:r>
            <a:r>
              <a:rPr lang="fr-FR" sz="1200" b="0" i="1" baseline="0" dirty="0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b="0" i="1" dirty="0"/>
              <a:t>?</a:t>
            </a:r>
            <a:r>
              <a:rPr lang="fr-FR" sz="1200" dirty="0">
                <a:latin typeface="Calibri"/>
                <a:ea typeface="Calibri"/>
                <a:cs typeface="Calibri"/>
                <a:sym typeface="Calibri"/>
              </a:rPr>
              <a:t> →</a:t>
            </a:r>
            <a:r>
              <a:rPr lang="fr-FR" b="0" i="1" dirty="0"/>
              <a:t> </a:t>
            </a:r>
            <a:r>
              <a:rPr lang="fr-FR" sz="1200" b="0" i="1" dirty="0">
                <a:latin typeface="Calibri"/>
                <a:ea typeface="Calibri"/>
                <a:cs typeface="Calibri"/>
                <a:sym typeface="Calibri"/>
              </a:rPr>
              <a:t>I</a:t>
            </a:r>
            <a:r>
              <a:rPr lang="fr-FR" sz="1200" i="1" dirty="0">
                <a:latin typeface="Calibri"/>
                <a:ea typeface="Calibri"/>
                <a:cs typeface="Calibri"/>
                <a:sym typeface="Calibri"/>
              </a:rPr>
              <a:t>ls font partie des 24</a:t>
            </a:r>
            <a:r>
              <a:rPr lang="fr-FR" sz="1200" b="0" i="1" baseline="0" dirty="0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 feutres,</a:t>
            </a:r>
            <a:r>
              <a:rPr lang="fr-FR" sz="1200" i="1" dirty="0">
                <a:latin typeface="Calibri"/>
                <a:ea typeface="Calibri"/>
                <a:cs typeface="Calibri"/>
                <a:sym typeface="Calibri"/>
              </a:rPr>
              <a:t> donc on les entoure et on les barre, car ce ne sont pas eux qui nous intéressent. 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rPr lang="fr-FR" sz="1200" i="1" dirty="0">
                <a:latin typeface="Calibri"/>
                <a:ea typeface="Calibri"/>
                <a:cs typeface="Calibri"/>
                <a:sym typeface="Calibri"/>
              </a:rPr>
              <a:t>Attention, on ne peut pas barrer 8</a:t>
            </a:r>
            <a:r>
              <a:rPr lang="fr-FR" sz="1200" b="0" i="1" baseline="0" dirty="0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sz="1200" i="1" dirty="0">
                <a:latin typeface="Calibri"/>
                <a:ea typeface="Calibri"/>
                <a:cs typeface="Calibri"/>
                <a:sym typeface="Calibri"/>
              </a:rPr>
              <a:t>unités, car il n’y en a que 4. Il faut donc remplacer une barre de dizaine par 10</a:t>
            </a:r>
            <a:r>
              <a:rPr lang="fr-FR" sz="1200" b="0" i="1" baseline="0" dirty="0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sz="1200" i="1" dirty="0">
                <a:latin typeface="Calibri"/>
                <a:ea typeface="Calibri"/>
                <a:cs typeface="Calibri"/>
                <a:sym typeface="Calibri"/>
              </a:rPr>
              <a:t>unités dans notre schéma.</a:t>
            </a:r>
            <a:endParaRPr lang="fr-FR" b="0" i="1" dirty="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endParaRPr b="0" i="1" dirty="0"/>
          </a:p>
        </p:txBody>
      </p:sp>
      <p:sp>
        <p:nvSpPr>
          <p:cNvPr id="678" name="Google Shape;678;p43:notes">
            <a:extLst>
              <a:ext uri="{FF2B5EF4-FFF2-40B4-BE49-F238E27FC236}">
                <a16:creationId xmlns:a16="http://schemas.microsoft.com/office/drawing/2014/main" id="{C4FDC776-F1EE-A016-07D5-2277D1210DDE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>
                <a:solidFill>
                  <a:srgbClr val="000000"/>
                </a:solidFill>
              </a:rPr>
              <a:t>34</a:t>
            </a:fld>
            <a:endParaRPr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7652545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75">
          <a:extLst>
            <a:ext uri="{FF2B5EF4-FFF2-40B4-BE49-F238E27FC236}">
              <a16:creationId xmlns:a16="http://schemas.microsoft.com/office/drawing/2014/main" id="{1F38A86A-2E84-6FA6-3028-1F8AF9FF75A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6" name="Google Shape;676;p43:notes">
            <a:extLst>
              <a:ext uri="{FF2B5EF4-FFF2-40B4-BE49-F238E27FC236}">
                <a16:creationId xmlns:a16="http://schemas.microsoft.com/office/drawing/2014/main" id="{13666FAB-703E-E5B2-B3CD-B6E15F551142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77" name="Google Shape;677;p43:notes">
            <a:extLst>
              <a:ext uri="{FF2B5EF4-FFF2-40B4-BE49-F238E27FC236}">
                <a16:creationId xmlns:a16="http://schemas.microsoft.com/office/drawing/2014/main" id="{8C1C32D0-74E5-5DEE-00AC-181A106F13AB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rPr lang="fr-FR" b="0" i="1" dirty="0"/>
              <a:t>On a </a:t>
            </a:r>
            <a:r>
              <a:rPr lang="fr-FR" sz="1200" i="1" dirty="0">
                <a:latin typeface="Calibri"/>
                <a:ea typeface="Calibri"/>
                <a:cs typeface="Calibri"/>
                <a:sym typeface="Calibri"/>
              </a:rPr>
              <a:t>remplacé une barre de dizaine par 10</a:t>
            </a:r>
            <a:r>
              <a:rPr lang="fr-FR" sz="1200" b="0" i="1" baseline="0" dirty="0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sz="1200" i="1" dirty="0">
                <a:latin typeface="Calibri"/>
                <a:ea typeface="Calibri"/>
                <a:cs typeface="Calibri"/>
                <a:sym typeface="Calibri"/>
              </a:rPr>
              <a:t>unités </a:t>
            </a:r>
            <a:endParaRPr lang="fr-FR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296B0"/>
              </a:buClr>
              <a:buSzPts val="1200"/>
              <a:buFont typeface="Arial"/>
              <a:buNone/>
              <a:tabLst/>
              <a:defRPr/>
            </a:pPr>
            <a:r>
              <a:rPr lang="fr-FR" b="0" i="1" dirty="0"/>
              <a:t>Peut-on barrer 8 feutres maintenant ? </a:t>
            </a:r>
            <a:r>
              <a:rPr lang="fr-FR" sz="1200" dirty="0">
                <a:latin typeface="Calibri"/>
                <a:ea typeface="Calibri"/>
                <a:cs typeface="Calibri"/>
                <a:sym typeface="Calibri"/>
              </a:rPr>
              <a:t>→</a:t>
            </a:r>
            <a:r>
              <a:rPr lang="fr-FR" b="0" i="1" dirty="0"/>
              <a:t> </a:t>
            </a:r>
            <a:r>
              <a:rPr lang="fr-FR" sz="1200" i="1" dirty="0">
                <a:latin typeface="Calibri"/>
                <a:ea typeface="Calibri"/>
                <a:cs typeface="Calibri"/>
                <a:sym typeface="Calibri"/>
              </a:rPr>
              <a:t>Oui.</a:t>
            </a:r>
            <a:endParaRPr lang="fr-FR" b="0" i="1" dirty="0"/>
          </a:p>
        </p:txBody>
      </p:sp>
      <p:sp>
        <p:nvSpPr>
          <p:cNvPr id="678" name="Google Shape;678;p43:notes">
            <a:extLst>
              <a:ext uri="{FF2B5EF4-FFF2-40B4-BE49-F238E27FC236}">
                <a16:creationId xmlns:a16="http://schemas.microsoft.com/office/drawing/2014/main" id="{D0F602B8-CFDC-93D6-A5AB-D010A5DFAE69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>
                <a:solidFill>
                  <a:srgbClr val="000000"/>
                </a:solidFill>
              </a:rPr>
              <a:t>35</a:t>
            </a:fld>
            <a:endParaRPr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8426445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75">
          <a:extLst>
            <a:ext uri="{FF2B5EF4-FFF2-40B4-BE49-F238E27FC236}">
              <a16:creationId xmlns:a16="http://schemas.microsoft.com/office/drawing/2014/main" id="{DCE80074-F3C5-1F43-B242-CBB90283F7B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6" name="Google Shape;676;p43:notes">
            <a:extLst>
              <a:ext uri="{FF2B5EF4-FFF2-40B4-BE49-F238E27FC236}">
                <a16:creationId xmlns:a16="http://schemas.microsoft.com/office/drawing/2014/main" id="{C801E81D-46CC-89CA-ABE4-9BF3756775DC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77" name="Google Shape;677;p43:notes">
            <a:extLst>
              <a:ext uri="{FF2B5EF4-FFF2-40B4-BE49-F238E27FC236}">
                <a16:creationId xmlns:a16="http://schemas.microsoft.com/office/drawing/2014/main" id="{E7FC6CAC-AE0D-3BA9-BFD9-33E8F9C00E54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rPr lang="fr-FR" b="0" i="1" dirty="0"/>
              <a:t>Voici les 8 feutres de la pochette.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Que </a:t>
            </a:r>
            <a:r>
              <a:rPr lang="fr-FR" sz="1200" b="0" i="1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cherche-t-on</a:t>
            </a:r>
            <a:r>
              <a:rPr lang="fr-FR" b="0" i="1" dirty="0"/>
              <a:t> </a:t>
            </a:r>
            <a:r>
              <a:rPr lang="fr-FR" sz="1200" b="0" i="1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? </a:t>
            </a:r>
            <a:r>
              <a:rPr lang="fr-FR" sz="1200" dirty="0">
                <a:latin typeface="Calibri"/>
                <a:ea typeface="Calibri"/>
                <a:cs typeface="Calibri"/>
                <a:sym typeface="Calibri"/>
              </a:rPr>
              <a:t>→</a:t>
            </a:r>
            <a:r>
              <a:rPr lang="fr-FR" b="0" i="1" dirty="0"/>
              <a:t> </a:t>
            </a:r>
            <a:r>
              <a:rPr lang="fr-FR" b="0" i="1" baseline="0" dirty="0"/>
              <a:t>Combien de feutres il y a sur la table.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 baseline="0" dirty="0"/>
              <a:t>Comment les représente-t-on</a:t>
            </a:r>
            <a:r>
              <a:rPr lang="fr-FR" b="0" i="1" dirty="0"/>
              <a:t> ? </a:t>
            </a:r>
            <a:r>
              <a:rPr lang="fr-FR" sz="1200" dirty="0">
                <a:latin typeface="Calibri"/>
                <a:ea typeface="Calibri"/>
                <a:cs typeface="Calibri"/>
                <a:sym typeface="Calibri"/>
              </a:rPr>
              <a:t>→</a:t>
            </a:r>
            <a:r>
              <a:rPr lang="fr-FR" b="0" i="1" dirty="0"/>
              <a:t> </a:t>
            </a:r>
            <a:r>
              <a:rPr lang="fr-FR" sz="1200" b="0" i="1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On entoure le reste des feutres et o</a:t>
            </a:r>
            <a:r>
              <a:rPr lang="fr-FR" b="0" i="1" baseline="0" dirty="0"/>
              <a:t>n met </a:t>
            </a:r>
            <a:r>
              <a:rPr lang="fr-FR" sz="1200" b="0" i="1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un point d’interrogation pour montrer que c’est ce que l’on cherche.</a:t>
            </a:r>
          </a:p>
        </p:txBody>
      </p:sp>
      <p:sp>
        <p:nvSpPr>
          <p:cNvPr id="678" name="Google Shape;678;p43:notes">
            <a:extLst>
              <a:ext uri="{FF2B5EF4-FFF2-40B4-BE49-F238E27FC236}">
                <a16:creationId xmlns:a16="http://schemas.microsoft.com/office/drawing/2014/main" id="{5A591F91-C85B-44E7-BE4D-234F3C0AA7BD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>
                <a:solidFill>
                  <a:srgbClr val="000000"/>
                </a:solidFill>
              </a:rPr>
              <a:t>36</a:t>
            </a:fld>
            <a:endParaRPr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9612578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94">
          <a:extLst>
            <a:ext uri="{FF2B5EF4-FFF2-40B4-BE49-F238E27FC236}">
              <a16:creationId xmlns:a16="http://schemas.microsoft.com/office/drawing/2014/main" id="{BBA8000F-4BA3-A272-90CF-F114F53A108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5" name="Google Shape;695;p44:notes">
            <a:extLst>
              <a:ext uri="{FF2B5EF4-FFF2-40B4-BE49-F238E27FC236}">
                <a16:creationId xmlns:a16="http://schemas.microsoft.com/office/drawing/2014/main" id="{9A5ED24A-26CF-128E-FE42-7F2FCEA16086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96" name="Google Shape;696;p44:notes">
            <a:extLst>
              <a:ext uri="{FF2B5EF4-FFF2-40B4-BE49-F238E27FC236}">
                <a16:creationId xmlns:a16="http://schemas.microsoft.com/office/drawing/2014/main" id="{B315EC8A-3D57-7741-2EB5-07E67F5CB4D5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Noto Sans Symbols"/>
              <a:buNone/>
            </a:pPr>
            <a:r>
              <a:rPr lang="fr-FR" b="0" i="1" dirty="0"/>
              <a:t>On a représenté le problème par un schéma.</a:t>
            </a: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rPr lang="fr-FR" sz="1200" b="0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On pouvait aussi représenter le problème avec des réglettes.</a:t>
            </a:r>
            <a:endParaRPr sz="1200" b="0" i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97" name="Google Shape;697;p44:notes">
            <a:extLst>
              <a:ext uri="{FF2B5EF4-FFF2-40B4-BE49-F238E27FC236}">
                <a16:creationId xmlns:a16="http://schemas.microsoft.com/office/drawing/2014/main" id="{258C5A3D-A355-338C-4BC9-C22B46E82C65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>
                <a:solidFill>
                  <a:srgbClr val="000000"/>
                </a:solidFill>
              </a:rPr>
              <a:t>37</a:t>
            </a:fld>
            <a:endParaRPr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3009185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16">
          <a:extLst>
            <a:ext uri="{FF2B5EF4-FFF2-40B4-BE49-F238E27FC236}">
              <a16:creationId xmlns:a16="http://schemas.microsoft.com/office/drawing/2014/main" id="{0FE06536-D527-1E07-5019-08D0EAD5EBF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" name="Google Shape;717;p45:notes">
            <a:extLst>
              <a:ext uri="{FF2B5EF4-FFF2-40B4-BE49-F238E27FC236}">
                <a16:creationId xmlns:a16="http://schemas.microsoft.com/office/drawing/2014/main" id="{56DB7656-34C0-4240-B61C-6E4BAF041D64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718" name="Google Shape;718;p45:notes">
            <a:extLst>
              <a:ext uri="{FF2B5EF4-FFF2-40B4-BE49-F238E27FC236}">
                <a16:creationId xmlns:a16="http://schemas.microsoft.com/office/drawing/2014/main" id="{CD0593B4-9576-6958-C0A1-E0F62009854A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rPr lang="fr-FR" sz="1200" b="0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Comment construit-on le schéma de réglettes qui représente le problème ?</a:t>
            </a:r>
            <a:endParaRPr lang="fr-FR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8296B0"/>
              </a:buClr>
              <a:buSzPts val="1200"/>
              <a:buFont typeface="Arial"/>
              <a:buNone/>
            </a:pPr>
            <a:r>
              <a:rPr lang="fr-FR" sz="1200" dirty="0">
                <a:latin typeface="Calibri"/>
                <a:ea typeface="Calibri"/>
                <a:cs typeface="Calibri"/>
                <a:sym typeface="Calibri"/>
              </a:rPr>
              <a:t>→</a:t>
            </a:r>
            <a:r>
              <a:rPr lang="fr-FR" b="0" i="1" dirty="0"/>
              <a:t> On représente d’abord les 24</a:t>
            </a:r>
            <a:r>
              <a:rPr lang="fr-FR" sz="1200" b="0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b="0" i="1" dirty="0"/>
              <a:t>feutres. On prend 2</a:t>
            </a:r>
            <a:r>
              <a:rPr lang="fr-FR" sz="1200" b="0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b="0" i="1" dirty="0"/>
              <a:t>réglettes orange et 1</a:t>
            </a:r>
            <a:r>
              <a:rPr lang="fr-FR" sz="1200" b="0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b="0" i="1" dirty="0"/>
              <a:t>réglette rose.</a:t>
            </a:r>
            <a:endParaRPr lang="fr-FR" dirty="0"/>
          </a:p>
        </p:txBody>
      </p:sp>
      <p:sp>
        <p:nvSpPr>
          <p:cNvPr id="719" name="Google Shape;719;p45:notes">
            <a:extLst>
              <a:ext uri="{FF2B5EF4-FFF2-40B4-BE49-F238E27FC236}">
                <a16:creationId xmlns:a16="http://schemas.microsoft.com/office/drawing/2014/main" id="{D7FBA7E2-F514-431B-6673-D95651C1474B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>
                <a:solidFill>
                  <a:srgbClr val="000000"/>
                </a:solidFill>
              </a:rPr>
              <a:t>38</a:t>
            </a:fld>
            <a:endParaRPr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6542214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23">
          <a:extLst>
            <a:ext uri="{FF2B5EF4-FFF2-40B4-BE49-F238E27FC236}">
              <a16:creationId xmlns:a16="http://schemas.microsoft.com/office/drawing/2014/main" id="{06023B20-E5BC-5898-CAB0-DE1631B70F7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4" name="Google Shape;724;p46:notes">
            <a:extLst>
              <a:ext uri="{FF2B5EF4-FFF2-40B4-BE49-F238E27FC236}">
                <a16:creationId xmlns:a16="http://schemas.microsoft.com/office/drawing/2014/main" id="{528F3B98-9DB3-36B2-2B78-17E57075C0CA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725" name="Google Shape;725;p46:notes">
            <a:extLst>
              <a:ext uri="{FF2B5EF4-FFF2-40B4-BE49-F238E27FC236}">
                <a16:creationId xmlns:a16="http://schemas.microsoft.com/office/drawing/2014/main" id="{FA847715-CA4A-12FE-CBFF-B18829608A72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rPr lang="fr-FR" b="0" i="1" dirty="0">
                <a:latin typeface="Calibri"/>
                <a:ea typeface="Calibri"/>
                <a:cs typeface="Calibri"/>
                <a:sym typeface="Calibri"/>
              </a:rPr>
              <a:t>Voici les 24 feutres que Malo a en tout.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tabLst/>
              <a:defRPr/>
            </a:pPr>
            <a:r>
              <a:rPr lang="fr-FR" b="0" i="1" dirty="0">
                <a:latin typeface="Calibri"/>
                <a:ea typeface="Calibri"/>
                <a:cs typeface="Calibri"/>
                <a:sym typeface="Calibri"/>
              </a:rPr>
              <a:t>Comment représente-t-on les 8 feutres qui sont dans la pochette ? </a:t>
            </a:r>
            <a:r>
              <a:rPr lang="fr-FR" sz="1200" dirty="0">
                <a:latin typeface="Calibri"/>
                <a:ea typeface="Calibri"/>
                <a:cs typeface="Calibri"/>
                <a:sym typeface="Calibri"/>
              </a:rPr>
              <a:t>→</a:t>
            </a:r>
            <a:r>
              <a:rPr lang="fr-FR" b="0" i="1" dirty="0"/>
              <a:t> </a:t>
            </a:r>
            <a:r>
              <a:rPr lang="fr-FR" sz="1200" i="1" dirty="0">
                <a:latin typeface="Calibri"/>
                <a:ea typeface="Calibri"/>
                <a:cs typeface="Calibri"/>
                <a:sym typeface="Calibri"/>
              </a:rPr>
              <a:t>Avec une réglette marron.</a:t>
            </a:r>
            <a:endParaRPr lang="fr-FR" i="1" dirty="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rPr lang="fr-FR" b="0" i="1" dirty="0"/>
              <a:t>Comment doit-on placer cette réglette par rapport aux autres</a:t>
            </a:r>
            <a:r>
              <a:rPr lang="fr-FR" b="0" i="1" dirty="0"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b="0" i="1" dirty="0"/>
              <a:t>? </a:t>
            </a:r>
            <a:r>
              <a:rPr lang="fr-FR" sz="1200" dirty="0">
                <a:latin typeface="Calibri"/>
                <a:ea typeface="Calibri"/>
                <a:cs typeface="Calibri"/>
                <a:sym typeface="Calibri"/>
              </a:rPr>
              <a:t>→</a:t>
            </a:r>
            <a:r>
              <a:rPr lang="fr-FR" b="0" i="1" dirty="0"/>
              <a:t> On doit la mettre en dessous, car les 8</a:t>
            </a:r>
            <a:r>
              <a:rPr lang="fr-FR" b="0" i="1" dirty="0"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b="0" i="1" dirty="0"/>
              <a:t>feutres font partie des 24</a:t>
            </a:r>
            <a:r>
              <a:rPr lang="fr-FR" b="0" i="1" dirty="0">
                <a:latin typeface="Calibri"/>
                <a:ea typeface="Calibri"/>
                <a:cs typeface="Calibri"/>
                <a:sym typeface="Calibri"/>
              </a:rPr>
              <a:t> feutres</a:t>
            </a:r>
            <a:r>
              <a:rPr lang="fr-FR" b="0" i="1" dirty="0"/>
              <a:t> que Malo a en tout.</a:t>
            </a:r>
            <a:endParaRPr dirty="0"/>
          </a:p>
        </p:txBody>
      </p:sp>
      <p:sp>
        <p:nvSpPr>
          <p:cNvPr id="726" name="Google Shape;726;p46:notes">
            <a:extLst>
              <a:ext uri="{FF2B5EF4-FFF2-40B4-BE49-F238E27FC236}">
                <a16:creationId xmlns:a16="http://schemas.microsoft.com/office/drawing/2014/main" id="{F4589262-80AE-14FE-17DD-5B6E7351B774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>
                <a:solidFill>
                  <a:srgbClr val="000000"/>
                </a:solidFill>
              </a:rPr>
              <a:t>39</a:t>
            </a:fld>
            <a:endParaRPr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77972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6" name="Google Shape;676;p4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77" name="Google Shape;677;p4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rPr lang="fr-FR" b="0" i="1" dirty="0"/>
              <a:t>Voici les 17 maisons de gauche. On a dessiné 1 barre de dizaine et 7 unités.</a:t>
            </a:r>
            <a:endParaRPr lang="fr-FR" dirty="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rPr lang="fr-FR" b="0" i="1" dirty="0"/>
              <a:t>Que doit-on encore représenter ? </a:t>
            </a:r>
            <a:r>
              <a:rPr lang="fr-FR" sz="1200" dirty="0">
                <a:latin typeface="Calibri"/>
                <a:ea typeface="Calibri"/>
                <a:cs typeface="Calibri"/>
                <a:sym typeface="Calibri"/>
              </a:rPr>
              <a:t>→</a:t>
            </a:r>
            <a:r>
              <a:rPr lang="fr-FR" b="0" i="1" dirty="0"/>
              <a:t> Les 8 maisons de droite.</a:t>
            </a:r>
            <a:endParaRPr lang="fr-FR" dirty="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endParaRPr b="0" i="1" dirty="0"/>
          </a:p>
        </p:txBody>
      </p:sp>
      <p:sp>
        <p:nvSpPr>
          <p:cNvPr id="678" name="Google Shape;678;p4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>
                <a:solidFill>
                  <a:srgbClr val="000000"/>
                </a:solidFill>
              </a:rPr>
              <a:t>4</a:t>
            </a:fld>
            <a:endParaRPr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0899179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31">
          <a:extLst>
            <a:ext uri="{FF2B5EF4-FFF2-40B4-BE49-F238E27FC236}">
              <a16:creationId xmlns:a16="http://schemas.microsoft.com/office/drawing/2014/main" id="{62EAF7ED-1849-BEAF-06AD-EC956F49225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2" name="Google Shape;732;p47:notes">
            <a:extLst>
              <a:ext uri="{FF2B5EF4-FFF2-40B4-BE49-F238E27FC236}">
                <a16:creationId xmlns:a16="http://schemas.microsoft.com/office/drawing/2014/main" id="{BE2C5844-D78D-571D-7E63-51954561C413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733" name="Google Shape;733;p47:notes">
            <a:extLst>
              <a:ext uri="{FF2B5EF4-FFF2-40B4-BE49-F238E27FC236}">
                <a16:creationId xmlns:a16="http://schemas.microsoft.com/office/drawing/2014/main" id="{B15B02F5-4B6D-309D-5787-E8C87B6FDF1B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rPr lang="fr-FR" b="0" i="1" dirty="0">
                <a:latin typeface="Calibri"/>
                <a:ea typeface="Calibri"/>
                <a:cs typeface="Calibri"/>
                <a:sym typeface="Calibri"/>
              </a:rPr>
              <a:t>On cherche la réglette qui manque.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tabLst/>
              <a:defRPr/>
            </a:pPr>
            <a:r>
              <a:rPr lang="fr-FR" b="0" i="1" dirty="0">
                <a:latin typeface="Calibri"/>
                <a:ea typeface="Calibri"/>
                <a:cs typeface="Calibri"/>
                <a:sym typeface="Calibri"/>
              </a:rPr>
              <a:t>Quelles réglettes correspondent ?</a:t>
            </a:r>
          </a:p>
        </p:txBody>
      </p:sp>
      <p:sp>
        <p:nvSpPr>
          <p:cNvPr id="734" name="Google Shape;734;p47:notes">
            <a:extLst>
              <a:ext uri="{FF2B5EF4-FFF2-40B4-BE49-F238E27FC236}">
                <a16:creationId xmlns:a16="http://schemas.microsoft.com/office/drawing/2014/main" id="{614652FC-B470-9EAB-E060-AD4AAE372B38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>
                <a:solidFill>
                  <a:srgbClr val="000000"/>
                </a:solidFill>
              </a:rPr>
              <a:t>40</a:t>
            </a:fld>
            <a:endParaRPr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38986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23">
          <a:extLst>
            <a:ext uri="{FF2B5EF4-FFF2-40B4-BE49-F238E27FC236}">
              <a16:creationId xmlns:a16="http://schemas.microsoft.com/office/drawing/2014/main" id="{926FEF7D-32D8-9DE4-E9EC-E21C1AB9C79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4" name="Google Shape;724;p46:notes">
            <a:extLst>
              <a:ext uri="{FF2B5EF4-FFF2-40B4-BE49-F238E27FC236}">
                <a16:creationId xmlns:a16="http://schemas.microsoft.com/office/drawing/2014/main" id="{C503F1E9-14C7-4639-49E1-B2312B660E5F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725" name="Google Shape;725;p46:notes">
            <a:extLst>
              <a:ext uri="{FF2B5EF4-FFF2-40B4-BE49-F238E27FC236}">
                <a16:creationId xmlns:a16="http://schemas.microsoft.com/office/drawing/2014/main" id="{F6190A7C-0301-B55B-593E-6E844BC914CB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rPr lang="fr-FR" sz="1200" dirty="0">
                <a:latin typeface="Calibri"/>
                <a:ea typeface="Calibri"/>
                <a:cs typeface="Calibri"/>
                <a:sym typeface="Calibri"/>
              </a:rPr>
              <a:t>→</a:t>
            </a:r>
            <a:r>
              <a:rPr lang="fr-FR" b="0" i="1" dirty="0"/>
              <a:t> </a:t>
            </a:r>
            <a:r>
              <a:rPr lang="fr-FR" b="0" i="1" dirty="0">
                <a:latin typeface="Calibri"/>
                <a:ea typeface="Calibri"/>
                <a:cs typeface="Calibri"/>
                <a:sym typeface="Calibri"/>
              </a:rPr>
              <a:t>Il faut une réglette orange et une réglette vert foncé.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tabLst/>
              <a:defRPr/>
            </a:pPr>
            <a:r>
              <a:rPr lang="fr-FR" b="0" i="1" dirty="0">
                <a:latin typeface="Calibri"/>
                <a:ea typeface="Calibri"/>
                <a:cs typeface="Calibri"/>
                <a:sym typeface="Calibri"/>
              </a:rPr>
              <a:t>Cela représente le nombre 16.</a:t>
            </a:r>
            <a:endParaRPr b="0" i="1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endParaRPr sz="1200" b="0" i="0" dirty="0">
              <a:solidFill>
                <a:srgbClr val="8296B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26" name="Google Shape;726;p46:notes">
            <a:extLst>
              <a:ext uri="{FF2B5EF4-FFF2-40B4-BE49-F238E27FC236}">
                <a16:creationId xmlns:a16="http://schemas.microsoft.com/office/drawing/2014/main" id="{B9845EBA-2E20-1D00-F5C7-AC1A5BF25541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>
                <a:solidFill>
                  <a:srgbClr val="000000"/>
                </a:solidFill>
              </a:rPr>
              <a:t>41</a:t>
            </a:fld>
            <a:endParaRPr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1170606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48">
          <a:extLst>
            <a:ext uri="{FF2B5EF4-FFF2-40B4-BE49-F238E27FC236}">
              <a16:creationId xmlns:a16="http://schemas.microsoft.com/office/drawing/2014/main" id="{67D9B860-C634-654F-8B70-295F244E4D4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9" name="Google Shape;749;p49:notes">
            <a:extLst>
              <a:ext uri="{FF2B5EF4-FFF2-40B4-BE49-F238E27FC236}">
                <a16:creationId xmlns:a16="http://schemas.microsoft.com/office/drawing/2014/main" id="{0040C933-4E6A-BABB-EC03-695D3B2E366E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750" name="Google Shape;750;p49:notes">
            <a:extLst>
              <a:ext uri="{FF2B5EF4-FFF2-40B4-BE49-F238E27FC236}">
                <a16:creationId xmlns:a16="http://schemas.microsoft.com/office/drawing/2014/main" id="{652FF833-D6BA-D9BF-4C3C-FCB60694FA01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i="1" dirty="0"/>
              <a:t>Voici 2 représentations de notre problème : par un schéma et avec les réglettes.</a:t>
            </a:r>
            <a:endParaRPr i="1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i="0" dirty="0"/>
              <a:t>Demander à un élève de donner le calcul qui lui a permis de trouver la réponse au problème.</a:t>
            </a:r>
            <a:endParaRPr dirty="0"/>
          </a:p>
        </p:txBody>
      </p:sp>
      <p:sp>
        <p:nvSpPr>
          <p:cNvPr id="751" name="Google Shape;751;p49:notes">
            <a:extLst>
              <a:ext uri="{FF2B5EF4-FFF2-40B4-BE49-F238E27FC236}">
                <a16:creationId xmlns:a16="http://schemas.microsoft.com/office/drawing/2014/main" id="{E088520A-4EAF-5782-8140-D1CEECE98FCF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>
                <a:solidFill>
                  <a:srgbClr val="000000"/>
                </a:solidFill>
              </a:rPr>
              <a:t>42</a:t>
            </a:fld>
            <a:endParaRPr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6433749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76">
          <a:extLst>
            <a:ext uri="{FF2B5EF4-FFF2-40B4-BE49-F238E27FC236}">
              <a16:creationId xmlns:a16="http://schemas.microsoft.com/office/drawing/2014/main" id="{80B37F40-6B80-5768-4EB6-F8A746EBA69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7" name="Google Shape;777;p50:notes">
            <a:extLst>
              <a:ext uri="{FF2B5EF4-FFF2-40B4-BE49-F238E27FC236}">
                <a16:creationId xmlns:a16="http://schemas.microsoft.com/office/drawing/2014/main" id="{5037473A-C653-693F-2246-525749F8178D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778" name="Google Shape;778;p50:notes">
            <a:extLst>
              <a:ext uri="{FF2B5EF4-FFF2-40B4-BE49-F238E27FC236}">
                <a16:creationId xmlns:a16="http://schemas.microsoft.com/office/drawing/2014/main" id="{D3B164FB-2545-609A-0328-BF9F3B22A389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200" dirty="0">
                <a:latin typeface="Calibri"/>
                <a:ea typeface="Calibri"/>
                <a:cs typeface="Calibri"/>
                <a:sym typeface="Calibri"/>
              </a:rPr>
              <a:t>→</a:t>
            </a:r>
            <a:r>
              <a:rPr lang="fr-FR" b="0" i="1" dirty="0"/>
              <a:t> Il faut écrire une soustraction. 24 – 8.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fr-FR" dirty="0"/>
              <a:t>Interroger un élève pour qu’il donne le résultat.</a:t>
            </a:r>
          </a:p>
        </p:txBody>
      </p:sp>
      <p:sp>
        <p:nvSpPr>
          <p:cNvPr id="779" name="Google Shape;779;p50:notes">
            <a:extLst>
              <a:ext uri="{FF2B5EF4-FFF2-40B4-BE49-F238E27FC236}">
                <a16:creationId xmlns:a16="http://schemas.microsoft.com/office/drawing/2014/main" id="{9EA01182-77FA-29B6-0341-63FED7022DA8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>
                <a:solidFill>
                  <a:srgbClr val="000000"/>
                </a:solidFill>
              </a:rPr>
              <a:t>43</a:t>
            </a:fld>
            <a:endParaRPr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3064548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5">
          <a:extLst>
            <a:ext uri="{FF2B5EF4-FFF2-40B4-BE49-F238E27FC236}">
              <a16:creationId xmlns:a16="http://schemas.microsoft.com/office/drawing/2014/main" id="{29459856-5901-82AA-A735-C7EDC79BC89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6" name="Google Shape;806;p51:notes">
            <a:extLst>
              <a:ext uri="{FF2B5EF4-FFF2-40B4-BE49-F238E27FC236}">
                <a16:creationId xmlns:a16="http://schemas.microsoft.com/office/drawing/2014/main" id="{5A6D01B1-D5E9-A7BA-56D7-5CEF44C5F357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807" name="Google Shape;807;p51:notes">
            <a:extLst>
              <a:ext uri="{FF2B5EF4-FFF2-40B4-BE49-F238E27FC236}">
                <a16:creationId xmlns:a16="http://schemas.microsoft.com/office/drawing/2014/main" id="{3CB88A1D-6FC8-7C97-AECA-6CB51FA56160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  <a:tabLst/>
              <a:defRPr/>
            </a:pPr>
            <a:r>
              <a:rPr lang="fr-FR" sz="1200" dirty="0">
                <a:latin typeface="Calibri"/>
                <a:ea typeface="Calibri"/>
                <a:cs typeface="Calibri"/>
                <a:sym typeface="Calibri"/>
              </a:rPr>
              <a:t>→</a:t>
            </a:r>
            <a:r>
              <a:rPr lang="fr-FR" b="0" i="1" dirty="0"/>
              <a:t> 24 – 8 = 16.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  <a:tabLst/>
              <a:defRPr/>
            </a:pPr>
            <a:r>
              <a:rPr lang="fr-FR" i="1" dirty="0"/>
              <a:t>On trouve la réglette orange et la réglette vert foncé, ce qui représente 16.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rPr lang="fr-FR" dirty="0"/>
              <a:t>Demander</a:t>
            </a:r>
            <a:r>
              <a:rPr lang="fr-FR" baseline="0" dirty="0"/>
              <a:t> à un élève de formuler une phrase réponse.</a:t>
            </a:r>
            <a:endParaRPr lang="fr-FR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i="0" dirty="0"/>
          </a:p>
        </p:txBody>
      </p:sp>
      <p:sp>
        <p:nvSpPr>
          <p:cNvPr id="808" name="Google Shape;808;p51:notes">
            <a:extLst>
              <a:ext uri="{FF2B5EF4-FFF2-40B4-BE49-F238E27FC236}">
                <a16:creationId xmlns:a16="http://schemas.microsoft.com/office/drawing/2014/main" id="{B71D8B91-3DD1-CF03-BAD1-6A3B36CE5E93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>
                <a:solidFill>
                  <a:srgbClr val="000000"/>
                </a:solidFill>
              </a:rPr>
              <a:t>44</a:t>
            </a:fld>
            <a:endParaRPr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8186596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5">
          <a:extLst>
            <a:ext uri="{FF2B5EF4-FFF2-40B4-BE49-F238E27FC236}">
              <a16:creationId xmlns:a16="http://schemas.microsoft.com/office/drawing/2014/main" id="{527CEF1C-631B-F718-5299-A586D44477D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6" name="Google Shape;806;p51:notes">
            <a:extLst>
              <a:ext uri="{FF2B5EF4-FFF2-40B4-BE49-F238E27FC236}">
                <a16:creationId xmlns:a16="http://schemas.microsoft.com/office/drawing/2014/main" id="{242BA4C1-7EE5-53AF-02DE-46085AF9FD31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807" name="Google Shape;807;p51:notes">
            <a:extLst>
              <a:ext uri="{FF2B5EF4-FFF2-40B4-BE49-F238E27FC236}">
                <a16:creationId xmlns:a16="http://schemas.microsoft.com/office/drawing/2014/main" id="{9886051F-83C1-301E-5FE9-0382F6EC9F0B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200" dirty="0">
                <a:latin typeface="Calibri"/>
                <a:ea typeface="Calibri"/>
                <a:cs typeface="Calibri"/>
                <a:sym typeface="Calibri"/>
              </a:rPr>
              <a:t>→</a:t>
            </a:r>
            <a:r>
              <a:rPr lang="fr-FR" b="0" i="1" dirty="0"/>
              <a:t> Il y a 16 feutres sur la table.</a:t>
            </a:r>
            <a:endParaRPr dirty="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rPr lang="fr-FR" b="0" i="1" dirty="0"/>
              <a:t>Ici, c’est un problème où l’on connait le tout et une des parties et où l’on cherche l’autre partie.</a:t>
            </a:r>
            <a:endParaRPr b="0" i="1" dirty="0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i="0" dirty="0"/>
          </a:p>
        </p:txBody>
      </p:sp>
      <p:sp>
        <p:nvSpPr>
          <p:cNvPr id="808" name="Google Shape;808;p51:notes">
            <a:extLst>
              <a:ext uri="{FF2B5EF4-FFF2-40B4-BE49-F238E27FC236}">
                <a16:creationId xmlns:a16="http://schemas.microsoft.com/office/drawing/2014/main" id="{B8FB2B18-3CBC-8D6C-CBE8-68DB54426EDB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>
                <a:solidFill>
                  <a:srgbClr val="000000"/>
                </a:solidFill>
              </a:rPr>
              <a:t>45</a:t>
            </a:fld>
            <a:endParaRPr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2884382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7" name="Google Shape;837;p5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838" name="Google Shape;838;p5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i="1" dirty="0"/>
              <a:t>Voici un autre problème que vous allez résoudre sur votre ardoise. </a:t>
            </a:r>
            <a:endParaRPr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fr-FR" b="0" dirty="0"/>
              <a:t>Demander à un élève de lire le problème et le faire reformuler. 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dirty="0"/>
              <a:t>Laisser les élèves chercher ; les inciter à faire un schéma ou à utiliser leurs réglettes.</a:t>
            </a: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dirty="0"/>
              <a:t>Faire une correction rapide avec schéma, schéma de réglettes et modélisation. </a:t>
            </a: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1" i="0" dirty="0"/>
              <a:t>Calcul</a:t>
            </a:r>
            <a:r>
              <a:rPr lang="fr-FR" b="0" dirty="0"/>
              <a:t> </a:t>
            </a:r>
            <a:r>
              <a:rPr lang="fr-FR" b="0" i="0" dirty="0"/>
              <a:t>: 13</a:t>
            </a:r>
            <a:r>
              <a:rPr lang="fr-FR" b="0" dirty="0"/>
              <a:t> </a:t>
            </a:r>
            <a:r>
              <a:rPr lang="fr-FR" b="0" i="0" dirty="0"/>
              <a:t>+</a:t>
            </a:r>
            <a:r>
              <a:rPr lang="fr-FR" b="0" dirty="0"/>
              <a:t> </a:t>
            </a:r>
            <a:r>
              <a:rPr lang="fr-FR" b="0" i="0" dirty="0"/>
              <a:t>13 =</a:t>
            </a:r>
            <a:r>
              <a:rPr lang="fr-FR" b="0" dirty="0"/>
              <a:t> </a:t>
            </a:r>
            <a:r>
              <a:rPr lang="fr-FR" b="0" i="0" dirty="0"/>
              <a:t>26.</a:t>
            </a: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1" i="0" dirty="0"/>
              <a:t>Phrase réponse</a:t>
            </a:r>
            <a:r>
              <a:rPr lang="fr-FR" b="0" dirty="0"/>
              <a:t> </a:t>
            </a:r>
            <a:r>
              <a:rPr lang="fr-FR" b="0" i="0" dirty="0"/>
              <a:t>: Il y a 26</a:t>
            </a:r>
            <a:r>
              <a:rPr lang="fr-FR" b="0" dirty="0"/>
              <a:t> </a:t>
            </a:r>
            <a:r>
              <a:rPr lang="fr-FR" b="0" i="0" dirty="0"/>
              <a:t>cartes dans le jeu.</a:t>
            </a:r>
            <a:endParaRPr dirty="0"/>
          </a:p>
        </p:txBody>
      </p:sp>
      <p:sp>
        <p:nvSpPr>
          <p:cNvPr id="839" name="Google Shape;839;p5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>
                <a:solidFill>
                  <a:srgbClr val="000000"/>
                </a:solidFill>
              </a:rPr>
              <a:t>46</a:t>
            </a:fld>
            <a:endParaRPr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3026730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82" name="Google Shape;82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fr-FR" i="1" dirty="0"/>
              <a:t>Prenez vos ardoises, nous allons résoudre un premier problème.</a:t>
            </a:r>
          </a:p>
        </p:txBody>
      </p:sp>
      <p:sp>
        <p:nvSpPr>
          <p:cNvPr id="83" name="Google Shape;83;p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47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331779720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9" name="Google Shape;1099;p6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100" name="Google Shape;1100;p6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tabLst/>
              <a:defRPr/>
            </a:pPr>
            <a:r>
              <a:rPr lang="fr-FR" b="0" dirty="0"/>
              <a:t>Demander à un élève de lire le problème. Distribuer le kit de jetons</a:t>
            </a:r>
            <a:r>
              <a:rPr lang="fr-F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.</a:t>
            </a:r>
            <a:r>
              <a:rPr lang="fr-FR" b="0" baseline="0" dirty="0"/>
              <a:t> Les élèves n’utilisent </a:t>
            </a:r>
            <a:r>
              <a:rPr lang="fr-F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que</a:t>
            </a:r>
            <a:r>
              <a:rPr lang="fr-FR" b="0" baseline="0" dirty="0"/>
              <a:t> les rouges, verts et bleus</a:t>
            </a:r>
            <a:r>
              <a:rPr lang="fr-F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.</a:t>
            </a:r>
            <a:endParaRPr lang="fr-FR" b="0" dirty="0"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rPr lang="fr-F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Expliquer</a:t>
            </a:r>
            <a:r>
              <a:rPr lang="fr-FR" sz="1200" b="0" i="0" u="none" strike="noStrike" cap="none" baseline="0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fr-F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que</a:t>
            </a:r>
            <a:r>
              <a:rPr lang="fr-FR" sz="1200" b="0" i="0" u="none" strike="noStrike" cap="none" baseline="0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fr-F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l’ordre dans lequel on place les jetons n’a pas d’importance : on cherche la composition du lot.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rPr lang="fr-FR" i="1" dirty="0">
                <a:cs typeface="Calibri"/>
              </a:rPr>
              <a:t>Vous devez composer un lot de 5</a:t>
            </a:r>
            <a:r>
              <a:rPr lang="fr-FR" sz="1200" b="0" i="1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i="1" dirty="0">
                <a:cs typeface="Calibri"/>
              </a:rPr>
              <a:t>jetons</a:t>
            </a:r>
            <a:r>
              <a:rPr lang="fr-FR" sz="1200" b="0" i="1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i="1" dirty="0">
                <a:cs typeface="Calibri"/>
              </a:rPr>
              <a:t>; cela signifie que vous devez trouver 5</a:t>
            </a:r>
            <a:r>
              <a:rPr lang="fr-FR" sz="1200" b="0" i="1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i="1" dirty="0">
                <a:cs typeface="Calibri"/>
              </a:rPr>
              <a:t>jetons de la bonne couleur. Il faut que chaque consigne soit respectée. La place des jetons n'a pas d'importance.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rPr lang="fr-F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Laisser quelques instants aux élèves pour manipuler et </a:t>
            </a:r>
            <a:r>
              <a:rPr lang="fr-FR" b="0" dirty="0"/>
              <a:t>f</a:t>
            </a:r>
            <a:r>
              <a:rPr lang="fr-FR" sz="1200" b="0" i="0" u="none" strike="noStrike" cap="none" dirty="0">
                <a:solidFill>
                  <a:schemeClr val="dk1"/>
                </a:solidFill>
                <a:effectLst/>
                <a:latin typeface="Calibri"/>
                <a:cs typeface="Calibri"/>
                <a:sym typeface="Calibri"/>
              </a:rPr>
              <a:t>aire</a:t>
            </a:r>
            <a:r>
              <a:rPr lang="fr-F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des essais.</a:t>
            </a:r>
          </a:p>
        </p:txBody>
      </p:sp>
      <p:sp>
        <p:nvSpPr>
          <p:cNvPr id="1101" name="Google Shape;1101;p67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>
                <a:solidFill>
                  <a:srgbClr val="000000"/>
                </a:solidFill>
              </a:rPr>
              <a:t>48</a:t>
            </a:fld>
            <a:endParaRPr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6568751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8" name="Google Shape;508;p3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09" name="Google Shape;509;p3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>
              <a:buClr>
                <a:schemeClr val="dk1"/>
              </a:buClr>
              <a:buSzPts val="1200"/>
            </a:pPr>
            <a:r>
              <a:rPr lang="fr-FR" b="0" i="1" dirty="0"/>
              <a:t>Voici </a:t>
            </a:r>
            <a:r>
              <a:rPr lang="fr-FR" i="1" dirty="0"/>
              <a:t>les 5</a:t>
            </a:r>
            <a:r>
              <a:rPr lang="fr-FR" sz="1200" b="0" i="1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i="1" dirty="0"/>
              <a:t>jetons du lot</a:t>
            </a:r>
            <a:r>
              <a:rPr lang="fr-FR" b="0" i="1" dirty="0"/>
              <a:t>. </a:t>
            </a:r>
            <a:r>
              <a:rPr lang="fr-FR" i="1" dirty="0"/>
              <a:t>Il faut trouver les bonnes couleurs</a:t>
            </a:r>
            <a:r>
              <a:rPr lang="fr-FR" b="0" i="1" baseline="0" dirty="0"/>
              <a:t>.</a:t>
            </a:r>
            <a:r>
              <a:rPr lang="fr-FR" i="1" dirty="0"/>
              <a:t> </a:t>
            </a:r>
            <a:endParaRPr lang="fr-FR" b="0" i="1" baseline="0" dirty="0"/>
          </a:p>
          <a:p>
            <a:pPr marL="0"/>
            <a:r>
              <a:rPr lang="fr-FR" i="1" dirty="0"/>
              <a:t>Première indication</a:t>
            </a:r>
            <a:r>
              <a:rPr lang="fr-FR" sz="1200" b="0" i="1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i="1" dirty="0"/>
              <a:t>: il y a autant de jetons verts que de jetons rouges. </a:t>
            </a:r>
            <a:endParaRPr lang="fr-FR" dirty="0"/>
          </a:p>
          <a:p>
            <a:pPr marL="0">
              <a:buSzPts val="1200"/>
            </a:pPr>
            <a:r>
              <a:rPr lang="fr-FR" i="1" dirty="0">
                <a:cs typeface="Calibri"/>
              </a:rPr>
              <a:t>Faisons</a:t>
            </a:r>
            <a:r>
              <a:rPr lang="fr-FR" i="1" baseline="0" dirty="0">
                <a:cs typeface="Calibri"/>
              </a:rPr>
              <a:t> des essais</a:t>
            </a:r>
            <a:r>
              <a:rPr lang="fr-FR" sz="1200" b="0" i="1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i="1" baseline="0" dirty="0">
                <a:cs typeface="Calibri"/>
              </a:rPr>
              <a:t>: peut-il y avoir </a:t>
            </a:r>
            <a:r>
              <a:rPr lang="fr-FR" i="1" dirty="0">
                <a:cs typeface="Calibri"/>
              </a:rPr>
              <a:t>un seul jeton rouge</a:t>
            </a:r>
            <a:r>
              <a:rPr lang="fr-FR" sz="1200" b="0" i="1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i="1" dirty="0">
                <a:cs typeface="Calibri"/>
              </a:rPr>
              <a:t>? </a:t>
            </a:r>
            <a:r>
              <a:rPr lang="fr-FR" i="1" dirty="0"/>
              <a:t>Vérifions.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ts val="1200"/>
              <a:buFontTx/>
              <a:buNone/>
              <a:tabLst/>
              <a:defRPr/>
            </a:pPr>
            <a:r>
              <a:rPr lang="fr-FR" i="1" dirty="0">
                <a:cs typeface="Calibri"/>
              </a:rPr>
              <a:t>S’il y</a:t>
            </a:r>
            <a:r>
              <a:rPr lang="fr-FR" i="1" baseline="0" dirty="0">
                <a:cs typeface="Calibri"/>
              </a:rPr>
              <a:t> a un seul jeton rouge, combien de jetons verts y a-t-il ? </a:t>
            </a:r>
            <a:r>
              <a:rPr lang="fr-FR" sz="1200" dirty="0">
                <a:latin typeface="Calibri"/>
                <a:ea typeface="Calibri"/>
                <a:cs typeface="Calibri"/>
                <a:sym typeface="Calibri"/>
              </a:rPr>
              <a:t>→</a:t>
            </a:r>
            <a:r>
              <a:rPr lang="fr-FR" b="0" i="1" dirty="0"/>
              <a:t> </a:t>
            </a:r>
            <a:r>
              <a:rPr lang="fr-FR" i="1" dirty="0"/>
              <a:t>1</a:t>
            </a:r>
            <a:r>
              <a:rPr lang="fr-FR" sz="1200" b="0" i="1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i="1" dirty="0"/>
              <a:t>aussi.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ts val="1200"/>
              <a:buFontTx/>
              <a:buNone/>
              <a:tabLst/>
              <a:defRPr/>
            </a:pPr>
            <a:r>
              <a:rPr lang="fr-FR" i="1" dirty="0"/>
              <a:t>Et combien de jetons bleus</a:t>
            </a:r>
            <a:r>
              <a:rPr lang="fr-FR" sz="1200" b="0" i="1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i="1" dirty="0"/>
              <a:t>? </a:t>
            </a:r>
            <a:r>
              <a:rPr lang="fr-FR" sz="1200" dirty="0">
                <a:latin typeface="Calibri"/>
                <a:ea typeface="Calibri"/>
                <a:cs typeface="Calibri"/>
                <a:sym typeface="Calibri"/>
              </a:rPr>
              <a:t>→</a:t>
            </a:r>
            <a:r>
              <a:rPr lang="fr-FR" sz="1200" b="0" i="1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i="1" dirty="0"/>
              <a:t>Ce n’est pas possible, car il doit y avoir moins de jetons bleus que de jetons verts.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ts val="1200"/>
              <a:buFontTx/>
              <a:buNone/>
              <a:tabLst/>
              <a:defRPr/>
            </a:pPr>
            <a:endParaRPr lang="fr-FR" i="1" dirty="0"/>
          </a:p>
          <a:p>
            <a:pPr>
              <a:buSzPts val="1200"/>
            </a:pPr>
            <a:endParaRPr lang="en-US" i="1" dirty="0">
              <a:cs typeface="Calibri"/>
            </a:endParaRPr>
          </a:p>
          <a:p>
            <a:endParaRPr lang="fr-FR" dirty="0">
              <a:cs typeface="Calibri"/>
            </a:endParaRPr>
          </a:p>
          <a:p>
            <a:pPr marL="0" marR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Font typeface="Arial"/>
              <a:buNone/>
            </a:pPr>
            <a:endParaRPr lang="fr-FR" b="0" i="1" dirty="0">
              <a:cs typeface="Calibri"/>
            </a:endParaRPr>
          </a:p>
        </p:txBody>
      </p:sp>
      <p:sp>
        <p:nvSpPr>
          <p:cNvPr id="510" name="Google Shape;510;p30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000000-1234-1234-1234-123412341234}" type="slidenum">
              <a:rPr kumimoji="0" lang="fr-FR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49</a:t>
            </a:fld>
            <a:endParaRPr kumimoji="0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7419534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6" name="Google Shape;676;p4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77" name="Google Shape;677;p4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rPr lang="fr-FR" b="0" i="1" dirty="0"/>
              <a:t>Voici les 8 maisons de droite.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À</a:t>
            </a:r>
            <a:r>
              <a:rPr lang="fr-FR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présent,</a:t>
            </a:r>
            <a:r>
              <a:rPr lang="fr-FR" sz="1200" b="0" i="1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que cherche-t-on</a:t>
            </a:r>
            <a:r>
              <a:rPr lang="fr-FR" b="0" i="1" dirty="0"/>
              <a:t> </a:t>
            </a:r>
            <a:r>
              <a:rPr lang="fr-FR" sz="1200" b="0" i="1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? </a:t>
            </a:r>
            <a:r>
              <a:rPr lang="fr-FR" sz="1200" dirty="0">
                <a:latin typeface="Calibri"/>
                <a:ea typeface="Calibri"/>
                <a:cs typeface="Calibri"/>
                <a:sym typeface="Calibri"/>
              </a:rPr>
              <a:t>→</a:t>
            </a:r>
            <a:r>
              <a:rPr lang="fr-FR" b="0" i="1" dirty="0"/>
              <a:t> </a:t>
            </a:r>
            <a:r>
              <a:rPr lang="fr-FR" b="0" i="1" baseline="0" dirty="0"/>
              <a:t>Combien de maisons il y a en tout.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 baseline="0" dirty="0"/>
              <a:t>Comment le représente-t-on ? </a:t>
            </a:r>
            <a:r>
              <a:rPr lang="fr-FR" sz="1200" b="0" i="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Faire émerger qu’on peut entourer l’ensemble des maisons pour montrer qu’on les regroupe toutes.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sz="1200" b="0" i="1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Comment peut-on montrer ce que l’on cherche</a:t>
            </a:r>
            <a:r>
              <a:rPr lang="fr-FR" b="0" i="1" baseline="0" dirty="0"/>
              <a:t> </a:t>
            </a:r>
            <a:r>
              <a:rPr lang="fr-FR" sz="1200" b="0" i="1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?</a:t>
            </a:r>
            <a:r>
              <a:rPr lang="fr-FR" sz="1200" b="0" i="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fr-FR" sz="1200" dirty="0">
                <a:latin typeface="Calibri"/>
                <a:ea typeface="Calibri"/>
                <a:cs typeface="Calibri"/>
                <a:sym typeface="Calibri"/>
              </a:rPr>
              <a:t>→</a:t>
            </a:r>
            <a:r>
              <a:rPr lang="fr-FR" b="0" i="1" dirty="0"/>
              <a:t> </a:t>
            </a:r>
            <a:r>
              <a:rPr lang="fr-FR" b="0" i="1" baseline="0" dirty="0"/>
              <a:t>On met </a:t>
            </a:r>
            <a:r>
              <a:rPr lang="fr-FR" sz="1200" b="0" i="1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un point d’interrogation à côté de l’ensemble des maisons entourées.</a:t>
            </a:r>
          </a:p>
        </p:txBody>
      </p:sp>
      <p:sp>
        <p:nvSpPr>
          <p:cNvPr id="678" name="Google Shape;678;p4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>
                <a:solidFill>
                  <a:srgbClr val="000000"/>
                </a:solidFill>
              </a:rPr>
              <a:t>5</a:t>
            </a:fld>
            <a:endParaRPr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0904563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7">
          <a:extLst>
            <a:ext uri="{FF2B5EF4-FFF2-40B4-BE49-F238E27FC236}">
              <a16:creationId xmlns:a16="http://schemas.microsoft.com/office/drawing/2014/main" id="{DFE6D3D8-1687-9884-5485-9B86DABC4D6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8" name="Google Shape;508;p30:notes">
            <a:extLst>
              <a:ext uri="{FF2B5EF4-FFF2-40B4-BE49-F238E27FC236}">
                <a16:creationId xmlns:a16="http://schemas.microsoft.com/office/drawing/2014/main" id="{5115CAE9-4516-4F48-74A5-15E92012AD40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09" name="Google Shape;509;p30:notes">
            <a:extLst>
              <a:ext uri="{FF2B5EF4-FFF2-40B4-BE49-F238E27FC236}">
                <a16:creationId xmlns:a16="http://schemas.microsoft.com/office/drawing/2014/main" id="{29C66D12-0704-E7F3-9DDB-FD7798771908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>
              <a:buSzPts val="1200"/>
            </a:pPr>
            <a:r>
              <a:rPr lang="fr-FR" i="1" baseline="0" dirty="0">
                <a:cs typeface="Calibri"/>
              </a:rPr>
              <a:t>Essayons 2 </a:t>
            </a:r>
            <a:r>
              <a:rPr lang="fr-FR" i="1" dirty="0">
                <a:cs typeface="Calibri"/>
              </a:rPr>
              <a:t>jetons rouges. Est-ce possible</a:t>
            </a:r>
            <a:r>
              <a:rPr lang="fr-FR" i="1" baseline="0" dirty="0">
                <a:cs typeface="Calibri"/>
              </a:rPr>
              <a:t> </a:t>
            </a:r>
            <a:r>
              <a:rPr lang="fr-FR" i="1" dirty="0">
                <a:cs typeface="Calibri"/>
              </a:rPr>
              <a:t>?</a:t>
            </a:r>
            <a:endParaRPr lang="fr-FR" i="1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ts val="1200"/>
              <a:buFontTx/>
              <a:buNone/>
              <a:tabLst/>
              <a:defRPr/>
            </a:pPr>
            <a:r>
              <a:rPr lang="fr-FR" i="1" dirty="0">
                <a:cs typeface="Calibri"/>
              </a:rPr>
              <a:t>S’il y</a:t>
            </a:r>
            <a:r>
              <a:rPr lang="fr-FR" i="1" baseline="0" dirty="0">
                <a:cs typeface="Calibri"/>
              </a:rPr>
              <a:t> a 2 jetons rouges, combien de jetons verts y a-t-il</a:t>
            </a:r>
            <a:r>
              <a:rPr lang="fr-FR" i="1" dirty="0"/>
              <a:t> </a:t>
            </a:r>
            <a:r>
              <a:rPr lang="fr-FR" i="1" baseline="0" dirty="0">
                <a:cs typeface="Calibri"/>
              </a:rPr>
              <a:t>? </a:t>
            </a:r>
            <a:r>
              <a:rPr lang="fr-FR" sz="1200" dirty="0">
                <a:latin typeface="Calibri"/>
                <a:ea typeface="Calibri"/>
                <a:cs typeface="Calibri"/>
                <a:sym typeface="Calibri"/>
              </a:rPr>
              <a:t>→</a:t>
            </a:r>
            <a:r>
              <a:rPr lang="fr-FR" b="0" i="1" dirty="0"/>
              <a:t> </a:t>
            </a:r>
            <a:r>
              <a:rPr lang="fr-FR" i="1" dirty="0"/>
              <a:t>2 aussi.</a:t>
            </a:r>
          </a:p>
          <a:p>
            <a:pPr>
              <a:buSzPts val="1200"/>
            </a:pPr>
            <a:endParaRPr lang="en-US" i="1" dirty="0">
              <a:cs typeface="Calibri"/>
            </a:endParaRPr>
          </a:p>
          <a:p>
            <a:endParaRPr lang="fr-FR" dirty="0">
              <a:cs typeface="Calibri"/>
            </a:endParaRPr>
          </a:p>
          <a:p>
            <a:pPr marL="0" marR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Font typeface="Arial"/>
              <a:buNone/>
            </a:pPr>
            <a:endParaRPr lang="fr-FR" b="0" i="1" dirty="0">
              <a:cs typeface="Calibri"/>
            </a:endParaRPr>
          </a:p>
        </p:txBody>
      </p:sp>
      <p:sp>
        <p:nvSpPr>
          <p:cNvPr id="510" name="Google Shape;510;p30:notes">
            <a:extLst>
              <a:ext uri="{FF2B5EF4-FFF2-40B4-BE49-F238E27FC236}">
                <a16:creationId xmlns:a16="http://schemas.microsoft.com/office/drawing/2014/main" id="{4B719F96-A5A4-C838-5EDF-538EC77E0EA9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000000-1234-1234-1234-123412341234}" type="slidenum">
              <a:rPr kumimoji="0" lang="fr-FR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50</a:t>
            </a:fld>
            <a:endParaRPr kumimoji="0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62002512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7">
          <a:extLst>
            <a:ext uri="{FF2B5EF4-FFF2-40B4-BE49-F238E27FC236}">
              <a16:creationId xmlns:a16="http://schemas.microsoft.com/office/drawing/2014/main" id="{895A8C72-78AB-DA85-E46E-0297B316472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8" name="Google Shape;508;p30:notes">
            <a:extLst>
              <a:ext uri="{FF2B5EF4-FFF2-40B4-BE49-F238E27FC236}">
                <a16:creationId xmlns:a16="http://schemas.microsoft.com/office/drawing/2014/main" id="{5CE0985E-DD1D-0E54-2C23-7C4578254029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09" name="Google Shape;509;p30:notes">
            <a:extLst>
              <a:ext uri="{FF2B5EF4-FFF2-40B4-BE49-F238E27FC236}">
                <a16:creationId xmlns:a16="http://schemas.microsoft.com/office/drawing/2014/main" id="{16390302-52FE-1B19-C68E-6B442A94C64E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ts val="1200"/>
              <a:buFontTx/>
              <a:buNone/>
              <a:tabLst/>
              <a:defRPr/>
            </a:pPr>
            <a:r>
              <a:rPr lang="fr-FR" i="1" dirty="0">
                <a:cs typeface="Calibri"/>
              </a:rPr>
              <a:t>S’il y</a:t>
            </a:r>
            <a:r>
              <a:rPr lang="fr-FR" i="1" baseline="0" dirty="0">
                <a:cs typeface="Calibri"/>
              </a:rPr>
              <a:t> a 2</a:t>
            </a:r>
            <a:r>
              <a:rPr lang="fr-FR" i="1" dirty="0"/>
              <a:t> </a:t>
            </a:r>
            <a:r>
              <a:rPr lang="fr-FR" i="1" baseline="0" dirty="0">
                <a:cs typeface="Calibri"/>
              </a:rPr>
              <a:t>jetons verts, combien de </a:t>
            </a:r>
            <a:r>
              <a:rPr lang="fr-FR" i="1" dirty="0"/>
              <a:t>jetons bleus</a:t>
            </a:r>
            <a:r>
              <a:rPr lang="fr-FR" i="1" baseline="0" dirty="0">
                <a:cs typeface="Calibri"/>
              </a:rPr>
              <a:t> y a-t-il </a:t>
            </a:r>
            <a:r>
              <a:rPr lang="fr-FR" i="1" dirty="0"/>
              <a:t>? </a:t>
            </a:r>
            <a:r>
              <a:rPr lang="fr-FR" sz="1200" dirty="0">
                <a:latin typeface="Calibri"/>
                <a:ea typeface="Calibri"/>
                <a:cs typeface="Calibri"/>
                <a:sym typeface="Calibri"/>
              </a:rPr>
              <a:t>→</a:t>
            </a:r>
            <a:r>
              <a:rPr lang="fr-FR" b="0" i="1" dirty="0"/>
              <a:t> </a:t>
            </a:r>
            <a:r>
              <a:rPr lang="fr-FR" i="1" dirty="0"/>
              <a:t>1, car il doit y avoir moins de jetons bleus que de jetons verts.</a:t>
            </a:r>
          </a:p>
          <a:p>
            <a:pPr>
              <a:buSzPts val="1200"/>
            </a:pPr>
            <a:endParaRPr lang="en-US" i="1" dirty="0">
              <a:cs typeface="Calibri"/>
            </a:endParaRPr>
          </a:p>
          <a:p>
            <a:endParaRPr lang="fr-FR" dirty="0">
              <a:cs typeface="Calibri"/>
            </a:endParaRPr>
          </a:p>
          <a:p>
            <a:pPr marL="0" marR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Font typeface="Arial"/>
              <a:buNone/>
            </a:pPr>
            <a:endParaRPr lang="fr-FR" b="0" i="1" dirty="0">
              <a:cs typeface="Calibri"/>
            </a:endParaRPr>
          </a:p>
        </p:txBody>
      </p:sp>
      <p:sp>
        <p:nvSpPr>
          <p:cNvPr id="510" name="Google Shape;510;p30:notes">
            <a:extLst>
              <a:ext uri="{FF2B5EF4-FFF2-40B4-BE49-F238E27FC236}">
                <a16:creationId xmlns:a16="http://schemas.microsoft.com/office/drawing/2014/main" id="{D9B6A517-0637-AF32-E8F4-18004F90B102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000000-1234-1234-1234-123412341234}" type="slidenum">
              <a:rPr kumimoji="0" lang="fr-FR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51</a:t>
            </a:fld>
            <a:endParaRPr kumimoji="0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80387193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7">
          <a:extLst>
            <a:ext uri="{FF2B5EF4-FFF2-40B4-BE49-F238E27FC236}">
              <a16:creationId xmlns:a16="http://schemas.microsoft.com/office/drawing/2014/main" id="{3863B88D-0B1F-8D6C-E353-1EF9FD03A3E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8" name="Google Shape;508;p30:notes">
            <a:extLst>
              <a:ext uri="{FF2B5EF4-FFF2-40B4-BE49-F238E27FC236}">
                <a16:creationId xmlns:a16="http://schemas.microsoft.com/office/drawing/2014/main" id="{E8FBEA82-7B0D-9849-7774-E07C750958F5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09" name="Google Shape;509;p30:notes">
            <a:extLst>
              <a:ext uri="{FF2B5EF4-FFF2-40B4-BE49-F238E27FC236}">
                <a16:creationId xmlns:a16="http://schemas.microsoft.com/office/drawing/2014/main" id="{D294CB71-FE15-4BFB-9DF0-2D25F0399545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>
              <a:buClr>
                <a:schemeClr val="dk1"/>
              </a:buClr>
              <a:buSzPts val="1200"/>
            </a:pPr>
            <a:r>
              <a:rPr lang="fr-FR" i="1" dirty="0">
                <a:cs typeface="Calibri"/>
                <a:sym typeface="Symbol" panose="05050102010706020507" pitchFamily="18" charset="2"/>
              </a:rPr>
              <a:t>Voici la composition. Est-ce que l’on a trouvé la solution ? </a:t>
            </a:r>
            <a:r>
              <a:rPr lang="fr-FR" sz="1200" dirty="0">
                <a:latin typeface="Calibri"/>
                <a:ea typeface="Calibri"/>
                <a:cs typeface="Calibri"/>
                <a:sym typeface="Calibri"/>
              </a:rPr>
              <a:t>→</a:t>
            </a:r>
            <a:r>
              <a:rPr lang="fr-FR" b="0" i="1" dirty="0"/>
              <a:t> </a:t>
            </a:r>
            <a:r>
              <a:rPr lang="fr-FR" i="1" dirty="0"/>
              <a:t>Oui, car on a trouvé 5</a:t>
            </a:r>
            <a:r>
              <a:rPr lang="fr-FR" i="1" baseline="0" dirty="0">
                <a:cs typeface="Calibri"/>
              </a:rPr>
              <a:t> </a:t>
            </a:r>
            <a:r>
              <a:rPr lang="fr-FR" i="1" dirty="0"/>
              <a:t>jetons de couleur</a:t>
            </a:r>
            <a:r>
              <a:rPr lang="fr-FR" i="1" baseline="0" dirty="0"/>
              <a:t> et les consignes sont respectées.</a:t>
            </a:r>
          </a:p>
          <a:p>
            <a:pPr marL="0">
              <a:buClr>
                <a:schemeClr val="dk1"/>
              </a:buClr>
              <a:buSzPts val="1200"/>
            </a:pPr>
            <a:r>
              <a:rPr lang="fr-FR" i="1" baseline="0" dirty="0">
                <a:cs typeface="Calibri"/>
              </a:rPr>
              <a:t>Cela signifie que notre essai est bon. </a:t>
            </a:r>
          </a:p>
          <a:p>
            <a:pPr marL="0">
              <a:buClr>
                <a:schemeClr val="dk1"/>
              </a:buClr>
              <a:buSzPts val="1200"/>
            </a:pPr>
            <a:r>
              <a:rPr lang="fr-FR" i="1" baseline="0" dirty="0">
                <a:cs typeface="Calibri"/>
              </a:rPr>
              <a:t>La composition est donc : 2 jetons rouges, 2 jetons verts et 1 jeton bleu.</a:t>
            </a:r>
            <a:endParaRPr lang="fr-FR" i="1" dirty="0">
              <a:cs typeface="Calibri"/>
            </a:endParaRPr>
          </a:p>
          <a:p>
            <a:pPr>
              <a:buSzPts val="1200"/>
            </a:pPr>
            <a:endParaRPr lang="en-US" i="1" dirty="0">
              <a:cs typeface="Calibri"/>
            </a:endParaRPr>
          </a:p>
          <a:p>
            <a:endParaRPr lang="fr-FR" dirty="0">
              <a:cs typeface="Calibri"/>
            </a:endParaRPr>
          </a:p>
          <a:p>
            <a:pPr marL="0" marR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Font typeface="Arial"/>
              <a:buNone/>
            </a:pPr>
            <a:endParaRPr lang="fr-FR" b="0" i="1" dirty="0">
              <a:cs typeface="Calibri"/>
            </a:endParaRPr>
          </a:p>
        </p:txBody>
      </p:sp>
      <p:sp>
        <p:nvSpPr>
          <p:cNvPr id="510" name="Google Shape;510;p30:notes">
            <a:extLst>
              <a:ext uri="{FF2B5EF4-FFF2-40B4-BE49-F238E27FC236}">
                <a16:creationId xmlns:a16="http://schemas.microsoft.com/office/drawing/2014/main" id="{D0CE657F-9594-9F15-D8C9-3CE5209E4C36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000000-1234-1234-1234-123412341234}" type="slidenum">
              <a:rPr kumimoji="0" lang="fr-FR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52</a:t>
            </a:fld>
            <a:endParaRPr kumimoji="0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61676813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9" name="Google Shape;1289;p8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290" name="Google Shape;1290;p8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i="1" dirty="0"/>
              <a:t>Vous allez</a:t>
            </a:r>
            <a:r>
              <a:rPr lang="fr-FR" b="0" i="1" baseline="0" dirty="0"/>
              <a:t> résoudre un</a:t>
            </a:r>
            <a:r>
              <a:rPr lang="fr-FR" b="0" i="1" dirty="0"/>
              <a:t> second problème</a:t>
            </a:r>
            <a:r>
              <a:rPr lang="fr-FR" b="0" i="1" baseline="0" dirty="0"/>
              <a:t> qui ressemble au premier. 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dirty="0"/>
              <a:t>Demander à un élève de lire le problème. Faire remarquer qu’il faudra trouver 6 jetons.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dirty="0"/>
              <a:t>Laisser les élèves chercher, puis faire une correction en faisant verbaliser les déductions.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fr-FR" b="1" i="0" dirty="0"/>
              <a:t>Réponse</a:t>
            </a:r>
            <a:r>
              <a:rPr lang="fr-FR" b="0" dirty="0"/>
              <a:t> </a:t>
            </a:r>
            <a:r>
              <a:rPr lang="fr-FR" b="0" i="0" dirty="0"/>
              <a:t>: 3</a:t>
            </a:r>
            <a:r>
              <a:rPr lang="fr-FR" b="0" dirty="0"/>
              <a:t> </a:t>
            </a:r>
            <a:r>
              <a:rPr lang="fr-FR" b="0" i="0" dirty="0"/>
              <a:t>jetons bleus</a:t>
            </a:r>
            <a:r>
              <a:rPr lang="fr-FR" b="0" dirty="0"/>
              <a:t> </a:t>
            </a:r>
            <a:r>
              <a:rPr lang="fr-FR" b="0" i="0" dirty="0"/>
              <a:t>; 2</a:t>
            </a:r>
            <a:r>
              <a:rPr lang="fr-FR" b="0" dirty="0"/>
              <a:t> </a:t>
            </a:r>
            <a:r>
              <a:rPr lang="fr-FR" b="0" i="0" dirty="0"/>
              <a:t>jetons rouges</a:t>
            </a:r>
            <a:r>
              <a:rPr lang="fr-FR" b="0" dirty="0"/>
              <a:t> </a:t>
            </a:r>
            <a:r>
              <a:rPr lang="fr-FR" b="0" i="0" dirty="0"/>
              <a:t>; 1</a:t>
            </a:r>
            <a:r>
              <a:rPr lang="fr-FR" b="0" dirty="0"/>
              <a:t> </a:t>
            </a:r>
            <a:r>
              <a:rPr lang="fr-FR" b="0" i="0" dirty="0"/>
              <a:t>jeton vert.</a:t>
            </a:r>
          </a:p>
        </p:txBody>
      </p:sp>
      <p:sp>
        <p:nvSpPr>
          <p:cNvPr id="1291" name="Google Shape;1291;p80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>
                <a:solidFill>
                  <a:srgbClr val="000000"/>
                </a:solidFill>
              </a:rPr>
              <a:t>53</a:t>
            </a:fld>
            <a:endParaRPr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9139988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82" name="Google Shape;82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fr-FR" i="1" dirty="0"/>
              <a:t>Prenez vos ardoises, nous allons résoudre un premier problème.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83" name="Google Shape;83;p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54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831328777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4" name="Google Shape;1304;p8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305" name="Google Shape;1305;p8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dirty="0"/>
              <a:t>Demander à un élève de lire le problème et de le reformuler. 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rPr lang="fr-FR" sz="1200" b="0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Prenez vos ardoises et essayez de résoudre</a:t>
            </a:r>
            <a:r>
              <a:rPr lang="fr-FR" sz="1200" b="0" i="1" dirty="0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 ce problème. Vous pouvez faire un schéma ou utiliser les réglettes pour vous aider. Puis, vous écrirez le calcul et la phrase réponse.</a:t>
            </a:r>
            <a:endParaRPr lang="fr-FR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296B0"/>
              </a:buClr>
              <a:buSzPts val="1200"/>
              <a:buFont typeface="Arial"/>
              <a:buNone/>
              <a:tabLst/>
              <a:defRPr/>
            </a:pPr>
            <a:r>
              <a:rPr lang="fr-FR" sz="1200" b="0" i="0" dirty="0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Laisser un temps aux élèves pour résoudre le problème sur leur ardoise,</a:t>
            </a:r>
            <a:r>
              <a:rPr lang="fr-FR" sz="1200" b="0" i="0" baseline="0" dirty="0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 puis </a:t>
            </a:r>
            <a:r>
              <a:rPr lang="fr-FR" b="0" dirty="0"/>
              <a:t>f</a:t>
            </a:r>
            <a:r>
              <a:rPr lang="fr-FR" sz="1200" b="0" i="0" baseline="0" dirty="0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aire une correction collective.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296B0"/>
              </a:buClr>
              <a:buSzPts val="1200"/>
              <a:buFont typeface="Arial"/>
              <a:buNone/>
              <a:tabLst/>
              <a:defRPr/>
            </a:pPr>
            <a:r>
              <a:rPr lang="fr-FR" sz="1200" b="0" i="1" baseline="0" dirty="0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Avez-vous remarqué une différence par rapport aux problèmes que nous avons déjà rencontrés ?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296B0"/>
              </a:buClr>
              <a:buSzPts val="1200"/>
              <a:buFont typeface="Arial"/>
              <a:buNone/>
              <a:tabLst/>
              <a:defRPr/>
            </a:pPr>
            <a:r>
              <a:rPr lang="fr-FR" sz="1200" b="0" i="0" baseline="0" dirty="0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Faire émerger qu’ici, il y a 3 parties et pas 2.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296B0"/>
              </a:buClr>
              <a:buSzPts val="1200"/>
              <a:buFont typeface="Arial"/>
              <a:buNone/>
              <a:tabLst/>
              <a:defRPr/>
            </a:pPr>
            <a:r>
              <a:rPr lang="fr-FR" sz="1200" b="0" i="1" baseline="0" dirty="0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Que doit-on représenter ? </a:t>
            </a:r>
            <a:r>
              <a:rPr lang="fr-FR" sz="1200" dirty="0">
                <a:latin typeface="Calibri"/>
                <a:ea typeface="Calibri"/>
                <a:cs typeface="Calibri"/>
                <a:sym typeface="Calibri"/>
              </a:rPr>
              <a:t>→</a:t>
            </a:r>
            <a:r>
              <a:rPr lang="fr-FR" b="0" i="1" dirty="0"/>
              <a:t> 3</a:t>
            </a:r>
            <a:r>
              <a:rPr lang="fr-FR" sz="1200" b="0" i="1" baseline="0" dirty="0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b="0" i="1" dirty="0"/>
              <a:t>groupes</a:t>
            </a:r>
            <a:r>
              <a:rPr lang="fr-FR" sz="1200" b="0" i="1" baseline="0" dirty="0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b="0" i="1" dirty="0"/>
              <a:t>: celui des 9</a:t>
            </a:r>
            <a:r>
              <a:rPr lang="fr-FR" sz="1200" b="0" i="1" baseline="0" dirty="0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b="0" i="1" dirty="0"/>
              <a:t>poissons adultes mâles, celui des 13</a:t>
            </a:r>
            <a:r>
              <a:rPr lang="fr-FR" sz="1200" b="0" i="1" baseline="0" dirty="0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b="0" i="1" dirty="0"/>
              <a:t>poissons adultes femelles et celui des 5</a:t>
            </a:r>
            <a:r>
              <a:rPr lang="fr-FR" sz="1200" b="0" i="1" baseline="0" dirty="0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b="0" i="1" dirty="0"/>
              <a:t>bébés.</a:t>
            </a:r>
          </a:p>
        </p:txBody>
      </p:sp>
      <p:sp>
        <p:nvSpPr>
          <p:cNvPr id="1306" name="Google Shape;1306;p8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>
                <a:solidFill>
                  <a:srgbClr val="000000"/>
                </a:solidFill>
              </a:rPr>
              <a:t>55</a:t>
            </a:fld>
            <a:endParaRPr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4620319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75">
          <a:extLst>
            <a:ext uri="{FF2B5EF4-FFF2-40B4-BE49-F238E27FC236}">
              <a16:creationId xmlns:a16="http://schemas.microsoft.com/office/drawing/2014/main" id="{5D53D16C-F581-F2AF-FC8C-E8CF714E747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6" name="Google Shape;676;p43:notes">
            <a:extLst>
              <a:ext uri="{FF2B5EF4-FFF2-40B4-BE49-F238E27FC236}">
                <a16:creationId xmlns:a16="http://schemas.microsoft.com/office/drawing/2014/main" id="{CDAE6F11-2C37-95C3-9DCB-38E800B3013C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77" name="Google Shape;677;p43:notes">
            <a:extLst>
              <a:ext uri="{FF2B5EF4-FFF2-40B4-BE49-F238E27FC236}">
                <a16:creationId xmlns:a16="http://schemas.microsoft.com/office/drawing/2014/main" id="{35ACF544-A694-0AE6-07E5-309CE784B1DA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rPr lang="fr-FR" b="0" i="1" dirty="0"/>
              <a:t>Voici les 3</a:t>
            </a:r>
            <a:r>
              <a:rPr lang="fr-FR" sz="1200" b="0" i="1" baseline="0" dirty="0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b="0" i="1" dirty="0"/>
              <a:t>groupes. Qu’avez-vous fait ensuite</a:t>
            </a:r>
            <a:r>
              <a:rPr lang="fr-FR" sz="1200" b="0" i="1" baseline="0" dirty="0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b="0" i="1" dirty="0"/>
              <a:t>?</a:t>
            </a:r>
          </a:p>
          <a:p>
            <a:pPr marL="0" indent="0">
              <a:buFont typeface="Arial" pitchFamily="34" charset="0"/>
              <a:buNone/>
            </a:pPr>
            <a:r>
              <a:rPr lang="fr-FR" sz="1200" b="0" i="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Faire émerger qu’on entoure l’ensemble des poissons pour montrer qu’on les regroupe et qu’o</a:t>
            </a:r>
            <a:r>
              <a:rPr lang="fr-FR" b="0" i="0" baseline="0" dirty="0"/>
              <a:t>n met </a:t>
            </a:r>
            <a:r>
              <a:rPr lang="fr-FR" sz="1200" b="0" i="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un point d’interrogation à côté. </a:t>
            </a:r>
          </a:p>
        </p:txBody>
      </p:sp>
      <p:sp>
        <p:nvSpPr>
          <p:cNvPr id="678" name="Google Shape;678;p43:notes">
            <a:extLst>
              <a:ext uri="{FF2B5EF4-FFF2-40B4-BE49-F238E27FC236}">
                <a16:creationId xmlns:a16="http://schemas.microsoft.com/office/drawing/2014/main" id="{290B4360-8086-BFC4-F66E-4131416E3722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>
                <a:solidFill>
                  <a:srgbClr val="000000"/>
                </a:solidFill>
              </a:rPr>
              <a:t>56</a:t>
            </a:fld>
            <a:endParaRPr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1142606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94">
          <a:extLst>
            <a:ext uri="{FF2B5EF4-FFF2-40B4-BE49-F238E27FC236}">
              <a16:creationId xmlns:a16="http://schemas.microsoft.com/office/drawing/2014/main" id="{2A6D847B-7329-13FE-563B-C4CCD4A2F3D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5" name="Google Shape;695;p44:notes">
            <a:extLst>
              <a:ext uri="{FF2B5EF4-FFF2-40B4-BE49-F238E27FC236}">
                <a16:creationId xmlns:a16="http://schemas.microsoft.com/office/drawing/2014/main" id="{F813F53C-391B-1EBE-573B-4AEF3F0783E4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96" name="Google Shape;696;p44:notes">
            <a:extLst>
              <a:ext uri="{FF2B5EF4-FFF2-40B4-BE49-F238E27FC236}">
                <a16:creationId xmlns:a16="http://schemas.microsoft.com/office/drawing/2014/main" id="{AF76F164-F390-F0D7-B2B0-0B51307362D9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Noto Sans Symbols"/>
              <a:buNone/>
            </a:pPr>
            <a:r>
              <a:rPr lang="fr-FR" sz="1200" dirty="0">
                <a:latin typeface="Calibri"/>
                <a:ea typeface="Calibri"/>
                <a:cs typeface="Calibri"/>
                <a:sym typeface="Calibri"/>
              </a:rPr>
              <a:t>→</a:t>
            </a:r>
            <a:r>
              <a:rPr lang="fr-FR" b="0" i="1" dirty="0"/>
              <a:t> On entoure tous les poissons et on met un point d’interrogation. On a représenté le problème par un schéma.</a:t>
            </a: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rPr lang="fr-FR" sz="1200" b="0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On peut aussi représenter le problème avec des réglettes.</a:t>
            </a:r>
            <a:endParaRPr sz="1200" b="0" i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97" name="Google Shape;697;p44:notes">
            <a:extLst>
              <a:ext uri="{FF2B5EF4-FFF2-40B4-BE49-F238E27FC236}">
                <a16:creationId xmlns:a16="http://schemas.microsoft.com/office/drawing/2014/main" id="{77182EFD-A368-5109-73A2-DBE44A7291E2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>
                <a:solidFill>
                  <a:srgbClr val="000000"/>
                </a:solidFill>
              </a:rPr>
              <a:t>57</a:t>
            </a:fld>
            <a:endParaRPr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8156178"/>
      </p:ext>
    </p:extLst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16">
          <a:extLst>
            <a:ext uri="{FF2B5EF4-FFF2-40B4-BE49-F238E27FC236}">
              <a16:creationId xmlns:a16="http://schemas.microsoft.com/office/drawing/2014/main" id="{F57223C3-8D7F-4D1B-98B2-35643BB66F6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" name="Google Shape;717;p45:notes">
            <a:extLst>
              <a:ext uri="{FF2B5EF4-FFF2-40B4-BE49-F238E27FC236}">
                <a16:creationId xmlns:a16="http://schemas.microsoft.com/office/drawing/2014/main" id="{16B315E8-5CAF-1960-7C8F-5DFA5381999B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718" name="Google Shape;718;p45:notes">
            <a:extLst>
              <a:ext uri="{FF2B5EF4-FFF2-40B4-BE49-F238E27FC236}">
                <a16:creationId xmlns:a16="http://schemas.microsoft.com/office/drawing/2014/main" id="{CFA76951-A63E-A637-D594-DA78096E8252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rPr lang="fr-FR" sz="1200" b="0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Comment construit-on le schéma de réglettes qui représente ce problème</a:t>
            </a:r>
            <a:r>
              <a:rPr lang="fr-FR" sz="1200" b="0" i="1" baseline="0" dirty="0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sz="1200" b="0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? </a:t>
            </a:r>
            <a:r>
              <a:rPr lang="fr-FR" sz="1200" dirty="0">
                <a:latin typeface="Calibri"/>
                <a:ea typeface="Calibri"/>
                <a:cs typeface="Calibri"/>
                <a:sym typeface="Calibri"/>
              </a:rPr>
              <a:t>→</a:t>
            </a:r>
            <a:r>
              <a:rPr lang="fr-FR" b="0" i="1" dirty="0"/>
              <a:t> On représente d’abord les 9</a:t>
            </a:r>
            <a:r>
              <a:rPr lang="fr-FR" sz="1200" b="0" i="1" baseline="0" dirty="0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b="0" i="1" dirty="0"/>
              <a:t>poissons adultes mâles. On prend une réglette bleue.</a:t>
            </a:r>
            <a:endParaRPr lang="fr-FR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8296B0"/>
              </a:buClr>
              <a:buSzPts val="1200"/>
              <a:buFont typeface="Arial"/>
              <a:buNone/>
            </a:pPr>
            <a:r>
              <a:rPr lang="fr-FR" sz="1200" b="0" i="1" dirty="0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Quelles </a:t>
            </a:r>
            <a:r>
              <a:rPr lang="fr-FR" sz="1200" b="0" i="0" dirty="0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r</a:t>
            </a:r>
            <a:r>
              <a:rPr lang="fr-FR" b="0" i="1" dirty="0">
                <a:latin typeface="Calibri"/>
                <a:ea typeface="Calibri"/>
                <a:cs typeface="Calibri"/>
                <a:sym typeface="Calibri"/>
              </a:rPr>
              <a:t>églettes avez-vous prises pour représenter les 13</a:t>
            </a:r>
            <a:r>
              <a:rPr lang="fr-FR" sz="1200" b="0" i="1" baseline="0" dirty="0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b="0" i="1" dirty="0">
                <a:latin typeface="Calibri"/>
                <a:ea typeface="Calibri"/>
                <a:cs typeface="Calibri"/>
                <a:sym typeface="Calibri"/>
              </a:rPr>
              <a:t>poissons adultes femelles</a:t>
            </a:r>
            <a:r>
              <a:rPr lang="fr-FR" sz="1200" b="0" i="1" baseline="0" dirty="0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b="0" i="1" dirty="0">
                <a:latin typeface="Calibri"/>
                <a:ea typeface="Calibri"/>
                <a:cs typeface="Calibri"/>
                <a:sym typeface="Calibri"/>
              </a:rPr>
              <a:t>? </a:t>
            </a:r>
            <a:r>
              <a:rPr lang="fr-FR" sz="1200" dirty="0">
                <a:latin typeface="Calibri"/>
                <a:ea typeface="Calibri"/>
                <a:cs typeface="Calibri"/>
                <a:sym typeface="Calibri"/>
              </a:rPr>
              <a:t>→</a:t>
            </a:r>
            <a:r>
              <a:rPr lang="fr-FR" b="0" i="1" dirty="0"/>
              <a:t> Une réglette orange et une réglette vert clair.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296B0"/>
              </a:buClr>
              <a:buSzPts val="1200"/>
              <a:buFont typeface="Arial"/>
              <a:buNone/>
              <a:tabLst/>
              <a:defRPr/>
            </a:pPr>
            <a:r>
              <a:rPr lang="fr-FR" sz="1200" b="0" i="1" dirty="0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Quelle</a:t>
            </a:r>
            <a:r>
              <a:rPr lang="fr-FR" sz="1200" b="0" i="0" dirty="0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 r</a:t>
            </a:r>
            <a:r>
              <a:rPr lang="fr-FR" b="0" i="1" dirty="0">
                <a:latin typeface="Calibri"/>
                <a:ea typeface="Calibri"/>
                <a:cs typeface="Calibri"/>
                <a:sym typeface="Calibri"/>
              </a:rPr>
              <a:t>églette avez-vous prise pour représenter les 5</a:t>
            </a:r>
            <a:r>
              <a:rPr lang="fr-FR" sz="1200" b="0" i="1" baseline="0" dirty="0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b="0" i="1" dirty="0">
                <a:latin typeface="Calibri"/>
                <a:ea typeface="Calibri"/>
                <a:cs typeface="Calibri"/>
                <a:sym typeface="Calibri"/>
              </a:rPr>
              <a:t>bébés poissons</a:t>
            </a:r>
            <a:r>
              <a:rPr lang="fr-FR" sz="1200" b="0" i="1" baseline="0" dirty="0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b="0" i="1" dirty="0">
                <a:latin typeface="Calibri"/>
                <a:ea typeface="Calibri"/>
                <a:cs typeface="Calibri"/>
                <a:sym typeface="Calibri"/>
              </a:rPr>
              <a:t>? </a:t>
            </a:r>
            <a:r>
              <a:rPr lang="fr-FR" sz="1200" dirty="0">
                <a:latin typeface="Calibri"/>
                <a:ea typeface="Calibri"/>
                <a:cs typeface="Calibri"/>
                <a:sym typeface="Calibri"/>
              </a:rPr>
              <a:t>→</a:t>
            </a:r>
            <a:r>
              <a:rPr lang="fr-FR" b="0" i="1" dirty="0"/>
              <a:t> Une réglette jaune.</a:t>
            </a:r>
            <a:endParaRPr lang="fr-FR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8296B0"/>
              </a:buClr>
              <a:buSzPts val="1200"/>
              <a:buFont typeface="Arial"/>
              <a:buNone/>
            </a:pPr>
            <a:endParaRPr lang="fr-FR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endParaRPr sz="1200" b="0" i="0" dirty="0">
              <a:solidFill>
                <a:srgbClr val="8296B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19" name="Google Shape;719;p45:notes">
            <a:extLst>
              <a:ext uri="{FF2B5EF4-FFF2-40B4-BE49-F238E27FC236}">
                <a16:creationId xmlns:a16="http://schemas.microsoft.com/office/drawing/2014/main" id="{36D4680A-D5CE-B9D2-57BB-C91E6C3C8545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>
                <a:solidFill>
                  <a:srgbClr val="000000"/>
                </a:solidFill>
              </a:rPr>
              <a:t>58</a:t>
            </a:fld>
            <a:endParaRPr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2813428"/>
      </p:ext>
    </p:extLst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23">
          <a:extLst>
            <a:ext uri="{FF2B5EF4-FFF2-40B4-BE49-F238E27FC236}">
              <a16:creationId xmlns:a16="http://schemas.microsoft.com/office/drawing/2014/main" id="{4A45B01C-2924-46F4-CC1E-88238656BDF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4" name="Google Shape;724;p46:notes">
            <a:extLst>
              <a:ext uri="{FF2B5EF4-FFF2-40B4-BE49-F238E27FC236}">
                <a16:creationId xmlns:a16="http://schemas.microsoft.com/office/drawing/2014/main" id="{37785A02-D6A6-9845-9D27-0963999AE87E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725" name="Google Shape;725;p46:notes">
            <a:extLst>
              <a:ext uri="{FF2B5EF4-FFF2-40B4-BE49-F238E27FC236}">
                <a16:creationId xmlns:a16="http://schemas.microsoft.com/office/drawing/2014/main" id="{3D1DE8C4-1FCF-8A4E-2A38-FE64119D7DD2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rPr lang="fr-FR" b="0" i="1" dirty="0">
                <a:latin typeface="Calibri"/>
                <a:ea typeface="Calibri"/>
                <a:cs typeface="Calibri"/>
                <a:sym typeface="Calibri"/>
              </a:rPr>
              <a:t>Voici les 3</a:t>
            </a:r>
            <a:r>
              <a:rPr lang="fr-FR" sz="1200" b="0" i="1" baseline="0" dirty="0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b="0" i="1" dirty="0">
                <a:latin typeface="Calibri"/>
                <a:ea typeface="Calibri"/>
                <a:cs typeface="Calibri"/>
                <a:sym typeface="Calibri"/>
              </a:rPr>
              <a:t>groupes de réglettes.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rPr lang="fr-FR" b="0" i="1" dirty="0"/>
              <a:t>Comment les avez-vous placés</a:t>
            </a:r>
            <a:r>
              <a:rPr lang="fr-FR" sz="1200" b="0" i="1" baseline="0" dirty="0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b="0" i="1" dirty="0"/>
              <a:t>? </a:t>
            </a:r>
            <a:r>
              <a:rPr lang="fr-FR" sz="1200" dirty="0">
                <a:latin typeface="Calibri"/>
                <a:ea typeface="Calibri"/>
                <a:cs typeface="Calibri"/>
                <a:sym typeface="Calibri"/>
              </a:rPr>
              <a:t>→</a:t>
            </a:r>
            <a:r>
              <a:rPr lang="fr-FR" b="0" i="1" dirty="0"/>
              <a:t> On les place côte à côte, car on doit grouper tous les poissons.</a:t>
            </a:r>
            <a:endParaRPr dirty="0"/>
          </a:p>
        </p:txBody>
      </p:sp>
      <p:sp>
        <p:nvSpPr>
          <p:cNvPr id="726" name="Google Shape;726;p46:notes">
            <a:extLst>
              <a:ext uri="{FF2B5EF4-FFF2-40B4-BE49-F238E27FC236}">
                <a16:creationId xmlns:a16="http://schemas.microsoft.com/office/drawing/2014/main" id="{9B92A912-8BB0-E49E-2447-B434BFC2DB2B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>
                <a:solidFill>
                  <a:srgbClr val="000000"/>
                </a:solidFill>
              </a:rPr>
              <a:t>59</a:t>
            </a:fld>
            <a:endParaRPr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868156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5" name="Google Shape;695;p4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96" name="Google Shape;696;p4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Noto Sans Symbols"/>
              <a:buNone/>
            </a:pPr>
            <a:r>
              <a:rPr lang="fr-FR" sz="1200" dirty="0">
                <a:latin typeface="Calibri"/>
                <a:ea typeface="Calibri"/>
                <a:cs typeface="Calibri"/>
                <a:sym typeface="Calibri"/>
              </a:rPr>
              <a:t>→</a:t>
            </a:r>
            <a:r>
              <a:rPr lang="fr-FR" b="0" i="1" dirty="0"/>
              <a:t> On entoure toutes les maisons et on met un point d’interrogation. On a représenté le problème par un schéma.</a:t>
            </a: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rPr lang="fr-FR" sz="1200" b="0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On peut aussi représenter le problème avec des réglettes.</a:t>
            </a:r>
            <a:endParaRPr sz="1200" b="0" i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97" name="Google Shape;697;p44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>
                <a:solidFill>
                  <a:srgbClr val="000000"/>
                </a:solidFill>
              </a:rPr>
              <a:t>6</a:t>
            </a:fld>
            <a:endParaRPr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8775826"/>
      </p:ext>
    </p:extLst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31">
          <a:extLst>
            <a:ext uri="{FF2B5EF4-FFF2-40B4-BE49-F238E27FC236}">
              <a16:creationId xmlns:a16="http://schemas.microsoft.com/office/drawing/2014/main" id="{1D81B87C-C71A-84D0-EEAB-E9FB6ECD619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2" name="Google Shape;732;p47:notes">
            <a:extLst>
              <a:ext uri="{FF2B5EF4-FFF2-40B4-BE49-F238E27FC236}">
                <a16:creationId xmlns:a16="http://schemas.microsoft.com/office/drawing/2014/main" id="{B7E6A091-9B44-414A-88DC-6F3C7052CE23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733" name="Google Shape;733;p47:notes">
            <a:extLst>
              <a:ext uri="{FF2B5EF4-FFF2-40B4-BE49-F238E27FC236}">
                <a16:creationId xmlns:a16="http://schemas.microsoft.com/office/drawing/2014/main" id="{59F68F58-C70B-2278-B215-762D6F295D8F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rPr lang="fr-FR" b="0" i="1" dirty="0">
                <a:latin typeface="Calibri"/>
                <a:ea typeface="Calibri"/>
                <a:cs typeface="Calibri"/>
                <a:sym typeface="Calibri"/>
              </a:rPr>
              <a:t>Que cherche-t-on ?</a:t>
            </a:r>
            <a:endParaRPr dirty="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rPr lang="fr-FR" b="0" i="0" dirty="0">
                <a:latin typeface="Calibri"/>
                <a:ea typeface="Calibri"/>
                <a:cs typeface="Calibri"/>
                <a:sym typeface="Calibri"/>
              </a:rPr>
              <a:t>Faire émerger qu’on cherche la réglette qui a la même longueur que les réglettes toutes ensemble.</a:t>
            </a:r>
            <a:endParaRPr sz="1200" b="0" i="0" dirty="0">
              <a:solidFill>
                <a:srgbClr val="8296B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34" name="Google Shape;734;p47:notes">
            <a:extLst>
              <a:ext uri="{FF2B5EF4-FFF2-40B4-BE49-F238E27FC236}">
                <a16:creationId xmlns:a16="http://schemas.microsoft.com/office/drawing/2014/main" id="{376EE2F8-1CF7-2E22-A7EB-62B2F6E01FA4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>
                <a:solidFill>
                  <a:srgbClr val="000000"/>
                </a:solidFill>
              </a:rPr>
              <a:t>60</a:t>
            </a:fld>
            <a:endParaRPr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1561866"/>
      </p:ext>
    </p:extLst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39">
          <a:extLst>
            <a:ext uri="{FF2B5EF4-FFF2-40B4-BE49-F238E27FC236}">
              <a16:creationId xmlns:a16="http://schemas.microsoft.com/office/drawing/2014/main" id="{1D65CF5E-1419-E960-5391-3991E1BB875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0" name="Google Shape;740;p48:notes">
            <a:extLst>
              <a:ext uri="{FF2B5EF4-FFF2-40B4-BE49-F238E27FC236}">
                <a16:creationId xmlns:a16="http://schemas.microsoft.com/office/drawing/2014/main" id="{D6FA3CE6-916E-50B8-A5F6-FAF3E5E7053B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741" name="Google Shape;741;p48:notes">
            <a:extLst>
              <a:ext uri="{FF2B5EF4-FFF2-40B4-BE49-F238E27FC236}">
                <a16:creationId xmlns:a16="http://schemas.microsoft.com/office/drawing/2014/main" id="{A2653AE1-6A86-7FB7-CF93-96C755DDB243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rPr lang="fr-FR" b="0" i="1" dirty="0">
                <a:latin typeface="Calibri"/>
                <a:ea typeface="Calibri"/>
                <a:cs typeface="Calibri"/>
                <a:sym typeface="Calibri"/>
              </a:rPr>
              <a:t>C’est le nombre de poissons qu’il y a </a:t>
            </a:r>
            <a:r>
              <a:rPr lang="fr-FR" b="1" i="1" dirty="0">
                <a:latin typeface="Calibri"/>
                <a:ea typeface="Calibri"/>
                <a:cs typeface="Calibri"/>
                <a:sym typeface="Calibri"/>
              </a:rPr>
              <a:t>en tout</a:t>
            </a:r>
            <a:r>
              <a:rPr lang="fr-FR" b="0" i="1" dirty="0">
                <a:latin typeface="Calibri"/>
                <a:ea typeface="Calibri"/>
                <a:cs typeface="Calibri"/>
                <a:sym typeface="Calibri"/>
              </a:rPr>
              <a:t>.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rPr lang="fr-FR" b="0" i="0" dirty="0">
                <a:latin typeface="Calibri"/>
                <a:cs typeface="Calibri"/>
                <a:sym typeface="Calibri"/>
              </a:rPr>
              <a:t>Demander aux élèves quelles réglettes ils ont placées pour obtenir la même longueur que l’ensemble des réglettes.</a:t>
            </a:r>
            <a:endParaRPr b="0" i="0" dirty="0"/>
          </a:p>
        </p:txBody>
      </p:sp>
      <p:sp>
        <p:nvSpPr>
          <p:cNvPr id="742" name="Google Shape;742;p48:notes">
            <a:extLst>
              <a:ext uri="{FF2B5EF4-FFF2-40B4-BE49-F238E27FC236}">
                <a16:creationId xmlns:a16="http://schemas.microsoft.com/office/drawing/2014/main" id="{6BC49452-254B-C140-F732-6AAA5BDE12DE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>
                <a:solidFill>
                  <a:srgbClr val="000000"/>
                </a:solidFill>
              </a:rPr>
              <a:t>61</a:t>
            </a:fld>
            <a:endParaRPr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177923"/>
      </p:ext>
    </p:extLst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23">
          <a:extLst>
            <a:ext uri="{FF2B5EF4-FFF2-40B4-BE49-F238E27FC236}">
              <a16:creationId xmlns:a16="http://schemas.microsoft.com/office/drawing/2014/main" id="{15514F26-60E1-C351-1E82-86EC8261A17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4" name="Google Shape;724;p46:notes">
            <a:extLst>
              <a:ext uri="{FF2B5EF4-FFF2-40B4-BE49-F238E27FC236}">
                <a16:creationId xmlns:a16="http://schemas.microsoft.com/office/drawing/2014/main" id="{856A4041-784B-E0B3-B50C-A50323CC02F5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725" name="Google Shape;725;p46:notes">
            <a:extLst>
              <a:ext uri="{FF2B5EF4-FFF2-40B4-BE49-F238E27FC236}">
                <a16:creationId xmlns:a16="http://schemas.microsoft.com/office/drawing/2014/main" id="{1029C932-CF26-3B9D-0F1C-41F7D65588F7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rPr lang="fr-FR" sz="1200" dirty="0">
                <a:latin typeface="Calibri"/>
                <a:ea typeface="Calibri"/>
                <a:cs typeface="Calibri"/>
                <a:sym typeface="Calibri"/>
              </a:rPr>
              <a:t>→</a:t>
            </a:r>
            <a:r>
              <a:rPr lang="fr-FR" b="0" i="1" dirty="0"/>
              <a:t> </a:t>
            </a:r>
            <a:r>
              <a:rPr lang="fr-FR" b="0" i="1" dirty="0">
                <a:latin typeface="Calibri"/>
                <a:ea typeface="Calibri"/>
                <a:cs typeface="Calibri"/>
                <a:sym typeface="Calibri"/>
              </a:rPr>
              <a:t>Il faut 2 réglettes orange et une réglette noire.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tabLst/>
              <a:defRPr/>
            </a:pPr>
            <a:r>
              <a:rPr lang="fr-FR" b="0" i="1" dirty="0">
                <a:latin typeface="Calibri"/>
                <a:ea typeface="Calibri"/>
                <a:cs typeface="Calibri"/>
                <a:sym typeface="Calibri"/>
              </a:rPr>
              <a:t>Cela représente le nombre 27.</a:t>
            </a:r>
            <a:endParaRPr b="0" i="1" dirty="0"/>
          </a:p>
        </p:txBody>
      </p:sp>
      <p:sp>
        <p:nvSpPr>
          <p:cNvPr id="726" name="Google Shape;726;p46:notes">
            <a:extLst>
              <a:ext uri="{FF2B5EF4-FFF2-40B4-BE49-F238E27FC236}">
                <a16:creationId xmlns:a16="http://schemas.microsoft.com/office/drawing/2014/main" id="{B50BA147-7CC3-656E-CF7E-0A542CF4D64F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>
                <a:solidFill>
                  <a:srgbClr val="000000"/>
                </a:solidFill>
              </a:rPr>
              <a:t>62</a:t>
            </a:fld>
            <a:endParaRPr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2379498"/>
      </p:ext>
    </p:extLst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48">
          <a:extLst>
            <a:ext uri="{FF2B5EF4-FFF2-40B4-BE49-F238E27FC236}">
              <a16:creationId xmlns:a16="http://schemas.microsoft.com/office/drawing/2014/main" id="{A0592C60-82B7-AA48-3654-8401311E77D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9" name="Google Shape;749;p49:notes">
            <a:extLst>
              <a:ext uri="{FF2B5EF4-FFF2-40B4-BE49-F238E27FC236}">
                <a16:creationId xmlns:a16="http://schemas.microsoft.com/office/drawing/2014/main" id="{F7308FB3-C472-951B-EF72-6228666C6754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750" name="Google Shape;750;p49:notes">
            <a:extLst>
              <a:ext uri="{FF2B5EF4-FFF2-40B4-BE49-F238E27FC236}">
                <a16:creationId xmlns:a16="http://schemas.microsoft.com/office/drawing/2014/main" id="{0BA0B608-D980-4341-1381-DB63A0A9B229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i="1" dirty="0"/>
              <a:t>Voici 2 représentations de notre problème : par un schéma et avec les réglettes.</a:t>
            </a:r>
            <a:endParaRPr i="1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i="0" dirty="0"/>
              <a:t>Demander à un élève de donner le calcul qui lui a permis de trouver la réponse au problème.</a:t>
            </a:r>
            <a:endParaRPr dirty="0"/>
          </a:p>
        </p:txBody>
      </p:sp>
      <p:sp>
        <p:nvSpPr>
          <p:cNvPr id="751" name="Google Shape;751;p49:notes">
            <a:extLst>
              <a:ext uri="{FF2B5EF4-FFF2-40B4-BE49-F238E27FC236}">
                <a16:creationId xmlns:a16="http://schemas.microsoft.com/office/drawing/2014/main" id="{3BBD9293-3116-9435-918A-569727758BD6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>
                <a:solidFill>
                  <a:srgbClr val="000000"/>
                </a:solidFill>
              </a:rPr>
              <a:t>63</a:t>
            </a:fld>
            <a:endParaRPr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7728219"/>
      </p:ext>
    </p:extLst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76">
          <a:extLst>
            <a:ext uri="{FF2B5EF4-FFF2-40B4-BE49-F238E27FC236}">
              <a16:creationId xmlns:a16="http://schemas.microsoft.com/office/drawing/2014/main" id="{F14F9D83-827D-024F-078B-77FF325D44C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7" name="Google Shape;777;p50:notes">
            <a:extLst>
              <a:ext uri="{FF2B5EF4-FFF2-40B4-BE49-F238E27FC236}">
                <a16:creationId xmlns:a16="http://schemas.microsoft.com/office/drawing/2014/main" id="{302FD978-2AC9-E44E-8D38-A091256DCB04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778" name="Google Shape;778;p50:notes">
            <a:extLst>
              <a:ext uri="{FF2B5EF4-FFF2-40B4-BE49-F238E27FC236}">
                <a16:creationId xmlns:a16="http://schemas.microsoft.com/office/drawing/2014/main" id="{D891A27F-C579-040B-DE5D-610EB92D125A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i="1" dirty="0"/>
              <a:t>Il faut écrire une addition. 9 + 13 + 5.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fr-FR" dirty="0"/>
              <a:t>Interroger un élève pour qu’il donne le résultat.</a:t>
            </a:r>
          </a:p>
        </p:txBody>
      </p:sp>
      <p:sp>
        <p:nvSpPr>
          <p:cNvPr id="779" name="Google Shape;779;p50:notes">
            <a:extLst>
              <a:ext uri="{FF2B5EF4-FFF2-40B4-BE49-F238E27FC236}">
                <a16:creationId xmlns:a16="http://schemas.microsoft.com/office/drawing/2014/main" id="{304EDB45-D5AD-6B99-617E-08E0D112378D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>
                <a:solidFill>
                  <a:srgbClr val="000000"/>
                </a:solidFill>
              </a:rPr>
              <a:t>64</a:t>
            </a:fld>
            <a:endParaRPr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4912328"/>
      </p:ext>
    </p:extLst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5">
          <a:extLst>
            <a:ext uri="{FF2B5EF4-FFF2-40B4-BE49-F238E27FC236}">
              <a16:creationId xmlns:a16="http://schemas.microsoft.com/office/drawing/2014/main" id="{E729C22D-B68C-3FBF-EAAE-D35ACCD58E3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6" name="Google Shape;806;p51:notes">
            <a:extLst>
              <a:ext uri="{FF2B5EF4-FFF2-40B4-BE49-F238E27FC236}">
                <a16:creationId xmlns:a16="http://schemas.microsoft.com/office/drawing/2014/main" id="{293C7FCB-1252-20F2-2107-59F5CD9F7E21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807" name="Google Shape;807;p51:notes">
            <a:extLst>
              <a:ext uri="{FF2B5EF4-FFF2-40B4-BE49-F238E27FC236}">
                <a16:creationId xmlns:a16="http://schemas.microsoft.com/office/drawing/2014/main" id="{0A570539-6928-8E50-5423-7FF1C41D0AF5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  <a:tabLst/>
              <a:defRPr/>
            </a:pPr>
            <a:r>
              <a:rPr lang="fr-FR" sz="1200" dirty="0">
                <a:latin typeface="Calibri"/>
                <a:ea typeface="Calibri"/>
                <a:cs typeface="Calibri"/>
                <a:sym typeface="Calibri"/>
              </a:rPr>
              <a:t>→</a:t>
            </a:r>
            <a:r>
              <a:rPr lang="fr-FR" b="0" i="1" dirty="0"/>
              <a:t> 9 + 13 + 5 = 27.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  <a:tabLst/>
              <a:defRPr/>
            </a:pPr>
            <a:r>
              <a:rPr lang="fr-FR" i="1" dirty="0"/>
              <a:t>On trouve 2 réglettes orange et la réglette noire, ce qui représente 27.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rPr lang="fr-FR" dirty="0"/>
              <a:t>Demander</a:t>
            </a:r>
            <a:r>
              <a:rPr lang="fr-FR" baseline="0" dirty="0"/>
              <a:t> à un élève de formuler une phrase réponse.</a:t>
            </a:r>
            <a:endParaRPr lang="fr-FR" dirty="0"/>
          </a:p>
        </p:txBody>
      </p:sp>
      <p:sp>
        <p:nvSpPr>
          <p:cNvPr id="808" name="Google Shape;808;p51:notes">
            <a:extLst>
              <a:ext uri="{FF2B5EF4-FFF2-40B4-BE49-F238E27FC236}">
                <a16:creationId xmlns:a16="http://schemas.microsoft.com/office/drawing/2014/main" id="{D1BCE2CF-E3D4-09DD-0F45-6D86A3F2F77A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>
                <a:solidFill>
                  <a:srgbClr val="000000"/>
                </a:solidFill>
              </a:rPr>
              <a:t>65</a:t>
            </a:fld>
            <a:endParaRPr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7424127"/>
      </p:ext>
    </p:extLst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5">
          <a:extLst>
            <a:ext uri="{FF2B5EF4-FFF2-40B4-BE49-F238E27FC236}">
              <a16:creationId xmlns:a16="http://schemas.microsoft.com/office/drawing/2014/main" id="{352A156C-39DC-6B39-3629-B852AB29AB6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6" name="Google Shape;806;p51:notes">
            <a:extLst>
              <a:ext uri="{FF2B5EF4-FFF2-40B4-BE49-F238E27FC236}">
                <a16:creationId xmlns:a16="http://schemas.microsoft.com/office/drawing/2014/main" id="{C8E782A9-2E07-A4AB-30CE-521AB9A63B42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807" name="Google Shape;807;p51:notes">
            <a:extLst>
              <a:ext uri="{FF2B5EF4-FFF2-40B4-BE49-F238E27FC236}">
                <a16:creationId xmlns:a16="http://schemas.microsoft.com/office/drawing/2014/main" id="{1B1228D9-FD3B-83C2-008E-7AF83F597A03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200" dirty="0">
                <a:latin typeface="Calibri"/>
                <a:ea typeface="Calibri"/>
                <a:cs typeface="Calibri"/>
                <a:sym typeface="Calibri"/>
              </a:rPr>
              <a:t>→</a:t>
            </a:r>
            <a:r>
              <a:rPr lang="fr-FR" b="0" i="1" dirty="0"/>
              <a:t> Il y a 27 poissons dans l’aquarium.</a:t>
            </a:r>
            <a:endParaRPr dirty="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rPr lang="fr-FR" b="0" i="1" dirty="0"/>
              <a:t>Ici, c’est un problème où il y avait 3 parties que l’on a groupées pour trouver le tout.</a:t>
            </a:r>
            <a:endParaRPr b="0" i="1" dirty="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08" name="Google Shape;808;p51:notes">
            <a:extLst>
              <a:ext uri="{FF2B5EF4-FFF2-40B4-BE49-F238E27FC236}">
                <a16:creationId xmlns:a16="http://schemas.microsoft.com/office/drawing/2014/main" id="{6C300C4C-1741-F573-6F0D-7CAC5877162D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>
                <a:solidFill>
                  <a:srgbClr val="000000"/>
                </a:solidFill>
              </a:rPr>
              <a:t>66</a:t>
            </a:fld>
            <a:endParaRPr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7470004"/>
      </p:ext>
    </p:extLst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3" name="Google Shape;1573;p9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574" name="Google Shape;1574;p9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i="1" dirty="0"/>
              <a:t>Voici un autre problème que vous allez résoudre sur votre ardoise. </a:t>
            </a:r>
            <a:endParaRPr lang="fr-FR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fr-FR" b="0" dirty="0"/>
              <a:t>Demander à un élève de lire le problème et de le reformuler. 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dirty="0"/>
              <a:t>Laisser les élèves chercher ; les inciter à faire un schéma ou à utiliser leurs réglettes.</a:t>
            </a:r>
            <a:endParaRPr lang="fr-FR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dirty="0"/>
              <a:t>Faire une correction rapide avec schéma, schéma de réglettes et modélisation mathématique. </a:t>
            </a:r>
            <a:endParaRPr lang="fr-FR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1" i="0" dirty="0"/>
              <a:t>Calcul</a:t>
            </a:r>
            <a:r>
              <a:rPr lang="fr-FR" b="0" dirty="0"/>
              <a:t> </a:t>
            </a:r>
            <a:r>
              <a:rPr lang="fr-FR" b="0" i="0" dirty="0"/>
              <a:t>: 6</a:t>
            </a:r>
            <a:r>
              <a:rPr lang="fr-FR" b="0" dirty="0"/>
              <a:t> </a:t>
            </a:r>
            <a:r>
              <a:rPr lang="fr-FR" b="0" i="0" dirty="0"/>
              <a:t>+</a:t>
            </a:r>
            <a:r>
              <a:rPr lang="fr-FR" b="0" dirty="0"/>
              <a:t> </a:t>
            </a:r>
            <a:r>
              <a:rPr lang="fr-FR" b="0" i="0" dirty="0"/>
              <a:t>6</a:t>
            </a:r>
            <a:r>
              <a:rPr lang="fr-FR" b="0" dirty="0"/>
              <a:t> </a:t>
            </a:r>
            <a:r>
              <a:rPr lang="fr-FR" b="0" i="0" dirty="0"/>
              <a:t>+</a:t>
            </a:r>
            <a:r>
              <a:rPr lang="fr-FR" b="0" dirty="0"/>
              <a:t> </a:t>
            </a:r>
            <a:r>
              <a:rPr lang="fr-FR" b="0" i="0" dirty="0"/>
              <a:t>12 =</a:t>
            </a:r>
            <a:r>
              <a:rPr lang="fr-FR" b="0" dirty="0"/>
              <a:t> </a:t>
            </a:r>
            <a:r>
              <a:rPr lang="fr-FR" b="0" i="0" dirty="0"/>
              <a:t>24.</a:t>
            </a:r>
            <a:endParaRPr lang="fr-FR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1" i="0" dirty="0"/>
              <a:t>Phrase réponse</a:t>
            </a:r>
            <a:r>
              <a:rPr lang="fr-FR" b="0" dirty="0"/>
              <a:t> </a:t>
            </a:r>
            <a:r>
              <a:rPr lang="fr-FR" b="0" i="0" dirty="0"/>
              <a:t>: Il y a 24</a:t>
            </a:r>
            <a:r>
              <a:rPr lang="fr-FR" b="0" dirty="0"/>
              <a:t> </a:t>
            </a:r>
            <a:r>
              <a:rPr lang="fr-FR" b="0" i="0" dirty="0"/>
              <a:t>cookies dans le placard.</a:t>
            </a:r>
            <a:endParaRPr lang="fr-FR" dirty="0"/>
          </a:p>
        </p:txBody>
      </p:sp>
      <p:sp>
        <p:nvSpPr>
          <p:cNvPr id="1575" name="Google Shape;1575;p95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>
                <a:solidFill>
                  <a:srgbClr val="000000"/>
                </a:solidFill>
              </a:rPr>
              <a:t>67</a:t>
            </a:fld>
            <a:endParaRPr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6291631"/>
      </p:ext>
    </p:extLst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82" name="Google Shape;82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fr-FR" i="1" dirty="0"/>
              <a:t>Aujourd’hui, vous allez résoudre deux problèmes par écrit.</a:t>
            </a:r>
          </a:p>
        </p:txBody>
      </p:sp>
      <p:sp>
        <p:nvSpPr>
          <p:cNvPr id="83" name="Google Shape;83;p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68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441990040"/>
      </p:ext>
    </p:extLst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2" name="Google Shape;852;p5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853" name="Google Shape;853;p5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fr-FR" b="0" i="1" dirty="0"/>
              <a:t>Voici le premier problème. </a:t>
            </a:r>
            <a:r>
              <a:rPr lang="fr-FR" b="0" dirty="0"/>
              <a:t>Demander à un élève de lire le problème.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dirty="0"/>
              <a:t>S’il n’y a pas de question relative au vocabulaire, distribuer la fiche réponse de l’exercice 1. 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rPr lang="fr-FR" sz="1200" b="0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Vous allez résoudre</a:t>
            </a:r>
            <a:r>
              <a:rPr lang="fr-FR" sz="1200" b="0" i="1" dirty="0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 ce problème. Vous pouvez faire un schéma ou utiliser les réglettes pour vous aider.</a:t>
            </a:r>
            <a:endParaRPr lang="fr-FR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rPr lang="fr-FR" sz="1200" b="0" i="0" dirty="0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Leur laisser entre 5 et 7 minutes pour résoudre le problème.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296B0"/>
              </a:buClr>
              <a:buSzPts val="1200"/>
              <a:buFont typeface="Arial"/>
              <a:buNone/>
              <a:tabLst/>
              <a:defRPr/>
            </a:pPr>
            <a:r>
              <a:rPr lang="fr-FR" sz="1200" b="0" i="0" dirty="0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Ramasser les fiches réponses.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296B0"/>
              </a:buClr>
              <a:buSzPts val="1200"/>
              <a:buFont typeface="Arial"/>
              <a:buNone/>
              <a:tabLst/>
              <a:defRPr/>
            </a:pPr>
            <a:endParaRPr lang="fr-FR" sz="1200" b="0" i="0" dirty="0">
              <a:solidFill>
                <a:srgbClr val="8296B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296B0"/>
              </a:buClr>
              <a:buSzPts val="1200"/>
              <a:buFont typeface="Arial"/>
              <a:buNone/>
              <a:tabLst/>
              <a:defRPr/>
            </a:pPr>
            <a:r>
              <a:rPr lang="fr-FR" sz="1200" b="0" i="0" baseline="0" dirty="0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Faire une correction collective des 2 problèmes </a:t>
            </a:r>
            <a:r>
              <a:rPr lang="fr-FR" sz="1200" b="1" i="0" u="sng" baseline="0" dirty="0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après</a:t>
            </a:r>
            <a:r>
              <a:rPr lang="fr-FR" sz="1200" b="1" i="0" baseline="0" dirty="0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 la résolution du 2</a:t>
            </a:r>
            <a:r>
              <a:rPr lang="fr-FR" sz="1200" b="1" i="0" baseline="30000" dirty="0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nd</a:t>
            </a:r>
            <a:r>
              <a:rPr lang="fr-FR" sz="1200" b="1" i="0" baseline="0" dirty="0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 problème</a:t>
            </a:r>
            <a:r>
              <a:rPr lang="fr-FR" sz="1200" b="0" i="0" baseline="0" dirty="0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 en détaillant les étapes </a:t>
            </a:r>
            <a:r>
              <a:rPr lang="fr-FR" b="0" i="0" dirty="0"/>
              <a:t>:</a:t>
            </a:r>
            <a:r>
              <a:rPr lang="fr-FR" sz="1200" b="0" i="0" baseline="0" dirty="0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fr-FR" b="0" dirty="0"/>
              <a:t>schéma, schéma de réglettes et modélisation. 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1" i="0" dirty="0"/>
              <a:t>Calcul</a:t>
            </a:r>
            <a:r>
              <a:rPr lang="fr-FR" b="0" i="0" dirty="0"/>
              <a:t> : 12 + 18 = 30.</a:t>
            </a:r>
            <a:endParaRPr lang="fr-FR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1" i="0" dirty="0"/>
              <a:t>Phrase réponse</a:t>
            </a:r>
            <a:r>
              <a:rPr lang="fr-FR" b="0" i="0" dirty="0"/>
              <a:t> : Yanis a pris 30 litres pour arroser le potager.</a:t>
            </a:r>
          </a:p>
        </p:txBody>
      </p:sp>
      <p:sp>
        <p:nvSpPr>
          <p:cNvPr id="854" name="Google Shape;854;p54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>
                <a:solidFill>
                  <a:srgbClr val="000000"/>
                </a:solidFill>
              </a:rPr>
              <a:t>69</a:t>
            </a:fld>
            <a:endParaRPr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518467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" name="Google Shape;717;p4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718" name="Google Shape;718;p4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rPr lang="fr-FR" sz="1200" b="0" i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Faire relire le problème par un élève.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rPr lang="fr-FR" sz="1200" b="0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Construisez le schéma de réglettes qui représente le problème.</a:t>
            </a:r>
            <a:r>
              <a:rPr lang="fr-FR" sz="1200" b="0" i="1" dirty="0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endParaRPr lang="fr-FR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8296B0"/>
              </a:buClr>
              <a:buSzPts val="1200"/>
              <a:buFont typeface="Arial"/>
              <a:buNone/>
            </a:pPr>
            <a:r>
              <a:rPr lang="fr-FR" sz="1200" b="0" i="0" dirty="0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Laisser un temps aux élèves, puis r</a:t>
            </a:r>
            <a:r>
              <a:rPr lang="fr-FR" b="0" i="0" dirty="0">
                <a:latin typeface="Calibri"/>
                <a:ea typeface="Calibri"/>
                <a:cs typeface="Calibri"/>
                <a:sym typeface="Calibri"/>
              </a:rPr>
              <a:t>eprendre en collectif : </a:t>
            </a:r>
            <a:r>
              <a:rPr lang="fr-FR" b="0" i="1" dirty="0">
                <a:latin typeface="Calibri"/>
                <a:ea typeface="Calibri"/>
                <a:cs typeface="Calibri"/>
                <a:sym typeface="Calibri"/>
              </a:rPr>
              <a:t>quelles réglettes peut-on prendre pour représenter les 17 maisons de gauche ? </a:t>
            </a:r>
            <a:r>
              <a:rPr lang="fr-FR" sz="1200" dirty="0">
                <a:latin typeface="Calibri"/>
                <a:ea typeface="Calibri"/>
                <a:cs typeface="Calibri"/>
                <a:sym typeface="Calibri"/>
              </a:rPr>
              <a:t>→</a:t>
            </a:r>
            <a:r>
              <a:rPr lang="fr-FR" b="0" i="1" dirty="0"/>
              <a:t> Une réglette orange et une réglette noire.</a:t>
            </a:r>
            <a:endParaRPr lang="fr-FR" dirty="0"/>
          </a:p>
        </p:txBody>
      </p:sp>
      <p:sp>
        <p:nvSpPr>
          <p:cNvPr id="719" name="Google Shape;719;p45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>
                <a:solidFill>
                  <a:srgbClr val="000000"/>
                </a:solidFill>
              </a:rPr>
              <a:t>7</a:t>
            </a:fld>
            <a:endParaRPr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4171238"/>
      </p:ext>
    </p:extLst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83">
          <a:extLst>
            <a:ext uri="{FF2B5EF4-FFF2-40B4-BE49-F238E27FC236}">
              <a16:creationId xmlns:a16="http://schemas.microsoft.com/office/drawing/2014/main" id="{C880D07B-2A59-FE74-476D-92584D51069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4" name="Google Shape;1084;p65:notes">
            <a:extLst>
              <a:ext uri="{FF2B5EF4-FFF2-40B4-BE49-F238E27FC236}">
                <a16:creationId xmlns:a16="http://schemas.microsoft.com/office/drawing/2014/main" id="{73441B44-B79E-F0C2-D678-1C5586C8A0A5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085" name="Google Shape;1085;p65:notes">
            <a:extLst>
              <a:ext uri="{FF2B5EF4-FFF2-40B4-BE49-F238E27FC236}">
                <a16:creationId xmlns:a16="http://schemas.microsoft.com/office/drawing/2014/main" id="{B2420D25-3E92-B6B2-3A46-35511176082D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fr-FR" b="0" i="1" dirty="0"/>
              <a:t>Voici le second problème. </a:t>
            </a:r>
            <a:r>
              <a:rPr lang="fr-FR" b="0" dirty="0"/>
              <a:t>Demander à un élève de lire le problème.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dirty="0"/>
              <a:t>S’il n’y a pas de question relative au vocabulaire, distribuer la fiche réponse de </a:t>
            </a:r>
            <a:r>
              <a:rPr lang="fr-FR" b="0"/>
              <a:t>l’exercice 2.  </a:t>
            </a:r>
            <a:endParaRPr lang="fr-FR" b="0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tabLst/>
              <a:defRPr/>
            </a:pPr>
            <a:r>
              <a:rPr lang="fr-FR" sz="1200" b="0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Vous allez résoudre</a:t>
            </a:r>
            <a:r>
              <a:rPr lang="fr-FR" sz="1200" b="0" i="1" dirty="0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 ce problème. Vous pouvez faire un schéma ou utiliser les réglettes pour vous aider.</a:t>
            </a:r>
            <a:endParaRPr lang="fr-FR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rPr lang="fr-FR" sz="1200" b="0" i="0" dirty="0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Leur laisser entre 5 et 7 minutes pour résoudre le problème.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rPr lang="fr-FR" sz="1200" b="0" i="0" dirty="0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Ramasser les fiches réponses.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endParaRPr lang="fr-FR" sz="1200" b="0" i="0" dirty="0">
              <a:solidFill>
                <a:srgbClr val="8296B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296B0"/>
              </a:buClr>
              <a:buSzPts val="1200"/>
              <a:buFont typeface="Arial"/>
              <a:buNone/>
              <a:tabLst/>
              <a:defRPr/>
            </a:pPr>
            <a:r>
              <a:rPr lang="fr-FR" sz="1200" b="0" i="0" baseline="0" dirty="0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Faire une correction collective à la suite de la correction du 1</a:t>
            </a:r>
            <a:r>
              <a:rPr lang="fr-FR" sz="1200" b="0" i="0" baseline="30000" dirty="0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er</a:t>
            </a:r>
            <a:r>
              <a:rPr lang="fr-FR" sz="1200" b="0" i="0" baseline="0" dirty="0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 problème en détaillant les étapes </a:t>
            </a:r>
            <a:r>
              <a:rPr lang="fr-FR" b="0" i="0" dirty="0"/>
              <a:t>:</a:t>
            </a:r>
            <a:r>
              <a:rPr lang="fr-FR" b="0" i="1" dirty="0"/>
              <a:t> </a:t>
            </a:r>
            <a:r>
              <a:rPr lang="fr-FR" b="0" dirty="0"/>
              <a:t>schéma, schéma de réglettes et modélisation mathématique. </a:t>
            </a:r>
            <a:endParaRPr lang="fr-FR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1" i="0" dirty="0"/>
              <a:t>Calcul</a:t>
            </a:r>
            <a:r>
              <a:rPr lang="fr-FR" b="0" dirty="0"/>
              <a:t> </a:t>
            </a:r>
            <a:r>
              <a:rPr lang="fr-FR" b="0" i="0" dirty="0"/>
              <a:t>: 18</a:t>
            </a:r>
            <a:r>
              <a:rPr lang="fr-FR" b="0" dirty="0"/>
              <a:t> </a:t>
            </a:r>
            <a:r>
              <a:rPr lang="fr-FR" b="0" i="0" dirty="0"/>
              <a:t>–</a:t>
            </a:r>
            <a:r>
              <a:rPr lang="fr-FR" b="0" dirty="0"/>
              <a:t> </a:t>
            </a:r>
            <a:r>
              <a:rPr lang="fr-FR" b="0" i="0" dirty="0"/>
              <a:t>12 =</a:t>
            </a:r>
            <a:r>
              <a:rPr lang="fr-FR" b="0" dirty="0"/>
              <a:t> </a:t>
            </a:r>
            <a:r>
              <a:rPr lang="fr-FR" b="0" i="0" dirty="0"/>
              <a:t>6.</a:t>
            </a:r>
            <a:endParaRPr lang="fr-FR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1" i="0" dirty="0"/>
              <a:t>Phrase réponse</a:t>
            </a:r>
            <a:r>
              <a:rPr lang="fr-FR" b="0" dirty="0"/>
              <a:t> </a:t>
            </a:r>
            <a:r>
              <a:rPr lang="fr-FR" b="0" i="0" dirty="0"/>
              <a:t>: Il y a 6</a:t>
            </a:r>
            <a:r>
              <a:rPr lang="fr-FR" b="0" dirty="0"/>
              <a:t> </a:t>
            </a:r>
            <a:r>
              <a:rPr lang="fr-FR" b="0" i="0" dirty="0"/>
              <a:t>litres dans le second </a:t>
            </a:r>
            <a:r>
              <a:rPr lang="fr-FR" b="0" i="0" baseline="0" dirty="0"/>
              <a:t>arrosoir</a:t>
            </a:r>
            <a:r>
              <a:rPr lang="fr-FR" b="0" i="0" dirty="0"/>
              <a:t>.</a:t>
            </a:r>
            <a:endParaRPr lang="fr-FR" dirty="0"/>
          </a:p>
        </p:txBody>
      </p:sp>
      <p:sp>
        <p:nvSpPr>
          <p:cNvPr id="1086" name="Google Shape;1086;p65:notes">
            <a:extLst>
              <a:ext uri="{FF2B5EF4-FFF2-40B4-BE49-F238E27FC236}">
                <a16:creationId xmlns:a16="http://schemas.microsoft.com/office/drawing/2014/main" id="{B8467179-E0B8-E0DA-82B2-FBD30868C3B9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>
                <a:solidFill>
                  <a:srgbClr val="000000"/>
                </a:solidFill>
              </a:rPr>
              <a:t>70</a:t>
            </a:fld>
            <a:endParaRPr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62479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4" name="Google Shape;724;p4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725" name="Google Shape;725;p4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rPr lang="fr-FR" b="0" i="1" dirty="0">
                <a:latin typeface="Calibri"/>
                <a:ea typeface="Calibri"/>
                <a:cs typeface="Calibri"/>
                <a:sym typeface="Calibri"/>
              </a:rPr>
              <a:t>Voici les 17 maisons de droite.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tabLst/>
              <a:defRPr/>
            </a:pPr>
            <a:r>
              <a:rPr lang="fr-FR" b="0" i="1" dirty="0">
                <a:latin typeface="Calibri"/>
                <a:ea typeface="Calibri"/>
                <a:cs typeface="Calibri"/>
                <a:sym typeface="Calibri"/>
              </a:rPr>
              <a:t>Quelle réglette peut-on prendre pour représenter les 8 maisons de droite ? </a:t>
            </a:r>
            <a:r>
              <a:rPr lang="fr-FR" sz="1200" dirty="0">
                <a:latin typeface="Calibri"/>
                <a:ea typeface="Calibri"/>
                <a:cs typeface="Calibri"/>
                <a:sym typeface="Calibri"/>
              </a:rPr>
              <a:t>→</a:t>
            </a:r>
            <a:r>
              <a:rPr lang="fr-FR" b="0" i="1" dirty="0"/>
              <a:t> Une réglette marron.</a:t>
            </a:r>
            <a:endParaRPr lang="fr-FR" dirty="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rPr lang="fr-FR" b="0" i="1" dirty="0"/>
              <a:t>Comment la place-t-on</a:t>
            </a:r>
            <a:r>
              <a:rPr lang="fr-FR" b="0" i="1" dirty="0"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b="0" i="1" dirty="0"/>
              <a:t>? </a:t>
            </a:r>
            <a:r>
              <a:rPr lang="fr-FR" sz="1200" dirty="0">
                <a:latin typeface="Calibri"/>
                <a:ea typeface="Calibri"/>
                <a:cs typeface="Calibri"/>
                <a:sym typeface="Calibri"/>
              </a:rPr>
              <a:t>→</a:t>
            </a:r>
            <a:r>
              <a:rPr lang="fr-FR" b="0" i="1" dirty="0"/>
              <a:t> On la place à côté des autres réglettes, car on regroupe toutes les maisons.</a:t>
            </a:r>
            <a:endParaRPr dirty="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endParaRPr b="0" i="1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endParaRPr sz="1200" b="0" i="0" dirty="0">
              <a:solidFill>
                <a:srgbClr val="8296B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26" name="Google Shape;726;p46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>
                <a:solidFill>
                  <a:srgbClr val="000000"/>
                </a:solidFill>
              </a:rPr>
              <a:t>8</a:t>
            </a:fld>
            <a:endParaRPr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778029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2" name="Google Shape;732;p4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733" name="Google Shape;733;p4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rPr lang="fr-FR" b="0" i="1" dirty="0">
                <a:latin typeface="Calibri"/>
                <a:ea typeface="Calibri"/>
                <a:cs typeface="Calibri"/>
                <a:sym typeface="Calibri"/>
              </a:rPr>
              <a:t>Que cherche-t-on ?</a:t>
            </a:r>
            <a:endParaRPr dirty="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rPr lang="fr-FR" b="0" i="0" dirty="0">
                <a:latin typeface="Calibri"/>
                <a:ea typeface="Calibri"/>
                <a:cs typeface="Calibri"/>
                <a:sym typeface="Calibri"/>
              </a:rPr>
              <a:t>Faire émerger qu’on cherche la réglette qui a la même longueur que les trois réglettes réunies.</a:t>
            </a:r>
            <a:endParaRPr sz="1200" b="0" i="0" dirty="0">
              <a:solidFill>
                <a:srgbClr val="8296B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34" name="Google Shape;734;p47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>
                <a:solidFill>
                  <a:srgbClr val="000000"/>
                </a:solidFill>
              </a:rPr>
              <a:t>9</a:t>
            </a:fld>
            <a:endParaRPr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157927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_Vide" userDrawn="1">
  <p:cSld name="BLANK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 descr="Une image contenant texte, capture d’écran, graphisme, Graphique&#10;&#10;Le contenu généré par l’IA peut être incorrect.">
            <a:extLst>
              <a:ext uri="{FF2B5EF4-FFF2-40B4-BE49-F238E27FC236}">
                <a16:creationId xmlns:a16="http://schemas.microsoft.com/office/drawing/2014/main" id="{54908AAA-2089-1C0A-E74D-F259086CA2A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826261BE-40B6-7163-5BFE-70BFF4C8888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751788" y="2326530"/>
            <a:ext cx="7763562" cy="645270"/>
          </a:xfrm>
          <a:ln w="28575">
            <a:noFill/>
          </a:ln>
        </p:spPr>
        <p:txBody>
          <a:bodyPr anchor="b">
            <a:normAutofit/>
          </a:bodyPr>
          <a:lstStyle>
            <a:lvl1pPr algn="ctr">
              <a:defRPr sz="2000" b="1">
                <a:solidFill>
                  <a:srgbClr val="0093A7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7C7D9CEB-0E4F-B0AE-684C-A8E89049159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97116" y="3105339"/>
            <a:ext cx="3817733" cy="3071623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1400">
                <a:solidFill>
                  <a:srgbClr val="0093A7"/>
                </a:solidFill>
                <a:latin typeface="Verdana" panose="020B0604030504040204" pitchFamily="34" charset="0"/>
                <a:ea typeface="Verdana" panose="020B0604030504040204" pitchFamily="34" charset="0"/>
              </a:defRPr>
            </a:lvl1pPr>
          </a:lstStyle>
          <a:p>
            <a:pPr lvl="0"/>
            <a:r>
              <a:rPr lang="fr-FR" dirty="0"/>
              <a:t>Cliquez pour modifier les styles du texte du masque</a:t>
            </a:r>
          </a:p>
        </p:txBody>
      </p: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21C3DD2A-102A-7C31-E955-BBC1A7F1C44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879818" y="3105339"/>
            <a:ext cx="3635532" cy="3071623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1400">
                <a:solidFill>
                  <a:srgbClr val="0093A7"/>
                </a:solidFill>
                <a:latin typeface="Verdana" panose="020B0604030504040204" pitchFamily="34" charset="0"/>
                <a:ea typeface="Verdana" panose="020B0604030504040204" pitchFamily="34" charset="0"/>
              </a:defRPr>
            </a:lvl1pPr>
          </a:lstStyle>
          <a:p>
            <a:pPr lvl="0"/>
            <a:r>
              <a:rPr lang="fr-FR" dirty="0"/>
              <a:t>Cliquez pour modifier les styles du texte du masque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isposition personnalisée">
  <p:cSld name="Disposition personnalisée">
    <p:spTree>
      <p:nvGrpSpPr>
        <p:cNvPr id="1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oogle Shape;27;p103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00B050"/>
          </a:solidFill>
          <a:ln w="12700" cap="flat" cmpd="sng">
            <a:solidFill>
              <a:srgbClr val="00B05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8" name="Google Shape;28;p10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 cap="flat" cmpd="sng">
            <a:solidFill>
              <a:srgbClr val="00B05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9" name="Google Shape;29;p103"/>
          <p:cNvSpPr txBox="1">
            <a:spLocks noGrp="1"/>
          </p:cNvSpPr>
          <p:nvPr>
            <p:ph type="title"/>
          </p:nvPr>
        </p:nvSpPr>
        <p:spPr>
          <a:xfrm>
            <a:off x="-1" y="-1"/>
            <a:ext cx="6047715" cy="476673"/>
          </a:xfrm>
          <a:prstGeom prst="rect">
            <a:avLst/>
          </a:prstGeom>
          <a:noFill/>
          <a:ln w="9525" cap="flat" cmpd="sng">
            <a:solidFill>
              <a:srgbClr val="00B05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  <a:defRPr sz="1800" b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pic>
        <p:nvPicPr>
          <p:cNvPr id="30" name="Google Shape;30;p103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6885427" y="-1"/>
            <a:ext cx="2258573" cy="472441"/>
          </a:xfrm>
          <a:prstGeom prst="rect">
            <a:avLst/>
          </a:prstGeom>
          <a:noFill/>
          <a:ln>
            <a:noFill/>
          </a:ln>
        </p:spPr>
      </p:pic>
      <p:sp>
        <p:nvSpPr>
          <p:cNvPr id="31" name="Google Shape;31;p103"/>
          <p:cNvSpPr txBox="1">
            <a:spLocks noGrp="1"/>
          </p:cNvSpPr>
          <p:nvPr>
            <p:ph type="body" idx="1"/>
          </p:nvPr>
        </p:nvSpPr>
        <p:spPr>
          <a:xfrm>
            <a:off x="628650" y="967784"/>
            <a:ext cx="7886700" cy="536702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  <a:defRPr sz="3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41144739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 descr="Une image contenant texte, capture d’écran, graphisme, Graphique&#10;&#10;Le contenu généré par l’IA peut être incorrect.">
            <a:extLst>
              <a:ext uri="{FF2B5EF4-FFF2-40B4-BE49-F238E27FC236}">
                <a16:creationId xmlns:a16="http://schemas.microsoft.com/office/drawing/2014/main" id="{0047FF06-4EC2-73EA-8E07-C7885375374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8767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re et contenu">
  <p:cSld name="Titre et contenu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99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00B050"/>
          </a:solidFill>
          <a:ln w="12700" cap="flat" cmpd="sng">
            <a:solidFill>
              <a:srgbClr val="00B05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" name="Google Shape;22;p99"/>
          <p:cNvSpPr txBox="1">
            <a:spLocks noGrp="1"/>
          </p:cNvSpPr>
          <p:nvPr>
            <p:ph type="title"/>
          </p:nvPr>
        </p:nvSpPr>
        <p:spPr>
          <a:xfrm>
            <a:off x="0" y="-1"/>
            <a:ext cx="4113032" cy="476673"/>
          </a:xfrm>
          <a:prstGeom prst="rect">
            <a:avLst/>
          </a:prstGeom>
          <a:noFill/>
          <a:ln w="9525" cap="flat" cmpd="sng">
            <a:solidFill>
              <a:srgbClr val="00B05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  <a:defRPr sz="1800" b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" name="Google Shape;23;p99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 cap="flat" cmpd="sng">
            <a:solidFill>
              <a:srgbClr val="00B05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4" name="Google Shape;24;p99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6885427" y="-1"/>
            <a:ext cx="2258573" cy="472441"/>
          </a:xfrm>
          <a:prstGeom prst="rect">
            <a:avLst/>
          </a:prstGeom>
          <a:noFill/>
          <a:ln>
            <a:noFill/>
          </a:ln>
        </p:spPr>
      </p:pic>
      <p:sp>
        <p:nvSpPr>
          <p:cNvPr id="25" name="Google Shape;25;p99"/>
          <p:cNvSpPr txBox="1">
            <a:spLocks noGrp="1"/>
          </p:cNvSpPr>
          <p:nvPr>
            <p:ph type="body" idx="1"/>
          </p:nvPr>
        </p:nvSpPr>
        <p:spPr>
          <a:xfrm>
            <a:off x="628650" y="968375"/>
            <a:ext cx="7886700" cy="53657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lvl="0" indent="-22860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None/>
              <a:defRPr sz="4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eux contenus">
  <p:cSld name="Deux contenus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texte, capture d’écran, graphisme, Graphique&#10;&#10;Le contenu généré par l’IA peut être incorrect.">
            <a:extLst>
              <a:ext uri="{FF2B5EF4-FFF2-40B4-BE49-F238E27FC236}">
                <a16:creationId xmlns:a16="http://schemas.microsoft.com/office/drawing/2014/main" id="{8425C473-CDB1-8B73-204F-57975BF37D3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4" name="Google Shape;34;p104"/>
          <p:cNvSpPr txBox="1">
            <a:spLocks noGrp="1"/>
          </p:cNvSpPr>
          <p:nvPr>
            <p:ph type="body" idx="1"/>
          </p:nvPr>
        </p:nvSpPr>
        <p:spPr>
          <a:xfrm>
            <a:off x="697116" y="3105339"/>
            <a:ext cx="3817733" cy="30716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Verdana"/>
              <a:buNone/>
              <a:defRPr sz="1400">
                <a:latin typeface="Verdana"/>
                <a:ea typeface="Verdana"/>
                <a:cs typeface="Verdana"/>
                <a:sym typeface="Verdana"/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5" name="Google Shape;35;p104"/>
          <p:cNvSpPr txBox="1">
            <a:spLocks noGrp="1"/>
          </p:cNvSpPr>
          <p:nvPr>
            <p:ph type="body" idx="2"/>
          </p:nvPr>
        </p:nvSpPr>
        <p:spPr>
          <a:xfrm>
            <a:off x="4879818" y="3105339"/>
            <a:ext cx="3635532" cy="30716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Verdana"/>
              <a:buNone/>
              <a:defRPr sz="1400">
                <a:latin typeface="Verdana"/>
                <a:ea typeface="Verdana"/>
                <a:cs typeface="Verdana"/>
                <a:sym typeface="Verdana"/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6" name="Google Shape;36;p104"/>
          <p:cNvSpPr txBox="1">
            <a:spLocks noGrp="1"/>
          </p:cNvSpPr>
          <p:nvPr>
            <p:ph type="ctrTitle"/>
          </p:nvPr>
        </p:nvSpPr>
        <p:spPr>
          <a:xfrm>
            <a:off x="3498850" y="2366153"/>
            <a:ext cx="2146300" cy="5508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re et contenu" preserve="1">
  <p:cSld name="2_Titre et contenu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99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chemeClr val="accent2"/>
          </a:solidFill>
          <a:ln w="12700" cap="flat" cmpd="sng">
            <a:solidFill>
              <a:schemeClr val="accent2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" name="Google Shape;22;p99"/>
          <p:cNvSpPr txBox="1">
            <a:spLocks noGrp="1"/>
          </p:cNvSpPr>
          <p:nvPr>
            <p:ph type="title"/>
          </p:nvPr>
        </p:nvSpPr>
        <p:spPr>
          <a:xfrm>
            <a:off x="0" y="-1"/>
            <a:ext cx="4113032" cy="476673"/>
          </a:xfrm>
          <a:prstGeom prst="rect">
            <a:avLst/>
          </a:prstGeom>
          <a:noFill/>
          <a:ln w="9525" cap="flat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  <a:defRPr sz="1800" b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23" name="Google Shape;23;p99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 cap="flat" cmpd="sng">
            <a:solidFill>
              <a:schemeClr val="accent2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 dirty="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4" name="Google Shape;24;p99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6885427" y="-1"/>
            <a:ext cx="2258573" cy="472441"/>
          </a:xfrm>
          <a:prstGeom prst="rect">
            <a:avLst/>
          </a:prstGeom>
          <a:noFill/>
          <a:ln>
            <a:noFill/>
          </a:ln>
        </p:spPr>
      </p:pic>
      <p:sp>
        <p:nvSpPr>
          <p:cNvPr id="25" name="Google Shape;25;p99"/>
          <p:cNvSpPr txBox="1">
            <a:spLocks noGrp="1"/>
          </p:cNvSpPr>
          <p:nvPr>
            <p:ph type="body" idx="1"/>
          </p:nvPr>
        </p:nvSpPr>
        <p:spPr>
          <a:xfrm>
            <a:off x="628650" y="968375"/>
            <a:ext cx="7886700" cy="53657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lvl="0" indent="-22860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None/>
              <a:defRPr sz="4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9925085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27752EC-4F36-8B86-5300-04D0129B11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5802B247-5CD2-7DCC-EAFB-381C48C842A2}"/>
              </a:ext>
            </a:extLst>
          </p:cNvPr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08F33942-F2E5-9B82-D67D-246038945F50}"/>
              </a:ext>
            </a:extLst>
          </p:cNvPr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9BCB9E0C-C331-C177-A08F-9B2CCE2C371E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020061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611592E-99CB-3BDD-FC86-6A7D83DD7F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4B34BC7B-CFC1-C3DE-222E-E659E83433F9}"/>
              </a:ext>
            </a:extLst>
          </p:cNvPr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BC423F72-D06F-C640-C0C4-611AC58F37A6}"/>
              </a:ext>
            </a:extLst>
          </p:cNvPr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BA62755C-01C5-01BB-322A-B35384D70AEA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11521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Titre et contenu">
  <p:cSld name="1_Titre et contenu">
    <p:spTree>
      <p:nvGrpSpPr>
        <p:cNvPr id="1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Google Shape;43;p106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8CDD3B"/>
          </a:solidFill>
          <a:ln w="12700" cap="flat" cmpd="sng">
            <a:solidFill>
              <a:srgbClr val="8CDD3B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4" name="Google Shape;44;p106"/>
          <p:cNvSpPr txBox="1">
            <a:spLocks noGrp="1"/>
          </p:cNvSpPr>
          <p:nvPr>
            <p:ph type="title"/>
          </p:nvPr>
        </p:nvSpPr>
        <p:spPr>
          <a:xfrm>
            <a:off x="0" y="-1"/>
            <a:ext cx="5106838" cy="476673"/>
          </a:xfrm>
          <a:prstGeom prst="rect">
            <a:avLst/>
          </a:prstGeom>
          <a:noFill/>
          <a:ln w="9525" cap="flat" cmpd="sng">
            <a:solidFill>
              <a:srgbClr val="8CDD3B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  <a:defRPr sz="1800" b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45" name="Google Shape;45;p10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 cap="flat" cmpd="sng">
            <a:solidFill>
              <a:srgbClr val="8CDD3B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rgbClr val="CCFF99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46" name="Google Shape;46;p106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6885427" y="-1"/>
            <a:ext cx="2258573" cy="472441"/>
          </a:xfrm>
          <a:prstGeom prst="rect">
            <a:avLst/>
          </a:prstGeom>
          <a:noFill/>
          <a:ln>
            <a:noFill/>
          </a:ln>
        </p:spPr>
      </p:pic>
      <p:sp>
        <p:nvSpPr>
          <p:cNvPr id="47" name="Google Shape;47;p106"/>
          <p:cNvSpPr txBox="1">
            <a:spLocks noGrp="1"/>
          </p:cNvSpPr>
          <p:nvPr>
            <p:ph type="body" idx="1"/>
          </p:nvPr>
        </p:nvSpPr>
        <p:spPr>
          <a:xfrm>
            <a:off x="534154" y="472440"/>
            <a:ext cx="8066638" cy="13861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  <a:defRPr sz="3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Vide">
  <p:cSld name="1_Vide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07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8CDD3B"/>
          </a:solidFill>
          <a:ln w="12700" cap="flat" cmpd="sng">
            <a:solidFill>
              <a:srgbClr val="8CDD3B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50" name="Google Shape;50;p107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6885427" y="-1"/>
            <a:ext cx="2258573" cy="472441"/>
          </a:xfrm>
          <a:prstGeom prst="rect">
            <a:avLst/>
          </a:prstGeom>
          <a:noFill/>
          <a:ln>
            <a:noFill/>
          </a:ln>
        </p:spPr>
      </p:pic>
      <p:sp>
        <p:nvSpPr>
          <p:cNvPr id="51" name="Google Shape;51;p10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 cap="flat" cmpd="sng">
            <a:solidFill>
              <a:srgbClr val="8CDD3B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rgbClr val="CCFF99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2" name="Google Shape;52;p107"/>
          <p:cNvSpPr txBox="1">
            <a:spLocks noGrp="1"/>
          </p:cNvSpPr>
          <p:nvPr>
            <p:ph type="title"/>
          </p:nvPr>
        </p:nvSpPr>
        <p:spPr>
          <a:xfrm>
            <a:off x="0" y="-1"/>
            <a:ext cx="5072332" cy="476673"/>
          </a:xfrm>
          <a:prstGeom prst="rect">
            <a:avLst/>
          </a:prstGeom>
          <a:noFill/>
          <a:ln w="9525" cap="flat" cmpd="sng">
            <a:solidFill>
              <a:srgbClr val="8CDD3B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  <a:defRPr sz="1800" b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 descr="Une image contenant texte, capture d’écran, graphisme, garçon&#10;&#10;Le contenu généré par l’IA peut être incorrect.">
            <a:extLst>
              <a:ext uri="{FF2B5EF4-FFF2-40B4-BE49-F238E27FC236}">
                <a16:creationId xmlns:a16="http://schemas.microsoft.com/office/drawing/2014/main" id="{AF97AA22-DD91-0FFB-BB11-83280535188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57098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96"/>
          <p:cNvSpPr txBox="1"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1" name="Google Shape;11;p96"/>
          <p:cNvSpPr txBox="1"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Google Shape;12;p96"/>
          <p:cNvSpPr txBox="1">
            <a:spLocks noGrp="1"/>
          </p:cNvSpPr>
          <p:nvPr>
            <p:ph type="dt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" name="Google Shape;13;p96"/>
          <p:cNvSpPr txBox="1">
            <a:spLocks noGrp="1"/>
          </p:cNvSpPr>
          <p:nvPr>
            <p:ph type="ft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Google Shape;14;p96"/>
          <p:cNvSpPr txBox="1">
            <a:spLocks noGrp="1"/>
          </p:cNvSpPr>
          <p:nvPr>
            <p:ph type="sldNum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‹N°›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1" r:id="rId2"/>
    <p:sldLayoutId id="2147483653" r:id="rId3"/>
    <p:sldLayoutId id="2147483672" r:id="rId4"/>
    <p:sldLayoutId id="2147483673" r:id="rId5"/>
    <p:sldLayoutId id="2147483671" r:id="rId6"/>
    <p:sldLayoutId id="2147483655" r:id="rId7"/>
    <p:sldLayoutId id="2147483656" r:id="rId8"/>
    <p:sldLayoutId id="2147483661" r:id="rId9"/>
    <p:sldLayoutId id="2147483663" r:id="rId10"/>
    <p:sldLayoutId id="2147483662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" Target="slide68.xml"/><Relationship Id="rId3" Type="http://schemas.openxmlformats.org/officeDocument/2006/relationships/slide" Target="slide2.xml"/><Relationship Id="rId7" Type="http://schemas.openxmlformats.org/officeDocument/2006/relationships/slide" Target="slide54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1.xml"/><Relationship Id="rId6" Type="http://schemas.openxmlformats.org/officeDocument/2006/relationships/slide" Target="slide47.xml"/><Relationship Id="rId5" Type="http://schemas.openxmlformats.org/officeDocument/2006/relationships/slide" Target="slide32.xml"/><Relationship Id="rId4" Type="http://schemas.openxmlformats.org/officeDocument/2006/relationships/slide" Target="slide1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0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0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0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0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0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9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9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0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0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0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0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0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0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0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0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0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0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0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8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9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0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0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0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0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0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0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0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0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0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0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0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0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0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8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9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0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0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10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10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10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8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9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g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10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g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10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g"/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10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g"/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10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0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g"/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10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g"/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10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g"/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10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g"/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10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g"/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10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g"/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10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g"/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10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g"/><Relationship Id="rId2" Type="http://schemas.openxmlformats.org/officeDocument/2006/relationships/notesSlide" Target="../notesSlides/notesSlide67.xml"/><Relationship Id="rId1" Type="http://schemas.openxmlformats.org/officeDocument/2006/relationships/slideLayout" Target="../slideLayouts/slideLayout8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g"/><Relationship Id="rId2" Type="http://schemas.openxmlformats.org/officeDocument/2006/relationships/notesSlide" Target="../notesSlides/notesSlide68.xml"/><Relationship Id="rId1" Type="http://schemas.openxmlformats.org/officeDocument/2006/relationships/slideLayout" Target="../slideLayouts/slideLayout9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jpg"/><Relationship Id="rId2" Type="http://schemas.openxmlformats.org/officeDocument/2006/relationships/notesSlide" Target="../notesSlides/notesSlide69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0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g"/><Relationship Id="rId2" Type="http://schemas.openxmlformats.org/officeDocument/2006/relationships/notesSlide" Target="../notesSlides/notesSlide70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0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p1"/>
          <p:cNvSpPr txBox="1"/>
          <p:nvPr/>
        </p:nvSpPr>
        <p:spPr>
          <a:xfrm>
            <a:off x="2784971" y="3363860"/>
            <a:ext cx="4845104" cy="29630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600" b="1" i="0" u="sng" strike="noStrike" cap="none" dirty="0">
                <a:solidFill>
                  <a:schemeClr val="bg1"/>
                </a:solidFill>
                <a:latin typeface="Verdana"/>
                <a:ea typeface="Verdana"/>
                <a:cs typeface="Verdana"/>
                <a:sym typeface="Verdana"/>
                <a:hlinkClick r:id="rId3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Séance 1</a:t>
            </a:r>
            <a:r>
              <a:rPr lang="fr-FR" sz="1600" b="1" i="0" u="none" strike="noStrike" cap="none" dirty="0">
                <a:solidFill>
                  <a:schemeClr val="bg1"/>
                </a:solidFill>
                <a:latin typeface="Verdana"/>
                <a:ea typeface="Verdana"/>
                <a:cs typeface="Verdana"/>
                <a:sym typeface="Verdana"/>
              </a:rPr>
              <a:t>   </a:t>
            </a:r>
            <a:r>
              <a:rPr lang="fr-FR" sz="1600" b="0" i="0" u="none" strike="noStrike" cap="none" dirty="0">
                <a:solidFill>
                  <a:schemeClr val="bg1"/>
                </a:solidFill>
                <a:latin typeface="Verdana"/>
                <a:ea typeface="Verdana"/>
                <a:cs typeface="Verdana"/>
                <a:sym typeface="Verdana"/>
              </a:rPr>
              <a:t>Rechercher le tout</a:t>
            </a:r>
            <a:endParaRPr sz="1600" dirty="0">
              <a:solidFill>
                <a:schemeClr val="bg1"/>
              </a:solidFill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endParaRPr sz="1600" b="1" i="0" u="none" strike="noStrike" cap="none" dirty="0">
              <a:solidFill>
                <a:schemeClr val="bg1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600" b="1" i="0" u="sng" strike="noStrike" cap="none" dirty="0">
                <a:solidFill>
                  <a:schemeClr val="bg1"/>
                </a:solidFill>
                <a:latin typeface="Verdana"/>
                <a:ea typeface="Verdana"/>
                <a:cs typeface="Verdana"/>
                <a:sym typeface="Verdana"/>
                <a:hlinkClick r:id="rId4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Séance 2</a:t>
            </a:r>
            <a:r>
              <a:rPr lang="fr-FR" sz="1600" b="1" i="0" u="none" strike="noStrike" cap="none" dirty="0">
                <a:solidFill>
                  <a:schemeClr val="bg1"/>
                </a:solidFill>
                <a:latin typeface="Verdana"/>
                <a:ea typeface="Verdana"/>
                <a:cs typeface="Verdana"/>
                <a:sym typeface="Verdana"/>
              </a:rPr>
              <a:t>   </a:t>
            </a:r>
            <a:r>
              <a:rPr lang="fr-FR" sz="1600" b="0" i="0" u="none" strike="noStrike" cap="none" dirty="0">
                <a:solidFill>
                  <a:schemeClr val="bg1"/>
                </a:solidFill>
                <a:latin typeface="Verdana"/>
                <a:ea typeface="Verdana"/>
                <a:cs typeface="Verdana"/>
                <a:sym typeface="Verdana"/>
              </a:rPr>
              <a:t>Rechercher une partie</a:t>
            </a:r>
            <a:endParaRPr sz="1600" dirty="0">
              <a:solidFill>
                <a:schemeClr val="bg1"/>
              </a:solidFill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endParaRPr sz="1600" b="0" i="0" u="none" strike="noStrike" cap="none" dirty="0">
              <a:solidFill>
                <a:schemeClr val="bg1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600" b="1" i="0" u="none" strike="noStrike" cap="none" dirty="0">
                <a:solidFill>
                  <a:schemeClr val="bg1"/>
                </a:solidFill>
                <a:latin typeface="Verdana"/>
                <a:ea typeface="Verdana"/>
                <a:cs typeface="Verdana"/>
                <a:sym typeface="Verdana"/>
                <a:hlinkClick r:id="rId5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Séance 3</a:t>
            </a:r>
            <a:r>
              <a:rPr lang="fr-FR" sz="1600" b="1" i="0" u="none" strike="noStrike" cap="none" dirty="0">
                <a:solidFill>
                  <a:schemeClr val="bg1"/>
                </a:solidFill>
                <a:latin typeface="Verdana"/>
                <a:ea typeface="Verdana"/>
                <a:cs typeface="Verdana"/>
                <a:sym typeface="Verdana"/>
              </a:rPr>
              <a:t>   </a:t>
            </a:r>
            <a:r>
              <a:rPr lang="fr-FR" sz="1600" b="0" i="0" u="none" strike="noStrike" cap="none" dirty="0">
                <a:solidFill>
                  <a:schemeClr val="bg1"/>
                </a:solidFill>
                <a:latin typeface="Verdana"/>
                <a:ea typeface="Verdana"/>
                <a:cs typeface="Verdana"/>
                <a:sym typeface="Verdana"/>
              </a:rPr>
              <a:t>Rechercher une partie</a:t>
            </a:r>
            <a:endParaRPr sz="1600" dirty="0">
              <a:solidFill>
                <a:schemeClr val="bg1"/>
              </a:solidFill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endParaRPr sz="1600" b="1" i="0" u="none" strike="noStrike" cap="none" dirty="0">
              <a:solidFill>
                <a:schemeClr val="bg1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600" b="1" i="0" u="none" strike="noStrike" cap="none" dirty="0">
                <a:solidFill>
                  <a:schemeClr val="bg1"/>
                </a:solidFill>
                <a:latin typeface="Verdana"/>
                <a:ea typeface="Verdana"/>
                <a:cs typeface="Verdana"/>
                <a:sym typeface="Verdana"/>
                <a:hlinkClick r:id="rId6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Séance 4</a:t>
            </a:r>
            <a:r>
              <a:rPr lang="fr-FR" sz="1600" b="1" i="0" u="none" strike="noStrike" cap="none" dirty="0">
                <a:solidFill>
                  <a:schemeClr val="bg1"/>
                </a:solidFill>
                <a:latin typeface="Verdana"/>
                <a:ea typeface="Verdana"/>
                <a:cs typeface="Verdana"/>
                <a:sym typeface="Verdana"/>
              </a:rPr>
              <a:t>   </a:t>
            </a:r>
            <a:r>
              <a:rPr lang="fr-FR" sz="1600" b="0" i="0" u="none" strike="noStrike" cap="none" dirty="0">
                <a:solidFill>
                  <a:schemeClr val="bg1"/>
                </a:solidFill>
                <a:latin typeface="Verdana"/>
                <a:ea typeface="Verdana"/>
                <a:cs typeface="Verdana"/>
                <a:sym typeface="Verdana"/>
              </a:rPr>
              <a:t>Problème atypique : logique</a:t>
            </a:r>
            <a:endParaRPr sz="1600" dirty="0">
              <a:solidFill>
                <a:schemeClr val="bg1"/>
              </a:solidFill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600" b="0" i="0" u="none" strike="noStrike" cap="none" dirty="0">
              <a:solidFill>
                <a:schemeClr val="bg1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600" b="1" i="0" u="none" strike="noStrike" cap="none" dirty="0">
                <a:solidFill>
                  <a:schemeClr val="bg1"/>
                </a:solidFill>
                <a:latin typeface="Verdana"/>
                <a:ea typeface="Verdana"/>
                <a:cs typeface="Verdana"/>
                <a:sym typeface="Verdana"/>
                <a:hlinkClick r:id="rId7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Séance 5</a:t>
            </a:r>
            <a:r>
              <a:rPr lang="fr-FR" sz="1600" b="1" i="0" u="none" strike="noStrike" cap="none" dirty="0">
                <a:solidFill>
                  <a:schemeClr val="bg1"/>
                </a:solidFill>
                <a:latin typeface="Verdana"/>
                <a:ea typeface="Verdana"/>
                <a:cs typeface="Verdana"/>
                <a:sym typeface="Verdana"/>
              </a:rPr>
              <a:t>   </a:t>
            </a:r>
            <a:r>
              <a:rPr lang="fr-FR" sz="1600" b="0" i="0" u="none" strike="noStrike" cap="none" dirty="0">
                <a:solidFill>
                  <a:schemeClr val="bg1"/>
                </a:solidFill>
                <a:latin typeface="Verdana"/>
                <a:ea typeface="Verdana"/>
                <a:cs typeface="Verdana"/>
                <a:sym typeface="Verdana"/>
              </a:rPr>
              <a:t>Rechercher  le tout (3 parties)</a:t>
            </a:r>
            <a:endParaRPr sz="1600" dirty="0">
              <a:solidFill>
                <a:schemeClr val="bg1"/>
              </a:solidFill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endParaRPr sz="1600" b="0" i="0" u="none" strike="noStrike" cap="none" dirty="0">
              <a:solidFill>
                <a:schemeClr val="bg1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600" b="1" i="0" u="none" strike="noStrike" cap="none" dirty="0">
                <a:solidFill>
                  <a:schemeClr val="bg1"/>
                </a:solidFill>
                <a:latin typeface="Verdana"/>
                <a:ea typeface="Verdana"/>
                <a:cs typeface="Verdana"/>
                <a:sym typeface="Verdana"/>
                <a:hlinkClick r:id="rId8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Séance 6</a:t>
            </a:r>
            <a:r>
              <a:rPr lang="fr-FR" sz="1600" b="1" i="0" u="none" strike="noStrike" cap="none" dirty="0">
                <a:solidFill>
                  <a:schemeClr val="bg1"/>
                </a:solidFill>
                <a:latin typeface="Verdana"/>
                <a:ea typeface="Verdana"/>
                <a:cs typeface="Verdana"/>
                <a:sym typeface="Verdana"/>
              </a:rPr>
              <a:t>   </a:t>
            </a:r>
            <a:r>
              <a:rPr lang="fr-FR" sz="1600" b="0" i="0" u="none" strike="noStrike" cap="none" dirty="0">
                <a:solidFill>
                  <a:schemeClr val="bg1"/>
                </a:solidFill>
                <a:latin typeface="Verdana"/>
                <a:ea typeface="Verdana"/>
                <a:cs typeface="Verdana"/>
                <a:sym typeface="Verdana"/>
              </a:rPr>
              <a:t>Évaluation</a:t>
            </a:r>
            <a:endParaRPr sz="1600" b="0" i="0" u="none" strike="noStrike" cap="none" dirty="0">
              <a:solidFill>
                <a:schemeClr val="bg1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600" b="0" i="0" u="none" strike="noStrike" cap="none" dirty="0">
              <a:solidFill>
                <a:srgbClr val="A3949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endParaRPr sz="1600" b="0" i="0" u="none" strike="noStrike" cap="none" dirty="0">
              <a:solidFill>
                <a:srgbClr val="A3949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9" name="Google Shape;79;p1"/>
          <p:cNvSpPr txBox="1"/>
          <p:nvPr/>
        </p:nvSpPr>
        <p:spPr>
          <a:xfrm>
            <a:off x="3579578" y="2697113"/>
            <a:ext cx="2123388" cy="4994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2400" b="1" i="0" u="none" strike="noStrike" cap="none" dirty="0">
                <a:solidFill>
                  <a:schemeClr val="bg1"/>
                </a:solidFill>
                <a:latin typeface="Verdana"/>
                <a:ea typeface="Verdana"/>
                <a:cs typeface="Verdana"/>
                <a:sym typeface="Verdana"/>
              </a:rPr>
              <a:t>SOMMAIRE</a:t>
            </a:r>
            <a:endParaRPr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>
            <a:extLst>
              <a:ext uri="{FF2B5EF4-FFF2-40B4-BE49-F238E27FC236}">
                <a16:creationId xmlns:a16="http://schemas.microsoft.com/office/drawing/2014/main" id="{5A8966B5-F36E-96CF-1D72-405C5D0D04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C80D0A20-E7F8-F416-8ABA-E2124DE629BF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27">
          <a:extLst>
            <a:ext uri="{FF2B5EF4-FFF2-40B4-BE49-F238E27FC236}">
              <a16:creationId xmlns:a16="http://schemas.microsoft.com/office/drawing/2014/main" id="{1D3D1773-324D-E771-C030-61E02D03007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re 7">
            <a:extLst>
              <a:ext uri="{FF2B5EF4-FFF2-40B4-BE49-F238E27FC236}">
                <a16:creationId xmlns:a16="http://schemas.microsoft.com/office/drawing/2014/main" id="{A7A0732D-01E6-F053-62F6-A01FDAB2B0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7F50852E-3144-67EC-91AF-BE98B08023FA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930239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F6B10A4B-43A6-406E-F9FF-B17C9C5356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B4EC6005-5AF6-3F0E-D49E-54F9E94F83EB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itre 23">
            <a:extLst>
              <a:ext uri="{FF2B5EF4-FFF2-40B4-BE49-F238E27FC236}">
                <a16:creationId xmlns:a16="http://schemas.microsoft.com/office/drawing/2014/main" id="{4D52486D-1385-8CE8-0E09-0BC9E2F5F9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26" name="Image 25">
            <a:extLst>
              <a:ext uri="{FF2B5EF4-FFF2-40B4-BE49-F238E27FC236}">
                <a16:creationId xmlns:a16="http://schemas.microsoft.com/office/drawing/2014/main" id="{89690B74-F07D-37E2-4B9B-B2F3CE487989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271F47DB-7D91-9A39-72B1-46E08A7309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D66775C4-688C-6D68-CE02-DE381109425E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2" name="Titre 801">
            <a:extLst>
              <a:ext uri="{FF2B5EF4-FFF2-40B4-BE49-F238E27FC236}">
                <a16:creationId xmlns:a16="http://schemas.microsoft.com/office/drawing/2014/main" id="{F6FC5918-D547-42DC-F016-EC83EBF623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804" name="Image 803">
            <a:extLst>
              <a:ext uri="{FF2B5EF4-FFF2-40B4-BE49-F238E27FC236}">
                <a16:creationId xmlns:a16="http://schemas.microsoft.com/office/drawing/2014/main" id="{EA73A5AB-5AB1-C39E-110E-77CA7EB33AAD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726493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E8E93272-4D3D-90C2-2A09-BFACB6AD5C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A5AE5C11-C6D1-5466-C7D2-D7FF215D2E4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41A60856-992C-4C5E-6954-390141B8A6C4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80427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E50F6F53-DECE-F429-6955-E8A81FF323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B2962C71-410B-6974-B8F6-9BFD97805DE6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79">
          <a:extLst>
            <a:ext uri="{FF2B5EF4-FFF2-40B4-BE49-F238E27FC236}">
              <a16:creationId xmlns:a16="http://schemas.microsoft.com/office/drawing/2014/main" id="{854347DB-86E2-94F5-D399-CFB8756D966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196975A7-71C7-B7F5-C802-E6DF6044BF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CCD6A5B1-27F1-5899-9997-5C52AD4361BD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71744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802AEC84-443B-AFA3-F9D6-5B2436CFB85D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79">
          <a:extLst>
            <a:ext uri="{FF2B5EF4-FFF2-40B4-BE49-F238E27FC236}">
              <a16:creationId xmlns:a16="http://schemas.microsoft.com/office/drawing/2014/main" id="{68506D56-7DED-0AA3-4FEB-D32724CC8F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0B42CAFA-61EC-C37A-C481-E5E1A03D0F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EA60F95B-B1BF-EBE8-2C8B-D2AE98EA0086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804403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98">
          <a:extLst>
            <a:ext uri="{FF2B5EF4-FFF2-40B4-BE49-F238E27FC236}">
              <a16:creationId xmlns:a16="http://schemas.microsoft.com/office/drawing/2014/main" id="{7CE11FE4-B545-26BE-5D3A-A94C89649D5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" name="Titre 674">
            <a:extLst>
              <a:ext uri="{FF2B5EF4-FFF2-40B4-BE49-F238E27FC236}">
                <a16:creationId xmlns:a16="http://schemas.microsoft.com/office/drawing/2014/main" id="{07DB359A-1421-723E-8CA1-F993AFC049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677" name="Image 676">
            <a:extLst>
              <a:ext uri="{FF2B5EF4-FFF2-40B4-BE49-F238E27FC236}">
                <a16:creationId xmlns:a16="http://schemas.microsoft.com/office/drawing/2014/main" id="{EBEA58C5-165D-48E6-F55B-B9CCC538E6AC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366593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20">
          <a:extLst>
            <a:ext uri="{FF2B5EF4-FFF2-40B4-BE49-F238E27FC236}">
              <a16:creationId xmlns:a16="http://schemas.microsoft.com/office/drawing/2014/main" id="{0AFF01D5-1165-C99F-68D3-1384C7B7F46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>
            <a:extLst>
              <a:ext uri="{FF2B5EF4-FFF2-40B4-BE49-F238E27FC236}">
                <a16:creationId xmlns:a16="http://schemas.microsoft.com/office/drawing/2014/main" id="{6FDEDCBD-17F4-B672-0859-6C954CC33D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6E526FF1-7CD5-93E3-4AB1-0A48A4DD141B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172757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27">
          <a:extLst>
            <a:ext uri="{FF2B5EF4-FFF2-40B4-BE49-F238E27FC236}">
              <a16:creationId xmlns:a16="http://schemas.microsoft.com/office/drawing/2014/main" id="{E6B4A282-0A84-5D79-5F6B-E0D1AB13480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58AF7B17-691B-C061-A419-F0BBCB4BF3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5D88E83A-08EB-7FC4-3D5F-B8729B797BEA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887561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35">
          <a:extLst>
            <a:ext uri="{FF2B5EF4-FFF2-40B4-BE49-F238E27FC236}">
              <a16:creationId xmlns:a16="http://schemas.microsoft.com/office/drawing/2014/main" id="{843EA747-2764-B5DE-5472-A8CAA76B006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CF363C54-288E-73E6-5632-4FE34B5E6D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3AEA89D8-126E-5C7D-1251-F83B53692807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52282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43">
          <a:extLst>
            <a:ext uri="{FF2B5EF4-FFF2-40B4-BE49-F238E27FC236}">
              <a16:creationId xmlns:a16="http://schemas.microsoft.com/office/drawing/2014/main" id="{4703A63D-9AB3-1CDF-7763-76A023ADFEA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04B86D13-7D0F-1EB6-59C2-F8F64E93CA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94C80C69-E980-53D6-44E6-26DFAE6A42DB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051135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27">
          <a:extLst>
            <a:ext uri="{FF2B5EF4-FFF2-40B4-BE49-F238E27FC236}">
              <a16:creationId xmlns:a16="http://schemas.microsoft.com/office/drawing/2014/main" id="{A352C776-D733-0265-E0F8-5DA1E7B0524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>
            <a:extLst>
              <a:ext uri="{FF2B5EF4-FFF2-40B4-BE49-F238E27FC236}">
                <a16:creationId xmlns:a16="http://schemas.microsoft.com/office/drawing/2014/main" id="{D3A658EF-8ACA-38DD-DE29-13700DC3F2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42BBE8F4-E661-8ECC-50C5-A9D30C107EBB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19110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52">
          <a:extLst>
            <a:ext uri="{FF2B5EF4-FFF2-40B4-BE49-F238E27FC236}">
              <a16:creationId xmlns:a16="http://schemas.microsoft.com/office/drawing/2014/main" id="{E52C379A-FAF1-CED9-34E5-D5DF2C55405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7A870462-37C1-C632-CE45-8014850AB5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A34D0E8D-4A0D-0916-5B2B-36E072D57663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049880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80">
          <a:extLst>
            <a:ext uri="{FF2B5EF4-FFF2-40B4-BE49-F238E27FC236}">
              <a16:creationId xmlns:a16="http://schemas.microsoft.com/office/drawing/2014/main" id="{D5630005-5A10-83E8-B6C7-FD7DBB7F093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>
            <a:extLst>
              <a:ext uri="{FF2B5EF4-FFF2-40B4-BE49-F238E27FC236}">
                <a16:creationId xmlns:a16="http://schemas.microsoft.com/office/drawing/2014/main" id="{1D9079A1-10BC-8A6F-0F0F-9F5761C4F7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689F39CD-D1BD-F587-5BE5-173F33741213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8600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09">
          <a:extLst>
            <a:ext uri="{FF2B5EF4-FFF2-40B4-BE49-F238E27FC236}">
              <a16:creationId xmlns:a16="http://schemas.microsoft.com/office/drawing/2014/main" id="{46ACD564-8C6E-584D-BFDC-F5705AE3817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>
            <a:extLst>
              <a:ext uri="{FF2B5EF4-FFF2-40B4-BE49-F238E27FC236}">
                <a16:creationId xmlns:a16="http://schemas.microsoft.com/office/drawing/2014/main" id="{D7F91626-C1C7-CBA2-18E6-9E47D9F643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065C79BD-11DA-56BF-CDAD-49FA93AB6DD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146229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>
            <a:extLst>
              <a:ext uri="{FF2B5EF4-FFF2-40B4-BE49-F238E27FC236}">
                <a16:creationId xmlns:a16="http://schemas.microsoft.com/office/drawing/2014/main" id="{1BFE5E13-74DD-BDCA-9876-342C8C036F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D3FBADBC-9955-6935-0562-4BB068A85A50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09">
          <a:extLst>
            <a:ext uri="{FF2B5EF4-FFF2-40B4-BE49-F238E27FC236}">
              <a16:creationId xmlns:a16="http://schemas.microsoft.com/office/drawing/2014/main" id="{6B39A490-EEA2-B202-3B00-4020C4E6753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>
            <a:extLst>
              <a:ext uri="{FF2B5EF4-FFF2-40B4-BE49-F238E27FC236}">
                <a16:creationId xmlns:a16="http://schemas.microsoft.com/office/drawing/2014/main" id="{0C0EAD5E-B3BA-3A37-DCC6-D5D6E63CE7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E331A0D6-4821-55CF-78AF-DE72B1722A4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7134844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24A120FF-FF77-F457-72AB-CB426FF9E6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0CD77E82-56DA-E224-2766-CA8682E79C90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00CB24B9-01CF-3688-4FD2-4EA009D90EF1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0920792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2EE7A9DF-6AAD-4615-6805-D495ED1EEE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0FC2929C-0DAA-A5C8-CD2D-321E2E9A54B3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79">
          <a:extLst>
            <a:ext uri="{FF2B5EF4-FFF2-40B4-BE49-F238E27FC236}">
              <a16:creationId xmlns:a16="http://schemas.microsoft.com/office/drawing/2014/main" id="{352889D3-D71D-DC01-A6FE-31C1A14A85D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80125182-AE8F-ADE4-165C-C4A7F08F45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050C19D4-102D-2E59-130F-16D2357D0B3E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0728203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79">
          <a:extLst>
            <a:ext uri="{FF2B5EF4-FFF2-40B4-BE49-F238E27FC236}">
              <a16:creationId xmlns:a16="http://schemas.microsoft.com/office/drawing/2014/main" id="{78546426-A44C-E24A-0CE1-4ED3C7AD6BD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6560FEB8-DA2A-AEBA-9118-C3929A6E86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3FBEEB56-76F7-DA4D-8194-6FD1EE88B777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0008356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79">
          <a:extLst>
            <a:ext uri="{FF2B5EF4-FFF2-40B4-BE49-F238E27FC236}">
              <a16:creationId xmlns:a16="http://schemas.microsoft.com/office/drawing/2014/main" id="{5061C200-6315-0FAA-C1C8-42C99B471FA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re 5">
            <a:extLst>
              <a:ext uri="{FF2B5EF4-FFF2-40B4-BE49-F238E27FC236}">
                <a16:creationId xmlns:a16="http://schemas.microsoft.com/office/drawing/2014/main" id="{CF2AE6F0-B5E8-3302-D9C8-93B8F3A1EE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F8AA1E93-3126-8E61-BFBB-EFB70597627F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4873140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98">
          <a:extLst>
            <a:ext uri="{FF2B5EF4-FFF2-40B4-BE49-F238E27FC236}">
              <a16:creationId xmlns:a16="http://schemas.microsoft.com/office/drawing/2014/main" id="{90B834CE-EDC2-FCCA-1780-80445124A8E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20F5587E-A96B-A79B-AC13-1C4BB2EDB8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E7EF4DBD-0440-FBE4-A9F4-C5D6CE993BF4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1029324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20">
          <a:extLst>
            <a:ext uri="{FF2B5EF4-FFF2-40B4-BE49-F238E27FC236}">
              <a16:creationId xmlns:a16="http://schemas.microsoft.com/office/drawing/2014/main" id="{EC5E61F2-B26F-FA3B-8268-6A4C6F88683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>
            <a:extLst>
              <a:ext uri="{FF2B5EF4-FFF2-40B4-BE49-F238E27FC236}">
                <a16:creationId xmlns:a16="http://schemas.microsoft.com/office/drawing/2014/main" id="{9CC9B0BE-5B24-02C2-B61E-11AAAA63ED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894A42CC-86EC-16F0-15BA-36B3C4CC15A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7218600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27">
          <a:extLst>
            <a:ext uri="{FF2B5EF4-FFF2-40B4-BE49-F238E27FC236}">
              <a16:creationId xmlns:a16="http://schemas.microsoft.com/office/drawing/2014/main" id="{6C400F18-BFC8-5BFB-9EFF-732205AF96E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>
            <a:extLst>
              <a:ext uri="{FF2B5EF4-FFF2-40B4-BE49-F238E27FC236}">
                <a16:creationId xmlns:a16="http://schemas.microsoft.com/office/drawing/2014/main" id="{AD610423-CD58-9F1F-E08A-AE871FAD60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C1F3CBCB-0DA5-254B-C6C9-157E08F142DA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71513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10CE41C1-8E81-3BBA-2C12-0825B96433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0EB3EFE7-CFA8-52EA-DDEC-B753EF7EDC67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35">
          <a:extLst>
            <a:ext uri="{FF2B5EF4-FFF2-40B4-BE49-F238E27FC236}">
              <a16:creationId xmlns:a16="http://schemas.microsoft.com/office/drawing/2014/main" id="{ABC8D9E1-DAC4-0422-3A52-D3EF5E35CF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re 8">
            <a:extLst>
              <a:ext uri="{FF2B5EF4-FFF2-40B4-BE49-F238E27FC236}">
                <a16:creationId xmlns:a16="http://schemas.microsoft.com/office/drawing/2014/main" id="{6F330565-442A-2CAB-2DA2-DDB827F0B5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F5DBEC69-6635-D00B-AA84-1967FA26B37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073952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27">
          <a:extLst>
            <a:ext uri="{FF2B5EF4-FFF2-40B4-BE49-F238E27FC236}">
              <a16:creationId xmlns:a16="http://schemas.microsoft.com/office/drawing/2014/main" id="{486B4DFA-3E22-5BFC-A32C-BCEA515202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re 8">
            <a:extLst>
              <a:ext uri="{FF2B5EF4-FFF2-40B4-BE49-F238E27FC236}">
                <a16:creationId xmlns:a16="http://schemas.microsoft.com/office/drawing/2014/main" id="{E258ED74-7569-15B1-8863-FB68A1D970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94244A61-C834-1907-5FAE-94146AE13635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5148967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52">
          <a:extLst>
            <a:ext uri="{FF2B5EF4-FFF2-40B4-BE49-F238E27FC236}">
              <a16:creationId xmlns:a16="http://schemas.microsoft.com/office/drawing/2014/main" id="{64279B05-B40D-B1A7-2B66-D3A744E0555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B80F6F65-07DD-64C6-46E4-5DB977F9D5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9A92946F-ADFF-071C-3046-EF9C9D5A41B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4659941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80">
          <a:extLst>
            <a:ext uri="{FF2B5EF4-FFF2-40B4-BE49-F238E27FC236}">
              <a16:creationId xmlns:a16="http://schemas.microsoft.com/office/drawing/2014/main" id="{0021787B-1B57-1248-8959-AE95C8D20D1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re 9">
            <a:extLst>
              <a:ext uri="{FF2B5EF4-FFF2-40B4-BE49-F238E27FC236}">
                <a16:creationId xmlns:a16="http://schemas.microsoft.com/office/drawing/2014/main" id="{FFE9DE68-033E-EFA6-1D41-4F8C322637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2" name="Image 11">
            <a:extLst>
              <a:ext uri="{FF2B5EF4-FFF2-40B4-BE49-F238E27FC236}">
                <a16:creationId xmlns:a16="http://schemas.microsoft.com/office/drawing/2014/main" id="{0972D19C-4394-56E0-7B14-A576C94C9796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4474507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09">
          <a:extLst>
            <a:ext uri="{FF2B5EF4-FFF2-40B4-BE49-F238E27FC236}">
              <a16:creationId xmlns:a16="http://schemas.microsoft.com/office/drawing/2014/main" id="{ED1971D5-8E12-C393-2F70-F0ECC4ED325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itre 26">
            <a:extLst>
              <a:ext uri="{FF2B5EF4-FFF2-40B4-BE49-F238E27FC236}">
                <a16:creationId xmlns:a16="http://schemas.microsoft.com/office/drawing/2014/main" id="{0D5798C7-62AF-E4BE-A149-AFD3BA01C4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29" name="Image 28">
            <a:extLst>
              <a:ext uri="{FF2B5EF4-FFF2-40B4-BE49-F238E27FC236}">
                <a16:creationId xmlns:a16="http://schemas.microsoft.com/office/drawing/2014/main" id="{F962F09F-BFAF-DD3D-3014-00F461BD8A4E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2953855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09">
          <a:extLst>
            <a:ext uri="{FF2B5EF4-FFF2-40B4-BE49-F238E27FC236}">
              <a16:creationId xmlns:a16="http://schemas.microsoft.com/office/drawing/2014/main" id="{9062748A-F09D-B42E-4A5D-6920184B2DD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re 11">
            <a:extLst>
              <a:ext uri="{FF2B5EF4-FFF2-40B4-BE49-F238E27FC236}">
                <a16:creationId xmlns:a16="http://schemas.microsoft.com/office/drawing/2014/main" id="{B1D52446-D884-9D54-89BF-2D98F994C9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4" name="Image 13">
            <a:extLst>
              <a:ext uri="{FF2B5EF4-FFF2-40B4-BE49-F238E27FC236}">
                <a16:creationId xmlns:a16="http://schemas.microsoft.com/office/drawing/2014/main" id="{41307C7C-D279-1506-DBE3-8A0E9BCA2E9C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9087170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2BD29489-1C9E-06FB-E6C0-1D26595D35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BE40CA7D-1709-0658-52E0-2D4BD4D31B07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FA4D7677-ECE3-8CD7-C448-D76798475B91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2724932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>
            <a:extLst>
              <a:ext uri="{FF2B5EF4-FFF2-40B4-BE49-F238E27FC236}">
                <a16:creationId xmlns:a16="http://schemas.microsoft.com/office/drawing/2014/main" id="{F7819006-F98B-0D69-8E4C-1A7EC8387A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1A0A3D10-2115-D47A-B723-9894AEBCAA66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>
            <a:extLst>
              <a:ext uri="{FF2B5EF4-FFF2-40B4-BE49-F238E27FC236}">
                <a16:creationId xmlns:a16="http://schemas.microsoft.com/office/drawing/2014/main" id="{7910BC54-BE95-6391-3BA0-F594BE03E1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36DF0FF6-2331-58F9-6075-66DE7C8E696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654528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C65F8DEC-0648-EC54-E01D-3445821F22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E38150B6-9C61-7053-1A26-E5C8CFC3B686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5214660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11">
          <a:extLst>
            <a:ext uri="{FF2B5EF4-FFF2-40B4-BE49-F238E27FC236}">
              <a16:creationId xmlns:a16="http://schemas.microsoft.com/office/drawing/2014/main" id="{B34597D1-CBB9-1D93-75D0-DE2ADE2BAA6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>
            <a:extLst>
              <a:ext uri="{FF2B5EF4-FFF2-40B4-BE49-F238E27FC236}">
                <a16:creationId xmlns:a16="http://schemas.microsoft.com/office/drawing/2014/main" id="{10C82ABF-C232-767E-25C3-88751C1FB9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66896127-53FE-53B4-6F86-A4523D1F4091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1157277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11">
          <a:extLst>
            <a:ext uri="{FF2B5EF4-FFF2-40B4-BE49-F238E27FC236}">
              <a16:creationId xmlns:a16="http://schemas.microsoft.com/office/drawing/2014/main" id="{4CBE8F71-5067-323B-BA9D-36CB3C7C519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>
            <a:extLst>
              <a:ext uri="{FF2B5EF4-FFF2-40B4-BE49-F238E27FC236}">
                <a16:creationId xmlns:a16="http://schemas.microsoft.com/office/drawing/2014/main" id="{E0FB2058-DEE5-106D-887D-DC737F2E1C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F517ACDC-F2A1-FA30-BA72-72BC99147CB1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85232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11">
          <a:extLst>
            <a:ext uri="{FF2B5EF4-FFF2-40B4-BE49-F238E27FC236}">
              <a16:creationId xmlns:a16="http://schemas.microsoft.com/office/drawing/2014/main" id="{6BD0F32C-0EC7-ED05-1C4A-63223D7BEE7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>
            <a:extLst>
              <a:ext uri="{FF2B5EF4-FFF2-40B4-BE49-F238E27FC236}">
                <a16:creationId xmlns:a16="http://schemas.microsoft.com/office/drawing/2014/main" id="{A2D18EA3-3330-8564-1B6F-DA916C20E8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628D99F6-406F-2A51-01BB-04719F47B543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5747439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90B7B97B-8C36-FBE8-A364-B78A22F8C1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5D7036BD-EA9E-F639-C949-3F304F9CF07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24A599BF-1AEA-41EE-0761-2FC059ADFD83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9210834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F5896B7C-D243-B079-2D88-59D6FF903B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49FB3CA1-D4EC-0639-3808-6B527B89109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79">
          <a:extLst>
            <a:ext uri="{FF2B5EF4-FFF2-40B4-BE49-F238E27FC236}">
              <a16:creationId xmlns:a16="http://schemas.microsoft.com/office/drawing/2014/main" id="{E98B2C3A-0165-7122-1A72-0BBCA00495F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re 6">
            <a:extLst>
              <a:ext uri="{FF2B5EF4-FFF2-40B4-BE49-F238E27FC236}">
                <a16:creationId xmlns:a16="http://schemas.microsoft.com/office/drawing/2014/main" id="{97626521-A1CD-F94C-715D-22E1BCCE11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508D181A-BCB8-DD99-2823-5D557DD8622E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0416680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98">
          <a:extLst>
            <a:ext uri="{FF2B5EF4-FFF2-40B4-BE49-F238E27FC236}">
              <a16:creationId xmlns:a16="http://schemas.microsoft.com/office/drawing/2014/main" id="{D38D8378-1A77-075C-A79C-892105027E1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itre 24">
            <a:extLst>
              <a:ext uri="{FF2B5EF4-FFF2-40B4-BE49-F238E27FC236}">
                <a16:creationId xmlns:a16="http://schemas.microsoft.com/office/drawing/2014/main" id="{DF68035D-7544-95B3-B1B9-254F8F8817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27" name="Image 26">
            <a:extLst>
              <a:ext uri="{FF2B5EF4-FFF2-40B4-BE49-F238E27FC236}">
                <a16:creationId xmlns:a16="http://schemas.microsoft.com/office/drawing/2014/main" id="{C4C0E637-ABB1-C1CB-32CD-8234882D0FD0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7543660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20">
          <a:extLst>
            <a:ext uri="{FF2B5EF4-FFF2-40B4-BE49-F238E27FC236}">
              <a16:creationId xmlns:a16="http://schemas.microsoft.com/office/drawing/2014/main" id="{5D7E1B4E-907E-178E-838E-DD577285537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>
            <a:extLst>
              <a:ext uri="{FF2B5EF4-FFF2-40B4-BE49-F238E27FC236}">
                <a16:creationId xmlns:a16="http://schemas.microsoft.com/office/drawing/2014/main" id="{D4FF1162-EC11-C260-83C1-54885278A7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BB9E2C27-C7B6-9BA9-2F40-91A31A5298E7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7398636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27">
          <a:extLst>
            <a:ext uri="{FF2B5EF4-FFF2-40B4-BE49-F238E27FC236}">
              <a16:creationId xmlns:a16="http://schemas.microsoft.com/office/drawing/2014/main" id="{43D8EDCE-1C88-E35A-ED0E-AE2A20EB0BA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re 6">
            <a:extLst>
              <a:ext uri="{FF2B5EF4-FFF2-40B4-BE49-F238E27FC236}">
                <a16:creationId xmlns:a16="http://schemas.microsoft.com/office/drawing/2014/main" id="{CC29573D-8B13-7715-CDB1-E685E61693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CF988BCA-6A70-588D-7CF4-8FEFE63F73EC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737028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DEE2FD93-FA61-2801-51CD-E6F58F6BA0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F85A941D-65B0-E05B-3A0B-FE691920C45A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35">
          <a:extLst>
            <a:ext uri="{FF2B5EF4-FFF2-40B4-BE49-F238E27FC236}">
              <a16:creationId xmlns:a16="http://schemas.microsoft.com/office/drawing/2014/main" id="{5FF49522-71F0-68DD-290C-95B5D5FCEE1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28F49592-F9D0-A760-011C-E5AF8052D5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7DA0D035-781F-403F-348A-716BA6B3D3F0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2650277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43">
          <a:extLst>
            <a:ext uri="{FF2B5EF4-FFF2-40B4-BE49-F238E27FC236}">
              <a16:creationId xmlns:a16="http://schemas.microsoft.com/office/drawing/2014/main" id="{7A5F4422-CE12-94A8-2D29-E6424BE6796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513A97C7-E80E-82BB-878F-6EFD2D4923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9FDAC051-FECC-D61B-14DF-75A42204F9E5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9905150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27">
          <a:extLst>
            <a:ext uri="{FF2B5EF4-FFF2-40B4-BE49-F238E27FC236}">
              <a16:creationId xmlns:a16="http://schemas.microsoft.com/office/drawing/2014/main" id="{ED7D781A-8273-6B03-4920-F514A576D46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>
            <a:extLst>
              <a:ext uri="{FF2B5EF4-FFF2-40B4-BE49-F238E27FC236}">
                <a16:creationId xmlns:a16="http://schemas.microsoft.com/office/drawing/2014/main" id="{3071EABF-168F-C328-B6F2-BCFFB29140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FBFF61EC-217F-60B3-1CD4-573D69354ECF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5410154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52">
          <a:extLst>
            <a:ext uri="{FF2B5EF4-FFF2-40B4-BE49-F238E27FC236}">
              <a16:creationId xmlns:a16="http://schemas.microsoft.com/office/drawing/2014/main" id="{60A4B551-4B9E-2A90-F773-9BA57247793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6DDBDE04-D733-EF81-F4D8-0170DAA2ED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858D53C1-2B6B-554F-4A35-AD00F85D6369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6656375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80">
          <a:extLst>
            <a:ext uri="{FF2B5EF4-FFF2-40B4-BE49-F238E27FC236}">
              <a16:creationId xmlns:a16="http://schemas.microsoft.com/office/drawing/2014/main" id="{57F6240E-D818-9084-0DB1-4D932FE3326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>
            <a:extLst>
              <a:ext uri="{FF2B5EF4-FFF2-40B4-BE49-F238E27FC236}">
                <a16:creationId xmlns:a16="http://schemas.microsoft.com/office/drawing/2014/main" id="{525C3D98-B2D3-2E80-15C3-99DC8CA394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2B32BDD7-4621-44F6-06CD-5A9C6DA1F5E0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17528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09">
          <a:extLst>
            <a:ext uri="{FF2B5EF4-FFF2-40B4-BE49-F238E27FC236}">
              <a16:creationId xmlns:a16="http://schemas.microsoft.com/office/drawing/2014/main" id="{38FF65FC-2E75-928A-3C05-C9EF992F615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222C0F6E-F71F-8D89-A90D-BBD1210DDB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073D7E83-E071-7B51-6081-55C30696BD30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7702377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09">
          <a:extLst>
            <a:ext uri="{FF2B5EF4-FFF2-40B4-BE49-F238E27FC236}">
              <a16:creationId xmlns:a16="http://schemas.microsoft.com/office/drawing/2014/main" id="{1446C743-3165-A382-56BA-B1F2D910EBC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4">
            <a:extLst>
              <a:ext uri="{FF2B5EF4-FFF2-40B4-BE49-F238E27FC236}">
                <a16:creationId xmlns:a16="http://schemas.microsoft.com/office/drawing/2014/main" id="{FAA5ED62-07AE-446A-9799-2D712594B6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FF91248A-E379-5AF2-D225-15488C4E1574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2544501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C12E463C-1A81-5B1A-5515-F26CF8D67F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16CDE818-34AA-F47F-C91B-22CDCD66B8A4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3053DDB4-9BEC-5C9F-598B-AB34F0333475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4172810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>
            <a:extLst>
              <a:ext uri="{FF2B5EF4-FFF2-40B4-BE49-F238E27FC236}">
                <a16:creationId xmlns:a16="http://schemas.microsoft.com/office/drawing/2014/main" id="{914D9432-F8C8-8AC8-656E-745E85C7C4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DE69638E-D248-69B0-C7E9-B6114AE142A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2B6A2B2D-35DD-DCB4-2FB7-112BD330AC8A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>
            <a:extLst>
              <a:ext uri="{FF2B5EF4-FFF2-40B4-BE49-F238E27FC236}">
                <a16:creationId xmlns:a16="http://schemas.microsoft.com/office/drawing/2014/main" id="{57595BE0-2B2B-498E-AEC5-61BA0F6D27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814A6C46-6652-EA1B-0CCE-1BF40B0045E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87">
          <a:extLst>
            <a:ext uri="{FF2B5EF4-FFF2-40B4-BE49-F238E27FC236}">
              <a16:creationId xmlns:a16="http://schemas.microsoft.com/office/drawing/2014/main" id="{E7CE878D-7E00-DACF-2E79-5C099FBA6A1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>
            <a:extLst>
              <a:ext uri="{FF2B5EF4-FFF2-40B4-BE49-F238E27FC236}">
                <a16:creationId xmlns:a16="http://schemas.microsoft.com/office/drawing/2014/main" id="{B429EFF6-4D89-DAF6-C506-932630E28E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2562618E-DFEB-82AF-89D1-63D289490E21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244508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A2D999B1-EC65-CADC-E70E-80C60C3C35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7176CDF1-D57A-1883-D263-A93C768F96E9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287FDA92-57B2-4AAA-1A1E-DAD637683F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1CBE31A3-5696-56F8-B14E-8E8596ECBFCB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Thème 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cd84cc96-e4f0-4e7f-873a-a508fb658c41">
      <Terms xmlns="http://schemas.microsoft.com/office/infopath/2007/PartnerControls"/>
    </lcf76f155ced4ddcb4097134ff3c332f>
    <TaxCatchAll xmlns="27f64e36-29aa-44d5-a3e0-06242cad7d4d" xsi:nil="true"/>
    <SharedWithUsers xmlns="27f64e36-29aa-44d5-a3e0-06242cad7d4d">
      <UserInfo>
        <DisplayName/>
        <AccountId xsi:nil="true"/>
        <AccountType/>
      </UserInfo>
    </SharedWithUsers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56C2C895EEC4E44B0B53F68476E4C38" ma:contentTypeVersion="19" ma:contentTypeDescription="Crée un document." ma:contentTypeScope="" ma:versionID="6303d845353e500dfe8c872dce30f0ef">
  <xsd:schema xmlns:xsd="http://www.w3.org/2001/XMLSchema" xmlns:xs="http://www.w3.org/2001/XMLSchema" xmlns:p="http://schemas.microsoft.com/office/2006/metadata/properties" xmlns:ns2="cd84cc96-e4f0-4e7f-873a-a508fb658c41" xmlns:ns3="27f64e36-29aa-44d5-a3e0-06242cad7d4d" targetNamespace="http://schemas.microsoft.com/office/2006/metadata/properties" ma:root="true" ma:fieldsID="1f87a2f2b3d55cca07ebd178771dec65" ns2:_="" ns3:_="">
    <xsd:import namespace="cd84cc96-e4f0-4e7f-873a-a508fb658c41"/>
    <xsd:import namespace="27f64e36-29aa-44d5-a3e0-06242cad7d4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LengthInSeconds" minOccurs="0"/>
                <xsd:element ref="ns3:SharedWithUsers" minOccurs="0"/>
                <xsd:element ref="ns3:SharedWithDetails" minOccurs="0"/>
                <xsd:element ref="ns2:MediaServiceLocation" minOccurs="0"/>
                <xsd:element ref="ns2:MediaServiceAutoKeyPoints" minOccurs="0"/>
                <xsd:element ref="ns2:MediaServiceKeyPoints" minOccurs="0"/>
                <xsd:element ref="ns2:lcf76f155ced4ddcb4097134ff3c332f" minOccurs="0"/>
                <xsd:element ref="ns3:TaxCatchAll" minOccurs="0"/>
                <xsd:element ref="ns2:MediaServiceSearchProperties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d84cc96-e4f0-4e7f-873a-a508fb658c4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1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4" nillable="true" ma:displayName="Length (seconds)" ma:internalName="MediaLengthInSeconds" ma:readOnly="true">
      <xsd:simpleType>
        <xsd:restriction base="dms:Unknown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lcf76f155ced4ddcb4097134ff3c332f" ma:index="21" nillable="true" ma:taxonomy="true" ma:internalName="lcf76f155ced4ddcb4097134ff3c332f" ma:taxonomyFieldName="MediaServiceImageTags" ma:displayName="Balises d’images" ma:readOnly="false" ma:fieldId="{5cf76f15-5ced-4ddc-b409-7134ff3c332f}" ma:taxonomyMulti="true" ma:sspId="e0316926-e272-4302-89b0-5e160602c2e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SearchProperties" ma:index="23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2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7f64e36-29aa-44d5-a3e0-06242cad7d4d" elementFormDefault="qualified">
    <xsd:import namespace="http://schemas.microsoft.com/office/2006/documentManagement/types"/>
    <xsd:import namespace="http://schemas.microsoft.com/office/infopath/2007/PartnerControls"/>
    <xsd:element name="SharedWithUsers" ma:index="15" nillable="true" ma:displayName="Partagé avec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6" nillable="true" ma:displayName="Partagé avec dé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2" nillable="true" ma:displayName="Taxonomy Catch All Column" ma:hidden="true" ma:list="{0909781d-db56-47c3-b873-85a7506b6ab1}" ma:internalName="TaxCatchAll" ma:showField="CatchAllData" ma:web="27f64e36-29aa-44d5-a3e0-06242cad7d4d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D69B2741-C8F1-46F5-9A35-A23910A3993E}">
  <ds:schemaRefs>
    <ds:schemaRef ds:uri="http://www.w3.org/XML/1998/namespace"/>
    <ds:schemaRef ds:uri="cd84cc96-e4f0-4e7f-873a-a508fb658c41"/>
    <ds:schemaRef ds:uri="http://purl.org/dc/dcmitype/"/>
    <ds:schemaRef ds:uri="http://purl.org/dc/terms/"/>
    <ds:schemaRef ds:uri="http://schemas.microsoft.com/office/infopath/2007/PartnerControls"/>
    <ds:schemaRef ds:uri="27f64e36-29aa-44d5-a3e0-06242cad7d4d"/>
    <ds:schemaRef ds:uri="http://schemas.microsoft.com/office/2006/documentManagement/types"/>
    <ds:schemaRef ds:uri="http://purl.org/dc/elements/1.1/"/>
    <ds:schemaRef ds:uri="http://schemas.openxmlformats.org/package/2006/metadata/core-properties"/>
    <ds:schemaRef ds:uri="http://schemas.microsoft.com/office/2006/metadata/properties"/>
  </ds:schemaRefs>
</ds:datastoreItem>
</file>

<file path=customXml/itemProps2.xml><?xml version="1.0" encoding="utf-8"?>
<ds:datastoreItem xmlns:ds="http://schemas.openxmlformats.org/officeDocument/2006/customXml" ds:itemID="{A13BBA4C-C84C-472C-983C-D855DAB921B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d84cc96-e4f0-4e7f-873a-a508fb658c41"/>
    <ds:schemaRef ds:uri="27f64e36-29aa-44d5-a3e0-06242cad7d4d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E7617134-105C-4908-A9B0-983059EDDC17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3188</Words>
  <Application>Microsoft Office PowerPoint</Application>
  <PresentationFormat>Affichage à l'écran (4:3)</PresentationFormat>
  <Paragraphs>298</Paragraphs>
  <Slides>70</Slides>
  <Notes>70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70</vt:i4>
      </vt:variant>
    </vt:vector>
  </HeadingPairs>
  <TitlesOfParts>
    <vt:vector size="75" baseType="lpstr">
      <vt:lpstr>Arial</vt:lpstr>
      <vt:lpstr>Calibri</vt:lpstr>
      <vt:lpstr>Noto Sans Symbols</vt:lpstr>
      <vt:lpstr>Verdana</vt:lpstr>
      <vt:lpstr>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Éditions Hatier</dc:creator>
  <cp:lastModifiedBy>TAILLADE JUSTINE</cp:lastModifiedBy>
  <cp:revision>2</cp:revision>
  <dcterms:created xsi:type="dcterms:W3CDTF">2022-01-07T11:15:07Z</dcterms:created>
  <dcterms:modified xsi:type="dcterms:W3CDTF">2025-07-25T16:43:17Z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0x010100C56C2C895EEC4E44B0B53F68476E4C38</vt:lpwstr>
  </property>
  <property fmtid="{D5CDD505-2E9C-101B-9397-08002B2CF9AE}" pid="3" name="MediaServiceImageTags">
    <vt:lpwstr/>
  </property>
  <property fmtid="{D5CDD505-2E9C-101B-9397-08002B2CF9AE}" pid="4" name="Order">
    <vt:r8>1247100</vt:r8>
  </property>
  <property fmtid="{D5CDD505-2E9C-101B-9397-08002B2CF9AE}" pid="5" name="ComplianceAssetId">
    <vt:lpwstr/>
  </property>
  <property fmtid="{D5CDD505-2E9C-101B-9397-08002B2CF9AE}" pid="6" name="_ExtendedDescription">
    <vt:lpwstr/>
  </property>
  <property fmtid="{D5CDD505-2E9C-101B-9397-08002B2CF9AE}" pid="7" name="TriggerFlowInfo">
    <vt:lpwstr/>
  </property>
</Properties>
</file>