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11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  <p:sldMasterId id="2147483670" r:id="rId9"/>
    <p:sldMasterId id="2147483676" r:id="rId10"/>
    <p:sldMasterId id="2147483681" r:id="rId11"/>
    <p:sldMasterId id="2147483699" r:id="rId12"/>
    <p:sldMasterId id="2147483755" r:id="rId13"/>
    <p:sldMasterId id="2147483760" r:id="rId14"/>
    <p:sldMasterId id="2147483768" r:id="rId15"/>
  </p:sldMasterIdLst>
  <p:notesMasterIdLst>
    <p:notesMasterId r:id="rId49"/>
  </p:notesMasterIdLst>
  <p:sldIdLst>
    <p:sldId id="516" r:id="rId16"/>
    <p:sldId id="490" r:id="rId17"/>
    <p:sldId id="491" r:id="rId18"/>
    <p:sldId id="517" r:id="rId19"/>
    <p:sldId id="504" r:id="rId20"/>
    <p:sldId id="505" r:id="rId21"/>
    <p:sldId id="506" r:id="rId22"/>
    <p:sldId id="519" r:id="rId23"/>
    <p:sldId id="492" r:id="rId24"/>
    <p:sldId id="518" r:id="rId25"/>
    <p:sldId id="493" r:id="rId26"/>
    <p:sldId id="520" r:id="rId27"/>
    <p:sldId id="494" r:id="rId28"/>
    <p:sldId id="497" r:id="rId29"/>
    <p:sldId id="498" r:id="rId30"/>
    <p:sldId id="499" r:id="rId31"/>
    <p:sldId id="521" r:id="rId32"/>
    <p:sldId id="522" r:id="rId33"/>
    <p:sldId id="500" r:id="rId34"/>
    <p:sldId id="510" r:id="rId35"/>
    <p:sldId id="511" r:id="rId36"/>
    <p:sldId id="501" r:id="rId37"/>
    <p:sldId id="513" r:id="rId38"/>
    <p:sldId id="514" r:id="rId39"/>
    <p:sldId id="515" r:id="rId40"/>
    <p:sldId id="334" r:id="rId41"/>
    <p:sldId id="362" r:id="rId42"/>
    <p:sldId id="363" r:id="rId43"/>
    <p:sldId id="484" r:id="rId44"/>
    <p:sldId id="485" r:id="rId45"/>
    <p:sldId id="486" r:id="rId46"/>
    <p:sldId id="487" r:id="rId47"/>
    <p:sldId id="489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1D22D803-2297-59A2-53CD-2175199C2A4D}" name="Catherine MALLARD" initials="CM" userId="S::catherine.mallard@ac-orleans-tours.fr::6a472aea-0836-4e0d-8018-3eacbc2442a1" providerId="AD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JT" userId="S::JTAILLADE@editions-hatier.fr::7689be7a-6074-46a5-a6a4-f2fd3e4f6393" providerId="AD"/>
  <p188:author id="{6EC3644E-CAF9-BE47-EB1A-C427F723DB1E}" name="catherine.mallard2" initials="ca" userId="S::catherine.mallard2_gmail.com#ext#@hachette.onmicrosoft.com::943e5806-a044-4790-a0a9-05d7075f8f80" providerId="AD"/>
  <p188:author id="{33C2CF67-9BF0-36C3-EEE1-09B84C3469D6}" name="BELLEMIN SANDRA" initials="SB" userId="S::SBELLEMIN@editions-hatier.fr::5fe4e071-d3f4-40df-970f-ee8fcf898346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9933"/>
    <a:srgbClr val="F8F8F8"/>
    <a:srgbClr val="984807"/>
    <a:srgbClr val="0033CC"/>
    <a:srgbClr val="003399"/>
    <a:srgbClr val="000099"/>
    <a:srgbClr val="0070C0"/>
    <a:srgbClr val="E60096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D670E6-8B24-4E1F-A6CB-4D5A62518014}" v="1" dt="2025-07-25T15:06:43.9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8" autoAdjust="0"/>
    <p:restoredTop sz="84867" autoAdjust="0"/>
  </p:normalViewPr>
  <p:slideViewPr>
    <p:cSldViewPr snapToGrid="0">
      <p:cViewPr varScale="1">
        <p:scale>
          <a:sx n="67" d="100"/>
          <a:sy n="67" d="100"/>
        </p:scale>
        <p:origin x="1891" y="67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commentAuthors" Target="commentAuthors.xml"/><Relationship Id="rId5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microsoft.com/office/2018/10/relationships/authors" Target="authors.xml"/><Relationship Id="rId8" Type="http://schemas.openxmlformats.org/officeDocument/2006/relationships/slideMaster" Target="slideMasters/slideMaster5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Arial" panose="020B0604020202020204" pitchFamily="34" charset="0"/>
              </a:rPr>
              <a:t>Aujourd’hui, nous allons</a:t>
            </a:r>
            <a:r>
              <a:rPr lang="fr-FR" b="0" i="1" baseline="0" dirty="0">
                <a:latin typeface="Calibri" panose="020F0502020204030204" pitchFamily="34" charset="0"/>
                <a:cs typeface="Arial" panose="020B0604020202020204" pitchFamily="34" charset="0"/>
              </a:rPr>
              <a:t> apprendre à résoudre des problèmes qui comportent plusieurs étapes.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84CE5-AA3A-ABBF-429C-0DBACE929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8AD89CA-1BB0-C7BB-A5AE-D860C07AC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992FF6-695D-E788-F6FC-DE9AB5948B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Quelle opération avez-vous écrite pour trouver combien de feutres il reste dans la boite après cette action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5EDAF3-C4F1-C1D6-1325-6AB1609C3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29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Il faut faire</a:t>
            </a:r>
            <a:r>
              <a:rPr lang="fr-FR" b="0" i="1" dirty="0">
                <a:latin typeface="Calibri" panose="020F0502020204030204" pitchFamily="34" charset="0"/>
              </a:rPr>
              <a:t> une</a:t>
            </a:r>
            <a:r>
              <a:rPr lang="fr-FR" b="0" i="1" baseline="0" dirty="0">
                <a:latin typeface="Calibri" panose="020F0502020204030204" pitchFamily="34" charset="0"/>
              </a:rPr>
              <a:t> soustraction puisqu’on enlève des feutres. 36 –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donner le résultat.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27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E052A-9C2E-DACE-3204-D57E5B1C0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FC000FE-0F22-38EA-64F9-8CFAF00560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DC7D938-C068-E4D5-188A-2E333BE2B5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36 – 13 = 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Oui, toutes les actions ont été faites.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8B8F51-4275-DAB1-BBA6-D3ABA43379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59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Il reste 23 feutres dans la boite.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Dans ce problème, il y avait deux actions à faire pour trouver la réponse.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68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Nous allons résoudre un second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combien de bonbons au citron il y a dans le sachet.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trouver directement combien de bonbons au citron il y a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il faut d’abord savoir combien de bonbons à la fraise et de bonbons à la cerise  il y a si on les met ensemble.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d’abord se concentrer sur la première recherche : trouver combien de bonbons à la fraise et à la cerise il y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correspondant.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Inciter les élèves à utiliser les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bonbons à la cerise.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895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11 bonbons à la cerise. Ils sont représentés par 1 barre de dizaine et 1 unité.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représenter les 14 bonbons à la fraise.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17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14 bonbons à la fraise.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doit-on faire avec ces bonbons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Il faut les grouper.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bonbons et qu’on met un point d’interrogation à côté.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baseline="0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59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3D671-FFE3-7F10-935A-481082953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DFE1A0B-C963-093F-E797-2684817A18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2AECF14-1D8A-C82B-5742-6EBBE976A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entoure l’ensemble de ces deux groupes et on met un point d’interrogation pour montrer que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 calcul avez-vous écrit pour trouver combien de bonbons il y a dans ce grand groupe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D8CDF4-D7CE-60F5-396A-FDD67417D6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754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D3676-1C7E-AAE2-8475-C41B84AE2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F2C1489-2B2C-12FE-CB5F-424A0CD491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1A2CB71-ACBE-1B3D-7FD2-A7C9C0A1E9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faire une addition. 11 + 14.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résultat avez-vous  trouvé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baseline="0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A385ABE-A9E9-F793-9429-719019453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81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11 + 14 =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Non, car on cherche le nombre de bonbons au citron.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On connait le nombre de bonbons que l’on a en tout. Il y a d’un côté les bonbons à la fraise et à la cerise (on vient de trouver qu’ils sont 25) et de l’autre les bonbons au citron (c’est ce nombre que l’on cherche).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de bonbons au citron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qu’il faut repartir du résultat que l’on vient de trouver.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représente les 38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bonbons qu’il y a en tout.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3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combien de feutres il reste dans la boite.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Dans ce problème, est-ce qu’il y a une seule action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d’actions y a-t-il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 2 actions : Malo enlève des feutres, puis sa sœur en enlève aussi.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d’abord se concentrer sur la </a:t>
            </a:r>
            <a:r>
              <a:rPr lang="fr-FR" b="1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première action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Malo enlève 11 feutres.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il reste de feutres après que Malo a pris 11 feutres.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Inciter les élèves à utiliser les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47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feutres qu’il y a au départ dans la boite.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30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Voici les 38 bonbons qu’il y a en tout dans le sachet.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peut-on représenter le fait qu’il y a 25 bonbons à la cerise et à la fraise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qu’on entoure 25 bonbons parmi les 38.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Ces bonbons sont compris dans les 38 déjà dessinés : ils représentent une partie des 38 bonbons.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5345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barre les 25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bonbons </a:t>
            </a:r>
            <a:r>
              <a:rPr lang="fr-FR" b="0" i="1" baseline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pour mettre en évidence les bonbons qui restent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présent,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que cherche-t-on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On cherche combien de bonbons au citron il y 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Comment le montre-t-on sur le schéma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Faire émerger qu'on entoure le reste des bonbons et qu'on met un point d'interrogation.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064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On les entoure et on met un point d’interrogation pour montrer que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 calcul avez-vous écrit pour trouver la réponse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93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Il faut faire une soustraction. 38 –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 pour qu’il donne le résultat.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267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38 – 25 =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Oui, car on cherchait combien de bonbons au citron il y avait.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210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y a 13 bonbons au citron dans le sachet.</a:t>
            </a:r>
            <a:endParaRPr lang="fr-FR" b="0" i="1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09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On vient de résoudre deux problèmes à étapes.</a:t>
            </a:r>
          </a:p>
          <a:p>
            <a:r>
              <a:rPr lang="fr-FR" i="1" dirty="0">
                <a:latin typeface="Calibri" panose="020F0502020204030204" pitchFamily="34" charset="0"/>
              </a:rPr>
              <a:t>À votre avis, qu’est-ce qu’un problème à étapes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  <a:cs typeface="Calibri" panose="020F0502020204030204" pitchFamily="34" charset="0"/>
              </a:rPr>
              <a:t>C’est un problème </a:t>
            </a:r>
            <a:r>
              <a:rPr lang="fr-FR" i="1" dirty="0">
                <a:latin typeface="Calibri" panose="020F0502020204030204" pitchFamily="34" charset="0"/>
              </a:rPr>
              <a:t>où l’on doit faire au moins deux calculs l’un après l’autre, car on ne peut pas arriver directement à la solution en un seul calcul.</a:t>
            </a:r>
          </a:p>
          <a:p>
            <a:r>
              <a:rPr lang="fr-FR" i="1" dirty="0">
                <a:latin typeface="Calibri" panose="020F0502020204030204" pitchFamily="34" charset="0"/>
              </a:rPr>
              <a:t>Résoudre un problème à étapes revient à le découper en plusieurs « </a:t>
            </a:r>
            <a:r>
              <a:rPr lang="fr-FR" b="0" i="1" dirty="0">
                <a:solidFill>
                  <a:srgbClr val="000000"/>
                </a:solidFill>
                <a:effectLst/>
                <a:latin typeface="+mn-lt"/>
              </a:rPr>
              <a:t>mini-problèmes » </a:t>
            </a:r>
            <a:r>
              <a:rPr lang="fr-FR" i="1" dirty="0">
                <a:latin typeface="Calibri" panose="020F0502020204030204" pitchFamily="34" charset="0"/>
              </a:rPr>
              <a:t>afin de trouver la réponse finale</a:t>
            </a:r>
            <a:r>
              <a:rPr lang="fr-FR" b="0" i="1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</a:t>
            </a:r>
            <a:endParaRPr lang="fr-FR" i="1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5524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ACE7F-EADA-E259-7869-36296A037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BCF1C9-4704-7D15-1776-3A30A20F06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97EE53-6752-D87A-35EA-DB2F5F3BD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Relire le 1</a:t>
            </a:r>
            <a:r>
              <a:rPr lang="fr-FR" b="0" i="0" baseline="30000" dirty="0">
                <a:latin typeface="Calibri" panose="020F0502020204030204" pitchFamily="34" charset="0"/>
              </a:rPr>
              <a:t>er</a:t>
            </a:r>
            <a:r>
              <a:rPr lang="fr-FR" b="0" i="0" dirty="0">
                <a:latin typeface="Calibri" panose="020F0502020204030204" pitchFamily="34" charset="0"/>
              </a:rPr>
              <a:t> problème. Dans les calculs, montrer que l’on utilise le résultat de l’étape 1 dans l’étape 2.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Lorsqu’on a un problème à plusieurs étapes, on se sert du résultat qu’on a trouvé pour passer à l’étape suivante. 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Dans ce problème, on a d‘abord cherché combien de feutres il y avait après que Malo s’est servi, puis on a cherché combien de feutres il restait après que sa sœur s’est servie.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7BAAE-91B5-55CB-AB39-D1D651598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0581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FF80B-78E8-170E-F175-1123C9172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2363C28-CB76-4990-60F0-B6C2BB98EE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8ADFAA0-D45A-F3B5-BE84-D45D85B60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Relire le </a:t>
            </a:r>
            <a:r>
              <a:rPr lang="fr-FR" b="0" i="0" dirty="0" err="1">
                <a:latin typeface="Calibri" panose="020F0502020204030204" pitchFamily="34" charset="0"/>
              </a:rPr>
              <a:t>2</a:t>
            </a:r>
            <a:r>
              <a:rPr lang="fr-FR" b="0" i="0" baseline="30000" dirty="0" err="1">
                <a:latin typeface="Calibri" panose="020F0502020204030204" pitchFamily="34" charset="0"/>
              </a:rPr>
              <a:t>nd</a:t>
            </a:r>
            <a:r>
              <a:rPr lang="fr-FR" b="0" i="0" dirty="0">
                <a:latin typeface="Calibri" panose="020F0502020204030204" pitchFamily="34" charset="0"/>
              </a:rPr>
              <a:t> problème. </a:t>
            </a:r>
            <a:r>
              <a:rPr lang="fr-FR" b="0" i="0">
                <a:latin typeface="Calibri" panose="020F0502020204030204" pitchFamily="34" charset="0"/>
              </a:rPr>
              <a:t>Dans les calculs, montrer que l’on utilise le résultat de l’étape 1 dans l’étape 2.</a:t>
            </a:r>
          </a:p>
          <a:p>
            <a:r>
              <a:rPr lang="fr-FR" b="0" i="1">
                <a:latin typeface="Calibri" panose="020F0502020204030204" pitchFamily="34" charset="0"/>
              </a:rPr>
              <a:t>Ici </a:t>
            </a:r>
            <a:r>
              <a:rPr lang="fr-FR" b="0" i="1" dirty="0">
                <a:latin typeface="Calibri" panose="020F0502020204030204" pitchFamily="34" charset="0"/>
              </a:rPr>
              <a:t>aussi, on se sert du résultat qu’on a trouvé pour passer à l’étape suivante. 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Dans ce problème, on a d‘abord cherché combien de bonbons à la fraise et à la cerise il y avait, puis on a cherché combien de bonbons au citron il y a.</a:t>
            </a:r>
          </a:p>
          <a:p>
            <a:r>
              <a:rPr lang="fr-FR" b="0" i="1" baseline="0" dirty="0">
                <a:latin typeface="Calibri" panose="020F0502020204030204" pitchFamily="34" charset="0"/>
              </a:rPr>
              <a:t>Quand il y a plusieurs étapes dans un problème, </a:t>
            </a:r>
            <a:r>
              <a:rPr lang="fr-FR" b="1" i="1" baseline="0" dirty="0">
                <a:latin typeface="Calibri" panose="020F0502020204030204" pitchFamily="34" charset="0"/>
              </a:rPr>
              <a:t>il vaut mieux faire un schéma et écrire une opération pour chaque étape </a:t>
            </a:r>
            <a:r>
              <a:rPr lang="fr-FR" b="0" i="1" baseline="0" dirty="0">
                <a:latin typeface="Calibri" panose="020F0502020204030204" pitchFamily="34" charset="0"/>
              </a:rPr>
              <a:t>avant de passer à la suivante.</a:t>
            </a:r>
          </a:p>
          <a:p>
            <a:endParaRPr lang="fr-FR" b="0" i="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C97EDD-6F5C-C565-2786-B7B0008DC2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8030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Prenez votre cahier page 13.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1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47 feutres. Ils sont représentés par 4 barres de dizaine et 7 unités.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Les 11 feutres que Malo prend. Comme il les prend dans la boite, cela signifie qu’on doit les enlever.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le montre-t-on sur le schéma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barrer 11 feutres.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34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2 schémas distincts sont nécessaires pour représenter le retrait d’une part et l’ajout d’autre part. </a:t>
            </a:r>
          </a:p>
          <a:p>
            <a:r>
              <a:rPr lang="fr-FR" b="0" i="0" dirty="0">
                <a:latin typeface="Calibri" panose="020F0502020204030204" pitchFamily="34" charset="0"/>
              </a:rPr>
              <a:t>Les élèves peuvent aussi raisonner sur la composition des 2 transformations : un retrait de 17 suivi d’un ajout de 24 correspond à un ajout de 7 (24 – 17 = 7).</a:t>
            </a:r>
          </a:p>
          <a:p>
            <a:r>
              <a:rPr lang="fr-FR" b="0" i="0" dirty="0">
                <a:latin typeface="Calibri" panose="020F0502020204030204" pitchFamily="34" charset="0"/>
              </a:rPr>
              <a:t>Attention : une seule ligne de pointillés est prévue, les élèves doivent y écrire les 2 calculs en veillant à bien les séparer.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2382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757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Les élèves peuvent représenter les pièces et les billets, mais il faut les inciter à écrire les opérations effectuées.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614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951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28D67-272B-4755-C763-69BC36B7C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A94B4B4-3200-100C-54E7-E7698768A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40B986-C80A-75F7-419C-FAA0BEC25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11 feutres que l’on enlève. On les entoure, on les barre et on met une flèche pour montrer qu’ils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 dirty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feutres restants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D99E38-E9E7-C878-8B1E-A05D906D84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93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Écrivez sur votre ardoise l’opération qui permet de trouver combien de feutres il reste dans la boite après cette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élèves. Ils lèvent leur ardoise quand ils ont écrit le calcul. Puis interroger un élève.</a:t>
            </a:r>
            <a:endParaRPr lang="fr-FR" b="0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21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faut faire</a:t>
            </a:r>
            <a:r>
              <a:rPr lang="fr-FR" b="0" i="1" dirty="0">
                <a:latin typeface="Calibri" panose="020F0502020204030204" pitchFamily="34" charset="0"/>
              </a:rPr>
              <a:t> une</a:t>
            </a:r>
            <a:r>
              <a:rPr lang="fr-FR" b="0" i="1" baseline="0" dirty="0">
                <a:latin typeface="Calibri" panose="020F0502020204030204" pitchFamily="34" charset="0"/>
              </a:rPr>
              <a:t> soustraction puisqu’on enlève des feutres. 47 – 11.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de trouver le résultat du calcul, puis interroger un élève.</a:t>
            </a:r>
            <a:endParaRPr lang="fr-FR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917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47 – 11 = 36.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Non, car la sœur de Malo prend aussi des feutres.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faut à présent représenter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il reste de feutres après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qu’il faut repartir du résultat que l’on vient de trouver et non pas du départ puisque les 2</a:t>
            </a:r>
            <a:r>
              <a:rPr lang="fr-FR" b="0" i="0" baseline="0" dirty="0">
                <a:latin typeface="Calibri" panose="020F0502020204030204" pitchFamily="34" charset="0"/>
              </a:rPr>
              <a:t> 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actions s’enchainent.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</a:t>
            </a:r>
            <a:r>
              <a:rPr lang="fr-FR" b="0" i="0" baseline="0" dirty="0">
                <a:latin typeface="Calibri" panose="020F0502020204030204" pitchFamily="34" charset="0"/>
              </a:rPr>
              <a:t> 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repart des 36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feutres qu’il restait après la première action.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442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F6AC4-AC13-F72E-86BA-1F4E79C43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6933C5-84D6-60DA-9C37-CD69C4BED9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C76903-A5A7-5CDA-DB1F-58158B1334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36 feutres.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se passe-t-il dans la seconde action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La sœur de Malo prend 13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feutres.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le montre-t-on sur le schéma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barrer 13 feutres.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481D97-C8D0-5C94-B9BF-3B105F0FC6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053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13 feutres que l’on enlève. On les entoure, on les barre et on met une flèche pour montrer qu’ils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 dirty="0">
                <a:latin typeface="Calibri" panose="020F0502020204030204" pitchFamily="34" charset="0"/>
              </a:rPr>
              <a:t>ce que l’on cherche 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feutres restants et qu’on met un point d’interrogation à côté.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13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5403410-2664-4ED1-BA33-463B920DA5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1BE29B-B0E0-0C06-4A0B-4532246707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7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50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569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7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A7AB0DF-90C7-4048-BFEF-4E20FAB6DE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A57906B-CFA4-AC1B-1752-16358E76C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096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9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897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687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59A59D-4501-404B-BBCB-BEB8095AE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486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2EB296A-F435-45C1-063D-6AEB087AA1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2225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346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3393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0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DC90262-DF72-F006-B477-563DF358FC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85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25/07/2025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713776E6-FDAB-4DC4-9050-5852F249B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1788" y="2867280"/>
            <a:ext cx="7772400" cy="77619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700" dirty="0"/>
              <a:t>12. Résoudre des problèmes à étapes</a:t>
            </a:r>
          </a:p>
        </p:txBody>
      </p:sp>
    </p:spTree>
    <p:extLst>
      <p:ext uri="{BB962C8B-B14F-4D97-AF65-F5344CB8AC3E}">
        <p14:creationId xmlns:p14="http://schemas.microsoft.com/office/powerpoint/2010/main" val="2745211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8D47C-F1D8-8944-72F9-892616614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B167768-CCBA-F61C-9742-8CC16F908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CBCEFA10-CF26-61B4-A447-63F3EB0F63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48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26">
            <a:extLst>
              <a:ext uri="{FF2B5EF4-FFF2-40B4-BE49-F238E27FC236}">
                <a16:creationId xmlns:a16="http://schemas.microsoft.com/office/drawing/2014/main" id="{595839BB-3E3B-6A20-049A-DB00B6C6A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4CE2E729-1A0E-648D-512E-62F6DF9D53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0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3FF65-C328-9D65-A503-8336E1B68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41">
            <a:extLst>
              <a:ext uri="{FF2B5EF4-FFF2-40B4-BE49-F238E27FC236}">
                <a16:creationId xmlns:a16="http://schemas.microsoft.com/office/drawing/2014/main" id="{21F22AF9-C2D0-4C0F-CD44-589A3A274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E02D5569-31E8-D857-9A8C-BC4F1F9A7A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38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re 25">
            <a:extLst>
              <a:ext uri="{FF2B5EF4-FFF2-40B4-BE49-F238E27FC236}">
                <a16:creationId xmlns:a16="http://schemas.microsoft.com/office/drawing/2014/main" id="{8E881ADC-3154-1FC2-3C3D-16EBB7A44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E4503412-A87E-55EF-14F0-4C1E8B37C6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95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A0A2550-EBB9-F109-8652-DF48D97830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07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CD93F1A-7C68-6198-2959-16DD80411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26F57A-9280-185E-A5D7-BC58439801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28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C7CFB33-11D2-3561-82D1-10532BB84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9115B15-9933-E3F0-2375-D6402C1A94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94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A6FE0-7ABA-8DF2-F5E1-BA285DB8E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BF9D80D-A15A-7E5D-333F-42507D3A1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37DA85B6-61F7-21A8-8A0E-C2D81550A2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767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CB828-8D4B-A7D1-6421-018B3F80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88FE89A-5AF7-D0C3-B572-6BBF6FB20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78976A9-D518-1A7A-DB66-B67CCEE56A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2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830BF821-9EF5-6435-8DB5-61D524FD0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EFE3A1D-922B-F960-D003-11A30A9A1E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38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9D61706-DEDB-9B54-CE90-86C15935B2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79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9BCDF21-3EAB-CE85-2AFB-2EC4E442E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A22B8AA-A064-331B-72FB-8102893885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63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B860C47E-54EA-3658-5DA5-39E7CCE7F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7F00DED-A8A0-AB6E-449D-FEE00E09D4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65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A8BB2409-7E4F-6565-80DA-5213B1A09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A7362FF2-DA6E-8807-478A-CFBAEE9857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37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re 45">
            <a:extLst>
              <a:ext uri="{FF2B5EF4-FFF2-40B4-BE49-F238E27FC236}">
                <a16:creationId xmlns:a16="http://schemas.microsoft.com/office/drawing/2014/main" id="{6FCC253C-0E6F-740C-7DD2-0ECC55824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0EB4BA94-78E5-936C-1CE4-51121244CD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46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1016E78-6EA2-A6DB-9448-AAAD479EE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CBD56731-8447-FD0C-8985-9D54D679E5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12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3F40B9E-9D0E-190A-6B88-7943D3BBC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1A28FF7B-3039-09FB-FCB9-BD325E9389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241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E17EB98-CE8A-7BF9-834C-3F7F19935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9BDC1C66-7CC4-74E7-8A3F-4377FD622B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89760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05BED-E790-A0CB-62E4-E304CFCF5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0AD54CB-A0A2-B22E-B61A-F81273BF9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387DD39-4CE6-1F86-4F55-242D490514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191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E178D-CA4C-B76F-45D1-49802C7C8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F200246-D101-B09D-AF9E-5AFF3CE9B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37F032C-9AD5-51BF-1377-C1EE6F7AE3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6818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F5A17C1-5300-8515-300C-D1190C7CD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67A7A7-A989-4A2E-02ED-3155720298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8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0667695-87DB-9D32-9D49-9A0FF8EB4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D54A82-C6F8-F607-746B-F78526C138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5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2592964-DCEB-E083-59E2-420830E43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9E33A2D-ECB9-15D0-F7F1-4AFE100965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457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D287720-0648-EDC7-426C-D16584BAB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BEC825F-A68B-C826-3397-00C299A443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428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A1B117B-C003-B8A9-3C29-1963A6D85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0FFFD46-6B9D-F48F-6DB6-1BB780CB78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12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A76EB99-2EA2-6E96-D869-160A51317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023B0D3-2E48-4DA7-822A-FD1DEE0B49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54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2B1BC-1936-63CE-F553-4294E833A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E1383AC-49F1-8C33-3551-244094675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B9613DA-F4B0-C2B1-3E48-C7270B4D6F3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56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E88D863-66BF-E29D-BAC1-8735B97B1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51DEFF2-1A9F-6D4F-D493-DD99BABC76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6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C3D1E75-B557-92DD-69BC-276F522C3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881819-DFFC-2752-7794-5A5F1BC2D5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84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1BD756D-88EB-C67C-6EB8-7642F9228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1A03E12-E1EA-4159-EC0D-64853C17C6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28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F8BA5-B11D-D840-22B3-64402380F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7A6EE9AA-958C-916A-46A0-6C29A26CF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43398564-71E2-9C22-90B7-845B441080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1A7374E-2C5C-59FD-4B02-909243AB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17B8E0-2AA5-0637-1139-C2A789E061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475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  <SharedWithUsers xmlns="27f64e36-29aa-44d5-a3e0-06242cad7d4d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6303d845353e500dfe8c872dce30f0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1f87a2f2b3d55cca07ebd178771dec6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d84cc96-e4f0-4e7f-873a-a508fb658c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E7C75D-9A30-422F-848C-9B86EF1E31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1807</Words>
  <Application>Microsoft Office PowerPoint</Application>
  <PresentationFormat>Affichage à l'écran (4:3)</PresentationFormat>
  <Paragraphs>144</Paragraphs>
  <Slides>33</Slides>
  <Notes>33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12</vt:i4>
      </vt:variant>
      <vt:variant>
        <vt:lpstr>Titres des diapositives</vt:lpstr>
      </vt:variant>
      <vt:variant>
        <vt:i4>33</vt:i4>
      </vt:variant>
    </vt:vector>
  </HeadingPairs>
  <TitlesOfParts>
    <vt:vector size="49" baseType="lpstr">
      <vt:lpstr>Arial</vt:lpstr>
      <vt:lpstr>Calibri</vt:lpstr>
      <vt:lpstr>Calibri Light</vt:lpstr>
      <vt:lpstr>Verdana</vt:lpstr>
      <vt:lpstr>Thème Office</vt:lpstr>
      <vt:lpstr>4_Thème Office</vt:lpstr>
      <vt:lpstr>5_Thème Office</vt:lpstr>
      <vt:lpstr>6_Thème Office</vt:lpstr>
      <vt:lpstr>7_Thème Office</vt:lpstr>
      <vt:lpstr>1_Thème Office</vt:lpstr>
      <vt:lpstr>2_Thème Office</vt:lpstr>
      <vt:lpstr>3_Thème Office</vt:lpstr>
      <vt:lpstr>8_Thème Office</vt:lpstr>
      <vt:lpstr>9_Thème Office</vt:lpstr>
      <vt:lpstr>10_Thème Office</vt:lpstr>
      <vt:lpstr>12_Thème Office</vt:lpstr>
      <vt:lpstr>12. Résoudre des problèmes à étapes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2025-07-25T16:44:37Z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  <property fmtid="{D5CDD505-2E9C-101B-9397-08002B2CF9AE}" pid="4" name="Order">
    <vt:r8>1237000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