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7" r:id="rId5"/>
    <p:sldId id="256" r:id="rId6"/>
    <p:sldId id="258" r:id="rId7"/>
    <p:sldId id="259" r:id="rId8"/>
    <p:sldId id="260" r:id="rId9"/>
    <p:sldId id="261" r:id="rId10"/>
    <p:sldId id="262" r:id="rId11"/>
    <p:sldId id="264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99B08BAC-A5CC-5B93-C974-BC3036FFCE66}" name="yaelb06" initials="ya" userId="S::yaelb06_yahoo.fr#ext#@hachette.onmicrosoft.com::178ef0ed-7e4d-4a1d-b478-d626cbda7b7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DB9A"/>
    <a:srgbClr val="FFFFFF"/>
    <a:srgbClr val="ED6A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8F27F9-B90A-425F-84FA-60CEAEBEE5BF}" v="1" dt="2025-07-28T12:45:59.636"/>
    <p1510:client id="{4FCCF0FA-1F42-4B31-BF78-4EB62272D87B}" v="5" dt="2025-07-28T10:58:28.142"/>
    <p1510:client id="{9A1FB460-D757-426F-B9F6-79F2D1AC6D6E}" v="2" dt="2025-07-28T11:09:44.278"/>
    <p1510:client id="{E3A26C84-4E47-42C7-BAC9-98B02950BA92}" v="21" dt="2025-07-28T10:00:20.282"/>
    <p1510:client id="{E7E6EAD6-DBFB-4612-B785-BC5B76F53370}" v="1" dt="2025-07-28T13:04:00.950"/>
    <p1510:client id="{F8AFB416-A49E-4FE1-9BE3-C2DB13341BEB}" v="1" dt="2025-07-28T13:15:32.7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66949" autoAdjust="0"/>
  </p:normalViewPr>
  <p:slideViewPr>
    <p:cSldViewPr snapToGrid="0">
      <p:cViewPr varScale="1">
        <p:scale>
          <a:sx n="74" d="100"/>
          <a:sy n="74" d="100"/>
        </p:scale>
        <p:origin x="1788" y="6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966FD-4F53-41DE-89AD-EA79FAEA76FB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CAE5F-1E9E-4519-A61D-13A6AF9EEA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11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  <a:cs typeface="Calibri"/>
              </a:rPr>
              <a:t>La mise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en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oeuvre de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chaque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item 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est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détaillée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dans le guide du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maitre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,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partie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</a:t>
            </a:r>
            <a:r>
              <a:rPr lang="en-US" i="1" dirty="0">
                <a:latin typeface="Calibri" panose="020F0502020204030204" pitchFamily="34" charset="0"/>
                <a:cs typeface="Calibri"/>
              </a:rPr>
              <a:t>RITUEL, pages 14-16.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Les fiches contiennent beaucoup d’items, </a:t>
            </a:r>
            <a:r>
              <a:rPr lang="fr-FR" b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elles n’ont pas été conçues pour que tous les items soient réalisés chaque jour </a:t>
            </a:r>
            <a:r>
              <a:rPr lang="fr-FR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!​</a:t>
            </a:r>
            <a:endParaRPr lang="en-US" i="1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62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latin typeface="Calibri" panose="020F0502020204030204" pitchFamily="34" charset="0"/>
                <a:cs typeface="Calibri"/>
              </a:rPr>
              <a:t>Calculs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+ 1 / – 1 ; + 10 / – 10 ; + 100 / – 100.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784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75F91-1DCA-38E4-0160-F4BF5E7F9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61749C7-E6D1-67C0-698D-63551E69F9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EE3E3F5-2F73-5FCD-C3D1-F9D8E9DFFC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/>
              </a:rPr>
              <a:t>Schéma en barres et opérations.</a:t>
            </a:r>
            <a:endParaRPr lang="en-US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BBC341-A77F-ED41-1C7E-504550F7DF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74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Calibri" panose="020F0502020204030204" pitchFamily="34" charset="0"/>
              </a:rPr>
              <a:t>Recto de la </a:t>
            </a:r>
            <a:r>
              <a:rPr lang="en-US" dirty="0" err="1">
                <a:latin typeface="Calibri" panose="020F0502020204030204" pitchFamily="34" charset="0"/>
              </a:rPr>
              <a:t>plasti</a:t>
            </a:r>
            <a:r>
              <a:rPr lang="en-US" dirty="0">
                <a:latin typeface="Calibri" panose="020F0502020204030204" pitchFamily="34" charset="0"/>
              </a:rPr>
              <a:t>-fiche 1 : </a:t>
            </a:r>
            <a:r>
              <a:rPr lang="en-US" dirty="0">
                <a:latin typeface="Calibri" panose="020F0502020204030204" pitchFamily="34" charset="0"/>
                <a:cs typeface="Calibri"/>
              </a:rPr>
              <a:t>pour le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rituel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Chaque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jour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compte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de la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période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1.</a:t>
            </a:r>
            <a:endParaRPr lang="fr-FR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589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/>
              </a:rPr>
              <a:t>Nombre </a:t>
            </a:r>
            <a:r>
              <a:rPr lang="en-US">
                <a:latin typeface="Calibri" panose="020F0502020204030204" pitchFamily="34" charset="0"/>
                <a:cs typeface="Calibri"/>
              </a:rPr>
              <a:t>du jour</a:t>
            </a:r>
            <a:endParaRPr lang="en-US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984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latin typeface="Calibri" panose="020F0502020204030204" pitchFamily="34" charset="0"/>
                <a:cs typeface="Calibri"/>
              </a:rPr>
              <a:t>Écriture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du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nombre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en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/>
              </a:rPr>
              <a:t>lettres</a:t>
            </a:r>
            <a:r>
              <a:rPr lang="en-US" dirty="0">
                <a:latin typeface="Calibri" panose="020F0502020204030204" pitchFamily="34" charset="0"/>
                <a:cs typeface="Calibri"/>
              </a:rPr>
              <a:t>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463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latin typeface="Calibri" panose="020F0502020204030204" pitchFamily="34" charset="0"/>
                <a:cs typeface="Calibri"/>
              </a:rPr>
              <a:t>Décompositions</a:t>
            </a:r>
            <a:r>
              <a:rPr lang="en-US" dirty="0">
                <a:latin typeface="Calibri" panose="020F0502020204030204" pitchFamily="34" charset="0"/>
                <a:cs typeface="Calibri"/>
              </a:rPr>
              <a:t>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668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Ligne numérique.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1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Pair/impair, double/moitié.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1878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Verso de la </a:t>
            </a:r>
            <a:r>
              <a:rPr lang="en-US" dirty="0" err="1">
                <a:latin typeface="Calibri" panose="020F0502020204030204" pitchFamily="34" charset="0"/>
              </a:rPr>
              <a:t>plasti</a:t>
            </a:r>
            <a:r>
              <a:rPr lang="en-US" dirty="0">
                <a:latin typeface="Calibri" panose="020F0502020204030204" pitchFamily="34" charset="0"/>
              </a:rPr>
              <a:t>-fiche 1.</a:t>
            </a:r>
            <a:endParaRPr lang="en-US" dirty="0">
              <a:latin typeface="Calibri" panose="020F0502020204030204" pitchFamily="34" charset="0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708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Encadrement à la dizaine et à la centaine.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18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ADDD42-0B71-81EC-A74B-2CC131702DA0}"/>
              </a:ext>
            </a:extLst>
          </p:cNvPr>
          <p:cNvSpPr/>
          <p:nvPr userDrawn="1"/>
        </p:nvSpPr>
        <p:spPr>
          <a:xfrm>
            <a:off x="5030970" y="293914"/>
            <a:ext cx="1476277" cy="182759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9A0371-FE93-A328-5209-EE407E17205D}"/>
              </a:ext>
            </a:extLst>
          </p:cNvPr>
          <p:cNvSpPr/>
          <p:nvPr userDrawn="1"/>
        </p:nvSpPr>
        <p:spPr>
          <a:xfrm>
            <a:off x="0" y="0"/>
            <a:ext cx="9144000" cy="514773"/>
          </a:xfrm>
          <a:prstGeom prst="rect">
            <a:avLst/>
          </a:prstGeom>
          <a:solidFill>
            <a:srgbClr val="C2DB9A"/>
          </a:solidFill>
          <a:ln>
            <a:solidFill>
              <a:srgbClr val="C2D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7D3227-DB61-6E75-96F7-CC69B1829E11}"/>
              </a:ext>
            </a:extLst>
          </p:cNvPr>
          <p:cNvSpPr/>
          <p:nvPr userDrawn="1"/>
        </p:nvSpPr>
        <p:spPr>
          <a:xfrm>
            <a:off x="1006" y="476672"/>
            <a:ext cx="92286" cy="6381328"/>
          </a:xfrm>
          <a:prstGeom prst="rect">
            <a:avLst/>
          </a:prstGeom>
          <a:solidFill>
            <a:srgbClr val="C2DB9A"/>
          </a:solidFill>
          <a:ln>
            <a:solidFill>
              <a:srgbClr val="C2D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612097-4ECE-AF9A-295C-C6898814C3FB}"/>
              </a:ext>
            </a:extLst>
          </p:cNvPr>
          <p:cNvSpPr/>
          <p:nvPr userDrawn="1"/>
        </p:nvSpPr>
        <p:spPr>
          <a:xfrm>
            <a:off x="9043088" y="340148"/>
            <a:ext cx="92286" cy="6454352"/>
          </a:xfrm>
          <a:prstGeom prst="rect">
            <a:avLst/>
          </a:prstGeom>
          <a:solidFill>
            <a:srgbClr val="C2DB9A"/>
          </a:solidFill>
          <a:ln>
            <a:solidFill>
              <a:srgbClr val="C2D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8D1869-FFBE-A0FD-677C-40ABE3A098E0}"/>
              </a:ext>
            </a:extLst>
          </p:cNvPr>
          <p:cNvSpPr/>
          <p:nvPr userDrawn="1"/>
        </p:nvSpPr>
        <p:spPr>
          <a:xfrm rot="5400000">
            <a:off x="4543769" y="2266395"/>
            <a:ext cx="92286" cy="9090924"/>
          </a:xfrm>
          <a:prstGeom prst="rect">
            <a:avLst/>
          </a:prstGeom>
          <a:solidFill>
            <a:srgbClr val="C2DB9A"/>
          </a:solidFill>
          <a:ln>
            <a:solidFill>
              <a:srgbClr val="C2D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FFCAE92-3A53-C75A-CB85-53AE31AC31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1CFB012-BA5B-A15B-107A-51B0A6570A91}"/>
              </a:ext>
            </a:extLst>
          </p:cNvPr>
          <p:cNvSpPr txBox="1"/>
          <p:nvPr userDrawn="1"/>
        </p:nvSpPr>
        <p:spPr>
          <a:xfrm>
            <a:off x="100912" y="53670"/>
            <a:ext cx="174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PLASTI-FICHE 1</a:t>
            </a:r>
          </a:p>
        </p:txBody>
      </p:sp>
    </p:spTree>
    <p:extLst>
      <p:ext uri="{BB962C8B-B14F-4D97-AF65-F5344CB8AC3E}">
        <p14:creationId xmlns:p14="http://schemas.microsoft.com/office/powerpoint/2010/main" val="1416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1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46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62DEC611-10A5-FE18-D771-3CEEE426C8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5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57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39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32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0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89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15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A532E4-3D3E-4D7B-9BE1-D3895F875EA1}" type="datetimeFigureOut">
              <a:rPr lang="fr-FR" smtClean="0"/>
              <a:t>31/07/2025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01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08CDACB-6080-0465-375C-CF232AD97396}"/>
              </a:ext>
            </a:extLst>
          </p:cNvPr>
          <p:cNvSpPr txBox="1"/>
          <p:nvPr/>
        </p:nvSpPr>
        <p:spPr>
          <a:xfrm>
            <a:off x="0" y="31366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noProof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PLASTI-FICHE 1</a:t>
            </a:r>
          </a:p>
        </p:txBody>
      </p:sp>
    </p:spTree>
    <p:extLst>
      <p:ext uri="{BB962C8B-B14F-4D97-AF65-F5344CB8AC3E}">
        <p14:creationId xmlns:p14="http://schemas.microsoft.com/office/powerpoint/2010/main" val="3019333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75BF717-5FA2-8631-E409-177F81E3F1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03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E3A47-3D87-6660-6DE8-A232CF73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B0E11C2-D57A-7B28-B7FE-35AB6951523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2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4B44957-2BF7-F51A-52FD-16FE8C7CBCB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BD6ED8D-4C45-F562-702A-DCBA9BC5B10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0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B182652-0B63-A6EF-B02D-DC24C09B7E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5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8B55F5C-5F02-41B6-F90B-2CED6BACBE8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1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CE1735C-D115-64F2-745A-F345D345B30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70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3856BE4-9551-1B60-40F5-663522ABE53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36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D775F5C-6045-930F-320B-618176F0D1F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893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7788B7E-55B2-ADC1-FB22-A42EEAC0FF3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602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BCA9D5-79F4-4B45-AFAF-E7414810E589}">
  <ds:schemaRefs>
    <ds:schemaRef ds:uri="http://schemas.microsoft.com/office/2006/metadata/properties"/>
    <ds:schemaRef ds:uri="http://schemas.microsoft.com/office/infopath/2007/PartnerControls"/>
    <ds:schemaRef ds:uri="cd84cc96-e4f0-4e7f-873a-a508fb658c41"/>
    <ds:schemaRef ds:uri="27f64e36-29aa-44d5-a3e0-06242cad7d4d"/>
  </ds:schemaRefs>
</ds:datastoreItem>
</file>

<file path=customXml/itemProps2.xml><?xml version="1.0" encoding="utf-8"?>
<ds:datastoreItem xmlns:ds="http://schemas.openxmlformats.org/officeDocument/2006/customXml" ds:itemID="{FAE80D23-5C01-4275-BE6E-BECEF616BB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A703CD5-FD78-4086-B4B3-A7A734BBCD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135</Words>
  <Application>Microsoft Office PowerPoint</Application>
  <PresentationFormat>Affichage à l'écran (4:3)</PresentationFormat>
  <Paragraphs>24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Verdana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BELLEMIN SANDRA</cp:lastModifiedBy>
  <cp:revision>2</cp:revision>
  <dcterms:created xsi:type="dcterms:W3CDTF">2025-01-16T12:55:58Z</dcterms:created>
  <dcterms:modified xsi:type="dcterms:W3CDTF">2025-07-31T07:43:02Z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