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45" r:id="rId12"/>
    <p:sldMasterId id="2147483750" r:id="rId13"/>
    <p:sldMasterId id="2147483760" r:id="rId14"/>
  </p:sldMasterIdLst>
  <p:notesMasterIdLst>
    <p:notesMasterId r:id="rId36"/>
  </p:notesMasterIdLst>
  <p:sldIdLst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441" r:id="rId23"/>
    <p:sldId id="429" r:id="rId24"/>
    <p:sldId id="430" r:id="rId25"/>
    <p:sldId id="431" r:id="rId26"/>
    <p:sldId id="432" r:id="rId27"/>
    <p:sldId id="433" r:id="rId28"/>
    <p:sldId id="434" r:id="rId29"/>
    <p:sldId id="435" r:id="rId30"/>
    <p:sldId id="436" r:id="rId31"/>
    <p:sldId id="437" r:id="rId32"/>
    <p:sldId id="438" r:id="rId33"/>
    <p:sldId id="439" r:id="rId34"/>
    <p:sldId id="440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ECECEC"/>
    <a:srgbClr val="2378C0"/>
    <a:srgbClr val="B14A11"/>
    <a:srgbClr val="D90000"/>
    <a:srgbClr val="BCCF1F"/>
    <a:srgbClr val="FFED00"/>
    <a:srgbClr val="1D8F60"/>
    <a:srgbClr val="DC007D"/>
    <a:srgbClr val="1A1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A33B81-6B48-495C-A673-3C58C44BCB47}" v="2" dt="2025-07-25T10:58:38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7" autoAdjust="0"/>
    <p:restoredTop sz="82614" autoAdjust="0"/>
  </p:normalViewPr>
  <p:slideViewPr>
    <p:cSldViewPr snapToGrid="0">
      <p:cViewPr varScale="1">
        <p:scale>
          <a:sx n="68" d="100"/>
          <a:sy n="68" d="100"/>
        </p:scale>
        <p:origin x="2016" y="5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Aujourd’hui, nous allons 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reprendre les additions et les soustractions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avec les réglettes</a:t>
            </a:r>
            <a:r>
              <a:rPr lang="fr-FR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Avec le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même schéma, on peut donc écrire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soustractions.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Soit on retire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et il reste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; on écrit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Soit on retire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8 et il reste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; on écrit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Attention, il faut toujours partir de la plus grande réglette (ici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8) pour enlever une des plus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/>
              </a:rPr>
              <a:t> petites.</a:t>
            </a:r>
            <a:endParaRPr lang="fr-FR" i="1" dirty="0">
              <a:latin typeface="Calibri" panose="020F0502020204030204" pitchFamily="34" charset="0"/>
              <a:cs typeface="Calibri" panose="020F0502020204030204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10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34847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autre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schéma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de réglettes, vous allez écrire sur votre ardoise les deux additions et les deux soustractions correspondantes.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Vous pouvez utiliser vos réglettes si besoin. 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un temps de recherche, puis interroger un élève.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 commence par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s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2, quelle addition écrit-on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11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77993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Si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prend en premier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5, donc on peut écrire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5.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 et en enlevant 2.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strike="noStrike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12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28225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On part de la plus grande réglette qui est 5 et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lui enlève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: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3, donc on peut écrire 5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vu aussi qu’on pouvait inverser les 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3 et 2. Dans ce cas, quelle addition peut-on écrire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13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3191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5 et en enlevant 3.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14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34916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Symbol" panose="05050102010706020507" pitchFamily="18" charset="2"/>
              </a:rPr>
              <a:t>Si o</a:t>
            </a:r>
            <a:r>
              <a:rPr lang="fr-FR" i="1" dirty="0">
                <a:latin typeface="Calibri" panose="020F0502020204030204" pitchFamily="34" charset="0"/>
              </a:rPr>
              <a:t>n part de la plus grande réglette qui est 5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2, donc on peut écrire 5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À partir</a:t>
            </a:r>
            <a:r>
              <a:rPr lang="fr-FR" i="1" baseline="0" dirty="0">
                <a:latin typeface="Calibri" panose="020F0502020204030204" pitchFamily="34" charset="0"/>
              </a:rPr>
              <a:t> d’un schéma de réglettes, on peut donc écrire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additions et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soustractions.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Attention, rappelez-vous, dans 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une soustraction, 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il faut toujours partir de la plus grande réglette (ici la 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réglette</a:t>
            </a:r>
            <a:r>
              <a:rPr lang="fr-FR" b="0" i="1">
                <a:latin typeface="Calibri" panose="020F0502020204030204" pitchFamily="34" charset="0"/>
              </a:rPr>
              <a:t> </a:t>
            </a:r>
            <a:r>
              <a:rPr lang="fr-FR" i="1">
                <a:latin typeface="Calibri" panose="020F0502020204030204" pitchFamily="34" charset="0"/>
                <a:cs typeface="Calibri" panose="020F0502020204030204"/>
              </a:rPr>
              <a:t>5) </a:t>
            </a:r>
            <a:r>
              <a:rPr lang="fr-FR" i="1" dirty="0">
                <a:latin typeface="Calibri" panose="020F0502020204030204" pitchFamily="34" charset="0"/>
                <a:cs typeface="Calibri" panose="020F0502020204030204"/>
              </a:rPr>
              <a:t>pour enlever une des plus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/>
              </a:rPr>
              <a:t> petites.</a:t>
            </a:r>
            <a:endParaRPr lang="fr-FR" i="1" dirty="0">
              <a:latin typeface="Calibri" panose="020F0502020204030204" pitchFamily="34" charset="0"/>
              <a:cs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15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4999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Nous allons faire un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deuxième exemple avec un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autre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schéma de réglettes.</a:t>
            </a:r>
          </a:p>
          <a:p>
            <a:pPr marL="0"/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Prenez vos ardoises et essayez d’écrire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additions et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soustractions qui correspondent à ce schéma. Vous pouvez vous aider de vos réglettes si besoin.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un temps de recherche, puis interroger un élève.</a:t>
            </a:r>
          </a:p>
          <a:p>
            <a:pPr marL="0"/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 commence par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; 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quelle addition écrit-on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16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05173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9, donc on peut écrire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9.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et en enlevant 1.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17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9943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Symbol" panose="05050102010706020507" pitchFamily="18" charset="2"/>
              </a:rPr>
              <a:t>Si o</a:t>
            </a:r>
            <a:r>
              <a:rPr lang="fr-FR" i="1" dirty="0">
                <a:latin typeface="Calibri" panose="020F0502020204030204" pitchFamily="34" charset="0"/>
              </a:rPr>
              <a:t>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donc on peut écrire 9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vu qu’on pouvait aussi inverser les réglettes dans une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si on inverse 8 et 1, quelle addition peut-on écrire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18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72659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on prend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 en premier et qu’on lui ajoute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9, donc on peut écrire 1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aussi écrire une soustraction en lien avec cette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en partant de la grande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et en enlevant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 Quelle est cette soustraction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19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28783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va se rappeler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 travail fait lors de la dernière séance.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pris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 et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 On les a placées l’une à côté de l’autre et on a cherché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une réglette qui fait la même longueur que ces deux réglettes mises côte à côte. Quelle est cette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Vous pouvez prendre vos réglettes pour vérifier.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aux 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élèves, </a:t>
            </a:r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puis en interroger un.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2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4049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On part de la plus grande réglette qui est 9 et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i="1" dirty="0">
                <a:latin typeface="Calibri" panose="020F0502020204030204" pitchFamily="34" charset="0"/>
              </a:rPr>
              <a:t>on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lui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on trouve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donc on peut écrire 9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1.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À partir</a:t>
            </a:r>
            <a:r>
              <a:rPr lang="fr-FR" i="1" baseline="0" dirty="0">
                <a:latin typeface="Calibri" panose="020F0502020204030204" pitchFamily="34" charset="0"/>
              </a:rPr>
              <a:t> d’un même schéma de réglettes, on a écrit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additions et les 2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soustractions qui lui correspondent.</a:t>
            </a:r>
            <a:endParaRPr lang="fr-FR" i="1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20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40186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dirty="0">
                <a:latin typeface="Calibri" panose="020F0502020204030204" pitchFamily="34" charset="0"/>
              </a:rPr>
              <a:t>Prenez votre cahier page 7.</a:t>
            </a:r>
          </a:p>
          <a:p>
            <a:pPr marL="0"/>
            <a:r>
              <a:rPr lang="fr-FR" b="0" i="0" dirty="0">
                <a:latin typeface="Calibri" panose="020F0502020204030204" pitchFamily="34" charset="0"/>
              </a:rPr>
              <a:t>Les élèves complètent les égalités en s’appuyant sur l’exemple présenté dans l’encart.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17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réglette orange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qui convient et sa valeur est 10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vu qu’on pouvait écrire deux additions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correspondant à ce schéma de réglettes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. Écrivez-les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sur votre ardoise.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marL="0"/>
            <a:r>
              <a:rPr lang="fr-FR" b="0" i="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aux élèves, puis en interroger</a:t>
            </a: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un.</a:t>
            </a:r>
            <a:endParaRPr lang="fr-FR" b="0" i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3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1794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met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 et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côte à côte, cela se traduit par l’addition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Comment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 peut-on trouver une autre addition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/>
                <a:sym typeface="Calibri"/>
              </a:rPr>
              <a:t>Faire émerger qu’on peut inverser les réglettes et que cela se traduit par une inversion des termes de l’addition.</a:t>
            </a:r>
            <a:endParaRPr lang="fr-FR" b="0" i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4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6186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peut inverser les nombres que l’on ajoute,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cela ne change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pas le résultat.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6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+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4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10.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On met une double flèche pour montrer le lien entre ces deux additions.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Cette technique où l’on inverse les nombres dans une addition va être très utile pour calculer plus rapidement.</a:t>
            </a:r>
            <a:endParaRPr lang="fr-FR" b="0" i="1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5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97418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aussi vu qu’on pouvait faire des soustractions.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Prenons 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 et celle de longueur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8. On les place l’une en dessous de l’autre et on cherche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valeur de la réglette en pointillés. Quelle est cette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Vous pouvez prendre vos réglettes pour vérifier.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 pour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manipuler, 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puis 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6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97827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 manque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 On a vu qu’on pouvait écrire une soustraction. Écrivez-la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sur votre ardoise.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un temps de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recherche, puis i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nterroger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un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7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4901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que l’on cherche, on enlève,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un morceau de la longueur de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2, c’est-à-dire qu’on enlève 2 à 8.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fait donc une soustraction.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8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2023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0EBD5-F781-2B25-5EA0-0955DB1BA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EFDC254-AEC5-0543-EF0F-DE01C9C667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48A813D-4D52-668B-3217-06B54CA4EC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Si c’est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qu’on enlève à la réglette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8, alors on fait une autre soustraction. 8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 =</a:t>
            </a:r>
            <a:r>
              <a:rPr lang="fr-FR" b="0" i="1" dirty="0">
                <a:latin typeface="Calibri" panose="020F0502020204030204" pitchFamily="34" charset="0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20F1F9-A819-B35E-831B-0E5F37CAB3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  <a:latin typeface="Calibri" panose="020F0502020204030204"/>
              </a:rPr>
              <a:pPr/>
              <a:t>9</a:t>
            </a:fld>
            <a:endParaRPr lang="fr-FR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069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850B59DE-7B8D-4580-BBED-222BC3B181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75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C6024A-B924-41AB-97D4-0165A698C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036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385E47A-E640-49FA-9379-EF528B10D9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98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sym typeface="Arial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7475B74-6AB5-4B70-AD05-90B9F67622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93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7" name="Google Shape;47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114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876267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" name="Google Shape;58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10993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364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876353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008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3883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3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2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3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147053933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1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/>
              <a:t>25/07/2025</a:t>
            </a:fld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  <a:cs typeface="Arial"/>
                <a:sym typeface="Arial"/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76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6. Les réglettes : </a:t>
            </a:r>
            <a:br>
              <a:rPr lang="fr-FR" sz="2700" dirty="0"/>
            </a:br>
            <a:r>
              <a:rPr lang="fr-FR" sz="2700" dirty="0"/>
              <a:t>lien entre addition et soustraction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7C94313-175A-5161-382A-82C9D071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1ED2203-428F-AF59-37F2-42407FD321C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42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17DFC33-6B41-653D-E75A-21769BD42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8E86848-FCE3-CBF8-486F-9D7161CEC2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3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1874C909-520B-5665-C2F9-1B08E68F3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33C2B30-C5E6-5A40-BC89-FB0523D88C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6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43660B73-0F10-A8C0-0233-D4A92733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788845F-F331-4027-A349-7A410304EC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87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28D3E126-A68F-CB95-D8E7-49DA38F5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C597774-0681-F9A5-7A59-62CCE90DFE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09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BACA56F-905B-9D33-6733-DA5EBC4F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70216C9-703D-E27D-F074-EA58150C42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21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55FD488-AB46-C4D1-229D-D952990EA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3B6DF2-4524-D9DC-DE09-DE3BC0831E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20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1E03BCA9-E295-4296-95B1-583D1B69B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4020AA4-8291-1E67-EDA2-33B8C1BFFEF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20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76400D7-472A-8BAD-F067-D318ED92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FCB8CC-BBB5-3539-632F-2A9E822B02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80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D8505C-F4BC-2F8E-5EFD-459BD9362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CBD2CA-E671-2F2B-5CF9-B403161503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00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E8C46D4-E79C-C654-52D6-E4ACF2A7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A3FFCB2-E3FF-2E3C-5A82-25BBD53B8F6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17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72D514AB-6A2D-DCE2-3693-A2F580016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A69947F-9801-6E55-FBE7-53A245FAFE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07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225A45A-41A7-ECC7-6747-9D6CF0040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2BBFB89-B402-8F25-E1CD-2BCEE7F6CB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0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711A0FAC-F338-4AE5-237A-5777B7AEF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1B49AFB-3CD8-3B3E-DE8F-67DB273478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6D460336-6EF6-F806-F1BE-E579AD2A1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382795B-7613-3124-9DD5-C0A0989496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86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AAA4FC62-9C7A-0B41-1509-CE8B87B7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930485F-275C-DBF6-C56A-0F72DB806E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82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A9412DF-D1CC-4CA5-0BE6-A41A20E9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364A445-BB44-17F0-985D-57A8DC4FCF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3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006227D-26B9-FE55-0B31-DFC8B8D6E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913DB42-E618-DB52-0E94-C9105BE36F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0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B409C07-B78E-8B79-DCC9-AAD22E033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328D3BB-BA54-9392-804F-987D1E390F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19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BCDEF-B287-0536-BEA7-E73D583D4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1A5D479-0CE2-595A-8FEB-67B861834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F83C43B-2B0C-5519-3EFD-886E58766B2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07210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d84cc96-e4f0-4e7f-873a-a508fb658c41"/>
    <ds:schemaRef ds:uri="27f64e36-29aa-44d5-a3e0-06242cad7d4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B098AB6-8828-4678-9F69-6FDBA80F63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1191</Words>
  <Application>Microsoft Office PowerPoint</Application>
  <PresentationFormat>Affichage à l'écran (4:3)</PresentationFormat>
  <Paragraphs>81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11</vt:i4>
      </vt:variant>
      <vt:variant>
        <vt:lpstr>Titres des diapositives</vt:lpstr>
      </vt:variant>
      <vt:variant>
        <vt:i4>21</vt:i4>
      </vt:variant>
    </vt:vector>
  </HeadingPairs>
  <TitlesOfParts>
    <vt:vector size="37" baseType="lpstr">
      <vt:lpstr>Arial</vt:lpstr>
      <vt:lpstr>Calibri</vt:lpstr>
      <vt:lpstr>Calibri Light</vt:lpstr>
      <vt:lpstr>Symbol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12_Thème Office</vt:lpstr>
      <vt:lpstr>13_Thème Office</vt:lpstr>
      <vt:lpstr>14_Thème Office</vt:lpstr>
      <vt:lpstr>6. Les réglettes :  lien entre addition et soustraction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