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33"/>
  </p:notesMasterIdLst>
  <p:sldIdLst>
    <p:sldId id="256" r:id="rId9"/>
    <p:sldId id="276" r:id="rId10"/>
    <p:sldId id="290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85" r:id="rId27"/>
    <p:sldId id="288" r:id="rId28"/>
    <p:sldId id="291" r:id="rId29"/>
    <p:sldId id="292" r:id="rId30"/>
    <p:sldId id="286" r:id="rId31"/>
    <p:sldId id="287" r:id="rId32"/>
  </p:sldIdLst>
  <p:sldSz cx="9144000" cy="6858000" type="screen4x3"/>
  <p:notesSz cx="6858000" cy="9144000"/>
  <p:embeddedFontLst>
    <p:embeddedFont>
      <p:font typeface="Quattrocento Sans" panose="020B0502050000020003" pitchFamily="34" charset="0"/>
      <p:regular r:id="rId34"/>
      <p:bold r:id="rId35"/>
      <p:italic r:id="rId36"/>
      <p:boldItalic r:id="rId37"/>
    </p:embeddedFont>
    <p:embeddedFont>
      <p:font typeface="Verdana" panose="020B0604030504040204" pitchFamily="3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4FF4CFEC-E717-A85B-221E-54576BCF7E1A}" name="Pauline Negrel" initials="PN" userId="S::pauline.negrel@ac-aix-marseille.fr::26a6f53f-97b6-482a-86bf-81043e9826c1" providerId="AD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4D1"/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7AF571-C53F-4FB5-999C-75D4933DB820}" v="1" dt="2025-07-25T16:28:20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01" autoAdjust="0"/>
    <p:restoredTop sz="86667" autoAdjust="0"/>
  </p:normalViewPr>
  <p:slideViewPr>
    <p:cSldViewPr snapToGrid="0">
      <p:cViewPr varScale="1">
        <p:scale>
          <a:sx n="71" d="100"/>
          <a:sy n="71" d="100"/>
        </p:scale>
        <p:origin x="1728" y="62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font" Target="fonts/font1.fntdata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font" Target="fonts/font8.fntdata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font" Target="fonts/font3.fntdata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font" Target="fonts/font2.fntdata"/><Relationship Id="rId56" Type="http://schemas.openxmlformats.org/officeDocument/2006/relationships/commentAuthors" Target="commentAuthors.xml"/><Relationship Id="rId8" Type="http://schemas.openxmlformats.org/officeDocument/2006/relationships/slideMaster" Target="slideMasters/slideMaster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Aujourd’hui, nous allons continuer le travail de la dernière séance sur les centaines, dizaines restantes et unités restantes. </a:t>
            </a:r>
            <a:endParaRPr lang="fr-FR" dirty="0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Ici, l’unité c’est 1</a:t>
            </a:r>
            <a:r>
              <a:rPr lang="fr-FR" i="1" dirty="0"/>
              <a:t> 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cube</a:t>
            </a:r>
            <a:r>
              <a:rPr lang="fr-FR" i="1" dirty="0"/>
              <a:t>. Si on a 47 unités, alors on a le nombre 47. Je peux former 4 dizaines </a:t>
            </a:r>
            <a:r>
              <a:rPr lang="fr-FR" i="0" dirty="0"/>
              <a:t>(entourer les 4 dizaines)</a:t>
            </a:r>
            <a:r>
              <a:rPr lang="fr-FR" i="1" dirty="0"/>
              <a:t> et il y a 7 unités restantes. Il y a 0 centaine. Ici, on pourrait écrire 047, mais ce n’est pas utile de noter le 0 des centaines. </a:t>
            </a:r>
            <a:endParaRPr dirty="0"/>
          </a:p>
        </p:txBody>
      </p:sp>
      <p:sp>
        <p:nvSpPr>
          <p:cNvPr id="234" name="Google Shape;234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1" dirty="0">
                <a:solidFill>
                  <a:schemeClr val="tx1"/>
                </a:solidFill>
              </a:rPr>
              <a:t>Un nombre va s’afficher sous la forme d’une décomposition en centaines, dizaines restantes et unités restantes. </a:t>
            </a:r>
            <a:endParaRPr dirty="0">
              <a:solidFill>
                <a:schemeClr val="tx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1" dirty="0">
                <a:solidFill>
                  <a:schemeClr val="tx1"/>
                </a:solidFill>
              </a:rPr>
              <a:t>Le nombre est présenté sous la forme d’un calcul, mais pour trouver le résultat, vous devez réfléchir en utilisant les centaines, dizaines restantes et unités restantes.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1" dirty="0"/>
              <a:t>C’est pour cela qu’est affiché le pictogramme « centaine, dizaine, unité ». </a:t>
            </a:r>
            <a:endParaRPr i="1" dirty="0"/>
          </a:p>
        </p:txBody>
      </p:sp>
      <p:sp>
        <p:nvSpPr>
          <p:cNvPr id="301" name="Google Shape;301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Lire le calcul.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b="1" i="0" dirty="0"/>
              <a:t>Réponse attendue </a:t>
            </a:r>
            <a:r>
              <a:rPr lang="fr-FR" i="0" dirty="0"/>
              <a:t>: 659.</a:t>
            </a:r>
            <a:endParaRPr i="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Laisser quelques secondes de recherche. Repérer les élèves qui s’engageraient dans une procédure de surcomptage pour les réorienter vers le travail sur les unités de numération. 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Puis, interroger un élève : </a:t>
            </a:r>
            <a:r>
              <a:rPr lang="fr-FR" i="1" dirty="0"/>
              <a:t>600, c’est 6 centaines ; 50, c’est 5 dizaines et 9, c’est 9 unités, donc c’est le nombre 659.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Si nécessaire, utiliser au tableau le matériel base 10 aimanté.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endParaRPr i="1" dirty="0"/>
          </a:p>
        </p:txBody>
      </p:sp>
      <p:sp>
        <p:nvSpPr>
          <p:cNvPr id="308" name="Google Shape;308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Même démarche.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b="1" i="0" dirty="0"/>
              <a:t>Réponse attendue </a:t>
            </a:r>
            <a:r>
              <a:rPr lang="fr-FR" i="0" dirty="0"/>
              <a:t>: 831.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0" dirty="0"/>
              <a:t>Dans cet item, </a:t>
            </a:r>
            <a:r>
              <a:rPr lang="fr-FR" i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"/>
                  </a:ext>
                </a:extLst>
              </a:rPr>
              <a:t>l’ordre de la décomposition </a:t>
            </a:r>
            <a:r>
              <a:rPr lang="fr-FR" i="0" dirty="0"/>
              <a:t>peut mettre en difficulté les élèves. Rappeler la propriété de la commutativité de l’addition : </a:t>
            </a:r>
            <a:r>
              <a:rPr lang="fr-FR" i="1" dirty="0"/>
              <a:t>dans une addition, on peut changer l’ordre des nombres de chaque côté du signe +, ça ne change pas le résultat. On peut donc écrire 800 + 30 + 1. </a:t>
            </a:r>
            <a:r>
              <a:rPr lang="fr-FR" i="0" dirty="0"/>
              <a:t>(L’écrire en dessous). Interroger un élève pour qu’il donne le résultat.</a:t>
            </a:r>
            <a:endParaRPr i="0" dirty="0"/>
          </a:p>
        </p:txBody>
      </p:sp>
      <p:sp>
        <p:nvSpPr>
          <p:cNvPr id="316" name="Google Shape;31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b="1" i="0" dirty="0"/>
              <a:t>Réponse attendue </a:t>
            </a:r>
            <a:r>
              <a:rPr lang="fr-FR" i="0" dirty="0"/>
              <a:t>: 509.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None/>
            </a:pPr>
            <a:r>
              <a:rPr lang="fr-FR" i="1" dirty="0"/>
              <a:t>Dans ce nombre, il n’y a pas de dizaines restantes. Je dois donc écrire 0 pour les dizaines restantes. </a:t>
            </a:r>
            <a:endParaRPr i="1" dirty="0"/>
          </a:p>
        </p:txBody>
      </p:sp>
      <p:sp>
        <p:nvSpPr>
          <p:cNvPr id="324" name="Google Shape;32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1" name="Google Shape;33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Maintenant, vous allez dessiner 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"/>
                  </a:ext>
                </a:extLst>
              </a:rPr>
              <a:t>les centaines, dizaines restantes et unités restantes d’un nombre</a:t>
            </a:r>
            <a:r>
              <a:rPr lang="fr-FR" i="0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Pour représenter 1 centaine, vous dessinerez un grand carré </a:t>
            </a:r>
            <a:r>
              <a:rPr lang="fr-FR" i="0" dirty="0"/>
              <a:t>(montrer l’exemple dans le cadre en pointillés). </a:t>
            </a:r>
            <a:r>
              <a:rPr lang="fr-FR" i="1" dirty="0"/>
              <a:t>Pour représenter 1 dizaine, vous dessinerez une longue barre </a:t>
            </a:r>
            <a:r>
              <a:rPr lang="fr-FR" i="0" dirty="0"/>
              <a:t>(montrer l’exemple) </a:t>
            </a:r>
            <a:r>
              <a:rPr lang="fr-FR" i="1" dirty="0"/>
              <a:t>et pour faire 1 unité restante, un petit carré </a:t>
            </a:r>
            <a:r>
              <a:rPr lang="fr-FR" i="0" dirty="0"/>
              <a:t>(montrer l’exemple)</a:t>
            </a:r>
            <a:r>
              <a:rPr lang="fr-FR" i="1" dirty="0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1" dirty="0"/>
          </a:p>
        </p:txBody>
      </p:sp>
      <p:sp>
        <p:nvSpPr>
          <p:cNvPr id="332" name="Google Shape;332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0" name="Google Shape;340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Laisser environ 30 secondes de recherche, puis interroger un élève. </a:t>
            </a:r>
            <a:r>
              <a:rPr lang="fr-FR" i="1" dirty="0"/>
              <a:t>Que doit-on dessiner ? </a:t>
            </a:r>
            <a:r>
              <a:rPr lang="fr-FR" baseline="0" dirty="0"/>
              <a:t>→</a:t>
            </a:r>
            <a:r>
              <a:rPr lang="fr-FR" i="1" dirty="0"/>
              <a:t> 1 centaine (donc 1 grand carré), 3 dizaines (donc 3 barres) et 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"/>
                  </a:ext>
                </a:extLst>
              </a:rPr>
              <a:t>5</a:t>
            </a:r>
            <a:r>
              <a:rPr lang="fr-FR" i="1" dirty="0"/>
              <a:t> 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"/>
                  </a:ext>
                </a:extLst>
              </a:rPr>
              <a:t>unités (</a:t>
            </a:r>
            <a:r>
              <a:rPr lang="fr-FR" i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5</a:t>
            </a:r>
            <a:r>
              <a:rPr lang="fr-FR" i="1" dirty="0"/>
              <a:t> 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"/>
                  </a:ext>
                </a:extLst>
              </a:rPr>
              <a:t>petits carrés).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Dessiner sous la dictée d’un élève. Faire valider ou invalider par les autres élèves.</a:t>
            </a:r>
            <a:endParaRPr i="0" dirty="0"/>
          </a:p>
        </p:txBody>
      </p:sp>
      <p:sp>
        <p:nvSpPr>
          <p:cNvPr id="341" name="Google Shape;341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/>
              <a:t>Même démarche. </a:t>
            </a:r>
            <a:endParaRPr i="0"/>
          </a:p>
        </p:txBody>
      </p:sp>
      <p:sp>
        <p:nvSpPr>
          <p:cNvPr id="351" name="Google Shape;351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Dans ce nombre, il n’y a pas de dizaines restantes, mais il y a quand même des dizaines qui sont contenues dans les centaines. Combien de dizaines y a-t-il ? → Dans chaque centaine, il y a 10 dizaines. Comme il y a 4 centaines, il y a 10 dizaines + 10 dizaines</a:t>
            </a:r>
            <a:r>
              <a:rPr lang="fr-FR" i="1" baseline="0" dirty="0"/>
              <a:t> </a:t>
            </a:r>
            <a:r>
              <a:rPr lang="fr-FR" i="1" dirty="0"/>
              <a:t>+ 10 dizaines + 10 dizaines = </a:t>
            </a:r>
            <a:r>
              <a:rPr lang="fr-FR" i="1" baseline="0" dirty="0"/>
              <a:t>4</a:t>
            </a:r>
            <a:r>
              <a:rPr lang="fr-FR" i="1" dirty="0"/>
              <a:t>0 dizaines.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Faire un arc de cercle au-dessus du</a:t>
            </a:r>
            <a:r>
              <a:rPr lang="fr-FR" i="1" baseline="0" dirty="0"/>
              <a:t> </a:t>
            </a:r>
            <a:r>
              <a:rPr lang="fr-FR" i="0" baseline="0" dirty="0"/>
              <a:t>4</a:t>
            </a:r>
            <a:r>
              <a:rPr lang="fr-FR" i="0" dirty="0"/>
              <a:t>0 pour montrer qu’on peut « lire » les 40 dizaines à l’intérieur du nombre 406.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dirty="0"/>
              <a:t>Comme, il n’y a pas de dizaines restantes, on 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9"/>
                  </a:ext>
                </a:extLst>
              </a:rPr>
              <a:t>ne</a:t>
            </a:r>
            <a:r>
              <a:rPr lang="fr-FR" i="1" dirty="0"/>
              <a:t> dessine pas de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"/>
                  </a:ext>
                </a:extLst>
              </a:rPr>
              <a:t> barres</a:t>
            </a:r>
            <a:r>
              <a:rPr lang="fr-FR" i="1" dirty="0"/>
              <a:t> dizaines.</a:t>
            </a:r>
            <a:r>
              <a:rPr lang="fr-FR" i="0" dirty="0"/>
              <a:t> </a:t>
            </a:r>
            <a:endParaRPr i="0" dirty="0"/>
          </a:p>
        </p:txBody>
      </p:sp>
      <p:sp>
        <p:nvSpPr>
          <p:cNvPr id="361" name="Google Shape;361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Un nombre va s’afficher, il sera exprimé avec des mots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</a:rPr>
              <a:t> </a:t>
            </a:r>
            <a:r>
              <a:rPr lang="fr-FR" i="1" dirty="0"/>
              <a:t>: centaines, dizaines ou unités. Sur votre ardoise, écrivez-le en chiffres. </a:t>
            </a:r>
            <a:endParaRPr i="1" dirty="0"/>
          </a:p>
        </p:txBody>
      </p:sp>
      <p:sp>
        <p:nvSpPr>
          <p:cNvPr id="130" name="Google Shape;13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35578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03398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77916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317591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Les élèves doivent écrire en chiffres des nombres donnés à l’aide des lettres c, d, u. Les unités de numération ne sont pas toujours données dans l’ordre centaines, dizaines, puis unités, ce qui constitue une première difficulté. Il y a également du semi-groupé, c’est-à-dire que les élèves doivent parfois faire des regroupements </a:t>
            </a:r>
            <a:r>
              <a:rPr lang="fr-FR"/>
              <a:t>pour former </a:t>
            </a:r>
            <a:r>
              <a:rPr lang="fr-FR" dirty="0"/>
              <a:t>une nouvelle unité de numération. </a:t>
            </a: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Réponse attendue </a:t>
            </a:r>
            <a:r>
              <a:rPr lang="fr-FR" b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: 300.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dirty="0"/>
              <a:t>(Illustration en diapositive suivante.)</a:t>
            </a:r>
            <a:endParaRPr dirty="0"/>
          </a:p>
        </p:txBody>
      </p:sp>
      <p:sp>
        <p:nvSpPr>
          <p:cNvPr id="130" name="Google Shape;13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3 centaines, c’est 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3 </a:t>
            </a:r>
            <a:r>
              <a:rPr lang="fr-FR" i="1" dirty="0"/>
              <a:t>paquets de 100. 100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 </a:t>
            </a:r>
            <a:r>
              <a:rPr lang="fr-FR" i="1" dirty="0"/>
              <a:t>+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 </a:t>
            </a:r>
            <a:r>
              <a:rPr lang="fr-FR" i="1" dirty="0"/>
              <a:t>100 +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 </a:t>
            </a:r>
            <a:r>
              <a:rPr lang="fr-FR" i="1" dirty="0"/>
              <a:t>100 =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 </a:t>
            </a:r>
            <a:r>
              <a:rPr lang="fr-FR" i="1" dirty="0"/>
              <a:t>300.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On a donc 3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 </a:t>
            </a:r>
            <a:r>
              <a:rPr lang="fr-FR" i="1" dirty="0"/>
              <a:t>centaines, 0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 </a:t>
            </a:r>
            <a:r>
              <a:rPr lang="fr-FR" i="1" dirty="0"/>
              <a:t>dizaine restante et 0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 </a:t>
            </a:r>
            <a:r>
              <a:rPr lang="fr-FR" i="1" dirty="0"/>
              <a:t>unité restante. </a:t>
            </a:r>
            <a:r>
              <a:rPr lang="fr-FR" i="0" u="none" dirty="0"/>
              <a:t>Compléter les cases et les pointillés.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u="none" dirty="0"/>
              <a:t>Rappelez-vous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 </a:t>
            </a:r>
            <a:r>
              <a:rPr lang="fr-FR" i="1" u="non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fr-FR" i="1" u="none" dirty="0"/>
              <a:t> 300, c’est 300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 </a:t>
            </a:r>
            <a:r>
              <a:rPr lang="fr-FR" i="1" u="none" dirty="0"/>
              <a:t>unités </a:t>
            </a:r>
            <a:r>
              <a:rPr lang="fr-FR" i="0" u="none" dirty="0"/>
              <a:t>(t</a:t>
            </a:r>
            <a:r>
              <a:rPr lang="fr-FR" i="0" dirty="0"/>
              <a:t>racer un arc de cercle pour montrer</a:t>
            </a:r>
            <a:r>
              <a:rPr lang="fr-FR" i="0" u="none" dirty="0"/>
              <a:t> 300 dans le tableau de numération)</a:t>
            </a:r>
            <a:r>
              <a:rPr lang="fr-FR" i="1" u="none" dirty="0"/>
              <a:t> et c’est aussi 30</a:t>
            </a:r>
            <a:r>
              <a:rPr lang="fr-FR" i="1" dirty="0">
                <a:extLst>
                  <a:ext uri="http://customooxmlschemas.google.com/">
                    <go:slidesCustomData xmlns:lc="http://schemas.openxmlformats.org/drawingml/2006/lockedCanvas"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 </a:t>
            </a:r>
            <a:r>
              <a:rPr lang="fr-FR" i="1" u="none" dirty="0"/>
              <a:t>dizaines </a:t>
            </a:r>
            <a:r>
              <a:rPr lang="fr-FR" i="0" u="none" dirty="0"/>
              <a:t>(t</a:t>
            </a:r>
            <a:r>
              <a:rPr lang="fr-FR" i="0" dirty="0"/>
              <a:t>racer un arc de cercle pour montrer</a:t>
            </a:r>
            <a:r>
              <a:rPr lang="fr-FR" i="0" u="none" dirty="0"/>
              <a:t> 30 dans le tableau de numération)</a:t>
            </a:r>
            <a:r>
              <a:rPr lang="fr-FR" i="1" u="none" dirty="0"/>
              <a:t>.</a:t>
            </a:r>
          </a:p>
        </p:txBody>
      </p:sp>
      <p:sp>
        <p:nvSpPr>
          <p:cNvPr id="139" name="Google Shape;13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dirty="0"/>
              <a:t>Réponse attendue </a:t>
            </a:r>
            <a:r>
              <a:rPr lang="fr-FR" b="0" dirty="0"/>
              <a:t>: 160.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dirty="0"/>
              <a:t>(Illustration en diapositive suivante.)</a:t>
            </a:r>
            <a:endParaRPr dirty="0"/>
          </a:p>
        </p:txBody>
      </p:sp>
      <p:sp>
        <p:nvSpPr>
          <p:cNvPr id="150" name="Google Shape;15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On a représenté les 16 dizaines. Comme le nombre de dizaines est supérieur à 10, on peut former un paquet de 10 dizaines, c’est-à-dire 1 centaine. On entoure donc 10 dizaines </a:t>
            </a:r>
            <a:r>
              <a:rPr lang="fr-FR" i="0" dirty="0"/>
              <a:t>(le faire au tableau)</a:t>
            </a:r>
            <a:r>
              <a:rPr lang="fr-FR" i="1" dirty="0"/>
              <a:t>, ce qui fait 1 centaine et 6 dizaines restantes. Il n’y a pas d’unités restantes.</a:t>
            </a:r>
            <a:r>
              <a:rPr lang="fr-FR" i="1" strike="sngStrike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Quand on remplit le tableau de numération, on a 1 centaine, 6 dizaines restantes et 0 unité restante. C’est donc le nombre 160 </a:t>
            </a:r>
            <a:r>
              <a:rPr lang="fr-FR" i="0" dirty="0"/>
              <a:t>(compléter les pointillés)</a:t>
            </a:r>
            <a:r>
              <a:rPr lang="fr-FR" i="1" dirty="0"/>
              <a:t>. Et si on compte toutes les dizaines, celles qui sont dans la centaine et les dizaines restantes, il y en a 16. </a:t>
            </a:r>
            <a:r>
              <a:rPr lang="fr-FR" i="0" dirty="0"/>
              <a:t>(Tracer un arc de cercle au-dessus de 160 pour montrer le 16.)</a:t>
            </a:r>
            <a:r>
              <a:rPr lang="fr-FR" i="1" dirty="0"/>
              <a:t> On peut le lire également dans le tableau. </a:t>
            </a:r>
            <a:r>
              <a:rPr lang="fr-FR" i="0" dirty="0"/>
              <a:t>(Tracer un arc de cercle pour montrer le 16 dans le tableau.) </a:t>
            </a:r>
            <a:r>
              <a:rPr lang="fr-FR" i="1" dirty="0"/>
              <a:t>On peut lire aussi 160 unités. </a:t>
            </a:r>
            <a:endParaRPr i="1" dirty="0"/>
          </a:p>
        </p:txBody>
      </p:sp>
      <p:sp>
        <p:nvSpPr>
          <p:cNvPr id="159" name="Google Shape;15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dirty="0"/>
              <a:t>Même démarche.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dirty="0"/>
              <a:t>Réponse attendue </a:t>
            </a:r>
            <a:r>
              <a:rPr lang="fr-FR" dirty="0"/>
              <a:t>: 250.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dirty="0"/>
              <a:t>(Illustration en diapositive suivante.) </a:t>
            </a:r>
            <a:endParaRPr dirty="0"/>
          </a:p>
        </p:txBody>
      </p:sp>
      <p:sp>
        <p:nvSpPr>
          <p:cNvPr id="186" name="Google Shape;18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"/>
                  </a:ext>
                </a:extLst>
              </a:rPr>
              <a:t>E</a:t>
            </a:r>
            <a:r>
              <a:rPr lang="fr-FR" dirty="0"/>
              <a:t>ntourer au tableau les </a:t>
            </a:r>
            <a:r>
              <a:rPr lang="fr-FR" strike="noStrike" dirty="0"/>
              <a:t>2 </a:t>
            </a:r>
            <a:r>
              <a:rPr lang="fr-FR" dirty="0"/>
              <a:t>paquets de 10 dizaines pour former </a:t>
            </a:r>
            <a:r>
              <a:rPr lang="fr-FR" strike="noStrike" dirty="0"/>
              <a:t>2 </a:t>
            </a:r>
            <a:r>
              <a:rPr lang="fr-FR" dirty="0"/>
              <a:t>centaines.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25 dizaines, c’est égal à 2 centaines, 5 dizaines restantes et 0 unité restante. </a:t>
            </a:r>
            <a:r>
              <a:rPr lang="fr-FR" i="0" dirty="0"/>
              <a:t>Montrer par un arc de cercle au-dessus du 25 que l’on peut « lire » ces 25</a:t>
            </a:r>
            <a:r>
              <a:rPr lang="fr-FR" i="1" dirty="0"/>
              <a:t> </a:t>
            </a:r>
            <a:r>
              <a:rPr lang="fr-FR" i="0" dirty="0"/>
              <a:t>dizaines dans le tableau de numération. </a:t>
            </a:r>
            <a:endParaRPr i="0" dirty="0"/>
          </a:p>
        </p:txBody>
      </p:sp>
      <p:sp>
        <p:nvSpPr>
          <p:cNvPr id="195" name="Google Shape;19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b="1" dirty="0"/>
              <a:t>Réponse attendue </a:t>
            </a:r>
            <a:r>
              <a:rPr lang="fr-FR" dirty="0"/>
              <a:t>: 47.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dirty="0"/>
              <a:t>(Illustration en diapositive suivante.)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225" name="Google Shape;22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4A1D15E8-E8DB-6185-87E8-1C97115AD9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24;p35">
            <a:extLst>
              <a:ext uri="{FF2B5EF4-FFF2-40B4-BE49-F238E27FC236}">
                <a16:creationId xmlns:a16="http://schemas.microsoft.com/office/drawing/2014/main" id="{A1B17535-1102-2C72-46E2-7517B38F137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61;p46">
            <a:extLst>
              <a:ext uri="{FF2B5EF4-FFF2-40B4-BE49-F238E27FC236}">
                <a16:creationId xmlns:a16="http://schemas.microsoft.com/office/drawing/2014/main" id="{564A3A83-35E2-AFB6-B1DD-3BE2B9B30A4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3" name="Image 2" descr="Une image contenant symbole, logo, Graphique, Police&#10;&#10;Le contenu généré par l’IA peut être incorrect.">
            <a:extLst>
              <a:ext uri="{FF2B5EF4-FFF2-40B4-BE49-F238E27FC236}">
                <a16:creationId xmlns:a16="http://schemas.microsoft.com/office/drawing/2014/main" id="{791BE1EC-00F5-23BA-976F-D669FABBFC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76376" y="34504"/>
            <a:ext cx="1019455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Leçons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10. LES NOMBRES JUSQU’À 1 000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Utiliser les relations entre centaines, dizaines et unités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64524C-5E3E-0A0C-B099-BB8AAD23B3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64A5623D-F6A1-8AA4-E2F4-FD7084B81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6B47FF8-1395-E73F-DC58-AE47215A58A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FA5D236-69CD-8CE6-DD81-D31F8A675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9538210-C7D7-5B24-EEEB-943C95D21B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506676B-9819-09AF-7B6E-B886545857C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DD30310-EC10-0048-BE8D-E5EF8E7FB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AB46228-7061-FFFB-A4C9-D51D1DD49D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6716CD3-2ACB-3946-F596-3EA2D30359C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29085AD-7CA8-D010-8C24-EB8674C62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4785965-87E7-71BF-9E70-A008049F56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CB50706-43A2-CD6B-9305-7484FBC410B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134C34A-FC02-6075-6CBD-F204A4748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45949A9-A939-0740-6BFC-FEA526A035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D7C89EE-A0A9-1045-E627-377AB2579C3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5E1AB1-CFF8-CDB9-F82B-B6AE1BAF57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7F29313-BF0C-58EA-EB2A-2754A6E68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3F8634E-590B-6E37-C742-B994A33BA1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4FA19C-A92E-0D17-4142-447EA4DBD9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C6A2A11-F93A-3E9C-A5B6-4457D1336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21D6AA9-FD64-5D28-C57A-7C48A1FEF5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D88DD34B-A80D-D7A7-F93C-1CB63ABFD8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13774B16-DFF7-A881-DE00-7F7F361E2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BC1A744-D2A1-B54D-7BA6-389223B7B71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BAB3FAB-58E2-CE34-9636-4F085B9822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D1F6E6A-110A-641D-2FA8-9AB86A703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425A7DA-1470-7B7A-21FC-C85B5EFCBF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592369A-2653-C4F5-77CA-D4593ECEB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8D3729B-74E7-098C-CAF1-93044F15A98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2E7E20-B993-A351-E0F4-D363DE1189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80180E74-D5FB-8613-CAAA-3ECD8D63C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9CCE7E5-74EC-B62F-C710-A6024D190A2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2059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CF7FB52-F65F-6732-1E88-DCFE8B314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5DAB45D-9673-1975-103D-D425C0D158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82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B355BF4-2993-45CB-80A3-A59F13000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20772A5-B55C-BBFB-37E0-797DF7DCEDC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2251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BAC1692-2C8C-836D-360F-E875B82A3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C88CC2-1A9F-56A8-9B7A-E2ADD07F9E2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454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896A2B4-C6B0-679F-02CB-2047745A3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5C131E5-8045-C312-6323-0B517671FF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1448770-EDD0-495D-3E6E-11E236DEA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4546C6-AFA9-4074-8E8E-AE31CE240C2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D7A7CE8-83C6-39B4-D0BE-58C44CD0C7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B60CD60-1237-53B9-CD14-1053E6ED8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F753E7E-15E2-551F-6641-61C6B787490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BD4B713-783E-6586-A53D-B5A454079D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B9E9F7D7-4663-13BF-A82D-CE8C98E75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5E19778-BAD3-72FF-C7B4-69B27505D89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18EF7C-3EA6-1922-E760-07C31D8F66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99A40EB-54BC-CF54-AE70-00A275EDF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73B3585-7A7F-66C5-7A45-6A5DF5BEC21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982EA7-8A3A-6253-9D82-34829520A3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D13F0EA-B253-7A05-2024-61F91087F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5344AA2-A350-D80B-8BB8-7C68EFB66DA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36AA5BB-EBAC-B48F-9F99-5B2180089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7AE2D2E9-BB99-2A87-4416-F0916DDBC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CB40A26-AE51-3077-4956-662A425E6F2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03F3B3A-EAAE-AA30-64BD-33464381CD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5B74F4E9-9BD6-AAF9-E4CB-CF774A123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0E8457D-05E9-22CB-8273-383D5750D7A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C2B8F4A-9388-4E97-5399-1D9341CEB8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378CADF-01A9-9FA2-12D0-320B26520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157B62A-B69E-5C3B-A60E-9527EE2635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ée un document." ma:contentTypeScope="" ma:versionID="6303d845353e500dfe8c872dce30f0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1f87a2f2b3d55cca07ebd178771dec6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B6929A-325D-48F6-9877-191C169E6107}">
  <ds:schemaRefs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27f64e36-29aa-44d5-a3e0-06242cad7d4d"/>
    <ds:schemaRef ds:uri="cd84cc96-e4f0-4e7f-873a-a508fb658c41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5A418AD-50C3-4B13-B2C8-522C53C97A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1034</Words>
  <Application>Microsoft Office PowerPoint</Application>
  <PresentationFormat>Affichage à l'écran (4:3)</PresentationFormat>
  <Paragraphs>60</Paragraphs>
  <Slides>24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24</vt:i4>
      </vt:variant>
    </vt:vector>
  </HeadingPairs>
  <TitlesOfParts>
    <vt:vector size="34" baseType="lpstr">
      <vt:lpstr>Calibri</vt:lpstr>
      <vt:lpstr>Arial</vt:lpstr>
      <vt:lpstr>Quattrocento Sans</vt:lpstr>
      <vt:lpstr>Calibri Light</vt:lpstr>
      <vt:lpstr>Verdana</vt:lpstr>
      <vt:lpstr>Thème Office</vt:lpstr>
      <vt:lpstr>1_Thème Office</vt:lpstr>
      <vt:lpstr>2_Thème Office</vt:lpstr>
      <vt:lpstr>3_Thème Office</vt:lpstr>
      <vt:lpstr>7_Thème Office</vt:lpstr>
      <vt:lpstr>10. LES NOMBRES JUSQU’À 1 000 Utiliser les relations entre centaines, dizaines et unités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2025-07-25T16:45:30Z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