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</p:sldMasterIdLst>
  <p:notesMasterIdLst>
    <p:notesMasterId r:id="rId79"/>
  </p:notesMasterIdLst>
  <p:sldIdLst>
    <p:sldId id="256" r:id="rId7"/>
    <p:sldId id="257" r:id="rId8"/>
    <p:sldId id="258" r:id="rId9"/>
    <p:sldId id="298" r:id="rId10"/>
    <p:sldId id="645" r:id="rId11"/>
    <p:sldId id="299" r:id="rId12"/>
    <p:sldId id="300" r:id="rId13"/>
    <p:sldId id="301" r:id="rId14"/>
    <p:sldId id="302" r:id="rId15"/>
    <p:sldId id="303" r:id="rId16"/>
    <p:sldId id="618" r:id="rId17"/>
    <p:sldId id="304" r:id="rId18"/>
    <p:sldId id="305" r:id="rId19"/>
    <p:sldId id="306" r:id="rId20"/>
    <p:sldId id="356" r:id="rId21"/>
    <p:sldId id="282" r:id="rId22"/>
    <p:sldId id="369" r:id="rId23"/>
    <p:sldId id="284" r:id="rId24"/>
    <p:sldId id="646" r:id="rId25"/>
    <p:sldId id="647" r:id="rId26"/>
    <p:sldId id="648" r:id="rId27"/>
    <p:sldId id="649" r:id="rId28"/>
    <p:sldId id="650" r:id="rId29"/>
    <p:sldId id="651" r:id="rId30"/>
    <p:sldId id="652" r:id="rId31"/>
    <p:sldId id="653" r:id="rId32"/>
    <p:sldId id="654" r:id="rId33"/>
    <p:sldId id="655" r:id="rId34"/>
    <p:sldId id="656" r:id="rId35"/>
    <p:sldId id="657" r:id="rId36"/>
    <p:sldId id="295" r:id="rId37"/>
    <p:sldId id="370" r:id="rId38"/>
    <p:sldId id="297" r:id="rId39"/>
    <p:sldId id="663" r:id="rId40"/>
    <p:sldId id="664" r:id="rId41"/>
    <p:sldId id="665" r:id="rId42"/>
    <p:sldId id="666" r:id="rId43"/>
    <p:sldId id="667" r:id="rId44"/>
    <p:sldId id="668" r:id="rId45"/>
    <p:sldId id="669" r:id="rId46"/>
    <p:sldId id="670" r:id="rId47"/>
    <p:sldId id="671" r:id="rId48"/>
    <p:sldId id="672" r:id="rId49"/>
    <p:sldId id="673" r:id="rId50"/>
    <p:sldId id="674" r:id="rId51"/>
    <p:sldId id="307" r:id="rId52"/>
    <p:sldId id="371" r:id="rId53"/>
    <p:sldId id="322" r:id="rId54"/>
    <p:sldId id="659" r:id="rId55"/>
    <p:sldId id="660" r:id="rId56"/>
    <p:sldId id="658" r:id="rId57"/>
    <p:sldId id="661" r:id="rId58"/>
    <p:sldId id="335" r:id="rId59"/>
    <p:sldId id="372" r:id="rId60"/>
    <p:sldId id="337" r:id="rId61"/>
    <p:sldId id="675" r:id="rId62"/>
    <p:sldId id="687" r:id="rId63"/>
    <p:sldId id="676" r:id="rId64"/>
    <p:sldId id="677" r:id="rId65"/>
    <p:sldId id="678" r:id="rId66"/>
    <p:sldId id="679" r:id="rId67"/>
    <p:sldId id="680" r:id="rId68"/>
    <p:sldId id="681" r:id="rId69"/>
    <p:sldId id="682" r:id="rId70"/>
    <p:sldId id="683" r:id="rId71"/>
    <p:sldId id="684" r:id="rId72"/>
    <p:sldId id="685" r:id="rId73"/>
    <p:sldId id="686" r:id="rId74"/>
    <p:sldId id="350" r:id="rId75"/>
    <p:sldId id="373" r:id="rId76"/>
    <p:sldId id="374" r:id="rId77"/>
    <p:sldId id="644" r:id="rId7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3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07D"/>
    <a:srgbClr val="F58234"/>
    <a:srgbClr val="1D8F60"/>
    <a:srgbClr val="BCCF1F"/>
    <a:srgbClr val="1A1A18"/>
    <a:srgbClr val="ECECEC"/>
    <a:srgbClr val="D90000"/>
    <a:srgbClr val="FFED00"/>
    <a:srgbClr val="843C0C"/>
    <a:srgbClr val="237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86536" autoAdjust="0"/>
  </p:normalViewPr>
  <p:slideViewPr>
    <p:cSldViewPr snapToGrid="0">
      <p:cViewPr varScale="1">
        <p:scale>
          <a:sx n="71" d="100"/>
          <a:sy n="71" d="100"/>
        </p:scale>
        <p:origin x="1925" y="6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120" Type="http://schemas.openxmlformats.org/officeDocument/2006/relationships/commentAuthors" Target="commentAuthors.xml"/><Relationship Id="rId125" Type="http://schemas.microsoft.com/office/2018/10/relationships/authors" Target="authors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notesMaster" Target="notesMasters/notesMaster1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24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19" Type="http://customschemas.google.com/relationships/presentationmetadata" Target="meta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crayons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reste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placer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850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FE5F6FE7-44DB-73C8-84FD-9E486B34B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FEF55F5D-1A31-7769-DA11-5E0634F81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E1745253-BF0C-FC6A-AD66-2FF01D91A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1 réglette orange et une réglette vert clair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13.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5AAFD232-3225-DCCB-FD9F-505C554917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505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2682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il reste de crayons après en avoir enlevé.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soustraction. 24 – 11.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donner le résultat.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431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24 – 11 =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 réglette orange et la réglette vert clair, ce qui représente 13.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1872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Il reste 13 crayons dans la trousse.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enlevé une quantité et où l’on cherche ce qu’il y a à la fin.</a:t>
            </a:r>
            <a:endParaRPr lang="fr-FR"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2812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les réglettes en s’appuyant sur la dizaine pour représenter les 17 pommes et les 14 poires.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Faire une correction rapide avec 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17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14 =</a:t>
            </a:r>
            <a:r>
              <a:rPr lang="fr-FR" b="0" dirty="0"/>
              <a:t> </a:t>
            </a:r>
            <a:r>
              <a:rPr lang="fr-FR" b="0" i="0" dirty="0"/>
              <a:t>31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 </a:t>
            </a:r>
            <a:r>
              <a:rPr lang="fr-FR" b="0" i="0" dirty="0"/>
              <a:t>: Il y a 31</a:t>
            </a:r>
            <a:r>
              <a:rPr lang="fr-FR" b="0" dirty="0"/>
              <a:t> </a:t>
            </a:r>
            <a:r>
              <a:rPr lang="fr-FR" b="0" i="0" baseline="0" dirty="0"/>
              <a:t>fruits dans la corbeille</a:t>
            </a:r>
            <a:r>
              <a:rPr lang="fr-FR" b="0" i="0" dirty="0"/>
              <a:t>.</a:t>
            </a:r>
            <a:endParaRPr b="0" i="0" dirty="0"/>
          </a:p>
        </p:txBody>
      </p:sp>
      <p:sp>
        <p:nvSpPr>
          <p:cNvPr id="489" name="Google Shape;489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3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 se passe-t-il dans ce problème ?</a:t>
            </a:r>
            <a:r>
              <a:rPr lang="fr-FR" b="0" dirty="0"/>
              <a:t>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a des personnes dans un restaurant et d’autres arrivent.</a:t>
            </a:r>
            <a:endParaRPr lang="fr-FR" b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personnes il y a à la fin.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Y aura-t-il plus ou moins de personnes à la fin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en aura plus, car des personnes sont arrivées.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avait 18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personnes au départ.</a:t>
            </a:r>
            <a:endParaRPr lang="fr-FR" dirty="0"/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B2649928-45AC-CD40-E82B-755B461C6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66E34108-6026-7822-2CAD-A291EBF399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211A38E7-3958-CF50-0180-FC6F6871A1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18 personnes qui étaient installées au départ. On a dessiné 1 barre de dizaine et 8 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9 personnes qui arrivent.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 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Oui, car elles ne font pas partie des 18 personnes de départ.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/>
              <a:t>Faire émerger qu’on dessine une flèche pour montrer qu’elles rejoignent le groupe de départ.</a:t>
            </a:r>
            <a:endParaRPr lang="fr-FR" i="0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1A1688A8-920E-1417-667F-D8101E94154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567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74E51906-34F7-1459-2FBB-34FE0F714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BE48239B-7D92-D3A7-B6B0-41D7B2AA54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AEBCE259-1147-C915-30A7-1F91EA3482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9 personnes qui arrivent. On a dessiné une flèche pour montrer qu’elles rejoignent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personnes il y a maintenant.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44279AC-2B52-7578-2A22-83479ABCD49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5498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02870C94-3A26-4C79-DA3A-8622D6C69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6C68128A-5EEF-57F5-371A-FBE12ECBBA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58DF2E70-B6C2-0B56-38BB-33EFF53E39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47172AB3-C437-2947-4795-777FD0BFD88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1960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DC9DE3D2-D5FC-01B5-48EF-B88303B6E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ABA6B0CE-77AF-B8CC-FA7E-744C53180F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F28DA344-7FD4-A801-C233-3138C88017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18 personnes qui étaient installées au départ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orange et une réglette marron.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7C99B507-1EF8-A0D7-DCD2-0408099D1A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35747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A42B16D5-2161-C105-91A3-555AD9681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860F7B61-B6BD-74DD-F7A5-A74B0FB380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ACC67300-CB50-462E-07DD-79E5E17443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18 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peut-on prendre pour représenter les 9 personnes qui arrivent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bleue.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la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la place à côté des autres réglettes, car les 9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personnes s’ajoutent aux 18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personnes</a:t>
            </a:r>
            <a:r>
              <a:rPr lang="fr-FR" b="0" i="1" dirty="0"/>
              <a:t> de départ.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EA095DC9-A5AC-7A84-ED60-B40CAF63A97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0230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A358478D-A1B4-6894-F059-8700346AE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C2BCFE7B-19F7-F9B7-8298-1E846646A7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629F146B-D0D4-B29F-0CD2-E638EB3403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 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fait la même longueur que toutes les autres réunies.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C347373D-4DAB-89D6-DF13-6AFE1CC800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29688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C4FC348E-FB35-763D-5E22-175D24A65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C86595A4-B1AE-4029-5D34-4D42241DD5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FAAB0822-9DCF-07C5-A4A4-176B058694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personnes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y a après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placer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EAA31BBA-A7A9-CDBF-3499-76D174B7042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222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3612BED8-F622-D722-1D9C-26A57DB63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ABF004FB-A409-8AA2-0F9E-2A7130550A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F18CDABE-8F62-CBC6-0216-46AA46B0F0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2 réglettes orange et une réglette noire.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27.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FECFC38A-7E6C-64D6-D7CE-FB171F9B26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15505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7F8512D2-1C26-FADA-77AF-94F6157DD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0F756A0C-5D2A-FB54-8ADD-C5D03E4886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792E2526-4270-AB04-FEF5-F456378D23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4C7928D6-0EC5-DD93-EBB9-997A45CBD43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02280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ED58409D-B334-705A-A809-1866193DD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812FBF67-2124-435B-3C17-C33516EB0D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68B80A50-53DD-58CD-DE47-8586A4565C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il y a de personnes après l’arrivée des 9.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addition. 18 + 9.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donner le résultat.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1CAE1BD6-6279-175F-7093-DF847A4AABE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63661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F8DBB3E4-91BA-02E0-BB3D-47CA0BC15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AA80BD0A-D657-D87B-AF4D-1B90FA3D15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F85F736-AE35-9FFF-B7FA-27A083595F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18 + 9 = 27.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2 réglettes orange et la réglette noire, ce qui représente 27.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0DFB021A-539B-DD58-7B66-832913EC275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8420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 se passe-t-il dans ce problème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a des crayons au départ et on en enlève. </a:t>
            </a:r>
            <a:endParaRPr lang="fr-FR" b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crayons il reste dans la trousse.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Y aura-t-il plus ou moins de crayons après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en aura moins car Rose en a enlevé.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Rappeler aux élèves que l’important est de représenter les nombres de l’énoncé.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 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avait 24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crayons au départ.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 qu’on doit dessiner les 24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crayons un par un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Non, on peut utiliser une barre de dizaines pour représenter un groupe de 10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crayons.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503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84355A19-2484-DD21-0EE1-258DA4FC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0CFB2D3A-1E14-3DA8-EDC4-82F8F5A665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AA270C9-55CF-D193-D3A9-2B1309EFAF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27 personnes sont installées maintenant.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ajouté et où l’on cherche ce qu’il y a à la fin.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432EF02A-3FE8-9DDD-24FA-4CCBC5B387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30923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Lire le problème et le faire reformuler par les élèves.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</a:t>
            </a:r>
            <a:r>
              <a:rPr lang="fr-FR" b="0" i="0" dirty="0"/>
              <a:t> </a:t>
            </a:r>
            <a:r>
              <a:rPr lang="fr-FR" b="0" dirty="0"/>
              <a:t>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Attention, dans le schéma, il faut transformer une barre de dizaine en 10 unités.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30 – 19 = 11.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Il y a 11 crêpes au sucre.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qui étaient présentes dans l’album au départ.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/>
              <a:t>Faire remarquer que dans ce problème, les données ne sont pas présentées dans l’ordre chronologique. </a:t>
            </a:r>
            <a:r>
              <a:rPr lang="fr-FR" b="0" i="1" dirty="0"/>
              <a:t>Ce qu’on ajoute apparait dans le texte avant ce qu’il y avait au départ. </a:t>
            </a: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128AA809-970F-7A0C-70C0-682330CFD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40649830-D2D2-F652-6496-A7F7B52B11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DCB4D88C-3A45-76AB-CAA4-E38706F21F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qu’il y avait au départ. On dessine 2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 et 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Qu’avez-vous représenté ensuite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7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que Yanis range dans son album.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Oui, car elles ne font pas partie des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cartes</a:t>
            </a:r>
            <a:r>
              <a:rPr lang="fr-FR" b="0" i="1" dirty="0"/>
              <a:t> de départ. On va donc dessiner 7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en plus.</a:t>
            </a:r>
            <a:endParaRPr lang="fr-FR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D1931D3-3292-F894-1C18-CAD636538A2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62593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52E75608-92C4-7714-8047-8D6BB130C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3315E316-CA49-678B-6D08-83B78E957B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0B9D650D-6230-9142-4BF0-A5359C9C15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7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cartes. On les entoure et on met une flèche pour montrer qu’elles rejoignent le groupe de départ.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cartes il y a dans l’album maintenant.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cartes.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de l’ensemble entouré.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3F29CDC4-33FB-6D6E-7F75-8FEF2FEE36C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52123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D5E05661-0560-AF5B-2D0F-5E20FA9CD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36A500E1-2B2F-44CD-30F0-AF37A67D5D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07A0FB5A-22B4-D9CB-08C1-0A14785179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F8B6211D-1ABD-795D-9D95-DA97EAFCA6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93360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CBC116A2-BF87-1068-E7CD-BACA86D2F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2B53173F-DA90-9F2B-230E-2DC857567A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6778CC83-334D-8D8D-4E0A-3F5CCB4947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avez-vous construit le schéma des réglettes qui représente le problème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émerger qu’on représente les 26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cartes du départ par 2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réglettes orange et 1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réglette vert foncé.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22E40E90-8ED8-E870-34E9-1E6316BA70D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884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235DB72E-E1CE-566B-DEF2-B74C73B8C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C47C3EF4-5423-6973-C766-932454DD13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00A39D71-5F0B-4C40-8B6F-48BBB0F965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26 cartes du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avez-vous prise représenter les 7 cartes que Yanis ajoute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noire.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l’avez-vous placée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la place à côté des autres réglettes.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D8ABD08A-3FDB-9930-FA90-B17B17A0E1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97981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4E36494B-592E-64F4-E636-22D1F7388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3475D80E-EC4F-1AAF-924E-E73E6FA52C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27098C4D-269C-68FD-10E9-AB37CBAE62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fait la même longueur que l’ensemble des réglettes placées.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7432048E-364F-6ABE-9BD2-B65CE031F14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2387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24 crayons qu’on avait au départ. On a dessiné 2 barres de dizaine et 4 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11 crayons que Rose prend.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 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Non, ils font partie des 24 crayons de départ. On va donc barrer 11 crayons.</a:t>
            </a:r>
            <a:endParaRPr lang="fr-FR" dirty="0"/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08991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30B35D79-4DFF-7668-102E-51430082A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77BC93CB-04F5-3B56-D583-59F1E51336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0F09B3C6-1E94-6080-C9EE-04A8B88887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cartes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y a maintenant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quelles réglettes ils ont placées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814719EC-3537-B1E7-80BD-C7C6D8CA43C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6386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923AE481-2ADF-677A-BA5D-F95FB2E7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B5F9BFCC-C611-9A92-2A76-C5ECCC20F8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79F1B70C-26A2-4A4B-2761-5AF3F86478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3 réglettes orange et 1 réglette vert clair.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33.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6F323F6C-30B0-DC59-3EBD-9E676C370DB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4351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5C4EDB19-BE7F-4A7B-8D88-56EA98AC2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30819113-5059-30C1-7AA9-DCCA0E09E2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B5169A6C-D8F0-E34C-A76D-8CE977C2C6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quel calcul ils ont écrit pour trouver la réponse au problème.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6574CECB-9514-4D6B-4B6D-901A45A8254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62682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9594A2E9-3763-9BE9-C269-8A5408360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68AB327E-2906-14F6-1B82-6E440D7915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EA178F11-34A2-2AED-D79E-5B96C790AC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cartes il y a après en avoir ajouté.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addition. 26 + 7.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4368C7F7-4723-4A6F-F941-5A0DACF5508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568649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358D0B69-4321-1732-53D5-8DA376116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C867FEBE-9E22-C321-7954-AADCD9A72D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F48CFF3-454F-A192-5812-5F6DC73CD6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26 + 7 = 33.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3 réglettes orange et la réglette vert clair, ce qui représente 33.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AC456916-07A7-FA9E-D184-5FC80913413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58156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8A29F448-3D38-4EDD-9C9D-1C61AC7D4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46B4DB34-569F-58F7-28B5-49130FC6DA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A331E79A-73CA-5FD9-034E-6C1871B9C4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Yanis a 33 cartes dans son album maintenant.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ajouté et où l’on cherche ce qu’il y a à la fin.</a:t>
            </a:r>
            <a:endParaRPr lang="fr-FR"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E516A782-405A-498E-1A83-AAD3C050CB5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36750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Lire le problème et le faire reformuler par les élèves.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15 +</a:t>
            </a:r>
            <a:r>
              <a:rPr lang="fr-FR" b="0" dirty="0"/>
              <a:t> </a:t>
            </a:r>
            <a:r>
              <a:rPr lang="fr-FR" b="0" i="0" dirty="0"/>
              <a:t>9 +</a:t>
            </a:r>
            <a:r>
              <a:rPr lang="fr-FR" b="0" dirty="0"/>
              <a:t> </a:t>
            </a:r>
            <a:r>
              <a:rPr lang="fr-FR" b="0" i="0" dirty="0"/>
              <a:t>8 =</a:t>
            </a:r>
            <a:r>
              <a:rPr lang="fr-FR" b="0" dirty="0"/>
              <a:t> </a:t>
            </a:r>
            <a:r>
              <a:rPr lang="fr-FR" b="0" i="0" dirty="0"/>
              <a:t>32.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Malo a </a:t>
            </a:r>
            <a:r>
              <a:rPr lang="fr-FR" b="0" i="0"/>
              <a:t>32</a:t>
            </a:r>
            <a:r>
              <a:rPr lang="fr-FR" b="0"/>
              <a:t> </a:t>
            </a:r>
            <a:r>
              <a:rPr lang="fr-FR" b="0" i="0"/>
              <a:t>figurines </a:t>
            </a:r>
            <a:r>
              <a:rPr lang="fr-FR" b="0" i="0" dirty="0"/>
              <a:t>en tout.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problème. Distribuer le kit de jetons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fr-FR" b="0" baseline="0" dirty="0"/>
              <a:t> Les élèves ne prendront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b="0" baseline="0" dirty="0"/>
              <a:t> les 5 jetons indiqués : 1 vert, 2 bleus et 2 rouges.</a:t>
            </a:r>
            <a:endParaRPr lang="fr-FR" b="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Expliquer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contrairement au problème rencontré dans la précédente série (séance n° 4), ce qui nous intéresse ici, c’est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l’ordre dans lequel on place les jetons (ici, on connait la composition du lot, on ne la cherche pas).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Les élèves manipulent et </a:t>
            </a:r>
            <a:r>
              <a:rPr lang="fr-FR" b="0" dirty="0"/>
              <a:t>f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ont des essais qu’ils ajustent.</a:t>
            </a:r>
          </a:p>
        </p:txBody>
      </p:sp>
      <p:sp>
        <p:nvSpPr>
          <p:cNvPr id="1101" name="Google Shape;110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687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54E51768-D5C6-604D-0F44-2934E1CD1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ECB85666-E949-9748-1779-AFBFA50619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C80F9C0B-CA50-08DA-D78C-B1567C5106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Reprenez en collectif : </a:t>
            </a:r>
            <a:r>
              <a:rPr lang="fr-FR" b="0" i="1" dirty="0"/>
              <a:t>voici les 5 jetons alignés. Il faut trouver la couleur de chacun.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Quel est le jeton dont on peut trouver facilement la couleur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La</a:t>
            </a:r>
            <a:r>
              <a:rPr lang="fr-FR" b="0" i="1" dirty="0"/>
              <a:t> 3</a:t>
            </a:r>
            <a:r>
              <a:rPr lang="fr-FR" b="0" i="1" baseline="30000" dirty="0"/>
              <a:t>e</a:t>
            </a:r>
            <a:r>
              <a:rPr lang="fr-FR" b="0" i="1" dirty="0"/>
              <a:t> information nous dit que le jeton le plus à gauche est rouge.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F22EDC76-31F7-CF9B-BE99-2A38ECE2BA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05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11 crayons barrés.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crayons il reste.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les crayons restants.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l’on cherche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des crayons restants.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90456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3DC85F74-E65B-39C3-D6BA-F85720316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F1DEE94C-6AF1-13BE-F0C0-8FF4BA095E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45AD7B10-6F07-5598-4FF4-A4FE60BDAA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De quel autre jeton peut-on trouver facilement la couleur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L</a:t>
            </a:r>
            <a:r>
              <a:rPr lang="fr-FR" b="0" i="1" dirty="0"/>
              <a:t>e jeton le plus à droite est rouge puisqu’il n’est ni vert, ni bleu.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E469F55D-6D7F-1BF7-892B-F03AAFCFA83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282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9B13A120-1419-4CBC-1C7F-9FCA6664C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12CCCF34-F7C3-089F-AC4E-B525A0E514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2769B807-270D-EB6E-26AC-F26300432F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On a placé les 2 jetons rouges.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Quels jetons reste-t-il à placer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1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jeton vert et 2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jetons bleus.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sym typeface="Symbol" panose="05050102010706020507" pitchFamily="18" charset="2"/>
              </a:rPr>
              <a:t>Quelle information n’a-t-on pas utilisée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Le jeton vert est entre les 2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jetons bleus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/>
              <a:t>Faire verbaliser qu’il reste les 3 emplacements du milieu, donc qu’il faut y placer le jeton vert encadré par les jetons bleus. 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29A4E5D9-1DC5-D2D5-9742-1BD84686B93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0851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E04705B5-4CF0-0535-35F7-DDC5A968E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CC83F8AD-720F-EFB5-5223-92E6BD5FFE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FE60815D-8AB1-D314-4E9E-B9EBF0E9B3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1" i="0" dirty="0"/>
              <a:t>Réponse</a:t>
            </a:r>
            <a:r>
              <a:rPr lang="fr-FR" b="0" i="0" dirty="0"/>
              <a:t> : rouge – bleu – vert – bleu – rouge.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60A8A211-07BD-9359-68DE-7EC66E030E7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14904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Procéder de manière identique.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émerger que les jetons de gauche et de droite sont bleus car</a:t>
            </a:r>
            <a:r>
              <a:rPr lang="fr-FR" b="0" i="0" dirty="0"/>
              <a:t> </a:t>
            </a:r>
            <a:r>
              <a:rPr lang="fr-FR" b="0" dirty="0"/>
              <a:t>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- ils ont la même couleur, c’est-à-dire qu’ils sont bleus ou rouges ;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- ils ne peuvent pas être rouges, car les jetons rouges doivent être côte à côte.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On place ensuite le jeton vert à droite du premier jeton bleu.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</a:t>
            </a:r>
            <a:r>
              <a:rPr lang="fr-FR" b="0" i="0" dirty="0"/>
              <a:t> : bleu – vert – rouge – rouge – bleu.</a:t>
            </a:r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que le maitre avait au départ. </a:t>
            </a:r>
            <a:endParaRPr lang="fr-FR" b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A75DF387-2169-8107-2418-ACA9A8902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BD625D7E-43C4-5098-1766-419AB5D7E0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E0BD2F9B-C2C7-901C-2316-3290CF50F5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du départ. On a dessiné 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que le maitre distribue.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Non, car ils font partie des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tubes</a:t>
            </a:r>
            <a:r>
              <a:rPr lang="fr-FR" b="0" i="1" dirty="0"/>
              <a:t> de départ.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/>
              <a:t>Faire émerger qu’il faut échanger une barre dizaine contre 10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unités.</a:t>
            </a:r>
            <a:endParaRPr lang="fr-FR" i="0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A3DD47C5-FAD5-2533-ABE5-69C8A1C1BF1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259112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9886A0A6-079D-67A9-70D1-6C04B2E6A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4E4AA081-B15A-3482-15C1-FE93AFE764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28E39536-2A22-0496-EB37-A1D54732A2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Voici les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de départ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: 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 et 10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représente-t-on les 26 tubes que distribue le maitre ?</a:t>
            </a:r>
            <a:endParaRPr lang="fr-FR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2C15D39C-AA0D-14CB-353D-FDC9D59C6BA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39861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DCA7B9BB-D1B8-E5E0-9EAA-302CDA1AC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3CBA06B9-9437-E9B5-C49B-2AB84D19C7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9C136402-87D1-1BEF-D7EA-26E55CA6A4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que le maitre a distribués. On les barre et on dessine une flèche pour montrer qu’ils quittent le groupe de départ.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tubes il reste.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doit entourer les tubes restants et mettre un point d’interrogation.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5F8F183F-1AEA-83B2-0BDE-2B296FA6A1D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427039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4B90445F-A968-BF9D-3655-32A639B76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4BB76BE9-3DC3-8B14-A296-28948130BD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3D580A59-7038-8045-BF3F-C35B4F071F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BC7DB465-B38D-D61E-1B23-920F7018D28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7424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87758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F034B8EF-D1C3-F13E-7352-94CA8E682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3BA5208A-B6DC-C71D-4793-37302F6BDD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6070BCBF-D8CE-ADEC-3043-8A997FC210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va voir comment représenter ce problème avec les réglettes.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40 tubes de départ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dirty="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D2F58132-5659-F053-2A0E-76C8FD2398D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535130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434C12A3-CE85-227B-01EB-66D3AC431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2E5A6FAB-662C-E7B3-0A6A-A054C3711D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7C9DCE6D-7E2B-4F6C-814C-0629DFD247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40 tubes.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doit-on prendre pour représenter les 26 tubes que le maitre distribue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2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 et 1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 vert foncé.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les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les place en dessous des autres réglettes, car les 26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font partie des 40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tubes</a:t>
            </a:r>
            <a:r>
              <a:rPr lang="fr-FR" b="0" i="1" dirty="0"/>
              <a:t> de départ.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A3591BC8-08B1-FCCC-EAF9-6D0FBAA2148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83688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ED52D897-86B9-0C31-D7AD-74359F90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D0D1049D-4BE9-BE96-6513-19B898646A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527E8D94-65CB-393B-594D-CE63770699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manquante pour obtenir la même longueur que le train de départ.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9D0581E1-FD9D-D640-DFFE-A16490AFD3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68872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9A9233D0-3E5B-C74E-FBAE-4DAD5A067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38CFDDD5-3569-7B4F-48CB-2CDE5424B8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EA62E6BC-0981-9A49-16A4-9177D39C94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On cherche le nombre de tubes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reste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quelles réglettes ils ont placées.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2F61921D-E8B4-3779-1DAD-C3F9738E9AB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50765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2AFF8D7B-7912-7ECA-2EC9-3F42F0DF0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63D38910-B1E7-9538-3847-CEF158C83E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C4E138A6-CC03-5947-C8AC-C00CEFA2F0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Il faut une réglette orange et une réglette rose.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14.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8D291AE7-1718-8163-7148-BB753FB0555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427435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3F3B6449-E1F9-CE43-F8A1-C0E8C693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0E5E5E77-EB19-4E32-7BEF-8E194F74D0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38F0AB4B-E962-7FC8-D34F-E04C173F48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96105A54-7159-B33E-41FC-784B6DD095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343947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7D7F842F-12A4-780E-6BF1-A24854118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7F3AA9B2-1B73-EDFE-6578-5B8CB99425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2387E739-DB55-295E-C77C-3BDAF5A2CC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tubes il reste après en avoir distribué 26.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soustraction. 40 – 26.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explique sa procédure et donne le résultat. 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958A4241-7CD4-3504-FC45-1A68BD9A3A3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62038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BDDCF9D1-26FC-7267-5196-90167F1F1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42C30E4D-3197-094B-FDF4-336919859D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B943818C-EA66-212A-36C4-260ED3191A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40 – 26 = 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 réglette orange et la réglette rose, ce qui représente 14.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C0293FDF-8820-3281-4B79-BAAB78EB421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395214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DC5572DD-B8F5-5C31-117C-90A95E9FB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72B41A33-FABD-0F62-59C6-657BC0B575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30A4D28F-0200-4D59-146D-DEBD460F20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Il lui reste 14 tubes de colle.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enlevé et où l’on cherche ce qu’il y a à la fin.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84541ED7-2123-65FB-CB8A-0D3405F34C7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380308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6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6 +</a:t>
            </a:r>
            <a:r>
              <a:rPr lang="fr-FR" b="0" dirty="0"/>
              <a:t> </a:t>
            </a:r>
            <a:r>
              <a:rPr lang="fr-FR" b="0" i="0" dirty="0"/>
              <a:t>6 +</a:t>
            </a:r>
            <a:r>
              <a:rPr lang="fr-FR" b="0" dirty="0"/>
              <a:t> </a:t>
            </a:r>
            <a:r>
              <a:rPr lang="fr-FR" b="0" i="0" dirty="0"/>
              <a:t>6 =</a:t>
            </a:r>
            <a:r>
              <a:rPr lang="fr-FR" b="0" dirty="0"/>
              <a:t> </a:t>
            </a:r>
            <a:r>
              <a:rPr lang="fr-FR" b="0" i="0" dirty="0"/>
              <a:t>24 (ou 4</a:t>
            </a:r>
            <a:r>
              <a:rPr lang="fr-FR" b="0" dirty="0"/>
              <a:t> </a:t>
            </a:r>
            <a:r>
              <a:rPr lang="fr-FR" b="0" i="0" dirty="0"/>
              <a:t>×</a:t>
            </a:r>
            <a:r>
              <a:rPr lang="fr-FR" b="0" dirty="0"/>
              <a:t> </a:t>
            </a:r>
            <a:r>
              <a:rPr lang="fr-FR" b="0" i="0" dirty="0"/>
              <a:t>6 =</a:t>
            </a:r>
            <a:r>
              <a:rPr lang="fr-FR" b="0" dirty="0"/>
              <a:t> </a:t>
            </a:r>
            <a:r>
              <a:rPr lang="fr-FR" b="0" i="0" dirty="0"/>
              <a:t>24).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Le papa de Rose a acheté 24</a:t>
            </a:r>
            <a:r>
              <a:rPr lang="fr-FR" b="0" dirty="0"/>
              <a:t> </a:t>
            </a:r>
            <a:r>
              <a:rPr lang="fr-FR" b="0" i="0" dirty="0"/>
              <a:t>œufs.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91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24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crayons que Rose a dans sa trousse au départ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 réglettes orange et une réglette rose.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417123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baseline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</a:t>
            </a:r>
            <a:r>
              <a:rPr lang="fr-FR" sz="1200" b="1" i="0" baseline="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fr-FR" sz="1200" b="1" i="0" baseline="3000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schéma, schéma de réglettes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 34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–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28 =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 Il lui reste 6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euros en sortant de la boulangerie.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l’exercice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 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: 18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+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13 =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31.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: Il y a 31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enfants dans le bus maintenant.</a:t>
            </a:r>
            <a:endParaRPr lang="fr-FR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24 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utiliser pour représenter les 11 crayons que sort Rose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orange et une réglette blanche.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les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les place en dessous des autres réglettes, car les 11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crayons font partie des 24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crayons</a:t>
            </a:r>
            <a:r>
              <a:rPr lang="fr-FR" b="0" i="1" dirty="0"/>
              <a:t> du départ.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778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manquante pour obtenir la même longueur que le grand train.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57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D857C87E-4421-2A0E-949A-0B40BE9EBF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1675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393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preserve="1">
  <p:cSld name="2_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2685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96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8709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3965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110290A7-5E71-421D-9CC7-AC1B1EE48B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06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0568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C1CE1A1E-DD44-6916-A6AB-C850512B95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762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D8241F05-9685-DEDF-FC68-FE87358256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5" r:id="rId3"/>
    <p:sldLayoutId id="2147483656" r:id="rId4"/>
    <p:sldLayoutId id="2147483661" r:id="rId5"/>
    <p:sldLayoutId id="214748367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86710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2.xml"/><Relationship Id="rId7" Type="http://schemas.openxmlformats.org/officeDocument/2006/relationships/slide" Target="slide5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7.xml"/><Relationship Id="rId5" Type="http://schemas.openxmlformats.org/officeDocument/2006/relationships/slide" Target="slide3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1" y="3363860"/>
            <a:ext cx="4845104" cy="29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ajout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(ajout)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Problème atypique : logique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B86C8BE-BEA4-96B2-65B3-6B962F15B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6A67110-20ED-7036-229C-8FE94E131C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1D3D1773-324D-E771-C030-61E02D030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B68B74C-3EFD-ECC4-6E96-CB8D07B8E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B9F96B-3E21-2E09-459A-38C00FC939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0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455B141-6566-2C79-CD58-FA9718F45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A003EC3F-C799-7DA8-8F41-0045D0E0BD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4070F54-5D45-092B-E495-F7D30BBF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6A16B8-71A8-225D-CEE8-58534761CA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6EBF54D5-7205-923F-0BCB-2852E21F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CDC08DA-8370-8621-1E4C-DBBDC608B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63983D24-8E8B-44F2-9933-B0FF9BA52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75B1222-98BB-A45B-D9B1-272986E975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6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8568C58-D0B9-3C6E-189B-8B7158E5A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BD5DE-B982-DE8C-79E6-DF0C6C91F4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6E146F8-A370-964D-92EA-E435463604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5E7B32E-D895-83E5-D2B6-276EBF241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DFCAF7-B9DC-8BC2-C918-527141C555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2E5542B3-DEC9-CE64-DF43-340D60198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8FD1880-3733-33F3-23F7-2DEB5E9BE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689E720-6714-161E-70C6-19880CAB38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3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6EEAF39-46EA-59B2-4136-A1DBBA4AE6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1733EB67-182E-07F3-E2CE-0521E47C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80397AA-647E-D650-28A1-6386913DB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E67E970-A834-E7A7-E1BC-11D4D2F473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97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C3D194AF-0848-8DC4-B4EB-5D66A4FFD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B9FA764-E1C7-C3C8-2653-D9FBEAD3D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FFDD0D-8DE9-B197-6133-063D6CCC1B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91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3B8A7B78-0590-43E6-79B1-D4F74F4C4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DE7E429-03FF-CF89-63CE-F8807F6CB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C3F60FC-59D5-E30F-1BB3-5AD905D8CC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3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0FFBC1F0-B82F-74D7-3E4C-9EDFED137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C2EF1E3-549C-7482-2EC9-5C9AF3B5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AB0B91C-1CCD-D159-C438-2652190D02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7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73196F33-0651-2BE2-0A35-40A135AC4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E18C849-0E7D-47A1-D54A-536E34FA6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9C5852-C18F-2734-7D3A-EB140EC806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552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CE2FD5B1-1649-F33E-25FF-5D8380F79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72C9747-0497-F017-28E9-679295DCA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BF1B45-042B-32C2-9AFA-4A2CD93F60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822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551525B6-E81B-64A6-31BE-8BAC4E2CB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76A2EC4F-D735-4EAB-D642-33441A50D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95BD3EE-E45D-4598-FC84-8BD7E5E83B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10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6D2CB006-866B-8769-C4AC-3DFE6DC2E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3DC69B6-72E2-FC22-5B1C-E0AC3307E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EDD1FE-A653-C23A-2C1E-6D02E8F87C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789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28622E6F-68F9-2BCF-FDDA-7A1B21026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FC32C45B-6A61-4C31-9027-02053A697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9287081-E454-5548-4844-8D726A69FE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692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88C36FC2-068E-3B03-5644-AF0FC5980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04624FC1-629E-86E5-4DA6-02AC834DD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0C384A-BAF3-5505-9971-6DF4C19C28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7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5BBB8F9-2C9B-F3C6-8377-2EC9FCFF1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9EB2257-B728-CB44-E84B-D8F59793F7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BC7E18BC-9729-105F-5A0F-009DF9D39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A73F945-9967-7394-5CA9-E1664DCD8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78ACE5-2DC0-F16A-0A24-FAAE9D1959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7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5D438AD-10B2-932F-A493-4F086A917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E8071E5-C89C-D5D0-36CB-208EA388AC5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7328A5C-4238-8689-CBB8-F5B052394C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A90CDC7-E6B1-58CA-246A-E3D7403DC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CE359B-A76A-F888-425C-CB34D01DB6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FF63681A-948E-2725-C83D-43DC11691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DC486E6-7BD4-58CF-52DF-15427FA32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3B1F411-E792-334F-19B8-03FD322283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53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3370C550-5BC3-918E-CD6A-BDE95FCFE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1401448-1323-46F4-D043-5A296DD57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4E9FBC3-DF6C-241E-D857-5ABD3D7CA4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715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6C884250-2EFA-08F3-6863-B21650672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BCDD126-0E26-7BD2-31FA-8851CECEF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C583C0-2639-C8A8-ED5E-9982402A0E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525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D5CC1D04-566B-94D6-0103-7D5887394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C40CA60-30BC-2980-904A-F83C7ACE1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7BE48C2-5042-0785-0150-E9E3007BB5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31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025DB77E-5812-0A63-1F82-927C38C7E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E81CD7A-168F-AF57-5EAD-3546F6A27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1A1E92-CCB4-332F-20FE-9716C60151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936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93102D62-285E-6B27-67AC-E09D9AB84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A8B29DD-7B4D-9AF0-69D1-A6DE95F63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105C60-2353-73D2-BE5A-06272982EB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16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5A6DD20-E68E-CB5F-0538-EF307C0B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969AEA3-D8D0-0F85-89B5-79AD7162F0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C4D4ACEC-F63E-12F7-FD32-3F9A153DB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CAAACFB-4632-FC50-3FA9-580D0C312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A2719B-8E33-F99D-BD13-8792B87F730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592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9D508F91-51B2-2125-DEA5-D32CFBA59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B6BEFDA5-5C3E-0D38-4539-02F036F75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EB89923-0711-E4A0-26E8-CBF2BC1BB5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2666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13DD09D5-CB4C-926E-AA5B-D31B105C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1D66140-F56E-553C-2859-C6941768E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DF3BA1-59F2-0A0A-F3B2-BAFC265E7F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455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A3463B2F-5753-804D-0B37-9E6F33E62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597FCF2-5C1E-79CE-4037-6B681F482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7ED886F-21D4-B642-7CBB-F9DFD77124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140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313C4918-CC0F-81F2-9A7B-4AC7FB51F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3813113-E41F-6475-1789-DAA9D48D2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5D98D65-BB84-00E9-E387-E8221C0EE6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6869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BF908624-C11E-4D85-1FEC-6ECD8F265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BDA7EE-79FE-EC42-D243-E6A5ADF5C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AAF973-D52E-89DC-FD98-0EAB833FE4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056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DFF933-613D-554F-5479-FE01B0F0F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58E4C8E-84AB-47D9-18AD-F811B1748C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9F6B668-ACCD-CAD5-DCE9-E385E5AE93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1787D59-8E6F-E3AF-4C7A-28BA729D9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FBC4B7-2B63-D13D-29E4-F8275B3DFA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8CAC2702-528B-8501-9506-3B6A162C1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DD73E39-D7BE-8AAB-FD29-8BC256A6B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7A63452-C2D4-DA0E-7EE1-F40B3BEFF5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30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E5C8AFA-0073-0E68-E734-97E3AF43E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7A19B6-974A-06C4-5AFD-E4EF17C170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46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C02E75E8-02A7-E70A-7EE2-381237E39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5DB98252-94A5-6B54-C2E6-CFA21769D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B0CC0DC-00EC-8791-5E35-26EFAD9620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191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CD31D262-0D31-C06E-5EB7-316E42EB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A6E64653-D49D-D982-69A5-34EA18FD0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539ABC8-C9C7-55E3-3C5F-BF7A219944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840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022C62F1-342A-B00C-B697-F446A8B96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325160DE-1157-046E-D561-99809E45F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40919B4-A91A-2D71-10DB-F6F664B06E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40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73CC7BA-855E-2343-28B0-C4E121165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0121F8-F094-EE62-2402-0B1D36CC58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FF9E415-D80B-3F1B-6CC1-36647B095B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ED1DB7B-267B-D120-3503-2D7AC02B2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6B6AFDC-59BC-E75B-B67C-66AE7F8576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75CE4349-00FC-2798-53A3-0C29EC5CF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424BD11-5F93-63A4-9AE4-E25151385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DD920A6-96EC-EF51-D035-F074233E2C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311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D496760D-C986-BF48-1B1E-E1CCE1110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EE155B2-1059-A0E9-1060-518676410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25FE70-6704-66B1-646D-C079B9E001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864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34283DBE-7C8B-979B-A762-3C6AFADD4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21F52DF-DAE9-F953-EF2C-9622724D5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56126B3-7179-2E4E-4266-E85832661E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228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6ABB99B3-52A2-866A-4E5B-8E32E5D0C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1C1AEF4-7478-BF60-8439-E0F7121EF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B6B1FE7-4A10-7F67-C6C7-1C17818FFAB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9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1BC5DA6-06C0-7453-50E4-6E41B2290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962AEA6-0F53-EABB-E587-C206A97249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75C64091-FA09-38BD-BC2A-8CCE7B86B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093E32C-1158-F468-7512-8AB35983A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2BFD226-C4C3-26DB-6921-9C1D072157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857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1C1C5921-5821-DC9F-8F15-DEB66670A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C6DE16F-B65E-34B5-C80C-AF70077A5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8F93E99-CAB2-3C78-8911-6F6BC37F35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265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D23ACE5E-0D96-1F84-F0DC-A331803A9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EDBDDE5-A2AE-75F6-EAE8-510C09119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5353100-6E94-04A6-D26A-6088BF9A3E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054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92A964EC-EE11-47C7-A9AA-05A44A959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E1DE5EB-ABB4-DBCC-7944-807ACB07A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80B4F3-43CA-060E-AB8F-AFDA87B285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0692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C2A05135-7D7B-D075-96F0-992A40F78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06B27967-6A8F-702B-52F2-4E2796C2F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1254835-3DEB-0208-C73F-1C3514ADAE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07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D69B9A6C-0BAD-A818-8466-42D7B3ADE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374916F-1BDD-E453-3DFE-96A1F08F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5261238-F3AA-193E-5E7D-9C84FCEC76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032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CD4E2CF7-D68C-2491-5D94-88029F20A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C34A1E-DA2E-B1C6-9BB5-5F39F2947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4870802-FB4D-3389-F883-517BC3E1F6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653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1323A3B4-043C-A678-9920-896B06A6C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0D4704BC-10DC-4551-D0D4-F5BEDFEC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428FEAF2-33E2-70EF-FD57-85BDFEBD95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70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2CC3FC76-7CE4-DEA3-D13A-CB6126144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1505075-5197-85B3-EB59-19F3A5FC9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D0FB76E-CD8F-1789-5D46-4042B9518E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89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9D69F69-6679-661F-021A-D0CCCD931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A184427-0514-9266-0C6F-D27E19D565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75F5EA1-FF20-4EB3-DFC2-3F2E08191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0107AB-734A-8649-7BF7-BF44567C49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63C2D33-C072-6148-6A4D-C3BF93850D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27E5E46-EC6A-E0BB-FCC8-CCF3E08A6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A31FA33-5827-BFE2-9EC1-AE367ABE57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2F0FD2A-CD1B-A199-D74B-2D80DFBC8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830D69-F01C-16B3-78F3-297208A0B9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90712E9-846B-2F9E-D998-C9E27E4EA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9518F14-BF07-0662-E77B-24ADB46F03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79C595-54AC-7C6C-F896-339D2BE75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4E1A16F-1007-AC9F-2D52-D94FD31B70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  <SharedWithUsers xmlns="27f64e36-29aa-44d5-a3e0-06242cad7d4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18803a878aac849c00b4a01ccbe54988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80e55d487851c59b72b49e6c88a20c9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E5509C7-5F5D-4EB8-A008-2FC4FAD3B4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3285</Words>
  <Application>Microsoft Office PowerPoint</Application>
  <PresentationFormat>Affichage à l'écran (4:3)</PresentationFormat>
  <Paragraphs>306</Paragraphs>
  <Slides>72</Slides>
  <Notes>72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72</vt:i4>
      </vt:variant>
    </vt:vector>
  </HeadingPairs>
  <TitlesOfParts>
    <vt:vector size="80" baseType="lpstr">
      <vt:lpstr>Arial</vt:lpstr>
      <vt:lpstr>Calibri</vt:lpstr>
      <vt:lpstr>Noto Sans Symbols</vt:lpstr>
      <vt:lpstr>Symbol</vt:lpstr>
      <vt:lpstr>Verdana</vt:lpstr>
      <vt:lpstr>Thème Office</vt:lpstr>
      <vt:lpstr>1_Thème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2025-07-25T16:43:25Z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  <property fmtid="{D5CDD505-2E9C-101B-9397-08002B2CF9AE}" pid="4" name="Order">
    <vt:r8>1247200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