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1"/>
  </p:notesMasterIdLst>
  <p:sldIdLst>
    <p:sldId id="337" r:id="rId9"/>
    <p:sldId id="321" r:id="rId10"/>
    <p:sldId id="322" r:id="rId11"/>
    <p:sldId id="336" r:id="rId12"/>
    <p:sldId id="323" r:id="rId13"/>
    <p:sldId id="324" r:id="rId14"/>
    <p:sldId id="334" r:id="rId15"/>
    <p:sldId id="325" r:id="rId16"/>
    <p:sldId id="326" r:id="rId17"/>
    <p:sldId id="327" r:id="rId18"/>
    <p:sldId id="328" r:id="rId19"/>
    <p:sldId id="329" r:id="rId20"/>
    <p:sldId id="339" r:id="rId21"/>
    <p:sldId id="330" r:id="rId22"/>
    <p:sldId id="340" r:id="rId23"/>
    <p:sldId id="285" r:id="rId24"/>
    <p:sldId id="331" r:id="rId25"/>
    <p:sldId id="332" r:id="rId26"/>
    <p:sldId id="333" r:id="rId27"/>
    <p:sldId id="286" r:id="rId28"/>
    <p:sldId id="338" r:id="rId29"/>
    <p:sldId id="287" r:id="rId3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Christophe" initials="cd [2]" lastIdx="1" clrIdx="7"/>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Christophe" initials="cd"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979A75-A6DD-4308-B4AD-24EBF40E2F77}" v="9" dt="2025-07-25T16:20:53.5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105" autoAdjust="0"/>
  </p:normalViewPr>
  <p:slideViewPr>
    <p:cSldViewPr snapToGrid="0">
      <p:cViewPr varScale="1">
        <p:scale>
          <a:sx n="72" d="100"/>
          <a:sy n="72" d="100"/>
        </p:scale>
        <p:origin x="1762" y="72"/>
      </p:cViewPr>
      <p:guideLst>
        <p:guide orient="horz" pos="2160"/>
        <p:guide pos="2880"/>
      </p:guideLst>
    </p:cSldViewPr>
  </p:slideViewPr>
  <p:notesTextViewPr>
    <p:cViewPr>
      <p:scale>
        <a:sx n="150" d="100"/>
        <a:sy n="150" d="100"/>
      </p:scale>
      <p:origin x="0" y="-5"/>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r>
              <a:rPr lang="fr-FR" i="1" dirty="0"/>
              <a:t>Aujourd’hui, nous allons repérer des points alignés, puis</a:t>
            </a:r>
            <a:r>
              <a:rPr lang="fr-FR" i="1" baseline="0" dirty="0"/>
              <a:t> </a:t>
            </a:r>
            <a:r>
              <a:rPr lang="fr-FR" i="1" dirty="0"/>
              <a:t>tracer des segments</a:t>
            </a:r>
            <a:r>
              <a:rPr lang="fr-FR" i="1" baseline="0" dirty="0"/>
              <a:t> et des droites avec la règle.</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a:t>Avant de commencer cette activité, demander aux élèves de vérifier que leur crayon est bien taillé, afin qu’ils fassent des tracés précis. </a:t>
            </a:r>
          </a:p>
          <a:p>
            <a:pPr marL="0" lvl="0" indent="0" algn="l" rtl="0">
              <a:spcBef>
                <a:spcPts val="0"/>
              </a:spcBef>
              <a:spcAft>
                <a:spcPts val="0"/>
              </a:spcAft>
              <a:buNone/>
            </a:pP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49122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Maintenant, vous allez vous entrainer avec l’exercice 1 en traçant tous les segments possibles.</a:t>
            </a:r>
          </a:p>
          <a:p>
            <a:pPr marL="0" marR="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Attention, vous devez tracer des segments, donc bien vous arrêter aux points, sans continuer le tracé au-delà des points.</a:t>
            </a:r>
            <a:br>
              <a:rPr lang="fr-FR" i="1" baseline="0" dirty="0">
                <a:latin typeface="Calibri" panose="020F0502020204030204" pitchFamily="34" charset="0"/>
              </a:rPr>
            </a:br>
            <a:r>
              <a:rPr lang="fr-FR" dirty="0">
                <a:latin typeface="Calibri" panose="020F0502020204030204" pitchFamily="34" charset="0"/>
              </a:rPr>
              <a:t>Distribuer la fiche photocopiable n° 8.</a:t>
            </a:r>
            <a:r>
              <a:rPr lang="fr-FR" baseline="0" dirty="0">
                <a:latin typeface="Calibri" panose="020F0502020204030204" pitchFamily="34" charset="0"/>
                <a:cs typeface="+mn-lt"/>
              </a:rPr>
              <a:t> </a:t>
            </a:r>
            <a:r>
              <a:rPr lang="fr-FR" baseline="0" dirty="0">
                <a:latin typeface="Calibri" panose="020F0502020204030204" pitchFamily="34" charset="0"/>
                <a:cs typeface="Calibri"/>
              </a:rPr>
              <a:t>Circuler</a:t>
            </a:r>
            <a:r>
              <a:rPr lang="fr-FR" baseline="0" dirty="0">
                <a:latin typeface="Calibri" panose="020F0502020204030204" pitchFamily="34" charset="0"/>
              </a:rPr>
              <a:t> dans les rangs pour aider à placer la règle</a:t>
            </a:r>
            <a:r>
              <a:rPr lang="fr-FR" dirty="0">
                <a:latin typeface="Calibri" panose="020F0502020204030204" pitchFamily="34" charset="0"/>
              </a:rPr>
              <a:t>.</a:t>
            </a:r>
            <a:br>
              <a:rPr lang="fr-FR" dirty="0">
                <a:latin typeface="Calibri" panose="020F0502020204030204" pitchFamily="34" charset="0"/>
              </a:rPr>
            </a:br>
            <a:r>
              <a:rPr lang="fr-FR" dirty="0">
                <a:latin typeface="Calibri" panose="020F0502020204030204" pitchFamily="34" charset="0"/>
              </a:rPr>
              <a:t>Faire</a:t>
            </a:r>
            <a:r>
              <a:rPr lang="fr-FR" baseline="0" dirty="0">
                <a:latin typeface="Calibri" panose="020F0502020204030204" pitchFamily="34" charset="0"/>
              </a:rPr>
              <a:t> un </a:t>
            </a:r>
            <a:r>
              <a:rPr lang="fr-FR" dirty="0">
                <a:latin typeface="Calibri" panose="020F0502020204030204" pitchFamily="34" charset="0"/>
              </a:rPr>
              <a:t>retour collectif</a:t>
            </a:r>
            <a:r>
              <a:rPr lang="fr-FR" baseline="0" dirty="0">
                <a:latin typeface="Calibri" panose="020F0502020204030204" pitchFamily="34" charset="0"/>
              </a:rPr>
              <a:t> en s’appuyant sur</a:t>
            </a:r>
            <a:r>
              <a:rPr lang="fr-FR" dirty="0">
                <a:latin typeface="Calibri" panose="020F0502020204030204" pitchFamily="34" charset="0"/>
              </a:rPr>
              <a:t> différentes productions : incomplètes,</a:t>
            </a:r>
            <a:r>
              <a:rPr lang="fr-FR" baseline="0" dirty="0">
                <a:latin typeface="Calibri" panose="020F0502020204030204" pitchFamily="34" charset="0"/>
              </a:rPr>
              <a:t> erronées et complètes.</a:t>
            </a:r>
            <a:br>
              <a:rPr lang="fr-FR" dirty="0">
                <a:latin typeface="Calibri" panose="020F0502020204030204" pitchFamily="34" charset="0"/>
              </a:rPr>
            </a:br>
            <a:r>
              <a:rPr lang="fr-FR" dirty="0">
                <a:latin typeface="Calibri" panose="020F0502020204030204" pitchFamily="34" charset="0"/>
              </a:rPr>
              <a:t>Montrer à nouveau comment tracer un segment reliant deux points au tableau en verbalisant chacune des étapes. </a:t>
            </a:r>
            <a:br>
              <a:rPr lang="fr-FR" dirty="0">
                <a:latin typeface="Calibri" panose="020F0502020204030204" pitchFamily="34" charset="0"/>
              </a:rPr>
            </a:br>
            <a:r>
              <a:rPr lang="fr-FR" dirty="0">
                <a:latin typeface="Calibri" panose="020F0502020204030204" pitchFamily="34" charset="0"/>
              </a:rPr>
              <a:t>Laisser 1 minute pour que les élèves tracent les segments manquants.</a:t>
            </a:r>
            <a:br>
              <a:rPr lang="fr-FR" dirty="0">
                <a:latin typeface="Calibri" panose="020F0502020204030204" pitchFamily="34" charset="0"/>
              </a:rPr>
            </a:br>
            <a:endParaRPr lang="fr-FR"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10</a:t>
            </a:fld>
            <a:endParaRPr lang="fr-FR"/>
          </a:p>
        </p:txBody>
      </p:sp>
    </p:spTree>
    <p:extLst>
      <p:ext uri="{BB962C8B-B14F-4D97-AF65-F5344CB8AC3E}">
        <p14:creationId xmlns:p14="http://schemas.microsoft.com/office/powerpoint/2010/main" val="6918598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0" dirty="0">
                <a:latin typeface="Calibri" panose="020F0502020204030204" pitchFamily="34" charset="0"/>
                <a:ea typeface="Calibri" panose="020F0502020204030204" pitchFamily="34" charset="0"/>
                <a:cs typeface="Calibri" panose="020F0502020204030204" pitchFamily="34" charset="0"/>
              </a:rPr>
              <a:t>Maintenant, nous allons nous entrainer à repérer des points qui sont alignés.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ea typeface="Calibri" panose="020F0502020204030204" pitchFamily="34" charset="0"/>
                <a:cs typeface="Calibri" panose="020F0502020204030204" pitchFamily="34" charset="0"/>
              </a:rPr>
              <a:t>Qu’est-ce que ça signifie, des points « alignés » ? → Cela veut dire qu’ils sont sur la même ligne, même si on ne la voit pas.</a:t>
            </a:r>
            <a:r>
              <a:rPr lang="fr-FR" dirty="0">
                <a:effectLst/>
                <a:latin typeface="Calibri" panose="020F0502020204030204" pitchFamily="34" charset="0"/>
                <a:ea typeface="Calibri" panose="020F0502020204030204" pitchFamily="34" charset="0"/>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ea typeface="Calibri" panose="020F0502020204030204" pitchFamily="34" charset="0"/>
                <a:cs typeface="Calibri" panose="020F0502020204030204" pitchFamily="34" charset="0"/>
              </a:rPr>
              <a:t>Et vous, dans quelles situations êtes-vous alignés</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baseline="0" dirty="0">
                <a:latin typeface="Calibri" panose="020F0502020204030204" pitchFamily="34" charset="0"/>
                <a:ea typeface="Calibri" panose="020F0502020204030204" pitchFamily="34" charset="0"/>
                <a:cs typeface="Calibri" panose="020F0502020204030204" pitchFamily="34" charset="0"/>
              </a:rPr>
              <a:t>→ Quand on est en rang, quand on est sur la même ligne en EPS, …</a:t>
            </a:r>
            <a:endParaRPr lang="fr-FR" i="0" baseline="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ea typeface="Calibri" panose="020F0502020204030204" pitchFamily="34" charset="0"/>
                <a:cs typeface="Calibri" panose="020F0502020204030204" pitchFamily="34" charset="0"/>
              </a:rPr>
              <a:t>Comment trouver 3</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points alignés</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 Quel instrument peut nous aider</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a:t>
            </a:r>
            <a:br>
              <a:rPr lang="fr-FR" i="0" dirty="0">
                <a:latin typeface="Calibri" panose="020F0502020204030204" pitchFamily="34" charset="0"/>
                <a:ea typeface="Calibri" panose="020F0502020204030204" pitchFamily="34" charset="0"/>
                <a:cs typeface="Calibri" panose="020F0502020204030204" pitchFamily="34" charset="0"/>
              </a:rPr>
            </a:br>
            <a:r>
              <a:rPr lang="fr-FR" i="0" dirty="0">
                <a:latin typeface="Calibri" panose="020F0502020204030204" pitchFamily="34" charset="0"/>
                <a:ea typeface="Calibri" panose="020F0502020204030204" pitchFamily="34" charset="0"/>
                <a:cs typeface="Calibri" panose="020F0502020204030204" pitchFamily="34" charset="0"/>
              </a:rPr>
              <a:t>Faire émerger qu’il est</a:t>
            </a:r>
            <a:r>
              <a:rPr lang="fr-FR" i="0" baseline="0" dirty="0">
                <a:latin typeface="Calibri" panose="020F0502020204030204" pitchFamily="34" charset="0"/>
                <a:ea typeface="Calibri" panose="020F0502020204030204" pitchFamily="34" charset="0"/>
                <a:cs typeface="Calibri" panose="020F0502020204030204" pitchFamily="34" charset="0"/>
              </a:rPr>
              <a:t> possible d’</a:t>
            </a:r>
            <a:r>
              <a:rPr lang="fr-FR" i="0" dirty="0">
                <a:latin typeface="Calibri" panose="020F0502020204030204" pitchFamily="34" charset="0"/>
                <a:ea typeface="Calibri" panose="020F0502020204030204" pitchFamily="34" charset="0"/>
                <a:cs typeface="Calibri" panose="020F0502020204030204" pitchFamily="34" charset="0"/>
              </a:rPr>
              <a:t>utiliser la règle.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ea typeface="Calibri" panose="020F0502020204030204" pitchFamily="34" charset="0"/>
                <a:cs typeface="Calibri" panose="020F0502020204030204" pitchFamily="34" charset="0"/>
              </a:rPr>
              <a:t>Deux points sont toujours alignés</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 on peut toujours tracer la droite qui passe par 2</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points. Mais ici, on cherche 3</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points alignés.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ea typeface="Calibri" panose="020F0502020204030204" pitchFamily="34" charset="0"/>
                <a:cs typeface="Calibri" panose="020F0502020204030204" pitchFamily="34" charset="0"/>
              </a:rPr>
              <a:t>Identifier les 3 points alignés grâce à la règle et expliquer qu’on va tracer la droite qui permet de prouver que les points sont bien alignés, c’est-à-dire </a:t>
            </a:r>
            <a:r>
              <a:rPr lang="fr-FR" i="0" noProof="0" dirty="0">
                <a:latin typeface="Calibri" panose="020F0502020204030204" pitchFamily="34" charset="0"/>
                <a:ea typeface="Calibri" panose="020F0502020204030204" pitchFamily="34" charset="0"/>
                <a:cs typeface="Calibri" panose="020F0502020204030204" pitchFamily="34" charset="0"/>
              </a:rPr>
              <a:t>qu</a:t>
            </a:r>
            <a:r>
              <a:rPr lang="fr-FR" noProof="0" dirty="0">
                <a:latin typeface="Calibri" panose="020F0502020204030204" pitchFamily="34" charset="0"/>
                <a:ea typeface="Calibri" panose="020F0502020204030204" pitchFamily="34" charset="0"/>
                <a:cs typeface="Calibri" panose="020F0502020204030204" pitchFamily="34" charset="0"/>
              </a:rPr>
              <a:t>'</a:t>
            </a:r>
            <a:r>
              <a:rPr lang="fr-FR" i="0" noProof="0" dirty="0">
                <a:latin typeface="Calibri" panose="020F0502020204030204" pitchFamily="34" charset="0"/>
                <a:ea typeface="Calibri" panose="020F0502020204030204" pitchFamily="34" charset="0"/>
                <a:cs typeface="Calibri" panose="020F0502020204030204" pitchFamily="34" charset="0"/>
              </a:rPr>
              <a:t>ils</a:t>
            </a:r>
            <a:r>
              <a:rPr lang="fr-FR" i="0" dirty="0">
                <a:latin typeface="Calibri" panose="020F0502020204030204" pitchFamily="34" charset="0"/>
                <a:ea typeface="Calibri" panose="020F0502020204030204" pitchFamily="34" charset="0"/>
                <a:cs typeface="Calibri" panose="020F0502020204030204" pitchFamily="34" charset="0"/>
              </a:rPr>
              <a:t> sont sur la même ligne. Faire plusieurs essais avant de trouver les points recherchés et tracer la droite qui passent par ces 3 points.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Enfin, demander aux élèves de venir placer d’autres</a:t>
            </a:r>
            <a:r>
              <a:rPr lang="fr-FR" b="0" i="0" baseline="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fr-FR"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points sur la droite. </a:t>
            </a:r>
            <a:br>
              <a:rPr lang="fr-FR"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Combien de points peut-on placer sur cette droite</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Beaucoup. </a:t>
            </a:r>
            <a:b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Combien</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fr-FR" i="1" baseline="0" dirty="0">
                <a:latin typeface="Calibri" panose="020F0502020204030204" pitchFamily="34" charset="0"/>
                <a:ea typeface="Calibri" panose="020F0502020204030204" pitchFamily="34" charset="0"/>
                <a:cs typeface="Calibri" panose="020F0502020204030204" pitchFamily="34" charset="0"/>
              </a:rPr>
              <a:t> </a:t>
            </a: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On peut toujours en ajouter. </a:t>
            </a:r>
            <a:r>
              <a:rPr lang="fr-FR"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Les termes « infini » ou « infinité » pourraient émerger, les</a:t>
            </a:r>
            <a:r>
              <a:rPr lang="fr-FR" b="0" i="0" baseline="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proposer </a:t>
            </a:r>
            <a:r>
              <a:rPr lang="fr-FR"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si ce n’est pas le cas</a:t>
            </a:r>
            <a:r>
              <a:rPr lang="fr-FR" b="0" i="0" baseline="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et</a:t>
            </a:r>
            <a:r>
              <a:rPr lang="fr-FR"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conclure : </a:t>
            </a:r>
            <a:r>
              <a:rPr lang="fr-FR" b="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il y a une infinité de points sur une droite.</a:t>
            </a:r>
            <a:endParaRPr lang="fr-FR" i="1" dirty="0">
              <a:latin typeface="Calibri" panose="020F0502020204030204" pitchFamily="34" charset="0"/>
              <a:ea typeface="Calibri" panose="020F0502020204030204" pitchFamily="34" charset="0"/>
              <a:cs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11</a:t>
            </a:fld>
            <a:endParaRPr lang="fr-FR"/>
          </a:p>
        </p:txBody>
      </p:sp>
    </p:spTree>
    <p:extLst>
      <p:ext uri="{BB962C8B-B14F-4D97-AF65-F5344CB8AC3E}">
        <p14:creationId xmlns:p14="http://schemas.microsoft.com/office/powerpoint/2010/main" val="12104040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1" baseline="0" dirty="0">
                <a:latin typeface="Calibri" panose="020F0502020204030204" pitchFamily="34" charset="0"/>
              </a:rPr>
              <a:t>Maintenant, vous allez vous entrainer.</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12</a:t>
            </a:fld>
            <a:endParaRPr lang="fr-FR"/>
          </a:p>
        </p:txBody>
      </p:sp>
    </p:spTree>
    <p:extLst>
      <p:ext uri="{BB962C8B-B14F-4D97-AF65-F5344CB8AC3E}">
        <p14:creationId xmlns:p14="http://schemas.microsoft.com/office/powerpoint/2010/main" val="5447886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DDB8AB-D0A7-A9D2-E2AD-4816411E78E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70026F1-2CDA-4B43-CD71-2D9056F31D66}"/>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FEEE848E-3EC5-F6D3-68D7-49C4B4FBA015}"/>
              </a:ext>
            </a:extLst>
          </p:cNvPr>
          <p:cNvSpPr>
            <a:spLocks noGrp="1"/>
          </p:cNvSpPr>
          <p:nvPr>
            <p:ph type="body" idx="1"/>
          </p:nvPr>
        </p:nvSpPr>
        <p:spPr/>
        <p:txBody>
          <a:bodyPr>
            <a:normAutofit/>
          </a:bodyPr>
          <a:lstStyle/>
          <a:p>
            <a:pPr marL="0"/>
            <a:r>
              <a:rPr lang="fr-FR" i="0" baseline="0" dirty="0">
                <a:latin typeface="Calibri" panose="020F0502020204030204" pitchFamily="34" charset="0"/>
              </a:rPr>
              <a:t>Expliquer la consigne de l’exercice 2 de la fiche photocopiable.</a:t>
            </a:r>
            <a:r>
              <a:rPr lang="fr-FR" i="1" baseline="0" dirty="0">
                <a:latin typeface="Calibri" panose="020F0502020204030204" pitchFamily="34" charset="0"/>
              </a:rPr>
              <a:t> </a:t>
            </a:r>
            <a:r>
              <a:rPr lang="fr-FR" i="0" baseline="0" dirty="0">
                <a:latin typeface="Calibri" panose="020F0502020204030204" pitchFamily="34" charset="0"/>
              </a:rPr>
              <a:t>Circuler</a:t>
            </a:r>
            <a:r>
              <a:rPr lang="fr-FR" baseline="0" dirty="0">
                <a:latin typeface="Calibri" panose="020F0502020204030204" pitchFamily="34" charset="0"/>
              </a:rPr>
              <a:t> dans les rangs, aider les élèves à organiser leur recherche et à positionner leur règle.</a:t>
            </a:r>
          </a:p>
          <a:p>
            <a:pPr marL="0"/>
            <a:r>
              <a:rPr lang="fr-FR" i="0" baseline="0" dirty="0">
                <a:latin typeface="Calibri" panose="020F0502020204030204" pitchFamily="34" charset="0"/>
              </a:rPr>
              <a:t>Après quelques minutes, corriger collectivement au tableau </a:t>
            </a:r>
            <a:r>
              <a:rPr lang="fr-FR" b="0" i="0" u="none" strike="noStrike" cap="none" dirty="0">
                <a:solidFill>
                  <a:schemeClr val="dk1"/>
                </a:solidFill>
                <a:effectLst/>
                <a:latin typeface="Calibri" panose="020F0502020204030204" pitchFamily="34" charset="0"/>
                <a:ea typeface="Calibri"/>
                <a:cs typeface="Calibri"/>
                <a:sym typeface="Calibri"/>
              </a:rPr>
              <a:t>en faisant venir un ou plusieurs élèves au tableau</a:t>
            </a:r>
            <a:r>
              <a:rPr lang="fr-FR" i="0" baseline="0" dirty="0">
                <a:latin typeface="Calibri" panose="020F0502020204030204" pitchFamily="34" charset="0"/>
              </a:rPr>
              <a:t>. </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6D3C0CC8-BFC1-D2C5-2CBA-3B4B946E9430}"/>
              </a:ext>
            </a:extLst>
          </p:cNvPr>
          <p:cNvSpPr>
            <a:spLocks noGrp="1"/>
          </p:cNvSpPr>
          <p:nvPr>
            <p:ph type="sldNum" sz="quarter" idx="10"/>
          </p:nvPr>
        </p:nvSpPr>
        <p:spPr/>
        <p:txBody>
          <a:bodyPr/>
          <a:lstStyle/>
          <a:p>
            <a:fld id="{0F5038E3-B7CF-455E-96F4-A4DE1B143443}" type="slidenum">
              <a:rPr lang="fr-FR" smtClean="0"/>
              <a:pPr/>
              <a:t>13</a:t>
            </a:fld>
            <a:endParaRPr lang="fr-FR"/>
          </a:p>
        </p:txBody>
      </p:sp>
    </p:spTree>
    <p:extLst>
      <p:ext uri="{BB962C8B-B14F-4D97-AF65-F5344CB8AC3E}">
        <p14:creationId xmlns:p14="http://schemas.microsoft.com/office/powerpoint/2010/main" val="887612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1" dirty="0">
                <a:latin typeface="Calibri" panose="020F0502020204030204" pitchFamily="34" charset="0"/>
              </a:rPr>
              <a:t>Des points vont s’afficher, vous devrez placer le point C pour qu’il soit aligné avec les points A et B.</a:t>
            </a:r>
            <a:endParaRPr lang="fr-FR" i="1"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14</a:t>
            </a:fld>
            <a:endParaRPr lang="fr-FR"/>
          </a:p>
        </p:txBody>
      </p:sp>
    </p:spTree>
    <p:extLst>
      <p:ext uri="{BB962C8B-B14F-4D97-AF65-F5344CB8AC3E}">
        <p14:creationId xmlns:p14="http://schemas.microsoft.com/office/powerpoint/2010/main" val="18165417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570D33-707B-6BDD-6011-C7DAE4D99A5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BF1C318-8930-D080-8B0B-C17682E8438F}"/>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D39BF12C-1259-2832-4D3C-D4F626CF4880}"/>
              </a:ext>
            </a:extLst>
          </p:cNvPr>
          <p:cNvSpPr>
            <a:spLocks noGrp="1"/>
          </p:cNvSpPr>
          <p:nvPr>
            <p:ph type="body" idx="1"/>
          </p:nvPr>
        </p:nvSpPr>
        <p:spPr/>
        <p:txBody>
          <a:bodyPr>
            <a:normAutofit/>
          </a:bodyPr>
          <a:lstStyle/>
          <a:p>
            <a:pPr marL="0"/>
            <a:r>
              <a:rPr lang="fr-FR" i="0" dirty="0">
                <a:latin typeface="Calibri" panose="020F0502020204030204" pitchFamily="34" charset="0"/>
              </a:rPr>
              <a:t>Indiquer</a:t>
            </a:r>
            <a:r>
              <a:rPr lang="fr-FR" i="0" baseline="0" dirty="0">
                <a:latin typeface="Calibri" panose="020F0502020204030204" pitchFamily="34" charset="0"/>
              </a:rPr>
              <a:t> aux élèves de passer à l’exercice 3 de la fiche photocopiable. </a:t>
            </a:r>
          </a:p>
          <a:p>
            <a:pPr marL="0"/>
            <a:r>
              <a:rPr lang="fr-FR" i="1" baseline="0" dirty="0">
                <a:latin typeface="Calibri" panose="020F0502020204030204" pitchFamily="34" charset="0"/>
              </a:rPr>
              <a:t>Est-ce que le pont G est aligné avec A et B ? → Non.</a:t>
            </a:r>
          </a:p>
          <a:p>
            <a:pPr marL="0"/>
            <a:r>
              <a:rPr lang="fr-FR" i="1" baseline="0" dirty="0">
                <a:latin typeface="Calibri" panose="020F0502020204030204" pitchFamily="34" charset="0"/>
              </a:rPr>
              <a:t>Comment peut-on faire pour le prouver ? </a:t>
            </a:r>
            <a:r>
              <a:rPr lang="fr-FR" i="0" baseline="0" dirty="0">
                <a:latin typeface="Calibri" panose="020F0502020204030204" pitchFamily="34" charset="0"/>
              </a:rPr>
              <a:t>Faire émerger qu’il faut utiliser la règle et tracer la droite passant par A et B pour constater que le point G n'est pas dessus. </a:t>
            </a:r>
          </a:p>
          <a:p>
            <a:pPr marL="0"/>
            <a:r>
              <a:rPr lang="fr-FR" i="0" baseline="0" dirty="0">
                <a:latin typeface="Calibri" panose="020F0502020204030204" pitchFamily="34" charset="0"/>
              </a:rPr>
              <a:t>Même démarche avec le point D.</a:t>
            </a:r>
            <a:endParaRPr lang="fr-FR" i="1" dirty="0">
              <a:latin typeface="Calibri" panose="020F0502020204030204" pitchFamily="34" charset="0"/>
            </a:endParaRPr>
          </a:p>
          <a:p>
            <a:pPr marL="0"/>
            <a:r>
              <a:rPr lang="fr-FR" i="1" dirty="0">
                <a:latin typeface="Calibri" panose="020F0502020204030204" pitchFamily="34" charset="0"/>
              </a:rPr>
              <a:t>Comment placer le point C pour que</a:t>
            </a:r>
            <a:r>
              <a:rPr lang="fr-FR" i="1" baseline="0" dirty="0">
                <a:latin typeface="Calibri" panose="020F0502020204030204" pitchFamily="34" charset="0"/>
              </a:rPr>
              <a:t> les trois points A, B et C soient alignés ?</a:t>
            </a:r>
            <a:endParaRPr lang="fr-FR" i="1" dirty="0">
              <a:latin typeface="Calibri" panose="020F0502020204030204" pitchFamily="34" charset="0"/>
            </a:endParaRPr>
          </a:p>
          <a:p>
            <a:pPr marL="0"/>
            <a:r>
              <a:rPr lang="fr-FR" i="0" dirty="0">
                <a:latin typeface="Calibri" panose="020F0502020204030204" pitchFamily="34" charset="0"/>
              </a:rPr>
              <a:t>Faire émerger que le</a:t>
            </a:r>
            <a:r>
              <a:rPr lang="fr-FR" i="0" baseline="0" dirty="0">
                <a:latin typeface="Calibri" panose="020F0502020204030204" pitchFamily="34" charset="0"/>
              </a:rPr>
              <a:t> </a:t>
            </a:r>
            <a:r>
              <a:rPr lang="fr-FR" i="0" dirty="0">
                <a:latin typeface="Calibri" panose="020F0502020204030204" pitchFamily="34" charset="0"/>
              </a:rPr>
              <a:t>point</a:t>
            </a:r>
            <a:r>
              <a:rPr lang="fr-FR" i="0" baseline="0" dirty="0">
                <a:latin typeface="Calibri" panose="020F0502020204030204" pitchFamily="34" charset="0"/>
              </a:rPr>
              <a:t> C</a:t>
            </a:r>
            <a:r>
              <a:rPr lang="fr-FR" i="0" dirty="0">
                <a:latin typeface="Calibri" panose="020F0502020204030204" pitchFamily="34" charset="0"/>
              </a:rPr>
              <a:t> doit être sur la même ligne que A et B. </a:t>
            </a:r>
            <a:r>
              <a:rPr lang="fr-FR" i="1" dirty="0">
                <a:latin typeface="Calibri" panose="020F0502020204030204" pitchFamily="34" charset="0"/>
              </a:rPr>
              <a:t>«</a:t>
            </a:r>
            <a:r>
              <a:rPr lang="fr-FR" i="1" baseline="0" dirty="0">
                <a:latin typeface="Calibri" panose="020F0502020204030204" pitchFamily="34" charset="0"/>
              </a:rPr>
              <a:t> </a:t>
            </a:r>
            <a:r>
              <a:rPr lang="fr-FR" i="1" dirty="0">
                <a:latin typeface="Calibri" panose="020F0502020204030204" pitchFamily="34" charset="0"/>
              </a:rPr>
              <a:t>Ligne</a:t>
            </a:r>
            <a:r>
              <a:rPr lang="fr-FR" i="1" baseline="0" dirty="0">
                <a:latin typeface="Calibri" panose="020F0502020204030204" pitchFamily="34" charset="0"/>
              </a:rPr>
              <a:t> </a:t>
            </a:r>
            <a:r>
              <a:rPr lang="fr-FR" i="1" dirty="0">
                <a:latin typeface="Calibri" panose="020F0502020204030204" pitchFamily="34" charset="0"/>
              </a:rPr>
              <a:t>» et «</a:t>
            </a:r>
            <a:r>
              <a:rPr lang="fr-FR" i="1" baseline="0" dirty="0">
                <a:latin typeface="Calibri" panose="020F0502020204030204" pitchFamily="34" charset="0"/>
              </a:rPr>
              <a:t> </a:t>
            </a:r>
            <a:r>
              <a:rPr lang="fr-FR" i="1" dirty="0">
                <a:latin typeface="Calibri" panose="020F0502020204030204" pitchFamily="34" charset="0"/>
              </a:rPr>
              <a:t>aligné</a:t>
            </a:r>
            <a:r>
              <a:rPr lang="fr-FR" i="1" baseline="0" dirty="0">
                <a:latin typeface="Calibri" panose="020F0502020204030204" pitchFamily="34" charset="0"/>
              </a:rPr>
              <a:t> </a:t>
            </a:r>
            <a:r>
              <a:rPr lang="fr-FR" i="1" dirty="0">
                <a:latin typeface="Calibri" panose="020F0502020204030204" pitchFamily="34" charset="0"/>
              </a:rPr>
              <a:t>» sont des mots de la même famille. On peut donc tracer la droite qui passe par A et B et placer le point</a:t>
            </a:r>
            <a:r>
              <a:rPr lang="fr-FR" i="1" baseline="0" dirty="0">
                <a:latin typeface="Calibri" panose="020F0502020204030204" pitchFamily="34" charset="0"/>
              </a:rPr>
              <a:t> C</a:t>
            </a:r>
            <a:r>
              <a:rPr lang="fr-FR" i="1" dirty="0">
                <a:latin typeface="Calibri" panose="020F0502020204030204" pitchFamily="34" charset="0"/>
              </a:rPr>
              <a:t> n’importe où sur cette droite. </a:t>
            </a:r>
          </a:p>
          <a:p>
            <a:pPr marL="0"/>
            <a:r>
              <a:rPr lang="fr-FR" i="0" dirty="0">
                <a:latin typeface="Calibri" panose="020F0502020204030204" pitchFamily="34" charset="0"/>
              </a:rPr>
              <a:t>Demander</a:t>
            </a:r>
            <a:r>
              <a:rPr lang="fr-FR" i="0" baseline="0" dirty="0">
                <a:latin typeface="Calibri" panose="020F0502020204030204" pitchFamily="34" charset="0"/>
              </a:rPr>
              <a:t> aux élèves de placer le point</a:t>
            </a:r>
            <a:r>
              <a:rPr lang="fr-FR" i="1" baseline="0" dirty="0">
                <a:latin typeface="Calibri" panose="020F0502020204030204" pitchFamily="34" charset="0"/>
              </a:rPr>
              <a:t> </a:t>
            </a:r>
            <a:r>
              <a:rPr lang="fr-FR" i="0" baseline="0" dirty="0">
                <a:latin typeface="Calibri" panose="020F0502020204030204" pitchFamily="34" charset="0"/>
              </a:rPr>
              <a:t>C sur leur feuille. Circuler pour aider. Au bout d’un temps court de réalisation, interroger un élève et suivre ses instructions pour placer le point</a:t>
            </a:r>
            <a:r>
              <a:rPr lang="fr-FR" i="1" baseline="0" dirty="0">
                <a:latin typeface="Calibri" panose="020F0502020204030204" pitchFamily="34" charset="0"/>
              </a:rPr>
              <a:t> </a:t>
            </a:r>
            <a:r>
              <a:rPr lang="fr-FR" i="0" baseline="0" dirty="0">
                <a:latin typeface="Calibri" panose="020F0502020204030204" pitchFamily="34" charset="0"/>
              </a:rPr>
              <a:t>C au tableau. Faire valider par un ou plusieurs autres élèves. Placer d’autres points alignés avec A et B, notamment sur le segment [AB].</a:t>
            </a:r>
          </a:p>
        </p:txBody>
      </p:sp>
      <p:sp>
        <p:nvSpPr>
          <p:cNvPr id="4" name="Espace réservé du numéro de diapositive 3">
            <a:extLst>
              <a:ext uri="{FF2B5EF4-FFF2-40B4-BE49-F238E27FC236}">
                <a16:creationId xmlns:a16="http://schemas.microsoft.com/office/drawing/2014/main" id="{35597C39-04E4-96D5-7949-679B79F5A500}"/>
              </a:ext>
            </a:extLst>
          </p:cNvPr>
          <p:cNvSpPr>
            <a:spLocks noGrp="1"/>
          </p:cNvSpPr>
          <p:nvPr>
            <p:ph type="sldNum" sz="quarter" idx="10"/>
          </p:nvPr>
        </p:nvSpPr>
        <p:spPr/>
        <p:txBody>
          <a:bodyPr/>
          <a:lstStyle/>
          <a:p>
            <a:fld id="{0F5038E3-B7CF-455E-96F4-A4DE1B143443}" type="slidenum">
              <a:rPr lang="fr-FR" smtClean="0"/>
              <a:pPr/>
              <a:t>15</a:t>
            </a:fld>
            <a:endParaRPr lang="fr-FR"/>
          </a:p>
        </p:txBody>
      </p:sp>
    </p:spTree>
    <p:extLst>
      <p:ext uri="{BB962C8B-B14F-4D97-AF65-F5344CB8AC3E}">
        <p14:creationId xmlns:p14="http://schemas.microsoft.com/office/powerpoint/2010/main" val="3126432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672885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43612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2316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defRPr/>
            </a:pPr>
            <a:r>
              <a:rPr lang="fr-FR" i="1" dirty="0">
                <a:latin typeface="Calibri" panose="020F0502020204030204" pitchFamily="34" charset="0"/>
              </a:rPr>
              <a:t>Si</a:t>
            </a:r>
            <a:r>
              <a:rPr lang="fr-FR" i="1" baseline="0" dirty="0">
                <a:latin typeface="Calibri" panose="020F0502020204030204" pitchFamily="34" charset="0"/>
              </a:rPr>
              <a:t> on vous demandait de dessiner un point, vous dessineriez un petit disque qui pourrait ressembler à celui-ci </a:t>
            </a:r>
            <a:r>
              <a:rPr lang="fr-FR" i="0" dirty="0">
                <a:latin typeface="Calibri" panose="020F0502020204030204" pitchFamily="34" charset="0"/>
              </a:rPr>
              <a:t>(pointer le point au tableau).</a:t>
            </a:r>
            <a:endParaRPr lang="fr-FR" i="1"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a:t>
            </a:fld>
            <a:endParaRPr lang="fr-FR"/>
          </a:p>
        </p:txBody>
      </p:sp>
    </p:spTree>
    <p:extLst>
      <p:ext uri="{BB962C8B-B14F-4D97-AF65-F5344CB8AC3E}">
        <p14:creationId xmlns:p14="http://schemas.microsoft.com/office/powerpoint/2010/main" val="17673544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21</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994665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defRPr/>
            </a:pPr>
            <a:r>
              <a:rPr lang="fr-FR" i="1">
                <a:latin typeface="Calibri" panose="020F0502020204030204" pitchFamily="34" charset="0"/>
              </a:rPr>
              <a:t>En mathématiques et plus particulièrement en géométrie, on parle aussi de points, mais on les marque par une croix. Le point, c’est l’intersection des deux petits traits</a:t>
            </a:r>
            <a:r>
              <a:rPr lang="fr-FR" i="0">
                <a:latin typeface="Calibri" panose="020F0502020204030204" pitchFamily="34" charset="0"/>
              </a:rPr>
              <a:t> (montrer les traits de</a:t>
            </a:r>
            <a:r>
              <a:rPr lang="fr-FR" i="0" baseline="0">
                <a:latin typeface="Calibri" panose="020F0502020204030204" pitchFamily="34" charset="0"/>
              </a:rPr>
              <a:t> chaque</a:t>
            </a:r>
            <a:r>
              <a:rPr lang="fr-FR" i="0">
                <a:latin typeface="Calibri" panose="020F0502020204030204" pitchFamily="34" charset="0"/>
              </a:rPr>
              <a:t> croix). </a:t>
            </a:r>
            <a:r>
              <a:rPr lang="fr-FR" i="1">
                <a:latin typeface="Calibri" panose="020F0502020204030204" pitchFamily="34" charset="0"/>
              </a:rPr>
              <a:t>C’est plus précis qu’un point rond. </a:t>
            </a:r>
          </a:p>
          <a:p>
            <a:pPr marL="0">
              <a:defRPr/>
            </a:pPr>
            <a:r>
              <a:rPr lang="fr-FR" i="0">
                <a:latin typeface="Calibri" panose="020F0502020204030204" pitchFamily="34" charset="0"/>
                <a:ea typeface="Calibri"/>
                <a:cs typeface="Calibri"/>
              </a:rPr>
              <a:t>Insistez</a:t>
            </a:r>
            <a:r>
              <a:rPr lang="fr-FR" i="0" baseline="0">
                <a:latin typeface="Calibri" panose="020F0502020204030204" pitchFamily="34" charset="0"/>
                <a:ea typeface="Calibri"/>
                <a:cs typeface="Calibri"/>
              </a:rPr>
              <a:t> sur le fait qu’on emploi le terme « point », mais que l’on utilise un codage avec une croix.</a:t>
            </a:r>
            <a:endParaRPr lang="fr-FR" i="0">
              <a:latin typeface="Calibri" panose="020F0502020204030204" pitchFamily="34" charset="0"/>
              <a:ea typeface="Calibri"/>
              <a:cs typeface="Calibri"/>
            </a:endParaRPr>
          </a:p>
          <a:p>
            <a:endParaRPr lang="fr-F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3</a:t>
            </a:fld>
            <a:endParaRPr lang="fr-FR"/>
          </a:p>
        </p:txBody>
      </p:sp>
    </p:spTree>
    <p:extLst>
      <p:ext uri="{BB962C8B-B14F-4D97-AF65-F5344CB8AC3E}">
        <p14:creationId xmlns:p14="http://schemas.microsoft.com/office/powerpoint/2010/main" val="1375231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1" dirty="0">
                <a:latin typeface="Calibri" panose="020F0502020204030204" pitchFamily="34" charset="0"/>
              </a:rPr>
              <a:t>Pour</a:t>
            </a:r>
            <a:r>
              <a:rPr lang="fr-FR" i="1" baseline="0" dirty="0">
                <a:latin typeface="Calibri" panose="020F0502020204030204" pitchFamily="34" charset="0"/>
              </a:rPr>
              <a:t> différencier les points, on les désigne (on les nomme) par des lettres de l’alphabet : A et B par exemple. On écrit ces lettres en majuscules au-dessus, au-dessous, à droite ou à gauche de la croix, peu importe. On a donc le point A et le point B </a:t>
            </a:r>
            <a:r>
              <a:rPr lang="fr-FR" i="0" baseline="0" dirty="0">
                <a:latin typeface="Calibri" panose="020F0502020204030204" pitchFamily="34" charset="0"/>
              </a:rPr>
              <a:t>(montrer chaque point en le nommant).</a:t>
            </a:r>
            <a:endParaRPr lang="fr-FR"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4</a:t>
            </a:fld>
            <a:endParaRPr lang="fr-FR"/>
          </a:p>
        </p:txBody>
      </p:sp>
    </p:spTree>
    <p:extLst>
      <p:ext uri="{BB962C8B-B14F-4D97-AF65-F5344CB8AC3E}">
        <p14:creationId xmlns:p14="http://schemas.microsoft.com/office/powerpoint/2010/main" val="1871999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defRPr/>
            </a:pPr>
            <a:r>
              <a:rPr lang="fr-FR" i="0" strike="noStrike" dirty="0">
                <a:latin typeface="Calibri" panose="020F0502020204030204" pitchFamily="34" charset="0"/>
              </a:rPr>
              <a:t>Lire et faire expliciter la consigne.</a:t>
            </a:r>
            <a:r>
              <a:rPr lang="fr-FR" i="0" strike="noStrike" baseline="0" dirty="0">
                <a:latin typeface="Calibri" panose="020F0502020204030204" pitchFamily="34" charset="0"/>
              </a:rPr>
              <a:t> </a:t>
            </a:r>
            <a:r>
              <a:rPr lang="fr-FR" i="1" strike="noStrike" dirty="0">
                <a:latin typeface="Calibri" panose="020F0502020204030204" pitchFamily="34" charset="0"/>
              </a:rPr>
              <a:t>Je veux tracer une droite qui passe par le point C </a:t>
            </a:r>
            <a:r>
              <a:rPr lang="fr-FR" i="0" strike="noStrike" dirty="0">
                <a:latin typeface="Calibri" panose="020F0502020204030204" pitchFamily="34" charset="0"/>
              </a:rPr>
              <a:t>(le pointer)</a:t>
            </a:r>
            <a:r>
              <a:rPr lang="fr-FR" i="1" strike="noStrike" dirty="0">
                <a:latin typeface="Calibri" panose="020F0502020204030204" pitchFamily="34" charset="0"/>
              </a:rPr>
              <a:t>. Une droite est une ligne qui n’a ni début,</a:t>
            </a:r>
            <a:r>
              <a:rPr lang="fr-FR" i="1" strike="noStrike" baseline="0" dirty="0">
                <a:latin typeface="Calibri" panose="020F0502020204030204" pitchFamily="34" charset="0"/>
              </a:rPr>
              <a:t> </a:t>
            </a:r>
            <a:r>
              <a:rPr lang="fr-FR" i="1" strike="noStrike" dirty="0">
                <a:latin typeface="Calibri" panose="020F0502020204030204" pitchFamily="34" charset="0"/>
              </a:rPr>
              <a:t>ni fin. </a:t>
            </a:r>
            <a:r>
              <a:rPr lang="fr-FR" i="1" dirty="0">
                <a:latin typeface="Calibri" panose="020F0502020204030204" pitchFamily="34" charset="0"/>
              </a:rPr>
              <a:t>Vous </a:t>
            </a:r>
            <a:r>
              <a:rPr lang="fr-FR" i="1" baseline="0" dirty="0">
                <a:latin typeface="Calibri" panose="020F0502020204030204" pitchFamily="34" charset="0"/>
              </a:rPr>
              <a:t>allez</a:t>
            </a:r>
            <a:r>
              <a:rPr lang="fr-FR" i="1" dirty="0">
                <a:latin typeface="Calibri" panose="020F0502020204030204" pitchFamily="34" charset="0"/>
              </a:rPr>
              <a:t> me donner des consignes </a:t>
            </a:r>
            <a:r>
              <a:rPr lang="fr-FR" i="1" baseline="0" dirty="0">
                <a:latin typeface="Calibri" panose="020F0502020204030204" pitchFamily="34" charset="0"/>
              </a:rPr>
              <a:t>et </a:t>
            </a:r>
            <a:r>
              <a:rPr lang="fr-FR" i="1" dirty="0">
                <a:latin typeface="Calibri" panose="020F0502020204030204" pitchFamily="34" charset="0"/>
              </a:rPr>
              <a:t>je vais </a:t>
            </a:r>
            <a:r>
              <a:rPr lang="fr-FR" i="1" baseline="0" dirty="0">
                <a:latin typeface="Calibri" panose="020F0502020204030204" pitchFamily="34" charset="0"/>
              </a:rPr>
              <a:t>faire exactement ce </a:t>
            </a:r>
            <a:r>
              <a:rPr lang="fr-FR" i="1" dirty="0">
                <a:latin typeface="Calibri" panose="020F0502020204030204" pitchFamily="34" charset="0"/>
              </a:rPr>
              <a:t>que </a:t>
            </a:r>
            <a:r>
              <a:rPr lang="fr-FR" i="1" baseline="0" dirty="0">
                <a:latin typeface="Calibri" panose="020F0502020204030204" pitchFamily="34" charset="0"/>
              </a:rPr>
              <a:t>vous </a:t>
            </a:r>
            <a:r>
              <a:rPr lang="fr-FR" i="1" dirty="0">
                <a:latin typeface="Calibri" panose="020F0502020204030204" pitchFamily="34" charset="0"/>
              </a:rPr>
              <a:t>demanderez. </a:t>
            </a:r>
            <a:r>
              <a:rPr lang="fr-FR" i="1" baseline="0" dirty="0">
                <a:latin typeface="Calibri" panose="020F0502020204030204" pitchFamily="34" charset="0"/>
              </a:rPr>
              <a:t>À</a:t>
            </a:r>
            <a:r>
              <a:rPr lang="fr-FR" i="1" dirty="0">
                <a:latin typeface="Calibri" panose="020F0502020204030204" pitchFamily="34" charset="0"/>
              </a:rPr>
              <a:t> la fin, je dois obtenir </a:t>
            </a:r>
            <a:r>
              <a:rPr lang="fr-FR" i="1" baseline="0" dirty="0">
                <a:latin typeface="Calibri" panose="020F0502020204030204" pitchFamily="34" charset="0"/>
              </a:rPr>
              <a:t>une droite qui passe par </a:t>
            </a:r>
            <a:r>
              <a:rPr lang="fr-FR" i="1" dirty="0">
                <a:latin typeface="Calibri" panose="020F0502020204030204" pitchFamily="34" charset="0"/>
              </a:rPr>
              <a:t>ce </a:t>
            </a:r>
            <a:r>
              <a:rPr lang="fr-FR" i="1" baseline="0" dirty="0">
                <a:latin typeface="Calibri" panose="020F0502020204030204" pitchFamily="34" charset="0"/>
              </a:rPr>
              <a:t>point.</a:t>
            </a:r>
            <a:r>
              <a:rPr lang="fr-FR" i="1" dirty="0">
                <a:latin typeface="Calibri" panose="020F0502020204030204" pitchFamily="34" charset="0"/>
              </a:rPr>
              <a:t> Que dois-je faire en premier</a:t>
            </a:r>
            <a:r>
              <a:rPr lang="fr-FR" i="1" baseline="0" dirty="0">
                <a:latin typeface="Calibri" panose="020F0502020204030204" pitchFamily="34" charset="0"/>
              </a:rPr>
              <a:t> </a:t>
            </a:r>
            <a:r>
              <a:rPr lang="fr-FR" i="1" dirty="0">
                <a:latin typeface="Calibri" panose="020F0502020204030204" pitchFamily="34" charset="0"/>
              </a:rPr>
              <a:t>?</a:t>
            </a:r>
          </a:p>
          <a:p>
            <a:pPr marL="0">
              <a:defRPr/>
            </a:pPr>
            <a:r>
              <a:rPr lang="fr-FR" baseline="0" dirty="0">
                <a:latin typeface="Calibri" panose="020F0502020204030204" pitchFamily="34" charset="0"/>
                <a:cs typeface="+mn-lt"/>
              </a:rPr>
              <a:t>Suivre les instructions des élèves. </a:t>
            </a:r>
            <a:r>
              <a:rPr lang="fr-FR" baseline="0" dirty="0">
                <a:latin typeface="Calibri" panose="020F0502020204030204" pitchFamily="34" charset="0"/>
                <a:cs typeface="+mn-cs"/>
              </a:rPr>
              <a:t>Ne pas hésiter à exagérer un peu </a:t>
            </a:r>
            <a:r>
              <a:rPr lang="fr-FR" dirty="0">
                <a:latin typeface="Calibri" panose="020F0502020204030204" pitchFamily="34" charset="0"/>
              </a:rPr>
              <a:t>pour amener les élèves à une formulation précise. Par</a:t>
            </a:r>
            <a:r>
              <a:rPr lang="fr-FR" baseline="0" dirty="0">
                <a:latin typeface="Calibri" panose="020F0502020204030204" pitchFamily="34" charset="0"/>
              </a:rPr>
              <a:t> exemple, s’ils proposent de poser la règle, commencer par la poser sur une table ; lorsqu’ils précisent « sur le tableau », la </a:t>
            </a:r>
            <a:r>
              <a:rPr lang="fr-FR" dirty="0">
                <a:latin typeface="Calibri" panose="020F0502020204030204" pitchFamily="34" charset="0"/>
              </a:rPr>
              <a:t>placer</a:t>
            </a:r>
            <a:r>
              <a:rPr lang="fr-FR" baseline="0" dirty="0">
                <a:latin typeface="Calibri" panose="020F0502020204030204" pitchFamily="34" charset="0"/>
              </a:rPr>
              <a:t> loin du point. Et ainsi de suite.</a:t>
            </a:r>
            <a:r>
              <a:rPr lang="fr-FR"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baseline="0" dirty="0">
                <a:latin typeface="Calibri" panose="020F0502020204030204" pitchFamily="34" charset="0"/>
                <a:cs typeface="+mn-lt"/>
              </a:rPr>
              <a:t>Réponse attendue</a:t>
            </a:r>
            <a:r>
              <a:rPr lang="fr-FR" baseline="0" dirty="0">
                <a:latin typeface="Calibri" panose="020F0502020204030204" pitchFamily="34" charset="0"/>
              </a:rPr>
              <a:t> : </a:t>
            </a:r>
            <a:r>
              <a:rPr lang="fr-FR" i="1" baseline="0" dirty="0">
                <a:latin typeface="Calibri" panose="020F0502020204030204" pitchFamily="34" charset="0"/>
              </a:rPr>
              <a:t>il faut placer la règle contre le point pour que le crayon passe bien par le point d’intersection de la croix, bien placer les doigts pour qu’ils ne dépassent pas de la règle, maintenir la règle pour qu’elle ne bouge pas pendant le tracé, placer la pointe du crayon en appui sur la règle pour tracer.</a:t>
            </a:r>
            <a:endParaRPr lang="fr-FR" i="0" strike="noStrike" dirty="0">
              <a:latin typeface="Calibri" panose="020F0502020204030204" pitchFamily="34" charset="0"/>
            </a:endParaRPr>
          </a:p>
          <a:p>
            <a:pPr marL="0">
              <a:defRPr/>
            </a:pPr>
            <a:r>
              <a:rPr lang="fr-FR" baseline="0" dirty="0">
                <a:latin typeface="Calibri" panose="020F0502020204030204" pitchFamily="34" charset="0"/>
                <a:cs typeface="Calibri"/>
              </a:rPr>
              <a:t>Faire un tracé de la main droite passant par le point en traçant de gauche à droite, puis montrer aux élèves gauchers comment procéder : faire un second tracé mais, cette fois, de la main gauche, en traçant de </a:t>
            </a:r>
            <a:r>
              <a:rPr lang="fr-FR" dirty="0">
                <a:latin typeface="Calibri" panose="020F0502020204030204" pitchFamily="34" charset="0"/>
                <a:cs typeface="Calibri"/>
              </a:rPr>
              <a:t>droite à gauche</a:t>
            </a:r>
            <a:r>
              <a:rPr lang="fr-FR" baseline="0" dirty="0">
                <a:latin typeface="Calibri" panose="020F0502020204030204" pitchFamily="34" charset="0"/>
                <a:cs typeface="Calibri"/>
              </a:rPr>
              <a:t>.</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5</a:t>
            </a:fld>
            <a:endParaRPr lang="fr-FR"/>
          </a:p>
        </p:txBody>
      </p:sp>
    </p:spTree>
    <p:extLst>
      <p:ext uri="{BB962C8B-B14F-4D97-AF65-F5344CB8AC3E}">
        <p14:creationId xmlns:p14="http://schemas.microsoft.com/office/powerpoint/2010/main" val="1473481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Calibri" panose="020F0502020204030204" pitchFamily="34" charset="0"/>
              </a:rPr>
              <a:t>Distribuer une feuille de brouillon</a:t>
            </a:r>
            <a:r>
              <a:rPr lang="fr-FR" baseline="0">
                <a:latin typeface="Calibri" panose="020F0502020204030204" pitchFamily="34" charset="0"/>
              </a:rPr>
              <a:t> par élève (format A5).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Calibri" panose="020F0502020204030204" pitchFamily="34" charset="0"/>
              </a:rPr>
              <a:t>Vous allez tracer plusieurs</a:t>
            </a:r>
            <a:r>
              <a:rPr lang="fr-FR" i="1" baseline="0">
                <a:latin typeface="Calibri" panose="020F0502020204030204" pitchFamily="34" charset="0"/>
              </a:rPr>
              <a:t> droites qui passent par le même point D. </a:t>
            </a:r>
            <a:r>
              <a:rPr lang="fr-FR" i="1">
                <a:effectLst/>
                <a:latin typeface="Calibri" panose="020F0502020204030204" pitchFamily="34" charset="0"/>
              </a:rPr>
              <a:t>Pour placer le point, tracez une petite croix</a:t>
            </a:r>
            <a:r>
              <a:rPr lang="fr-FR" i="1" baseline="0">
                <a:effectLst/>
                <a:latin typeface="Calibri" panose="020F0502020204030204" pitchFamily="34" charset="0"/>
              </a:rPr>
              <a:t> à main levée (c’est-à-dire sans la règle) sur votre feuille et écrire le nom du point « D</a:t>
            </a:r>
            <a:r>
              <a:rPr lang="fr-FR" i="1" baseline="0">
                <a:effectLst/>
                <a:latin typeface="Calibri" panose="020F0502020204030204" pitchFamily="34" charset="0"/>
                <a:cs typeface="Calibri"/>
              </a:rPr>
              <a:t> </a:t>
            </a:r>
            <a:r>
              <a:rPr lang="fr-FR" i="1" baseline="0">
                <a:effectLst/>
                <a:latin typeface="Calibri" panose="020F0502020204030204" pitchFamily="34" charset="0"/>
              </a:rPr>
              <a:t>». </a:t>
            </a:r>
            <a:r>
              <a:rPr lang="fr-FR" i="0" baseline="0">
                <a:effectLst/>
                <a:latin typeface="Calibri" panose="020F0502020204030204" pitchFamily="34" charset="0"/>
              </a:rPr>
              <a:t>Tracer le point D au tableau.</a:t>
            </a:r>
            <a:br>
              <a:rPr lang="fr-FR" i="0" baseline="0">
                <a:effectLst/>
                <a:latin typeface="Calibri" panose="020F0502020204030204" pitchFamily="34" charset="0"/>
              </a:rPr>
            </a:br>
            <a:r>
              <a:rPr lang="fr-FR" i="1" baseline="0">
                <a:effectLst/>
                <a:latin typeface="Calibri" panose="020F0502020204030204" pitchFamily="34" charset="0"/>
              </a:rPr>
              <a:t>Le point, c’est l’intersection des deux petits traits ; c’est ici que doivent passer les droites que vous allez tracer. On peut donc placer la pointe du crayon sur le point et placer la règle en dessous. </a:t>
            </a:r>
            <a:r>
              <a:rPr lang="fr-FR" baseline="0">
                <a:latin typeface="Calibri" panose="020F0502020204030204" pitchFamily="34" charset="0"/>
              </a:rPr>
              <a:t>(On peut faire remarquer que «</a:t>
            </a:r>
            <a:r>
              <a:rPr lang="fr-FR" baseline="0">
                <a:latin typeface="Calibri" panose="020F0502020204030204" pitchFamily="34" charset="0"/>
                <a:cs typeface="Calibri"/>
              </a:rPr>
              <a:t> </a:t>
            </a:r>
            <a:r>
              <a:rPr lang="fr-FR" baseline="0">
                <a:latin typeface="Calibri" panose="020F0502020204030204" pitchFamily="34" charset="0"/>
              </a:rPr>
              <a:t>point</a:t>
            </a:r>
            <a:r>
              <a:rPr lang="fr-FR" baseline="0">
                <a:latin typeface="Calibri" panose="020F0502020204030204" pitchFamily="34" charset="0"/>
                <a:cs typeface="Calibri"/>
              </a:rPr>
              <a:t> </a:t>
            </a:r>
            <a:r>
              <a:rPr lang="fr-FR" baseline="0">
                <a:latin typeface="Calibri" panose="020F0502020204030204" pitchFamily="34" charset="0"/>
              </a:rPr>
              <a:t>» et «</a:t>
            </a:r>
            <a:r>
              <a:rPr lang="fr-FR" baseline="0">
                <a:latin typeface="Calibri" panose="020F0502020204030204" pitchFamily="34" charset="0"/>
                <a:cs typeface="Calibri"/>
              </a:rPr>
              <a:t> </a:t>
            </a:r>
            <a:r>
              <a:rPr lang="fr-FR" baseline="0">
                <a:latin typeface="Calibri" panose="020F0502020204030204" pitchFamily="34" charset="0"/>
              </a:rPr>
              <a:t>pointe</a:t>
            </a:r>
            <a:r>
              <a:rPr lang="fr-FR" baseline="0">
                <a:latin typeface="Calibri" panose="020F0502020204030204" pitchFamily="34" charset="0"/>
                <a:cs typeface="Calibri"/>
              </a:rPr>
              <a:t> </a:t>
            </a:r>
            <a:r>
              <a:rPr lang="fr-FR" baseline="0">
                <a:latin typeface="Calibri" panose="020F0502020204030204" pitchFamily="34" charset="0"/>
              </a:rPr>
              <a:t>» sont des mots de la même famille).</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a:latin typeface="Calibri" panose="020F0502020204030204" pitchFamily="34" charset="0"/>
              </a:rPr>
              <a:t>Les élèves placent un point et tracent plusieurs droites qui passent par le même point. </a:t>
            </a:r>
            <a:br>
              <a:rPr lang="fr-FR" baseline="0">
                <a:latin typeface="Calibri" panose="020F0502020204030204" pitchFamily="34" charset="0"/>
              </a:rPr>
            </a:br>
            <a:r>
              <a:rPr lang="fr-FR" baseline="0">
                <a:latin typeface="Calibri" panose="020F0502020204030204" pitchFamily="34" charset="0"/>
              </a:rPr>
              <a:t>Circuler dans les rangs et aider les élèves à manier leur règle. </a:t>
            </a:r>
            <a:endParaRPr lang="fr-FR">
              <a:latin typeface="Calibri" panose="020F0502020204030204" pitchFamily="34" charset="0"/>
            </a:endParaRPr>
          </a:p>
          <a:p>
            <a:endParaRPr lang="fr-F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6</a:t>
            </a:fld>
            <a:endParaRPr lang="fr-FR"/>
          </a:p>
        </p:txBody>
      </p:sp>
    </p:spTree>
    <p:extLst>
      <p:ext uri="{BB962C8B-B14F-4D97-AF65-F5344CB8AC3E}">
        <p14:creationId xmlns:p14="http://schemas.microsoft.com/office/powerpoint/2010/main" val="1270836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Voici une droite. Je vais y placer 2 points. </a:t>
            </a:r>
            <a:r>
              <a:rPr lang="fr-FR" b="0" i="0" u="none" strike="noStrike" cap="none" dirty="0">
                <a:solidFill>
                  <a:schemeClr val="dk1"/>
                </a:solidFill>
                <a:effectLst/>
                <a:latin typeface="Calibri" panose="020F0502020204030204" pitchFamily="34" charset="0"/>
                <a:ea typeface="Calibri"/>
                <a:cs typeface="Calibri"/>
                <a:sym typeface="Calibri"/>
              </a:rPr>
              <a:t>Préciser que pour tracer un point sur une droite il n’est pas nécessaire de faire une croix, 1 seul petit trait suffit, car le point est alors l’intersection du trait et de la droite. </a:t>
            </a:r>
            <a:r>
              <a:rPr lang="fr-FR" i="1" dirty="0">
                <a:latin typeface="Calibri" panose="020F0502020204030204" pitchFamily="34" charset="0"/>
              </a:rPr>
              <a:t>J</a:t>
            </a:r>
            <a:r>
              <a:rPr lang="fr-FR" i="1" baseline="0" dirty="0">
                <a:latin typeface="Calibri" panose="020F0502020204030204" pitchFamily="34" charset="0"/>
              </a:rPr>
              <a:t>e place 2 points sur cette droite</a:t>
            </a:r>
            <a:r>
              <a:rPr lang="fr-FR" i="0" baseline="0" dirty="0">
                <a:latin typeface="Calibri" panose="020F0502020204030204" pitchFamily="34" charset="0"/>
              </a:rPr>
              <a:t> (tracer 2</a:t>
            </a:r>
            <a:r>
              <a:rPr lang="fr-FR" baseline="0" dirty="0">
                <a:latin typeface="Calibri" panose="020F0502020204030204" pitchFamily="34" charset="0"/>
                <a:cs typeface="Calibri"/>
              </a:rPr>
              <a:t> </a:t>
            </a:r>
            <a:r>
              <a:rPr lang="fr-FR" i="0" baseline="0" dirty="0">
                <a:latin typeface="Calibri" panose="020F0502020204030204" pitchFamily="34" charset="0"/>
              </a:rPr>
              <a:t>points sur la droite et repasser en rouge le segment ainsi obtenu), </a:t>
            </a:r>
            <a:r>
              <a:rPr lang="fr-FR" i="1" baseline="0" dirty="0">
                <a:latin typeface="Calibri" panose="020F0502020204030204" pitchFamily="34" charset="0"/>
              </a:rPr>
              <a:t>donc j’obtiens un morceau de la droite. C’est ce qu’on appelle un « segment de droite » on dit aussi un « segment » pour que ce soit plus court. Attention, le segment, c’est seulement entre les deux points. Il a un début et une fin. Je peux partir du premier point pour aller au second ou l’inverse.</a:t>
            </a:r>
            <a:r>
              <a:rPr lang="fr-FR" i="0" baseline="0" dirty="0">
                <a:latin typeface="Calibri" panose="020F0502020204030204" pitchFamily="34" charset="0"/>
              </a:rPr>
              <a:t> Repasser avec votre doigt le segment dans un sens, puis dans l’autre.</a:t>
            </a:r>
            <a:endParaRPr lang="fr-FR" i="1"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31029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defRPr/>
            </a:pPr>
            <a:r>
              <a:rPr lang="fr-FR" i="1" dirty="0">
                <a:latin typeface="Calibri" panose="020F0502020204030204" pitchFamily="34" charset="0"/>
              </a:rPr>
              <a:t>Maintenant, je veux tracer un </a:t>
            </a:r>
            <a:r>
              <a:rPr lang="fr-FR" b="1" i="1" dirty="0">
                <a:solidFill>
                  <a:srgbClr val="FF0000"/>
                </a:solidFill>
                <a:highlight>
                  <a:srgbClr val="FFFF00"/>
                </a:highlight>
                <a:latin typeface="Calibri" panose="020F0502020204030204" pitchFamily="34" charset="0"/>
              </a:rPr>
              <a:t>segment</a:t>
            </a:r>
            <a:r>
              <a:rPr lang="fr-FR" i="1" dirty="0">
                <a:latin typeface="Calibri" panose="020F0502020204030204" pitchFamily="34" charset="0"/>
              </a:rPr>
              <a:t> à partir de ce point </a:t>
            </a:r>
            <a:r>
              <a:rPr lang="fr-FR" i="0" dirty="0">
                <a:latin typeface="Calibri" panose="020F0502020204030204" pitchFamily="34" charset="0"/>
              </a:rPr>
              <a:t>(le montrer) </a:t>
            </a:r>
            <a:r>
              <a:rPr lang="fr-FR" i="1" dirty="0">
                <a:latin typeface="Calibri" panose="020F0502020204030204" pitchFamily="34" charset="0"/>
              </a:rPr>
              <a:t>jusqu’à ce point </a:t>
            </a:r>
            <a:r>
              <a:rPr lang="fr-FR" i="0" dirty="0">
                <a:latin typeface="Calibri" panose="020F0502020204030204" pitchFamily="34" charset="0"/>
              </a:rPr>
              <a:t>(le montrer). </a:t>
            </a:r>
            <a:br>
              <a:rPr lang="fr-FR" i="1" dirty="0">
                <a:latin typeface="Calibri" panose="020F0502020204030204" pitchFamily="34" charset="0"/>
              </a:rPr>
            </a:br>
            <a:r>
              <a:rPr lang="fr-FR" i="1" dirty="0">
                <a:latin typeface="Calibri" panose="020F0502020204030204" pitchFamily="34" charset="0"/>
              </a:rPr>
              <a:t>Comme</a:t>
            </a:r>
            <a:r>
              <a:rPr lang="fr-FR" i="1" baseline="0" dirty="0">
                <a:latin typeface="Calibri" panose="020F0502020204030204" pitchFamily="34" charset="0"/>
              </a:rPr>
              <a:t> tout à l’heure, vo</a:t>
            </a:r>
            <a:r>
              <a:rPr lang="fr-FR" i="1" dirty="0">
                <a:latin typeface="Calibri" panose="020F0502020204030204" pitchFamily="34" charset="0"/>
              </a:rPr>
              <a:t>us </a:t>
            </a:r>
            <a:r>
              <a:rPr lang="fr-FR" i="1" baseline="0" dirty="0">
                <a:latin typeface="Calibri" panose="020F0502020204030204" pitchFamily="34" charset="0"/>
              </a:rPr>
              <a:t>allez </a:t>
            </a:r>
            <a:r>
              <a:rPr lang="fr-FR" i="1" dirty="0">
                <a:latin typeface="Calibri" panose="020F0502020204030204" pitchFamily="34" charset="0"/>
              </a:rPr>
              <a:t>me donner des consignes </a:t>
            </a:r>
            <a:r>
              <a:rPr lang="fr-FR" i="1" baseline="0" dirty="0">
                <a:latin typeface="Calibri" panose="020F0502020204030204" pitchFamily="34" charset="0"/>
              </a:rPr>
              <a:t>et </a:t>
            </a:r>
            <a:r>
              <a:rPr lang="fr-FR" i="1" dirty="0">
                <a:latin typeface="Calibri" panose="020F0502020204030204" pitchFamily="34" charset="0"/>
              </a:rPr>
              <a:t>je vais </a:t>
            </a:r>
            <a:r>
              <a:rPr lang="fr-FR" i="1" baseline="0" dirty="0">
                <a:latin typeface="Calibri" panose="020F0502020204030204" pitchFamily="34" charset="0"/>
              </a:rPr>
              <a:t>faire exactement ce </a:t>
            </a:r>
            <a:r>
              <a:rPr lang="fr-FR" i="1" dirty="0">
                <a:latin typeface="Calibri" panose="020F0502020204030204" pitchFamily="34" charset="0"/>
              </a:rPr>
              <a:t>que </a:t>
            </a:r>
            <a:r>
              <a:rPr lang="fr-FR" i="1" baseline="0" dirty="0">
                <a:latin typeface="Calibri" panose="020F0502020204030204" pitchFamily="34" charset="0"/>
              </a:rPr>
              <a:t>vous</a:t>
            </a:r>
            <a:r>
              <a:rPr lang="fr-FR" i="1" dirty="0">
                <a:latin typeface="Calibri" panose="020F0502020204030204" pitchFamily="34" charset="0"/>
              </a:rPr>
              <a:t> demanderez. </a:t>
            </a:r>
            <a:r>
              <a:rPr lang="fr-FR" i="1" baseline="0" dirty="0">
                <a:latin typeface="Calibri" panose="020F0502020204030204" pitchFamily="34" charset="0"/>
              </a:rPr>
              <a:t>À</a:t>
            </a:r>
            <a:r>
              <a:rPr lang="fr-FR" i="1" dirty="0">
                <a:latin typeface="Calibri" panose="020F0502020204030204" pitchFamily="34" charset="0"/>
              </a:rPr>
              <a:t> la fin, je dois obtenir </a:t>
            </a:r>
            <a:r>
              <a:rPr lang="fr-FR" i="1" baseline="0" dirty="0">
                <a:latin typeface="Calibri" panose="020F0502020204030204" pitchFamily="34" charset="0"/>
              </a:rPr>
              <a:t>le segment qui relie les deux points.</a:t>
            </a:r>
            <a:r>
              <a:rPr lang="fr-FR" i="1" dirty="0">
                <a:latin typeface="Calibri" panose="020F0502020204030204" pitchFamily="34" charset="0"/>
              </a:rPr>
              <a:t> </a:t>
            </a:r>
          </a:p>
          <a:p>
            <a:pPr marL="0">
              <a:defRPr/>
            </a:pPr>
            <a:r>
              <a:rPr lang="fr-FR" i="1" dirty="0">
                <a:latin typeface="Calibri" panose="020F0502020204030204" pitchFamily="34" charset="0"/>
              </a:rPr>
              <a:t>Je sais déjà placer ma règle pour tracer </a:t>
            </a:r>
            <a:r>
              <a:rPr lang="fr-FR" b="1" i="1" dirty="0">
                <a:latin typeface="Calibri" panose="020F0502020204030204" pitchFamily="34" charset="0"/>
              </a:rPr>
              <a:t>la droite </a:t>
            </a:r>
            <a:r>
              <a:rPr lang="fr-FR" i="1" dirty="0">
                <a:latin typeface="Calibri" panose="020F0502020204030204" pitchFamily="34" charset="0"/>
              </a:rPr>
              <a:t>qui passe par un point </a:t>
            </a:r>
            <a:r>
              <a:rPr lang="fr-FR" i="0" dirty="0">
                <a:latin typeface="Calibri" panose="020F0502020204030204" pitchFamily="34" charset="0"/>
              </a:rPr>
              <a:t>(placer la règle de</a:t>
            </a:r>
            <a:r>
              <a:rPr lang="fr-FR" i="0" baseline="0" dirty="0">
                <a:latin typeface="Calibri" panose="020F0502020204030204" pitchFamily="34" charset="0"/>
              </a:rPr>
              <a:t> façon adéquate). </a:t>
            </a:r>
            <a:r>
              <a:rPr lang="fr-FR" i="1" baseline="0" dirty="0">
                <a:latin typeface="Calibri" panose="020F0502020204030204" pitchFamily="34" charset="0"/>
              </a:rPr>
              <a:t>Que dois-je faire maintenant ?</a:t>
            </a:r>
            <a:br>
              <a:rPr lang="fr-FR" i="1" dirty="0">
                <a:latin typeface="Calibri" panose="020F0502020204030204" pitchFamily="34" charset="0"/>
                <a:cs typeface="+mn-lt"/>
              </a:rPr>
            </a:br>
            <a:r>
              <a:rPr lang="fr-FR" i="0" dirty="0">
                <a:latin typeface="Calibri" panose="020F0502020204030204" pitchFamily="34" charset="0"/>
              </a:rPr>
              <a:t>Amener les élèves à</a:t>
            </a:r>
            <a:r>
              <a:rPr lang="fr-FR" i="0" baseline="0" dirty="0">
                <a:latin typeface="Calibri" panose="020F0502020204030204" pitchFamily="34" charset="0"/>
              </a:rPr>
              <a:t> verbaliser le fait qu’il suffit d’orienter la règle de sorte que </a:t>
            </a:r>
            <a:r>
              <a:rPr lang="fr-FR" b="0" i="0" baseline="0" dirty="0">
                <a:latin typeface="Calibri" panose="020F0502020204030204" pitchFamily="34" charset="0"/>
              </a:rPr>
              <a:t>le trait </a:t>
            </a:r>
            <a:r>
              <a:rPr lang="fr-FR" i="0" baseline="0" dirty="0">
                <a:latin typeface="Calibri" panose="020F0502020204030204" pitchFamily="34" charset="0"/>
              </a:rPr>
              <a:t>passe par le second point.</a:t>
            </a:r>
          </a:p>
          <a:p>
            <a:pPr marL="0">
              <a:defRPr/>
            </a:pPr>
            <a:r>
              <a:rPr lang="fr-FR" i="0" baseline="0" dirty="0">
                <a:latin typeface="Calibri" panose="020F0502020204030204" pitchFamily="34" charset="0"/>
                <a:ea typeface="Calibri"/>
                <a:cs typeface="Calibri"/>
              </a:rPr>
              <a:t>Insister sur le fait qu’on trace d’un point à l’autre, sans les dépasser : un segment a un début et une fin, contrairement à une droite.</a:t>
            </a:r>
            <a:endParaRPr lang="fr-FR" i="0" dirty="0">
              <a:latin typeface="Calibri" panose="020F0502020204030204" pitchFamily="34" charset="0"/>
              <a:ea typeface="Calibri"/>
              <a:cs typeface="Calibri"/>
            </a:endParaRPr>
          </a:p>
          <a:p>
            <a:endParaRPr lang="fr-FR"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8</a:t>
            </a:fld>
            <a:endParaRPr lang="fr-FR"/>
          </a:p>
        </p:txBody>
      </p:sp>
    </p:spTree>
    <p:extLst>
      <p:ext uri="{BB962C8B-B14F-4D97-AF65-F5344CB8AC3E}">
        <p14:creationId xmlns:p14="http://schemas.microsoft.com/office/powerpoint/2010/main" val="6535031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lnSpc>
                <a:spcPct val="150000"/>
              </a:lnSpc>
              <a:defRPr/>
            </a:pPr>
            <a:r>
              <a:rPr lang="fr-FR" noProof="0">
                <a:latin typeface="Calibri" panose="020F0502020204030204" pitchFamily="34" charset="0"/>
              </a:rPr>
              <a:t>Conclure que, pour tracer un segment qui relie deux points, il faut : </a:t>
            </a:r>
          </a:p>
          <a:p>
            <a:pPr marL="216000" indent="-144000">
              <a:lnSpc>
                <a:spcPct val="150000"/>
              </a:lnSpc>
              <a:buFontTx/>
              <a:buChar char="-"/>
              <a:defRPr/>
            </a:pPr>
            <a:r>
              <a:rPr lang="fr-FR" i="1" noProof="0">
                <a:latin typeface="Calibri" panose="020F0502020204030204" pitchFamily="34" charset="0"/>
              </a:rPr>
              <a:t>poser la règle contre les points qui doivent rester visibles ;</a:t>
            </a:r>
            <a:endParaRPr lang="fr-FR" i="1" noProof="0">
              <a:latin typeface="Calibri" panose="020F0502020204030204" pitchFamily="34" charset="0"/>
              <a:cs typeface="Calibri"/>
            </a:endParaRPr>
          </a:p>
          <a:p>
            <a:pPr marL="216000" indent="-144000">
              <a:lnSpc>
                <a:spcPct val="150000"/>
              </a:lnSpc>
              <a:buFontTx/>
              <a:buChar char="-"/>
              <a:defRPr/>
            </a:pPr>
            <a:r>
              <a:rPr lang="fr-FR" i="1" noProof="0">
                <a:latin typeface="Calibri" panose="020F0502020204030204" pitchFamily="34" charset="0"/>
              </a:rPr>
              <a:t>bien maintenir </a:t>
            </a:r>
            <a:r>
              <a:rPr lang="fr-FR" i="1" baseline="0" noProof="0">
                <a:latin typeface="Calibri" panose="020F0502020204030204" pitchFamily="34" charset="0"/>
              </a:rPr>
              <a:t>la règle </a:t>
            </a:r>
            <a:r>
              <a:rPr lang="fr-FR" i="1" noProof="0">
                <a:latin typeface="Calibri" panose="020F0502020204030204" pitchFamily="34" charset="0"/>
              </a:rPr>
              <a:t>avec une main sans que les doigts ne dépassent</a:t>
            </a:r>
            <a:r>
              <a:rPr lang="fr-FR" i="1" baseline="0" noProof="0">
                <a:latin typeface="Calibri" panose="020F0502020204030204" pitchFamily="34" charset="0"/>
              </a:rPr>
              <a:t> ;</a:t>
            </a:r>
            <a:endParaRPr lang="fr-FR" i="1" baseline="0" noProof="0">
              <a:latin typeface="Calibri" panose="020F0502020204030204" pitchFamily="34" charset="0"/>
              <a:cs typeface="Calibri"/>
            </a:endParaRPr>
          </a:p>
          <a:p>
            <a:pPr marL="216000" indent="-144000">
              <a:lnSpc>
                <a:spcPct val="150000"/>
              </a:lnSpc>
              <a:buFontTx/>
              <a:buChar char="-"/>
              <a:defRPr/>
            </a:pPr>
            <a:r>
              <a:rPr lang="fr-FR" i="1" noProof="0">
                <a:latin typeface="Calibri" panose="020F0502020204030204" pitchFamily="34" charset="0"/>
              </a:rPr>
              <a:t>placer</a:t>
            </a:r>
            <a:r>
              <a:rPr lang="fr-FR" i="1" baseline="0" noProof="0">
                <a:latin typeface="Calibri" panose="020F0502020204030204" pitchFamily="34" charset="0"/>
              </a:rPr>
              <a:t> le crayon sur le point et garder la mine en appui sur la</a:t>
            </a:r>
            <a:r>
              <a:rPr lang="fr-FR" i="1" noProof="0">
                <a:latin typeface="Calibri" panose="020F0502020204030204" pitchFamily="34" charset="0"/>
              </a:rPr>
              <a:t> </a:t>
            </a:r>
            <a:r>
              <a:rPr lang="fr-FR" i="1" baseline="0" noProof="0">
                <a:latin typeface="Calibri" panose="020F0502020204030204" pitchFamily="34" charset="0"/>
              </a:rPr>
              <a:t>règle </a:t>
            </a:r>
            <a:r>
              <a:rPr lang="fr-FR" i="1" noProof="0">
                <a:latin typeface="Calibri" panose="020F0502020204030204" pitchFamily="34" charset="0"/>
              </a:rPr>
              <a:t>pendant tout le tracé</a:t>
            </a:r>
            <a:r>
              <a:rPr lang="fr-FR" i="1" baseline="0" noProof="0">
                <a:latin typeface="Calibri" panose="020F0502020204030204" pitchFamily="34" charset="0"/>
              </a:rPr>
              <a:t>. Débuter le tracé au premier point et s’arrêter au second point.</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9</a:t>
            </a:fld>
            <a:endParaRPr lang="fr-FR"/>
          </a:p>
        </p:txBody>
      </p:sp>
    </p:spTree>
    <p:extLst>
      <p:ext uri="{BB962C8B-B14F-4D97-AF65-F5344CB8AC3E}">
        <p14:creationId xmlns:p14="http://schemas.microsoft.com/office/powerpoint/2010/main" val="9794417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95C713DA-9F9A-D25A-1D08-3210DC79BF3B}"/>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Exercice des champions</a:t>
            </a:r>
            <a:endParaRPr/>
          </a:p>
        </p:txBody>
      </p:sp>
      <p:pic>
        <p:nvPicPr>
          <p:cNvPr id="4" name="Image 3" descr="Une image contenant cercle, symbole, Graphique, capture d’écran&#10;&#10;Le contenu généré par l’IA peut être incorrect.">
            <a:extLst>
              <a:ext uri="{FF2B5EF4-FFF2-40B4-BE49-F238E27FC236}">
                <a16:creationId xmlns:a16="http://schemas.microsoft.com/office/drawing/2014/main" id="{00F89BC4-0711-B41F-E147-43B9DDB2247D}"/>
              </a:ext>
            </a:extLst>
          </p:cNvPr>
          <p:cNvPicPr>
            <a:picLocks noChangeAspect="1"/>
          </p:cNvPicPr>
          <p:nvPr userDrawn="1"/>
        </p:nvPicPr>
        <p:blipFill>
          <a:blip r:embed="rId2"/>
          <a:stretch>
            <a:fillRect/>
          </a:stretch>
        </p:blipFill>
        <p:spPr>
          <a:xfrm>
            <a:off x="8150906" y="20088"/>
            <a:ext cx="1051826" cy="1260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68"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36798" y="2786072"/>
            <a:ext cx="7772400" cy="1171331"/>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a:t>8</a:t>
            </a:r>
            <a:r>
              <a:rPr lang="fr-FR">
                <a:solidFill>
                  <a:schemeClr val="bg1"/>
                </a:solidFill>
              </a:rPr>
              <a:t>. Repérer des alignements de points et tracer à la règle</a:t>
            </a:r>
            <a:endParaRPr>
              <a:solidFill>
                <a:schemeClr val="bg1"/>
              </a:solidFill>
            </a:endParaRPr>
          </a:p>
        </p:txBody>
      </p:sp>
    </p:spTree>
    <p:extLst>
      <p:ext uri="{BB962C8B-B14F-4D97-AF65-F5344CB8AC3E}">
        <p14:creationId xmlns:p14="http://schemas.microsoft.com/office/powerpoint/2010/main" val="352084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89A1C30-4CA4-5412-CA07-1575026BF5C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C3BF6A0-D792-571A-37E6-72D379C03C6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71663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D7F232A-A8B9-49CA-3A7D-C986273A9165}"/>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C9F2D6D3-D81C-8DF1-BACA-BCC43A66CAFA}"/>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E9A909AE-DB0D-9B44-F868-201AC4BBD3E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17517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D417DB5-6571-37C1-F8F8-55F536D6C5E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7FF516E-91C7-2DC7-3E82-F5762ED5FBA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1026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E7966E-284F-C537-93C3-0CA87CDA2016}"/>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5A30E3EF-6395-2678-E988-65AA97186CC0}"/>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79F58FC2-2140-3B76-DF8B-7B76E2219D5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02896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746229E-47DE-AB21-93AA-4D9D363B5DF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0EFA9FD-D465-B598-F54A-F5138DAD7F9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5264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CC04E-7C8B-ED4D-0ABC-F4B4187E2AED}"/>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7DE1E34F-C320-28A8-F8C9-9AAEE27843A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D14A003-A007-8052-3EAC-411F8C25169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49113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045B0022-1DFA-707C-A359-C958BCF221F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81B7460-ACE4-817F-D008-24135154953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B68FE670-1C8C-51A2-F635-FA9266BDF4E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F3CF5E4-F76A-130D-F4B8-B789CB858D0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66608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CBA6DD79-23AF-828F-C999-23D6A9ECD4A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6B4850B-D85B-50FF-19FC-722CF5211B9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623367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0EBD683D-7596-1664-3237-663CE8A8DC2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890513D-F916-C622-52B3-7CCFE089034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75184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84A1169E-C885-CE2B-CCC4-A42322C7BF44}"/>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4CFF8AD8-C2E8-A552-580F-88E677AF5FE5}"/>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FA05914D-8377-B58C-8493-EC03A7BFEB9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496803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147CA6E3-9735-3B34-1BC1-C46CDFB6BFF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B896863-AB51-9CF6-C72D-2F770B47F0E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9CBDB542-AC1C-A392-E942-994A8FC29B9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126B672-54B6-A9C0-4039-6A305EF3BBB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253410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1E57BEE0-1B6C-4280-D990-9CE052D5C47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FBF3E7E-6273-CC34-8362-EE0AF616FE4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7133809-2613-628C-D736-553DB3667E8D}"/>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D6ECC98D-69A3-754A-5F66-0252C8216B70}"/>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0CC54D63-4CB5-75A2-166D-5D22560ECF8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53443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E5431D1-8ECD-3679-5A0B-266025CC697A}"/>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C2BDD071-03EC-9BB9-9A3E-65839FC90663}"/>
              </a:ext>
            </a:extLst>
          </p:cNvPr>
          <p:cNvSpPr>
            <a:spLocks noGrp="1"/>
          </p:cNvSpPr>
          <p:nvPr>
            <p:ph type="body" idx="1"/>
          </p:nvPr>
        </p:nvSpPr>
        <p:spPr/>
        <p:txBody>
          <a:bodyPr/>
          <a:lstStyle/>
          <a:p>
            <a:endParaRPr lang="fr-FR"/>
          </a:p>
        </p:txBody>
      </p:sp>
      <p:pic>
        <p:nvPicPr>
          <p:cNvPr id="17" name="Image 16">
            <a:extLst>
              <a:ext uri="{FF2B5EF4-FFF2-40B4-BE49-F238E27FC236}">
                <a16:creationId xmlns:a16="http://schemas.microsoft.com/office/drawing/2014/main" id="{47FB5561-8A49-615F-09B4-5F2629A4F6B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95034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2D7A3B76-8449-F327-8F90-D93D916AB1E4}"/>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C711424-368C-9A35-8458-FDAF1509BD0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0987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209C9DA2-E671-28FC-1C36-B91C1C445D1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393E059-8716-70B5-056C-928E27D51C9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04581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5FE6D423-C2D0-1840-70D7-89C61E71800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A85AE59-0A42-505F-926D-916DD613B2C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68251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3D0A4464-0DDF-7CC4-9363-2F4D1EA170C5}"/>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4B2E5CCE-D95C-BC71-8B0D-8B9C66858D22}"/>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B876A4C2-D98A-C400-7A24-37493725BEE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8719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F52684E-5402-3B24-DDC9-095C25DD0E99}"/>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E639F2B9-9315-42C9-5307-07C722F5C5A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141571"/>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6504D188-99EC-488B-B1F0-D20D7F8F79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8CB6929A-325D-48F6-9877-191C169E6107}">
  <ds:schemaRefs>
    <ds:schemaRef ds:uri="http://schemas.microsoft.com/office/infopath/2007/PartnerControls"/>
    <ds:schemaRef ds:uri="27f64e36-29aa-44d5-a3e0-06242cad7d4d"/>
    <ds:schemaRef ds:uri="cd84cc96-e4f0-4e7f-873a-a508fb658c41"/>
    <ds:schemaRef ds:uri="http://purl.org/dc/elements/1.1/"/>
    <ds:schemaRef ds:uri="http://purl.org/dc/dcmitype/"/>
    <ds:schemaRef ds:uri="http://schemas.microsoft.com/office/2006/documentManagement/types"/>
    <ds:schemaRef ds:uri="http://www.w3.org/XML/1998/namespace"/>
    <ds:schemaRef ds:uri="http://schemas.openxmlformats.org/package/2006/metadata/core-properti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1623</Words>
  <Application>Microsoft Office PowerPoint</Application>
  <PresentationFormat>Affichage à l'écran (4:3)</PresentationFormat>
  <Paragraphs>58</Paragraphs>
  <Slides>22</Slides>
  <Notes>22</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Verdana</vt:lpstr>
      <vt:lpstr>Thème Office</vt:lpstr>
      <vt:lpstr>1_Thème Office</vt:lpstr>
      <vt:lpstr>2_Thème Office</vt:lpstr>
      <vt:lpstr>3_Thème Office</vt:lpstr>
      <vt:lpstr>7_Thème Office</vt:lpstr>
      <vt:lpstr>8. Repérer des alignements de points et tracer à la règle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3</cp:revision>
  <dcterms:created xsi:type="dcterms:W3CDTF">2022-01-07T11:15:07Z</dcterms:created>
  <dcterms:modified xsi:type="dcterms:W3CDTF">2025-07-25T17:00:14Z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