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41"/>
  </p:notesMasterIdLst>
  <p:sldIdLst>
    <p:sldId id="256" r:id="rId9"/>
    <p:sldId id="257" r:id="rId10"/>
    <p:sldId id="295" r:id="rId11"/>
    <p:sldId id="296" r:id="rId12"/>
    <p:sldId id="297" r:id="rId13"/>
    <p:sldId id="260" r:id="rId14"/>
    <p:sldId id="298" r:id="rId15"/>
    <p:sldId id="299" r:id="rId16"/>
    <p:sldId id="300" r:id="rId17"/>
    <p:sldId id="261" r:id="rId18"/>
    <p:sldId id="291" r:id="rId19"/>
    <p:sldId id="292" r:id="rId20"/>
    <p:sldId id="294" r:id="rId21"/>
    <p:sldId id="310" r:id="rId22"/>
    <p:sldId id="301" r:id="rId23"/>
    <p:sldId id="290" r:id="rId24"/>
    <p:sldId id="302" r:id="rId25"/>
    <p:sldId id="303" r:id="rId26"/>
    <p:sldId id="304" r:id="rId27"/>
    <p:sldId id="305" r:id="rId28"/>
    <p:sldId id="306" r:id="rId29"/>
    <p:sldId id="313" r:id="rId30"/>
    <p:sldId id="630" r:id="rId31"/>
    <p:sldId id="307" r:id="rId32"/>
    <p:sldId id="308" r:id="rId33"/>
    <p:sldId id="309" r:id="rId34"/>
    <p:sldId id="285" r:id="rId35"/>
    <p:sldId id="288" r:id="rId36"/>
    <p:sldId id="631" r:id="rId37"/>
    <p:sldId id="632" r:id="rId38"/>
    <p:sldId id="286" r:id="rId39"/>
    <p:sldId id="287" r:id="rId40"/>
  </p:sldIdLst>
  <p:sldSz cx="9144000" cy="6858000" type="screen4x3"/>
  <p:notesSz cx="6858000" cy="9144000"/>
  <p:embeddedFontLst>
    <p:embeddedFont>
      <p:font typeface="DIN Next LT Pro Light" panose="020B0303020203050203" pitchFamily="34" charset="0"/>
      <p:regular r:id="rId42"/>
    </p:embeddedFont>
    <p:embeddedFont>
      <p:font typeface="Segoe UI" panose="020B0502040204020203" pitchFamily="34" charset="0"/>
      <p:regular r:id="rId43"/>
      <p:bold r:id="rId44"/>
      <p:italic r:id="rId45"/>
      <p:boldItalic r:id="rId46"/>
    </p:embeddedFont>
    <p:embeddedFont>
      <p:font typeface="Verdana" panose="020B0604030504040204" pitchFamily="34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156FD8-8C5A-4EBB-8A0A-E062D126B22A}" v="1" dt="2025-07-25T16:29:42.1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20" autoAdjust="0"/>
    <p:restoredTop sz="87451" autoAdjust="0"/>
  </p:normalViewPr>
  <p:slideViewPr>
    <p:cSldViewPr snapToGrid="0">
      <p:cViewPr varScale="1">
        <p:scale>
          <a:sx n="72" d="100"/>
          <a:sy n="72" d="100"/>
        </p:scale>
        <p:origin x="1978" y="5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font" Target="fonts/font5.fntdata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notesMaster" Target="notesMasters/notesMaster1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font" Target="fonts/font4.fntdata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font" Target="fonts/font8.fntdata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font" Target="fonts/font3.fntdata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56" Type="http://schemas.openxmlformats.org/officeDocument/2006/relationships/commentAuthors" Target="commentAuthor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Aujourd’hui, nous allons travailler avec les nombres jusqu’à 1 000. Nous allons les lire, les écrire en chiffres, compter des objets, compléter des collections et travailler</a:t>
            </a:r>
            <a:r>
              <a:rPr lang="fr-FR" dirty="0"/>
              <a:t> </a:t>
            </a:r>
            <a:r>
              <a:rPr lang="fr-FR" i="1" dirty="0"/>
              <a:t>les relations entre centaines, dizaines et unités.</a:t>
            </a:r>
            <a:endParaRPr i="1" dirty="0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283.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compte 2</a:t>
            </a:r>
            <a:r>
              <a:rPr lang="fr-FR" i="1" baseline="0" dirty="0"/>
              <a:t> </a:t>
            </a:r>
            <a:r>
              <a:rPr lang="fr-FR" i="1" dirty="0"/>
              <a:t>centaines, 8</a:t>
            </a:r>
            <a:r>
              <a:rPr lang="fr-FR" i="1" baseline="0" dirty="0"/>
              <a:t> </a:t>
            </a:r>
            <a:r>
              <a:rPr lang="fr-FR" i="1" dirty="0"/>
              <a:t>dizaines restantes et 3</a:t>
            </a:r>
            <a:r>
              <a:rPr lang="fr-FR" i="1" baseline="0" dirty="0"/>
              <a:t> </a:t>
            </a:r>
            <a:r>
              <a:rPr lang="fr-FR" i="1" dirty="0"/>
              <a:t>unités restantes</a:t>
            </a:r>
            <a:r>
              <a:rPr lang="fr-FR" i="1" baseline="0" dirty="0"/>
              <a:t> </a:t>
            </a:r>
            <a:r>
              <a:rPr lang="fr-FR" i="1" dirty="0"/>
              <a:t>: je peux écrire 283.</a:t>
            </a:r>
            <a:endParaRPr i="1"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605.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compte 6</a:t>
            </a:r>
            <a:r>
              <a:rPr lang="fr-FR" i="1" baseline="0" dirty="0"/>
              <a:t> </a:t>
            </a:r>
            <a:r>
              <a:rPr lang="fr-FR" i="1" dirty="0"/>
              <a:t>centaines, 0</a:t>
            </a:r>
            <a:r>
              <a:rPr lang="fr-FR" i="1" baseline="0" dirty="0"/>
              <a:t> </a:t>
            </a:r>
            <a:r>
              <a:rPr lang="fr-FR" i="1" dirty="0"/>
              <a:t>dizaine restante et 5</a:t>
            </a:r>
            <a:r>
              <a:rPr lang="fr-FR" i="1" baseline="0" dirty="0"/>
              <a:t> </a:t>
            </a:r>
            <a:r>
              <a:rPr lang="fr-FR" i="1" dirty="0"/>
              <a:t>unités restantes</a:t>
            </a:r>
            <a:r>
              <a:rPr lang="fr-FR" i="1" baseline="0" dirty="0"/>
              <a:t> </a:t>
            </a:r>
            <a:r>
              <a:rPr lang="fr-FR" i="1" dirty="0"/>
              <a:t>: je peux écrire 605.</a:t>
            </a:r>
            <a:endParaRPr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Insister</a:t>
            </a:r>
            <a:r>
              <a:rPr lang="fr-FR" baseline="0" dirty="0"/>
              <a:t> sur l’écriture du 0 et sa position en interrogeant les élèves : </a:t>
            </a:r>
            <a:r>
              <a:rPr lang="fr-FR" i="1" baseline="0" dirty="0"/>
              <a:t>si j’écris 65, comment je représenterais ce nombre ? →</a:t>
            </a:r>
            <a:r>
              <a:rPr lang="fr-FR" dirty="0"/>
              <a:t> </a:t>
            </a:r>
            <a:r>
              <a:rPr lang="fr-FR" i="1" dirty="0"/>
              <a:t>Avec 6 dizaines et 5 unités.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A-t-il des centaines ? →</a:t>
            </a:r>
            <a:r>
              <a:rPr lang="fr-FR" dirty="0"/>
              <a:t> </a:t>
            </a:r>
            <a:r>
              <a:rPr lang="fr-FR" i="1" dirty="0"/>
              <a:t>Non.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Or, ici il y a 6 centaines et non 6 dizaines. Il faut bien écrire le 0 qui dit qu’il y a 0 dizaine restante.</a:t>
            </a:r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92984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830.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compte 8 centaines, 3 dizaines restantes et 0 unité restante : je peux écrire 830.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Insister</a:t>
            </a:r>
            <a:r>
              <a:rPr lang="fr-FR" baseline="0" dirty="0"/>
              <a:t> sur l’écriture du 0 et sa position en interrogeant les élèves : </a:t>
            </a:r>
            <a:r>
              <a:rPr lang="fr-FR" i="1" baseline="0" dirty="0"/>
              <a:t>que signifie le 0 dans l’écriture de 830</a:t>
            </a:r>
            <a:r>
              <a:rPr lang="fr-FR" i="1" dirty="0"/>
              <a:t> </a:t>
            </a:r>
            <a:r>
              <a:rPr lang="fr-FR" i="1" baseline="0" dirty="0"/>
              <a:t>? →</a:t>
            </a:r>
            <a:r>
              <a:rPr lang="fr-FR" i="1" dirty="0"/>
              <a:t> </a:t>
            </a:r>
            <a:r>
              <a:rPr lang="fr-FR" i="1" baseline="0" dirty="0"/>
              <a:t>Il signifie qu’il n’y a pas d’unité restante.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Quel nombre écrit-on si on oublie le 0</a:t>
            </a:r>
            <a:r>
              <a:rPr lang="fr-FR" i="1" dirty="0"/>
              <a:t> </a:t>
            </a:r>
            <a:r>
              <a:rPr lang="fr-FR" i="1" baseline="0" dirty="0"/>
              <a:t>? →</a:t>
            </a:r>
            <a:r>
              <a:rPr lang="fr-FR" i="1" dirty="0"/>
              <a:t> </a:t>
            </a:r>
            <a:r>
              <a:rPr lang="fr-FR" i="1" baseline="0" dirty="0"/>
              <a:t>83.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Que signifient le chiffre</a:t>
            </a:r>
            <a:r>
              <a:rPr lang="fr-FR" i="1" dirty="0"/>
              <a:t> </a:t>
            </a:r>
            <a:r>
              <a:rPr lang="fr-FR" i="1" baseline="0" dirty="0"/>
              <a:t>8 et le chiffre</a:t>
            </a:r>
            <a:r>
              <a:rPr lang="fr-FR" i="1" dirty="0"/>
              <a:t> </a:t>
            </a:r>
            <a:r>
              <a:rPr lang="fr-FR" i="1" baseline="0" dirty="0"/>
              <a:t>3 dans l’écriture de 83</a:t>
            </a:r>
            <a:r>
              <a:rPr lang="fr-FR" i="1" dirty="0"/>
              <a:t> </a:t>
            </a:r>
            <a:r>
              <a:rPr lang="fr-FR" i="1" baseline="0" dirty="0"/>
              <a:t>? →</a:t>
            </a:r>
            <a:r>
              <a:rPr lang="fr-FR" i="1" dirty="0"/>
              <a:t> </a:t>
            </a:r>
            <a:r>
              <a:rPr lang="fr-FR" i="1" baseline="0" dirty="0"/>
              <a:t>Cela signifie 8</a:t>
            </a:r>
            <a:r>
              <a:rPr lang="fr-FR" i="1" dirty="0"/>
              <a:t> </a:t>
            </a:r>
            <a:r>
              <a:rPr lang="fr-FR" i="1" baseline="0" dirty="0"/>
              <a:t>dizaines et 3</a:t>
            </a:r>
            <a:r>
              <a:rPr lang="fr-FR" i="1" dirty="0"/>
              <a:t> </a:t>
            </a:r>
            <a:r>
              <a:rPr lang="fr-FR" i="1" baseline="0" dirty="0"/>
              <a:t>unités restantes. </a:t>
            </a:r>
            <a:r>
              <a:rPr lang="fr-FR" sz="1800" i="1" dirty="0">
                <a:effectLst/>
                <a:latin typeface="Segoe UI" panose="020B0502040204020203" pitchFamily="34" charset="0"/>
              </a:rPr>
              <a:t>Or ici, on a 8 centaines et 3 dizaines restantes.</a:t>
            </a:r>
            <a:endParaRPr lang="fr-FR" i="1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70447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Maintenant,</a:t>
            </a:r>
            <a:r>
              <a:rPr lang="fr-FR" i="1" baseline="0" dirty="0"/>
              <a:t> nous allons chercher ce qu’il manque pour obtenir le nombre demandé. Attention, nous n’avons pas le droit de barrer ce qui est déjà donné.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Nous allons faire cet exercice collectivement au tableau.</a:t>
            </a:r>
            <a:endParaRPr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53947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defRPr/>
            </a:pPr>
            <a:r>
              <a:rPr lang="fr-FR" i="1" dirty="0"/>
              <a:t>Nous souhaitons obtenir ce nombre.</a:t>
            </a:r>
            <a:r>
              <a:rPr lang="fr-FR" i="1" baseline="0" dirty="0"/>
              <a:t> Qui peut le lire ?</a:t>
            </a:r>
            <a:br>
              <a:rPr lang="fr-FR" i="1" baseline="0" dirty="0"/>
            </a:br>
            <a:r>
              <a:rPr lang="fr-FR" i="1" baseline="0" dirty="0"/>
              <a:t>Quel nombre est </a:t>
            </a:r>
            <a:r>
              <a:rPr lang="fr-FR" i="1" dirty="0"/>
              <a:t>représenté au</a:t>
            </a:r>
            <a:r>
              <a:rPr lang="fr-FR" i="1" baseline="0" dirty="0"/>
              <a:t> tableau ?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     → J</a:t>
            </a:r>
            <a:r>
              <a:rPr lang="fr-FR" i="1" dirty="0"/>
              <a:t>e compte 17</a:t>
            </a:r>
            <a:r>
              <a:rPr lang="fr-FR" i="1" baseline="0" dirty="0"/>
              <a:t> </a:t>
            </a:r>
            <a:r>
              <a:rPr lang="fr-FR" i="1" dirty="0"/>
              <a:t>dizaines et 0</a:t>
            </a:r>
            <a:r>
              <a:rPr lang="fr-FR" i="1" baseline="0" dirty="0"/>
              <a:t> </a:t>
            </a:r>
            <a:r>
              <a:rPr lang="fr-FR" i="1" dirty="0"/>
              <a:t>unité restante, c’est 170.</a:t>
            </a:r>
          </a:p>
          <a:p>
            <a:pPr marL="0" indent="0"/>
            <a:r>
              <a:rPr lang="fr-FR" b="1" i="0" baseline="0" dirty="0"/>
              <a:t>ou</a:t>
            </a:r>
            <a:r>
              <a:rPr lang="fr-FR" i="1" baseline="0" dirty="0"/>
              <a:t> → J</a:t>
            </a:r>
            <a:r>
              <a:rPr lang="fr-FR" i="1" dirty="0"/>
              <a:t>e compte 10d, c’est-à-dire</a:t>
            </a:r>
            <a:r>
              <a:rPr lang="fr-FR" i="1" baseline="0" dirty="0"/>
              <a:t> 1c, et 7 dizaines restantes, c’est 170.</a:t>
            </a:r>
            <a:r>
              <a:rPr lang="fr-FR" i="1" dirty="0"/>
              <a:t> </a:t>
            </a:r>
            <a:endParaRPr lang="fr-FR" i="1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Que doit-on ajouter pour obtenir 220 ? Est-ce qu’on peut ajouter </a:t>
            </a:r>
            <a:r>
              <a:rPr lang="fr-FR" i="1" baseline="0" dirty="0" err="1"/>
              <a:t>1c</a:t>
            </a:r>
            <a:r>
              <a:rPr lang="fr-FR" i="1" baseline="0" dirty="0"/>
              <a:t> ? → Non, car cela ferait 270, c’est trop.</a:t>
            </a:r>
            <a:br>
              <a:rPr lang="fr-FR" i="1" baseline="0" dirty="0"/>
            </a:br>
            <a:r>
              <a:rPr lang="fr-FR" i="1" baseline="0" dirty="0"/>
              <a:t>Est-ce qu’on peut ajouter des dizaines ? → Oui.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Combien ? → Il y a déjà 10d qui forment une centaine </a:t>
            </a:r>
            <a:r>
              <a:rPr lang="fr-FR" i="0" baseline="0" dirty="0"/>
              <a:t>(l’entourer au tableau), </a:t>
            </a:r>
            <a:r>
              <a:rPr lang="fr-FR" i="1" baseline="0" dirty="0"/>
              <a:t>il faut ajouter 3 dizaines pour obtenir un second paquet de 10d </a:t>
            </a:r>
            <a:r>
              <a:rPr lang="fr-FR" i="0" baseline="0" dirty="0"/>
              <a:t>(dessiner les 3 dizaines, puis entourer la deuxième centaine)</a:t>
            </a:r>
            <a:r>
              <a:rPr lang="fr-FR" i="1" baseline="0" dirty="0"/>
              <a:t>, cela fait 200. Puis, il faut ajouter encore 2 dizaines car 200 + 20 = 220 </a:t>
            </a:r>
            <a:r>
              <a:rPr lang="fr-FR" i="0" baseline="0" dirty="0"/>
              <a:t>(dessiner les 2 dizaines supplémentaires). </a:t>
            </a:r>
            <a:r>
              <a:rPr lang="fr-FR" i="1" baseline="0" dirty="0"/>
              <a:t>En tout, on ajoute 5 dizaines.</a:t>
            </a:r>
            <a:br>
              <a:rPr lang="fr-FR" i="1" baseline="0" dirty="0"/>
            </a:br>
            <a:br>
              <a:rPr lang="fr-FR" i="1" baseline="0" dirty="0"/>
            </a:br>
            <a:r>
              <a:rPr lang="fr-FR" i="1" baseline="0" dirty="0"/>
              <a:t>Est-ce qu’on doit ajouter des unités maintenant ? → Non, car il n’y a pas d’unité restante dans 220. </a:t>
            </a:r>
            <a:endParaRPr i="1"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53947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baseline="0" dirty="0"/>
              <a:t>Même démarche.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Que doit-on ajouter pour obtenir 718 ? </a:t>
            </a:r>
            <a:br>
              <a:rPr lang="fr-FR" i="0" baseline="0" dirty="0"/>
            </a:br>
            <a:r>
              <a:rPr lang="fr-FR" i="1" baseline="0" dirty="0"/>
              <a:t>→ On a 3 unités restantes et il en faut 8 pour faire 758, donc on ajoute 5 unités. </a:t>
            </a:r>
            <a:r>
              <a:rPr lang="fr-FR" i="0" baseline="0" dirty="0"/>
              <a:t>Les dessiner.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→ On a 4 dizaines restantes, mais il n’en faut qu’une pour faire 718. Comment peut-on faire ? → On va se servir des dizaines restantes pour créer une nouvelle centaine. Il faut ajouter 6 dizaines pour obtenir 10d et donc une nouvelle centaine. Donc on ajoute 6 dizaines </a:t>
            </a:r>
            <a:r>
              <a:rPr lang="fr-FR" i="0" baseline="0" dirty="0"/>
              <a:t>(les dessiner et entourer les 10 dizaines)</a:t>
            </a:r>
            <a:r>
              <a:rPr lang="fr-FR" i="1" baseline="0" dirty="0"/>
              <a:t>,</a:t>
            </a:r>
            <a:r>
              <a:rPr lang="fr-FR" i="0" baseline="0" dirty="0"/>
              <a:t> </a:t>
            </a:r>
            <a:r>
              <a:rPr lang="fr-FR" i="1" baseline="0" dirty="0"/>
              <a:t>puis encore 1 dizaine pour avoir la dizaine restante de 718. </a:t>
            </a:r>
            <a:r>
              <a:rPr lang="fr-FR" i="0" baseline="0" dirty="0"/>
              <a:t>La dessiner.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i="1" baseline="0" dirty="0"/>
              <a:t>→ On a 4 centaines, plus la nouvelle que l’on vient de former, cela fait 5 centaines et il en faut 7, donc on ajoute encore 2 centaines. </a:t>
            </a:r>
            <a:r>
              <a:rPr lang="fr-FR" i="0" baseline="0" dirty="0"/>
              <a:t>Les dessiner.</a:t>
            </a:r>
            <a:br>
              <a:rPr lang="fr-FR" i="0" baseline="0" dirty="0"/>
            </a:br>
            <a:r>
              <a:rPr lang="fr-FR" i="1" baseline="0" dirty="0"/>
              <a:t>On a donc ajouté 2 centaines et 7 dizaines et 5 unités.</a:t>
            </a:r>
            <a:endParaRPr lang="fr-FR" i="1"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72356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/>
            <a:r>
              <a:rPr lang="fr-FR" i="1" dirty="0"/>
              <a:t>Maintenant, nous</a:t>
            </a:r>
            <a:r>
              <a:rPr lang="fr-FR" i="1" baseline="0" dirty="0"/>
              <a:t> allons revoir </a:t>
            </a:r>
            <a:r>
              <a:rPr lang="fr-FR" i="1" dirty="0"/>
              <a:t>les centaines</a:t>
            </a:r>
            <a:r>
              <a:rPr lang="fr-FR" i="1" baseline="0" dirty="0"/>
              <a:t>, dizaines et unités et leurs relations.</a:t>
            </a:r>
            <a:br>
              <a:rPr lang="fr-FR" i="1" baseline="0" dirty="0"/>
            </a:br>
            <a:r>
              <a:rPr lang="fr-FR" i="0" baseline="0" dirty="0"/>
              <a:t>Lors de cette phase, tenir à disposition des élèves qui en auraient besoin les centaines du matériel détachable.</a:t>
            </a:r>
            <a:endParaRPr i="0"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274295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Une</a:t>
            </a:r>
            <a:r>
              <a:rPr lang="fr-FR" i="1" baseline="0" dirty="0"/>
              <a:t> centaine, cela fait combien de dizaines ? Combien de dizaines faut-il pour former une centaine ? </a:t>
            </a:r>
            <a:r>
              <a:rPr lang="fr-FR" i="1" dirty="0"/>
              <a:t>Écrivez la réponse sur votre ardoise.</a:t>
            </a:r>
            <a:br>
              <a:rPr lang="fr-FR" i="1" dirty="0"/>
            </a:br>
            <a:r>
              <a:rPr lang="fr-FR" i="0" dirty="0"/>
              <a:t>Laisser un court instant, puis interroger un élève en lui demandant de justifier sa réponse.</a:t>
            </a:r>
          </a:p>
          <a:p>
            <a:pPr marL="0" indent="0">
              <a:defRPr/>
            </a:pPr>
            <a:r>
              <a:rPr lang="fr-FR" b="1" dirty="0"/>
              <a:t>Réponse attendue </a:t>
            </a:r>
            <a:r>
              <a:rPr lang="fr-FR" dirty="0"/>
              <a:t>: 10</a:t>
            </a:r>
            <a:r>
              <a:rPr lang="fr-FR" i="1" baseline="0" dirty="0"/>
              <a:t> </a:t>
            </a:r>
            <a:r>
              <a:rPr lang="fr-FR" baseline="0" dirty="0"/>
              <a:t>dizaines (attention à ce que les élèves écrivent le mot dizaines ou la lettre d).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Pour</a:t>
            </a:r>
            <a:r>
              <a:rPr lang="fr-FR" i="1" baseline="0" dirty="0"/>
              <a:t> faire 1 centaine, il faut 10 dizaines ; 1 centaine = 10 dizaines.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400342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Pour faire 8</a:t>
            </a:r>
            <a:r>
              <a:rPr lang="fr-FR" i="1" baseline="0" dirty="0"/>
              <a:t> </a:t>
            </a:r>
            <a:r>
              <a:rPr lang="fr-FR" i="1" dirty="0"/>
              <a:t>centaines, combien faut-il de dizaines</a:t>
            </a:r>
            <a:r>
              <a:rPr lang="fr-FR" i="1" baseline="0" dirty="0"/>
              <a:t> </a:t>
            </a:r>
            <a:r>
              <a:rPr lang="fr-FR" i="1" dirty="0"/>
              <a:t>?</a:t>
            </a:r>
            <a:br>
              <a:rPr lang="fr-FR" i="1" baseline="0" dirty="0"/>
            </a:br>
            <a:r>
              <a:rPr lang="fr-FR" b="1" dirty="0"/>
              <a:t>Réponse attendue </a:t>
            </a:r>
            <a:r>
              <a:rPr lang="fr-FR" dirty="0"/>
              <a:t>: 80</a:t>
            </a:r>
            <a:r>
              <a:rPr lang="fr-FR" baseline="0" dirty="0"/>
              <a:t> d (attention à ce que les élèves écrivent le mot dizaines ou la lettre d).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Même démarche.</a:t>
            </a:r>
            <a:br>
              <a:rPr lang="fr-FR" i="0" dirty="0"/>
            </a:br>
            <a:r>
              <a:rPr lang="fr-FR" i="0" dirty="0"/>
              <a:t>Pour vérifier la bonne compréhension,</a:t>
            </a:r>
            <a:r>
              <a:rPr lang="fr-FR" i="0" baseline="0" dirty="0"/>
              <a:t> interroger oralement les élèves :</a:t>
            </a:r>
            <a:r>
              <a:rPr lang="fr-FR" i="0" dirty="0"/>
              <a:t> c</a:t>
            </a:r>
            <a:r>
              <a:rPr lang="fr-FR" i="1" dirty="0"/>
              <a:t>ombien de dizaines pour faire </a:t>
            </a:r>
            <a:r>
              <a:rPr lang="fr-FR" i="1" dirty="0" err="1"/>
              <a:t>4c</a:t>
            </a:r>
            <a:r>
              <a:rPr lang="fr-FR" i="1" baseline="0" dirty="0"/>
              <a:t> </a:t>
            </a:r>
            <a:r>
              <a:rPr lang="fr-FR" i="1" dirty="0"/>
              <a:t>? </a:t>
            </a:r>
            <a:r>
              <a:rPr lang="fr-FR" i="1" dirty="0" err="1"/>
              <a:t>9c</a:t>
            </a:r>
            <a:r>
              <a:rPr lang="fr-FR" i="1" baseline="0" dirty="0"/>
              <a:t> ? </a:t>
            </a:r>
            <a:r>
              <a:rPr lang="fr-FR" i="1" baseline="0" dirty="0" err="1"/>
              <a:t>6c</a:t>
            </a:r>
            <a:r>
              <a:rPr lang="fr-FR" i="1" baseline="0" dirty="0"/>
              <a:t> ?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29225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6 centaines</a:t>
            </a:r>
            <a:r>
              <a:rPr lang="fr-FR" i="1" baseline="0" dirty="0"/>
              <a:t>, cela fait combien d’unités ? Combien d’unités faut-il pour former 6 centaines ?</a:t>
            </a:r>
            <a:br>
              <a:rPr lang="fr-FR" i="1" baseline="0" dirty="0"/>
            </a:br>
            <a:r>
              <a:rPr lang="fr-FR" b="1" dirty="0"/>
              <a:t>Réponse attendue </a:t>
            </a:r>
            <a:r>
              <a:rPr lang="fr-FR" dirty="0"/>
              <a:t>: 600 unités </a:t>
            </a:r>
            <a:r>
              <a:rPr lang="fr-FR" baseline="0" dirty="0"/>
              <a:t>(attention à ce que les élèves écrivent le mot unités ou la lettre u).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/>
              <a:t>Laisser un court instant, puis interroger un élève en lui demandant de justifier sa réponse.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sais que 1</a:t>
            </a:r>
            <a:r>
              <a:rPr lang="fr-FR" i="1" baseline="0" dirty="0"/>
              <a:t> </a:t>
            </a:r>
            <a:r>
              <a:rPr lang="fr-FR" i="1" dirty="0"/>
              <a:t>centaine,</a:t>
            </a:r>
            <a:r>
              <a:rPr lang="fr-FR" i="1" baseline="0" dirty="0"/>
              <a:t> c’est 100 unités, donc 6 centaines, c’est 600 unités.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44051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Pour commencer nous allons compter de 100 en 100 à partir de 0</a:t>
            </a:r>
            <a:r>
              <a:rPr lang="fr-FR" i="1" baseline="0" dirty="0"/>
              <a:t> jusqu’à 900. L’objectif est de nommer les centaines.</a:t>
            </a:r>
            <a:br>
              <a:rPr lang="fr-FR" i="1" baseline="0" dirty="0"/>
            </a:br>
            <a:r>
              <a:rPr lang="fr-FR" i="0" baseline="0" dirty="0"/>
              <a:t>Faire l’activité collectivement, tous les élèves énumèrent les centaines en même temps. Écrire les nombres dans les bulles, puis interroger les élèves :</a:t>
            </a:r>
            <a:br>
              <a:rPr lang="fr-FR" i="0" baseline="0" dirty="0"/>
            </a:br>
            <a:r>
              <a:rPr lang="fr-FR" i="1" baseline="0" dirty="0"/>
              <a:t>Que remarquez-vous ? → Quand on ajoute 100, seul le chiffre des centaines change. 700 + 100, c’est </a:t>
            </a:r>
            <a:r>
              <a:rPr lang="fr-FR" i="1" baseline="0" dirty="0" err="1"/>
              <a:t>7c</a:t>
            </a:r>
            <a:r>
              <a:rPr lang="fr-FR" i="1" baseline="0" dirty="0"/>
              <a:t> + </a:t>
            </a:r>
            <a:r>
              <a:rPr lang="fr-FR" i="1" baseline="0" dirty="0" err="1"/>
              <a:t>1c</a:t>
            </a:r>
            <a:r>
              <a:rPr lang="fr-FR" i="1" baseline="0" dirty="0"/>
              <a:t>, ça fait </a:t>
            </a:r>
            <a:r>
              <a:rPr lang="fr-FR" i="1" baseline="0" dirty="0" err="1"/>
              <a:t>8c</a:t>
            </a:r>
            <a:r>
              <a:rPr lang="fr-FR" i="1" baseline="0" dirty="0"/>
              <a:t>, donc 800.</a:t>
            </a:r>
            <a:br>
              <a:rPr lang="fr-FR" i="1" baseline="0" dirty="0"/>
            </a:br>
            <a:r>
              <a:rPr lang="fr-FR" i="1" baseline="0" dirty="0"/>
              <a:t>Comment s’appelle le nombre qui a uniquement 5 centaines 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Combien de centaines y a-t-il dans 300 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Quel est ce nombre </a:t>
            </a:r>
            <a:r>
              <a:rPr lang="fr-FR" i="0" baseline="0" dirty="0"/>
              <a:t>(pointer 900)</a:t>
            </a:r>
            <a:r>
              <a:rPr lang="fr-FR" i="1" baseline="0" dirty="0"/>
              <a:t> ?</a:t>
            </a:r>
            <a:endParaRPr i="1" dirty="0"/>
          </a:p>
        </p:txBody>
      </p:sp>
      <p:sp>
        <p:nvSpPr>
          <p:cNvPr id="115" name="Google Shape;11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Même</a:t>
            </a:r>
            <a:r>
              <a:rPr lang="fr-FR" i="0" baseline="0" dirty="0"/>
              <a:t> démarche.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1" dirty="0"/>
              <a:t>Réponse attendue </a:t>
            </a:r>
            <a:r>
              <a:rPr lang="fr-FR" dirty="0"/>
              <a:t>: 900 u.</a:t>
            </a:r>
            <a:endParaRPr i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3345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40 dizaines, cela fait combien d’unités ? </a:t>
            </a:r>
            <a:br>
              <a:rPr lang="fr-FR" i="1" baseline="0" dirty="0"/>
            </a:br>
            <a:r>
              <a:rPr lang="fr-FR" b="1" dirty="0"/>
              <a:t>Réponse attendue </a:t>
            </a:r>
            <a:r>
              <a:rPr lang="fr-FR" dirty="0"/>
              <a:t>: 400 unités.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Même démarche. (Illustrations en slides suivantes.)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076530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sais que 40</a:t>
            </a:r>
            <a:r>
              <a:rPr lang="fr-FR" i="1" baseline="0" dirty="0"/>
              <a:t> </a:t>
            </a:r>
            <a:r>
              <a:rPr lang="fr-FR" i="1" dirty="0"/>
              <a:t>dizaines, c’est 10d</a:t>
            </a:r>
            <a:r>
              <a:rPr lang="fr-FR" i="1" baseline="0" dirty="0"/>
              <a:t> + </a:t>
            </a:r>
            <a:r>
              <a:rPr lang="fr-FR" i="1" dirty="0"/>
              <a:t>10d</a:t>
            </a:r>
            <a:r>
              <a:rPr lang="fr-FR" i="1" baseline="0" dirty="0"/>
              <a:t> </a:t>
            </a:r>
            <a:r>
              <a:rPr lang="fr-FR" i="1" dirty="0"/>
              <a:t>+</a:t>
            </a:r>
            <a:r>
              <a:rPr lang="fr-FR" i="1" baseline="0" dirty="0"/>
              <a:t> </a:t>
            </a:r>
            <a:r>
              <a:rPr lang="fr-FR" i="1" dirty="0"/>
              <a:t>10d</a:t>
            </a:r>
            <a:r>
              <a:rPr lang="fr-FR" i="1" baseline="0" dirty="0"/>
              <a:t> </a:t>
            </a:r>
            <a:r>
              <a:rPr lang="fr-FR" i="1" dirty="0"/>
              <a:t>+</a:t>
            </a:r>
            <a:r>
              <a:rPr lang="fr-FR" i="1" baseline="0" dirty="0"/>
              <a:t> </a:t>
            </a:r>
            <a:r>
              <a:rPr lang="fr-FR" i="1" dirty="0"/>
              <a:t>10d</a:t>
            </a:r>
            <a:r>
              <a:rPr lang="fr-FR" i="1" baseline="0" dirty="0"/>
              <a:t>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03972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Je sais que 10d = </a:t>
            </a:r>
            <a:r>
              <a:rPr lang="fr-FR" i="1" dirty="0" err="1"/>
              <a:t>1c</a:t>
            </a:r>
            <a:r>
              <a:rPr lang="fr-FR" i="1" dirty="0"/>
              <a:t>. Je peux grouper les 10</a:t>
            </a:r>
            <a:r>
              <a:rPr lang="fr-FR" i="1" baseline="0" dirty="0"/>
              <a:t> </a:t>
            </a:r>
            <a:r>
              <a:rPr lang="fr-FR" i="1" dirty="0"/>
              <a:t>dizaines en 1 centaine, je vois alors que 10 dizaines, c’est 100</a:t>
            </a:r>
            <a:r>
              <a:rPr lang="fr-FR" i="1" baseline="0" dirty="0"/>
              <a:t> </a:t>
            </a:r>
            <a:r>
              <a:rPr lang="fr-FR" i="1" dirty="0"/>
              <a:t>unités. Donc 40</a:t>
            </a:r>
            <a:r>
              <a:rPr lang="fr-FR" i="1" baseline="0" dirty="0"/>
              <a:t> </a:t>
            </a:r>
            <a:r>
              <a:rPr lang="fr-FR" i="1" dirty="0"/>
              <a:t>dizaines, c’est </a:t>
            </a:r>
            <a:r>
              <a:rPr lang="fr-FR" i="1" dirty="0" err="1"/>
              <a:t>100u</a:t>
            </a:r>
            <a:r>
              <a:rPr lang="fr-FR" i="1" baseline="0" dirty="0"/>
              <a:t> </a:t>
            </a:r>
            <a:r>
              <a:rPr lang="fr-FR" i="1" dirty="0"/>
              <a:t>+</a:t>
            </a:r>
            <a:r>
              <a:rPr lang="fr-FR" i="1" baseline="0" dirty="0"/>
              <a:t> </a:t>
            </a:r>
            <a:r>
              <a:rPr lang="fr-FR" i="1" dirty="0" err="1"/>
              <a:t>100u</a:t>
            </a:r>
            <a:r>
              <a:rPr lang="fr-FR" i="1" baseline="0" dirty="0"/>
              <a:t> </a:t>
            </a:r>
            <a:r>
              <a:rPr lang="fr-FR" i="1" dirty="0"/>
              <a:t>+</a:t>
            </a:r>
            <a:r>
              <a:rPr lang="fr-FR" i="1" baseline="0" dirty="0"/>
              <a:t> </a:t>
            </a:r>
            <a:r>
              <a:rPr lang="fr-FR" i="1" dirty="0" err="1"/>
              <a:t>100u</a:t>
            </a:r>
            <a:r>
              <a:rPr lang="fr-FR" i="1" dirty="0"/>
              <a:t> +</a:t>
            </a:r>
            <a:r>
              <a:rPr lang="fr-FR" i="1" baseline="0" dirty="0"/>
              <a:t> </a:t>
            </a:r>
            <a:r>
              <a:rPr lang="fr-FR" i="1" dirty="0" err="1"/>
              <a:t>100u</a:t>
            </a:r>
            <a:r>
              <a:rPr lang="fr-FR" i="1" baseline="0" dirty="0"/>
              <a:t>. Donc </a:t>
            </a:r>
            <a:r>
              <a:rPr lang="fr-FR" i="1" baseline="0" dirty="0" err="1"/>
              <a:t>40d</a:t>
            </a:r>
            <a:r>
              <a:rPr lang="fr-FR" i="1" baseline="0" dirty="0"/>
              <a:t> = 400 unités.</a:t>
            </a:r>
            <a:endParaRPr lang="fr-FR"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258309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Même démarche.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50 u.</a:t>
            </a:r>
            <a:endParaRPr i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670694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100 unités, cela fait combien de dizaines</a:t>
            </a:r>
            <a:r>
              <a:rPr lang="fr-FR" i="1" baseline="0" dirty="0"/>
              <a:t> ? </a:t>
            </a:r>
            <a:br>
              <a:rPr lang="fr-FR" i="1" baseline="0" dirty="0"/>
            </a:br>
            <a:r>
              <a:rPr lang="fr-FR" b="1" dirty="0"/>
              <a:t>Réponse attendue </a:t>
            </a:r>
            <a:r>
              <a:rPr lang="fr-FR" dirty="0"/>
              <a:t>: 10</a:t>
            </a:r>
            <a:r>
              <a:rPr lang="fr-FR" i="1" baseline="0" dirty="0"/>
              <a:t> </a:t>
            </a:r>
            <a:r>
              <a:rPr lang="fr-FR" dirty="0"/>
              <a:t>dizaines.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Laisser un instant, puis interroger un élève en lui demandant de justifier sa réponse.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 </a:t>
            </a:r>
            <a:r>
              <a:rPr lang="fr-FR" i="1" dirty="0"/>
              <a:t>Je sais par cœur que 100</a:t>
            </a:r>
            <a:r>
              <a:rPr lang="fr-FR" i="1" baseline="0" dirty="0"/>
              <a:t> </a:t>
            </a:r>
            <a:r>
              <a:rPr lang="fr-FR" i="1" dirty="0"/>
              <a:t>unités, c’est 10</a:t>
            </a:r>
            <a:r>
              <a:rPr lang="fr-FR" i="1" baseline="0" dirty="0"/>
              <a:t> </a:t>
            </a:r>
            <a:r>
              <a:rPr lang="fr-FR" i="1" dirty="0"/>
              <a:t>dizaines</a:t>
            </a:r>
            <a:r>
              <a:rPr lang="fr-FR" i="1" baseline="0" dirty="0"/>
              <a:t>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4119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900 unités, cela fait combien de dizaines</a:t>
            </a:r>
            <a:r>
              <a:rPr lang="fr-FR" i="1" baseline="0" dirty="0"/>
              <a:t> ? </a:t>
            </a:r>
            <a:br>
              <a:rPr lang="fr-FR" i="1" baseline="0" dirty="0"/>
            </a:br>
            <a:r>
              <a:rPr lang="fr-FR" b="1" dirty="0"/>
              <a:t>Réponse attendue</a:t>
            </a:r>
            <a:r>
              <a:rPr lang="fr-FR" dirty="0"/>
              <a:t> : 90 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Même démarche.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 </a:t>
            </a:r>
            <a:r>
              <a:rPr lang="fr-FR" i="1" dirty="0"/>
              <a:t>Je sais par cœur que 100</a:t>
            </a:r>
            <a:r>
              <a:rPr lang="fr-FR" i="1" baseline="0" dirty="0"/>
              <a:t> </a:t>
            </a:r>
            <a:r>
              <a:rPr lang="fr-FR" i="1" dirty="0"/>
              <a:t>unités, c’est 10</a:t>
            </a:r>
            <a:r>
              <a:rPr lang="fr-FR" i="1" baseline="0" dirty="0"/>
              <a:t> </a:t>
            </a:r>
            <a:r>
              <a:rPr lang="fr-FR" i="1" dirty="0"/>
              <a:t>dizaines, donc 900</a:t>
            </a:r>
            <a:r>
              <a:rPr lang="fr-FR" i="1" baseline="0" dirty="0"/>
              <a:t> </a:t>
            </a:r>
            <a:r>
              <a:rPr lang="fr-FR" i="1" dirty="0"/>
              <a:t>unités, c’est </a:t>
            </a:r>
            <a:r>
              <a:rPr lang="fr-FR" i="1" dirty="0" err="1"/>
              <a:t>90d</a:t>
            </a:r>
            <a:r>
              <a:rPr lang="fr-FR" i="1" baseline="0" dirty="0"/>
              <a:t>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723802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03398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39AC1882-1EA1-2E78-AFC4-C812BF61FF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2C72B2E9-16A3-D49B-FE19-B669C2BE7BA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FA0CA6A6-6C8C-FB45-91BF-C7B5D1FDA1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0795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Maintenant nous allons jouer au jeu du furet. Vous allez compter de 100 en 100 à partir de 30. Mais</a:t>
            </a:r>
            <a:r>
              <a:rPr lang="fr-FR" i="1" baseline="0" dirty="0"/>
              <a:t> cette fois, vous direz un nombre chacun.</a:t>
            </a:r>
            <a:br>
              <a:rPr lang="fr-FR" i="1" baseline="0" dirty="0"/>
            </a:br>
            <a:r>
              <a:rPr lang="fr-FR" i="0" baseline="0" dirty="0"/>
              <a:t>Noter les résultats dans les bulles. Puis, faire verbaliser une nouvelle fois : </a:t>
            </a:r>
            <a:r>
              <a:rPr lang="fr-FR" i="1" baseline="0" dirty="0"/>
              <a:t>quand on ajoute 100, on ajoute 1 centaine, donc on ajoute 1 au chiffre des centaines ; les chiffres des dizaines et des unités ne changent pas.</a:t>
            </a:r>
            <a:endParaRPr i="1" dirty="0"/>
          </a:p>
        </p:txBody>
      </p:sp>
      <p:sp>
        <p:nvSpPr>
          <p:cNvPr id="115" name="Google Shape;11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02919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>
          <a:extLst>
            <a:ext uri="{FF2B5EF4-FFF2-40B4-BE49-F238E27FC236}">
              <a16:creationId xmlns:a16="http://schemas.microsoft.com/office/drawing/2014/main" id="{05777BDC-D1B7-6E55-C3EE-B5F7F9E92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>
            <a:extLst>
              <a:ext uri="{FF2B5EF4-FFF2-40B4-BE49-F238E27FC236}">
                <a16:creationId xmlns:a16="http://schemas.microsoft.com/office/drawing/2014/main" id="{90EDF6D4-2D3F-EE5A-C14C-98E110F399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>
            <a:extLst>
              <a:ext uri="{FF2B5EF4-FFF2-40B4-BE49-F238E27FC236}">
                <a16:creationId xmlns:a16="http://schemas.microsoft.com/office/drawing/2014/main" id="{217337E0-99C2-F49F-2D37-AED5BF82A0F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76672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/>
            <a:r>
              <a:rPr lang="fr-FR" i="0" dirty="0"/>
              <a:t>Même</a:t>
            </a:r>
            <a:r>
              <a:rPr lang="fr-FR" i="0" baseline="0" dirty="0"/>
              <a:t> démarche mais de 1 en 1 pour travailler le franchissement de la centaine.</a:t>
            </a:r>
            <a:br>
              <a:rPr lang="fr-FR" i="0" baseline="0" dirty="0"/>
            </a:br>
            <a:r>
              <a:rPr lang="fr-FR" i="0" baseline="0" dirty="0"/>
              <a:t>Interroger les élèves : </a:t>
            </a:r>
            <a:r>
              <a:rPr lang="fr-FR" i="1" baseline="0" dirty="0"/>
              <a:t>quand passe-t-on à une nouvelle centaine ? → Après 599. </a:t>
            </a:r>
          </a:p>
          <a:p>
            <a:pPr marL="0" indent="0"/>
            <a:r>
              <a:rPr lang="fr-FR" sz="1800" i="1" dirty="0">
                <a:effectLst/>
                <a:latin typeface="DIN Next LT Pro Light"/>
                <a:ea typeface="Aptos" panose="020B0004020202020204" pitchFamily="34" charset="0"/>
                <a:cs typeface="Times New Roman" panose="02020603050405020304" pitchFamily="18" charset="0"/>
              </a:rPr>
              <a:t>99 + 1 = 100, cela signifie qu’après 99 on forme une nouvelle centaine, on passe à la centaine supérieure. Donc après 599, on passe à la centaine suivante, c’est-à-dire à 600.</a:t>
            </a:r>
            <a:r>
              <a:rPr lang="fr-FR" sz="1800" b="1" dirty="0">
                <a:effectLst/>
                <a:latin typeface="DIN Next LT Pro Ligh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i="1" dirty="0"/>
          </a:p>
        </p:txBody>
      </p:sp>
      <p:sp>
        <p:nvSpPr>
          <p:cNvPr id="115" name="Google Shape;11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73620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Attention, maintenant, on va compter</a:t>
            </a:r>
            <a:r>
              <a:rPr lang="fr-FR" i="1" baseline="0" dirty="0"/>
              <a:t> à rebours de 1 en 1. Cela signifie qu’on enlève 1 à chaque nombre.</a:t>
            </a:r>
            <a:br>
              <a:rPr lang="fr-FR" i="1" baseline="0" dirty="0"/>
            </a:br>
            <a:r>
              <a:rPr lang="fr-FR" i="0" baseline="0" dirty="0"/>
              <a:t>Même démarche.</a:t>
            </a:r>
            <a:br>
              <a:rPr lang="fr-FR" i="0" baseline="0" dirty="0"/>
            </a:br>
            <a:r>
              <a:rPr lang="fr-FR" i="0" baseline="0" dirty="0"/>
              <a:t>Interroger les élèves : </a:t>
            </a:r>
            <a:r>
              <a:rPr lang="fr-FR" i="1" baseline="0" dirty="0"/>
              <a:t>quand passe-t-on à la centaine inférieure ? → On sait que 100 – 1 = 99 , alors on passe à la centaine inférieure quand on enlève 1 à 800</a:t>
            </a:r>
            <a:r>
              <a:rPr lang="fr-FR" i="1" dirty="0"/>
              <a:t>.</a:t>
            </a:r>
            <a:r>
              <a:rPr lang="fr-FR" i="1" baseline="0" dirty="0"/>
              <a:t> 800 – 1 = 799.</a:t>
            </a:r>
            <a:endParaRPr lang="fr-FR" i="1" dirty="0"/>
          </a:p>
        </p:txBody>
      </p:sp>
      <p:sp>
        <p:nvSpPr>
          <p:cNvPr id="115" name="Google Shape;11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5188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strike="noStrike" dirty="0"/>
              <a:t>Je vais afficher un nombre représenté avec les grands carrés centaines, les barres dizaines et les petits carrés unités. </a:t>
            </a:r>
            <a:r>
              <a:rPr lang="fr-FR" i="1" dirty="0"/>
              <a:t>Vous allez écrire sur votre ardoise le nombre représenté en chiffres.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" name="Google Shape;13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Quel est ce nombre 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 </a:t>
            </a:r>
            <a:r>
              <a:rPr lang="fr-FR" dirty="0"/>
              <a:t>: 100.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0" dirty="0"/>
              <a:t>Laisser un court instant, puis interroger un élève en lui demandant de justifier sa réponse.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dirty="0"/>
              <a:t> </a:t>
            </a:r>
            <a:r>
              <a:rPr lang="fr-FR" i="1" dirty="0"/>
              <a:t>Il y a 10 dizaines,</a:t>
            </a:r>
            <a:r>
              <a:rPr lang="fr-FR" i="1" baseline="0" dirty="0"/>
              <a:t> ça fait 1</a:t>
            </a:r>
            <a:r>
              <a:rPr lang="fr-FR" i="1" dirty="0"/>
              <a:t> </a:t>
            </a:r>
            <a:r>
              <a:rPr lang="fr-FR" i="1" baseline="0" dirty="0"/>
              <a:t>centaine, c’est-à-dire le nombre 100.</a:t>
            </a:r>
            <a:endParaRPr i="1" dirty="0"/>
          </a:p>
          <a:p>
            <a:pPr marL="0" lvl="0" indent="-76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Si un élève</a:t>
            </a:r>
            <a:r>
              <a:rPr lang="fr-FR" i="0" baseline="0" dirty="0"/>
              <a:t> </a:t>
            </a:r>
            <a:r>
              <a:rPr lang="fr-FR" i="0" dirty="0"/>
              <a:t>verbalise le comptage de 10 en 10, valider</a:t>
            </a:r>
            <a:r>
              <a:rPr lang="fr-FR" i="0" baseline="0" dirty="0"/>
              <a:t> et faire répéter que 10d = </a:t>
            </a:r>
            <a:r>
              <a:rPr lang="fr-FR" i="0" baseline="0" dirty="0" err="1"/>
              <a:t>1c</a:t>
            </a:r>
            <a:r>
              <a:rPr lang="fr-FR" i="0" baseline="0" dirty="0"/>
              <a:t>. Entourer les 10d et écrire 100 dans la case réponse.</a:t>
            </a:r>
            <a:endParaRPr i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7256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400.</a:t>
            </a:r>
            <a:endParaRPr lang="fr-FR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/>
              <a:t>Même démarche.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baseline="0" dirty="0"/>
              <a:t>→</a:t>
            </a:r>
            <a:r>
              <a:rPr lang="fr-FR" i="1" dirty="0"/>
              <a:t> On sait que 10d = </a:t>
            </a:r>
            <a:r>
              <a:rPr lang="fr-FR" i="1" dirty="0" err="1"/>
              <a:t>1c</a:t>
            </a:r>
            <a:r>
              <a:rPr lang="fr-FR" i="1" dirty="0"/>
              <a:t>,</a:t>
            </a:r>
            <a:r>
              <a:rPr lang="fr-FR" i="1" baseline="0" dirty="0"/>
              <a:t> alors 40d, ça fait 4c ; on écrit 400.</a:t>
            </a:r>
            <a:endParaRPr lang="fr-FR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baseline="0" dirty="0"/>
              <a:t>Entourer les 4 paquets de 10d et écrire 400 dans la case réponse.</a:t>
            </a:r>
            <a:br>
              <a:rPr lang="fr-FR" i="0" baseline="0" dirty="0"/>
            </a:br>
            <a:r>
              <a:rPr lang="fr-FR" i="0" baseline="0" dirty="0"/>
              <a:t>Interroger les élèves pour vérifier la bonne compréhension : </a:t>
            </a:r>
            <a:r>
              <a:rPr lang="fr-FR" i="1" baseline="0" dirty="0"/>
              <a:t>si j’ajoute encore 10d, cela fait </a:t>
            </a:r>
            <a:r>
              <a:rPr lang="fr-FR" i="1" baseline="0" dirty="0" err="1"/>
              <a:t>50d</a:t>
            </a:r>
            <a:r>
              <a:rPr lang="fr-FR" i="1" baseline="0" dirty="0"/>
              <a:t>, combien de centaines a-t-on alors ? Quel est ce nombre ?</a:t>
            </a:r>
            <a:br>
              <a:rPr lang="fr-FR" i="1" baseline="0" dirty="0"/>
            </a:br>
            <a:r>
              <a:rPr lang="fr-FR" i="1" baseline="0" dirty="0"/>
              <a:t>Et si j’ajoute encore 10d, c’est-à-dire qu’il y a </a:t>
            </a:r>
            <a:r>
              <a:rPr lang="fr-FR" i="1" baseline="0" dirty="0" err="1"/>
              <a:t>60d</a:t>
            </a:r>
            <a:r>
              <a:rPr lang="fr-FR" i="1" baseline="0" dirty="0"/>
              <a:t> en tout, combien y a-t-il de centaines ? Quel est ce nombre ?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50726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350.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lang="fr-FR" i="1" baseline="0" dirty="0"/>
              <a:t>     →</a:t>
            </a:r>
            <a:r>
              <a:rPr lang="fr-FR" i="0" baseline="0" dirty="0"/>
              <a:t> </a:t>
            </a:r>
            <a:r>
              <a:rPr lang="fr-FR" i="1" baseline="0" dirty="0"/>
              <a:t>3</a:t>
            </a:r>
            <a:r>
              <a:rPr lang="fr-FR" i="1" dirty="0"/>
              <a:t>0</a:t>
            </a:r>
            <a:r>
              <a:rPr lang="fr-FR" i="1" baseline="0" dirty="0"/>
              <a:t> </a:t>
            </a:r>
            <a:r>
              <a:rPr lang="fr-FR" i="1" dirty="0"/>
              <a:t>dizaines, ça fait 3</a:t>
            </a:r>
            <a:r>
              <a:rPr lang="fr-FR" i="1" baseline="0" dirty="0"/>
              <a:t> </a:t>
            </a:r>
            <a:r>
              <a:rPr lang="fr-FR" i="1" dirty="0"/>
              <a:t>centaines, c’est-à-dire 300. On y ajoute 5</a:t>
            </a:r>
            <a:r>
              <a:rPr lang="fr-FR" i="1" baseline="0" dirty="0"/>
              <a:t> dizaines, c’est-à-dire 50. 300 + 50 = 350.</a:t>
            </a:r>
            <a:br>
              <a:rPr lang="fr-FR" i="1" baseline="0" dirty="0"/>
            </a:br>
            <a:r>
              <a:rPr lang="fr-FR" b="1" i="0" baseline="0" dirty="0"/>
              <a:t>ou</a:t>
            </a:r>
            <a:r>
              <a:rPr lang="fr-FR" i="1" baseline="0" dirty="0"/>
              <a:t> →</a:t>
            </a:r>
            <a:r>
              <a:rPr lang="fr-FR" i="1" dirty="0"/>
              <a:t> 30</a:t>
            </a:r>
            <a:r>
              <a:rPr lang="fr-FR" i="1" baseline="0" dirty="0"/>
              <a:t> </a:t>
            </a:r>
            <a:r>
              <a:rPr lang="fr-FR" i="1" dirty="0"/>
              <a:t>dizaines, ça fait 3</a:t>
            </a:r>
            <a:r>
              <a:rPr lang="fr-FR" i="1" baseline="0" dirty="0"/>
              <a:t> </a:t>
            </a:r>
            <a:r>
              <a:rPr lang="fr-FR" i="1" dirty="0"/>
              <a:t>centaines,</a:t>
            </a:r>
            <a:r>
              <a:rPr lang="fr-FR" i="1" baseline="0" dirty="0"/>
              <a:t> j’écris 3 à la place des centaines</a:t>
            </a:r>
            <a:r>
              <a:rPr lang="fr-FR" i="1" dirty="0"/>
              <a:t>. Il reste 5</a:t>
            </a:r>
            <a:r>
              <a:rPr lang="fr-FR" i="1" baseline="0" dirty="0"/>
              <a:t> </a:t>
            </a:r>
            <a:r>
              <a:rPr lang="fr-FR" i="1" dirty="0"/>
              <a:t>dizaines, j’écris</a:t>
            </a:r>
            <a:r>
              <a:rPr lang="fr-FR" i="1" baseline="0" dirty="0"/>
              <a:t> 5 à la place des dizaines restantes, et il n’y a pas d’unités restantes, donc j’écris 0 à la place des unités restantes.</a:t>
            </a:r>
            <a:endParaRPr lang="fr-FR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lang="fr-FR" i="0" baseline="0" dirty="0"/>
              <a:t>Écrire 350 dans la case réponse.</a:t>
            </a:r>
            <a:endParaRPr lang="fr-FR" i="0" dirty="0"/>
          </a:p>
        </p:txBody>
      </p:sp>
      <p:sp>
        <p:nvSpPr>
          <p:cNvPr id="146" name="Google Shape;14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94384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2076DCA2-E395-9691-2BC1-79317DF3C3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1. </a:t>
            </a:r>
            <a:r>
              <a:rPr lang="fr-FR" dirty="0">
                <a:solidFill>
                  <a:schemeClr val="bg1"/>
                </a:solidFill>
              </a:rPr>
              <a:t>LES NOMBRES JUSQU’À </a:t>
            </a:r>
            <a:r>
              <a:rPr lang="fr-FR" dirty="0"/>
              <a:t>100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Dire, lire, écrire, dénombrer</a:t>
            </a:r>
            <a:endParaRPr dirty="0"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" name="Google Shape;36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0"/>
          <p:cNvSpPr/>
          <p:nvPr/>
        </p:nvSpPr>
        <p:spPr>
          <a:xfrm>
            <a:off x="0" y="1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30"/>
          <p:cNvSpPr txBox="1">
            <a:spLocks noGrp="1"/>
          </p:cNvSpPr>
          <p:nvPr>
            <p:ph type="title"/>
          </p:nvPr>
        </p:nvSpPr>
        <p:spPr>
          <a:xfrm>
            <a:off x="0" y="0"/>
            <a:ext cx="6092982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" name="Google Shape;23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373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1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9980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sp>
        <p:nvSpPr>
          <p:cNvPr id="47" name="Google Shape;47;p38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4" name="Image 3" descr="Une image contenant symbole, logo, Graphique, Police&#10;&#10;Le contenu généré par l’IA peut être incorrect.">
            <a:extLst>
              <a:ext uri="{FF2B5EF4-FFF2-40B4-BE49-F238E27FC236}">
                <a16:creationId xmlns:a16="http://schemas.microsoft.com/office/drawing/2014/main" id="{088B14C7-2A81-9D1F-9D78-8EBEC6010A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71196" y="85950"/>
            <a:ext cx="1080000" cy="11130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8" r:id="rId3"/>
    <p:sldLayoutId id="2147483669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11. LES NOMBRES JUSQU’À </a:t>
            </a:r>
            <a:r>
              <a:rPr lang="fr-FR" dirty="0"/>
              <a:t>1 000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Dire, lire, écrire, dénombrer (1)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F17E75C6-3F16-715D-9947-BF0C3419D8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DDAFAB9F-2324-0890-DCCD-765D2D1E0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B3379BC-FC75-A162-03AF-0F283066EA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8686830-DB4A-00A0-1C7E-479D28B46F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1DF1691E-4FEA-1860-A513-EECF2FB73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165B0BDB-C814-214C-DA3E-5FB4244CF8E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709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FD372295-1C2F-7375-660D-18058BCA3A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DE1D08CA-6E0F-73E6-0637-0DE7840D5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5AF5B7F-EE2E-D334-AFAE-A50770F635C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956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61070A-5C19-7EF2-CAB0-46B41812B3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B531C250-446D-36A1-B12B-12567DCE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DC696BE-D825-F61A-6CE6-1AF86FD38C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243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B34D0145-AC9B-7443-733B-823324FE72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ABBD736C-CE27-923E-3F27-88722D5CB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096057D-EE16-674D-6F80-F35535B5ADC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620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DFE1F41-75CA-ABD8-9B3D-A9C84F8FDC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79572C28-E482-2803-F6EA-493CD303B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768C84C-4FE2-500E-7596-D14C22B8E1D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938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1836BE-3CB2-5B8F-450C-F8460FD926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CE3E3981-6AD0-2734-2ECF-FE72C3FA8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6C9CB10-C3F0-0B72-DF2A-2AC4AD818DE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758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7BA257-35D3-1926-B95F-F082B81D11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4074C73A-1345-338B-5E51-67550EBC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FECD95C-61E9-EC3C-0C58-BC555ACF85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97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0F216E-EFBA-3FA1-ED22-170CE7C290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94294210-1E4F-25E1-50EC-AFF732BF0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D4F1163-4DAF-4112-0E42-0F5812CC3E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86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7DE9C7D-08F3-18AD-869D-4DEB31B864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01CDC7BF-30AE-09D3-348C-D744ADCCE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A1351F2-C571-7B8C-2C35-9FDD292AB0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991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3032E3E2-A6DC-AEFF-73F7-B90785BD0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E52F013-1E15-92F0-1797-967B60CFBD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D12CD6-6FBD-5981-4978-E945EAE4CC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CB7D7C13-637F-5000-B82B-7497AD534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3535DF4-EE52-B55D-D95C-1479381AF77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57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001407-C34C-2BB5-B19B-5DD70F029B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00CA8992-58DB-0F4B-ECEA-8B3DE02D2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3710C8D-9111-0B88-F848-A53CA3E598C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18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465AA7-AC44-8007-C36E-B1068B0F53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1D4313DB-7CE7-A889-74A3-D81B4B3F1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14ED8C7-6449-8BCE-64A0-92CDC5B47BA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981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6595CA4-4AC9-D0DF-E40F-544CE84D0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1DF5D8EC-64D5-3143-52B5-86465E9D9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73055E1-7817-47C1-1218-F36360DB98C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383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1B72DD-A840-3E26-E1BE-9B48EE3BE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0AC660D-08B0-022E-CCE2-FF7CAA25B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176C595-C2E0-6990-4910-2950E5F5C4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1535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6A7DB0-8B7B-A1D8-5120-AE86D12AD2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7536EB-3324-E95D-7A27-664D69F48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C301658-430C-75D6-9FC9-5EC43658EE2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471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93091F-931E-48E1-CF81-923873A404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9034944A-C3FB-4DCA-DC24-0DB9CEA61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C83B776-D2DE-38FB-2C66-83B2E72A93A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9004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8531C52-3D08-53DF-F489-8756E17B4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00674E6-9D40-5A2A-0B8E-069BE391EC4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91588E9-C3C7-6B09-BF52-5450D9F75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4C91FB-B57D-1885-DA50-091C24B202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8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56B31CED-E877-002E-7979-CFAFC7E5D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A59F2EB-A383-E89D-BA91-3F6960F5E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0E40FB1-792F-ABAE-2F9D-B4CE142AA23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97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69F1B47-61DF-0A55-6FF1-C33E2A7A2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5AE6969-CB80-D1A1-FDED-235AAC01D77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552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>
          <a:extLst>
            <a:ext uri="{FF2B5EF4-FFF2-40B4-BE49-F238E27FC236}">
              <a16:creationId xmlns:a16="http://schemas.microsoft.com/office/drawing/2014/main" id="{2F7F3E3F-1696-CF55-B579-32C885AF5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2CE441E-14B4-8A81-1609-24ECB53D5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9C60464-CA87-4C6C-A930-D98EC264FE4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0872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87BFE01-2DDC-5F3E-B0E2-A5F88F75C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19A68E5-D17F-291C-93F5-CA1DCB9CE8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E3F969B-5F29-EE06-56FE-8EA2F814E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E631541-8DF6-C993-0126-84106FD081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14C84A43-9707-4154-7A43-423A18BD3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8069226-10BB-5F42-86E1-5603DE724DB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164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2441DAC0-B317-9CE1-72F3-84C9A94F3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E369580-8EDE-1985-98F2-BDA177D7847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82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ECD0E3-7600-2FB8-0FF2-BC3CE3F5C1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3A8C52A1-7F6F-0E34-812A-4C5AC100F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65F33C6-A02D-B9D9-43B3-3C00B25D67B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B538CB-E010-DF63-6C89-070A594476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57DD2D7F-1C20-2F02-97B1-F57720E7D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03E074A-F053-E086-4277-C16C3A061C7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292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Espace réservé du texte 43">
            <a:extLst>
              <a:ext uri="{FF2B5EF4-FFF2-40B4-BE49-F238E27FC236}">
                <a16:creationId xmlns:a16="http://schemas.microsoft.com/office/drawing/2014/main" id="{E8CB633A-A364-82D2-1004-57B2F8ADAB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6" name="Titre 45">
            <a:extLst>
              <a:ext uri="{FF2B5EF4-FFF2-40B4-BE49-F238E27FC236}">
                <a16:creationId xmlns:a16="http://schemas.microsoft.com/office/drawing/2014/main" id="{7A766DA0-67CA-B890-958B-F75ED1D5F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8" name="Image 47">
            <a:extLst>
              <a:ext uri="{FF2B5EF4-FFF2-40B4-BE49-F238E27FC236}">
                <a16:creationId xmlns:a16="http://schemas.microsoft.com/office/drawing/2014/main" id="{C63FED4C-13F5-009E-4B1B-1E10CFB3DE0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26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B1779FE-4768-3DE1-A7DF-69D5B25EA5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85B97A22-DACC-958D-F1FB-7B0EFD05B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E005DB2-8487-53DD-A256-0344E689B41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3024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ée un document." ma:contentTypeScope="" ma:versionID="6303d845353e500dfe8c872dce30f0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1f87a2f2b3d55cca07ebd178771dec6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B6929A-325D-48F6-9877-191C169E6107}">
  <ds:schemaRefs>
    <ds:schemaRef ds:uri="http://schemas.microsoft.com/office/2006/metadata/properties"/>
    <ds:schemaRef ds:uri="http://purl.org/dc/elements/1.1/"/>
    <ds:schemaRef ds:uri="cd84cc96-e4f0-4e7f-873a-a508fb658c41"/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7f64e36-29aa-44d5-a3e0-06242cad7d4d"/>
  </ds:schemaRefs>
</ds:datastoreItem>
</file>

<file path=customXml/itemProps2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549AE3-8DF3-4017-A2B2-A1595682FE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1744</Words>
  <Application>Microsoft Office PowerPoint</Application>
  <PresentationFormat>Affichage à l'écran (4:3)</PresentationFormat>
  <Paragraphs>94</Paragraphs>
  <Slides>32</Slides>
  <Notes>32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32</vt:i4>
      </vt:variant>
    </vt:vector>
  </HeadingPairs>
  <TitlesOfParts>
    <vt:vector size="43" baseType="lpstr">
      <vt:lpstr>DIN Next LT Pro Light</vt:lpstr>
      <vt:lpstr>Segoe UI</vt:lpstr>
      <vt:lpstr>Calibri</vt:lpstr>
      <vt:lpstr>Arial</vt:lpstr>
      <vt:lpstr>Calibri Light</vt:lpstr>
      <vt:lpstr>Verdana</vt:lpstr>
      <vt:lpstr>Thème Office</vt:lpstr>
      <vt:lpstr>1_Thème Office</vt:lpstr>
      <vt:lpstr>2_Thème Office</vt:lpstr>
      <vt:lpstr>3_Thème Office</vt:lpstr>
      <vt:lpstr>7_Thème Office</vt:lpstr>
      <vt:lpstr>11. LES NOMBRES JUSQU’À 1 000 Dire, lire, écrire, dénombrer (1)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2025-07-25T16:45:39Z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