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3"/>
  </p:notesMasterIdLst>
  <p:sldIdLst>
    <p:sldId id="256" r:id="rId9"/>
    <p:sldId id="303" r:id="rId10"/>
    <p:sldId id="304" r:id="rId11"/>
    <p:sldId id="265" r:id="rId12"/>
    <p:sldId id="305" r:id="rId13"/>
    <p:sldId id="331" r:id="rId14"/>
    <p:sldId id="332" r:id="rId15"/>
    <p:sldId id="329" r:id="rId16"/>
    <p:sldId id="330" r:id="rId17"/>
    <p:sldId id="306" r:id="rId18"/>
    <p:sldId id="297" r:id="rId19"/>
    <p:sldId id="637" r:id="rId20"/>
    <p:sldId id="636" r:id="rId21"/>
    <p:sldId id="308" r:id="rId22"/>
    <p:sldId id="326" r:id="rId23"/>
    <p:sldId id="631" r:id="rId24"/>
    <p:sldId id="285" r:id="rId25"/>
    <p:sldId id="288" r:id="rId26"/>
    <p:sldId id="632" r:id="rId27"/>
    <p:sldId id="633" r:id="rId28"/>
    <p:sldId id="634" r:id="rId29"/>
    <p:sldId id="635" r:id="rId30"/>
    <p:sldId id="286" r:id="rId31"/>
    <p:sldId id="287" r:id="rId32"/>
  </p:sldIdLst>
  <p:sldSz cx="9144000" cy="6858000" type="screen4x3"/>
  <p:notesSz cx="6858000" cy="9144000"/>
  <p:embeddedFontLst>
    <p:embeddedFont>
      <p:font typeface="Verdana" panose="020B060403050404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jennifer riviere" initials="jr" lastIdx="3" clrIdx="6">
    <p:extLst>
      <p:ext uri="{19B8F6BF-5375-455C-9EA6-DF929625EA0E}">
        <p15:presenceInfo xmlns:p15="http://schemas.microsoft.com/office/powerpoint/2012/main" userId="77148290420568c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222177-DC58-41AC-8FFA-38CDB8750D10}" v="1" dt="2025-07-25T15:50:33.9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8" autoAdjust="0"/>
    <p:restoredTop sz="87320" autoAdjust="0"/>
  </p:normalViewPr>
  <p:slideViewPr>
    <p:cSldViewPr snapToGrid="0">
      <p:cViewPr varScale="1">
        <p:scale>
          <a:sx n="72" d="100"/>
          <a:sy n="72" d="100"/>
        </p:scale>
        <p:origin x="1776" y="58"/>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font" Target="fonts/font1.fntdata"/><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notesMaster" Target="notesMasters/notesMaster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font" Target="fonts/font4.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font" Target="fonts/font3.fntdata"/><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font" Target="fonts/font2.fntdata"/><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t>Aujourd’hui, nous allons comparer et ranger les nombres jusqu’à 100. Nous allons aussi les placer sur une ligne numérique.</a:t>
            </a:r>
            <a:endParaRPr lang="fr-FR" b="0" i="1" dirty="0">
              <a:latin typeface="Arial" panose="020B0604020202020204" pitchFamily="34" charset="0"/>
              <a:cs typeface="Arial" panose="020B0604020202020204" pitchFamily="34" charset="0"/>
            </a:endParaRP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Maintenant, vous allez</a:t>
            </a:r>
            <a:r>
              <a:rPr lang="fr-FR" i="1" baseline="0" dirty="0">
                <a:latin typeface="Calibri" panose="020F0502020204030204" pitchFamily="34" charset="0"/>
              </a:rPr>
              <a:t> ranger </a:t>
            </a:r>
            <a:r>
              <a:rPr lang="fr-FR" i="1" dirty="0">
                <a:latin typeface="Calibri" panose="020F0502020204030204" pitchFamily="34" charset="0"/>
              </a:rPr>
              <a:t>6 nombres dans l’ordre croissant.</a:t>
            </a:r>
          </a:p>
          <a:p>
            <a:pPr marL="0" marR="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Demander aux élèves de rappeler ce que ça signifie.</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10</a:t>
            </a:fld>
            <a:endParaRPr lang="fr-FR"/>
          </a:p>
        </p:txBody>
      </p:sp>
    </p:spTree>
    <p:extLst>
      <p:ext uri="{BB962C8B-B14F-4D97-AF65-F5344CB8AC3E}">
        <p14:creationId xmlns:p14="http://schemas.microsoft.com/office/powerpoint/2010/main" val="1167510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dirty="0">
                <a:latin typeface="Calibri" panose="020F0502020204030204" pitchFamily="34" charset="0"/>
              </a:rPr>
              <a:t>Montrer le pictogramme pour valider la définition de l’ordre croissant.</a:t>
            </a:r>
          </a:p>
          <a:p>
            <a:pPr marL="0" indent="0"/>
            <a:r>
              <a:rPr lang="fr-FR" dirty="0">
                <a:latin typeface="Calibri" panose="020F0502020204030204" pitchFamily="34" charset="0"/>
              </a:rPr>
              <a:t>Valider discrètement</a:t>
            </a:r>
            <a:r>
              <a:rPr lang="fr-FR" baseline="0" dirty="0">
                <a:latin typeface="Calibri" panose="020F0502020204030204" pitchFamily="34" charset="0"/>
              </a:rPr>
              <a:t> les résultats des élèves, relancer si nécessaire. Corriger lorsque la majorité de la classe a terminé.</a:t>
            </a:r>
            <a:endParaRPr lang="fr-FR" dirty="0">
              <a:latin typeface="Calibri" panose="020F0502020204030204" pitchFamily="34" charset="0"/>
            </a:endParaRPr>
          </a:p>
          <a:p>
            <a:pPr marL="0" indent="0"/>
            <a:r>
              <a:rPr lang="fr-FR" baseline="0" dirty="0">
                <a:latin typeface="Calibri" panose="020F0502020204030204" pitchFamily="34" charset="0"/>
              </a:rPr>
              <a:t>Faire verbaliser la procédure : on cherche d’abord le nombre qui a le moins de </a:t>
            </a:r>
            <a:r>
              <a:rPr lang="fr-FR" dirty="0">
                <a:latin typeface="Calibri" panose="020F0502020204030204" pitchFamily="34" charset="0"/>
              </a:rPr>
              <a:t>dizaines</a:t>
            </a:r>
            <a:r>
              <a:rPr lang="fr-FR" baseline="0" dirty="0">
                <a:latin typeface="Calibri" panose="020F0502020204030204" pitchFamily="34" charset="0"/>
              </a:rPr>
              <a:t>. À dizaines égales, on compare le chiffre des unités. Et on continue ainsi jusqu’au plus grand nombre. On barre les nombres au fur et à </a:t>
            </a:r>
            <a:r>
              <a:rPr lang="fr-FR" baseline="0">
                <a:latin typeface="Calibri" panose="020F0502020204030204" pitchFamily="34" charset="0"/>
              </a:rPr>
              <a:t>mesure qu’on les range.</a:t>
            </a:r>
            <a:endParaRPr lang="fr-FR" baseline="0" dirty="0">
              <a:latin typeface="Calibri" panose="020F0502020204030204" pitchFamily="34" charset="0"/>
            </a:endParaRPr>
          </a:p>
          <a:p>
            <a:pPr marL="0" indent="0"/>
            <a:r>
              <a:rPr lang="fr-FR" b="1" baseline="0" dirty="0">
                <a:latin typeface="Calibri" panose="020F0502020204030204" pitchFamily="34" charset="0"/>
                <a:cs typeface="Calibri"/>
              </a:rPr>
              <a:t>Réponse</a:t>
            </a:r>
            <a:r>
              <a:rPr lang="fr-FR" baseline="0" dirty="0">
                <a:latin typeface="Calibri" panose="020F0502020204030204" pitchFamily="34" charset="0"/>
                <a:cs typeface="Calibri"/>
              </a:rPr>
              <a:t> : 60 &lt; 63 &lt; 78 &lt; 89 &lt; 92 &lt; 95.</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44E26A-7D57-084C-D910-EC5DDE76E1A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D16ACFF-20C4-8C8D-219A-A594EDE00A1D}"/>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98EC4C3E-2B66-6B66-8FF7-F2B9647437CC}"/>
              </a:ext>
            </a:extLst>
          </p:cNvPr>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cs typeface="Calibri"/>
              </a:rPr>
              <a:t>Nous allons désormais ranger des nombres dans l’ordre décroissant. </a:t>
            </a:r>
            <a:r>
              <a:rPr lang="fr-FR" i="0" baseline="0" dirty="0">
                <a:latin typeface="Calibri" panose="020F0502020204030204" pitchFamily="34" charset="0"/>
              </a:rPr>
              <a:t>Demander aux élèves de rappeler ce que ça signifie.</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F50F3468-59A0-DDE6-148D-5A42AD2FB8A4}"/>
              </a:ext>
            </a:extLst>
          </p:cNvPr>
          <p:cNvSpPr>
            <a:spLocks noGrp="1"/>
          </p:cNvSpPr>
          <p:nvPr>
            <p:ph type="sldNum" sz="quarter" idx="10"/>
          </p:nvPr>
        </p:nvSpPr>
        <p:spPr/>
        <p:txBody>
          <a:bodyPr/>
          <a:lstStyle/>
          <a:p>
            <a:fld id="{0F5038E3-B7CF-455E-96F4-A4DE1B143443}" type="slidenum">
              <a:rPr lang="fr-FR" smtClean="0"/>
              <a:pPr/>
              <a:t>12</a:t>
            </a:fld>
            <a:endParaRPr lang="fr-FR"/>
          </a:p>
        </p:txBody>
      </p:sp>
    </p:spTree>
    <p:extLst>
      <p:ext uri="{BB962C8B-B14F-4D97-AF65-F5344CB8AC3E}">
        <p14:creationId xmlns:p14="http://schemas.microsoft.com/office/powerpoint/2010/main" val="41012745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7D249B-6168-10DD-1DE1-CAFE3E8F7ED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0FA0FCA-39DC-B4E0-A4A8-894796EBF357}"/>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B557F6B6-04B4-63B5-D6B5-9F60C7690B87}"/>
              </a:ext>
            </a:extLst>
          </p:cNvPr>
          <p:cNvSpPr>
            <a:spLocks noGrp="1"/>
          </p:cNvSpPr>
          <p:nvPr>
            <p:ph type="body" idx="1"/>
          </p:nvPr>
        </p:nvSpPr>
        <p:spPr/>
        <p:txBody>
          <a:bodyPr>
            <a:normAutofit/>
          </a:bodyPr>
          <a:lstStyle/>
          <a:p>
            <a:pPr marL="0" indent="0"/>
            <a:r>
              <a:rPr lang="fr-FR" dirty="0">
                <a:latin typeface="Calibri" panose="020F0502020204030204" pitchFamily="34" charset="0"/>
              </a:rPr>
              <a:t>Montrer le pictogramme pour valider la définition de l’ordre décroissant.</a:t>
            </a:r>
          </a:p>
          <a:p>
            <a:pPr marL="0" indent="0"/>
            <a:r>
              <a:rPr lang="fr-FR" dirty="0">
                <a:latin typeface="Calibri" panose="020F0502020204030204" pitchFamily="34" charset="0"/>
              </a:rPr>
              <a:t>Même démarche.</a:t>
            </a:r>
            <a:endParaRPr lang="fr-FR" baseline="0" dirty="0">
              <a:latin typeface="Calibri" panose="020F0502020204030204" pitchFamily="34" charset="0"/>
            </a:endParaRPr>
          </a:p>
          <a:p>
            <a:pPr marL="0" indent="0"/>
            <a:r>
              <a:rPr lang="fr-FR" b="1" baseline="0" dirty="0">
                <a:latin typeface="Calibri" panose="020F0502020204030204" pitchFamily="34" charset="0"/>
                <a:cs typeface="Calibri"/>
              </a:rPr>
              <a:t>Réponse</a:t>
            </a:r>
            <a:r>
              <a:rPr lang="fr-FR" baseline="0" dirty="0">
                <a:latin typeface="Calibri" panose="020F0502020204030204" pitchFamily="34" charset="0"/>
                <a:cs typeface="Calibri"/>
              </a:rPr>
              <a:t> : 91 &gt; 83 &gt; 80 &gt; 75 &gt; 69 &gt; 8.</a:t>
            </a:r>
            <a:endParaRPr lang="fr-FR" dirty="0">
              <a:latin typeface="Calibri" panose="020F0502020204030204" pitchFamily="34" charset="0"/>
              <a:cs typeface="Calibri"/>
            </a:endParaRPr>
          </a:p>
        </p:txBody>
      </p:sp>
      <p:sp>
        <p:nvSpPr>
          <p:cNvPr id="4" name="Espace réservé du numéro de diapositive 3">
            <a:extLst>
              <a:ext uri="{FF2B5EF4-FFF2-40B4-BE49-F238E27FC236}">
                <a16:creationId xmlns:a16="http://schemas.microsoft.com/office/drawing/2014/main" id="{866A9477-3BA0-8B3B-A7A4-0D161042909E}"/>
              </a:ext>
            </a:extLst>
          </p:cNvPr>
          <p:cNvSpPr>
            <a:spLocks noGrp="1"/>
          </p:cNvSpPr>
          <p:nvPr>
            <p:ph type="sldNum" sz="quarter" idx="10"/>
          </p:nvPr>
        </p:nvSpPr>
        <p:spPr/>
        <p:txBody>
          <a:bodyPr/>
          <a:lstStyle/>
          <a:p>
            <a:fld id="{0F5038E3-B7CF-455E-96F4-A4DE1B143443}" type="slidenum">
              <a:rPr lang="fr-FR" smtClean="0"/>
              <a:pPr/>
              <a:t>13</a:t>
            </a:fld>
            <a:endParaRPr lang="fr-FR"/>
          </a:p>
        </p:txBody>
      </p:sp>
    </p:spTree>
    <p:extLst>
      <p:ext uri="{BB962C8B-B14F-4D97-AF65-F5344CB8AC3E}">
        <p14:creationId xmlns:p14="http://schemas.microsoft.com/office/powerpoint/2010/main" val="2914121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l"/>
            <a:r>
              <a:rPr lang="fr-FR" i="1" dirty="0">
                <a:latin typeface="Calibri" panose="020F0502020204030204" pitchFamily="34" charset="0"/>
              </a:rPr>
              <a:t>Nous allons faire un exercice avec la ligne numérique graduée. Vous allez devoir trouver la position exacte d’un nombre sur cette ligne. </a:t>
            </a:r>
          </a:p>
          <a:p>
            <a:pPr marL="0" indent="0"/>
            <a:r>
              <a:rPr lang="fr-FR" i="1" dirty="0">
                <a:latin typeface="Calibri" panose="020F0502020204030204" pitchFamily="34" charset="0"/>
              </a:rPr>
              <a:t>Les repères donnés dans les bulles sont de 10 en 10 et, ici, il y a toutes les graduations entre les bornes.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1753366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Laisser un court temps de recherche individuelle. Interroger un élève au tableau pour qu’il vienne placer le nombre et justifier sa réponse.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 79 est entre 70 et 80. 79 est juste avant 80, je le place donc à la graduation juste avant cette dizaine.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35959429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93 est entre 90 et 100. 93 = 90 + 3, je pars de 90 et je compte 3 graduations en avant. Ou 93 = 95 – 2, je me place à la graduation bleue un peu plus grande du 95 et je recule de 2. </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16180550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0C9D785E-9318-8671-02B7-B275AC6680DE}"/>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975E1141-BCAE-0C5D-D8E4-47F870373196}"/>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E903D81F-6656-E9CB-EC4D-5C5DE26BED21}"/>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20033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comparer des nombres. </a:t>
            </a:r>
          </a:p>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Qu’est-ce que comparer ? </a:t>
            </a:r>
            <a:r>
              <a:rPr lang="fr-FR" i="0" dirty="0">
                <a:latin typeface="Calibri" panose="020F0502020204030204" pitchFamily="34" charset="0"/>
              </a:rPr>
              <a:t>Interroger un ou deux élèves pour faire émerger qu’il s’agit de trouver qui est le plus petit ou le plus grand. </a:t>
            </a:r>
          </a:p>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Comment fait-on pour montrer cela en mathématiques ? </a:t>
            </a:r>
            <a:r>
              <a:rPr lang="fr-FR" i="0" dirty="0">
                <a:latin typeface="Calibri" panose="020F0502020204030204" pitchFamily="34" charset="0"/>
              </a:rPr>
              <a:t>Interroger un ou deux élèves pour faire émerger qu’il existe des signes de comparaison.</a:t>
            </a:r>
          </a:p>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Nous allons comparer en utilisant les signes « plus petit », « plus grand » ou « égal ».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2</a:t>
            </a:fld>
            <a:endParaRPr lang="fr-FR"/>
          </a:p>
        </p:txBody>
      </p:sp>
    </p:spTree>
    <p:extLst>
      <p:ext uri="{BB962C8B-B14F-4D97-AF65-F5344CB8AC3E}">
        <p14:creationId xmlns:p14="http://schemas.microsoft.com/office/powerpoint/2010/main" val="1362206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76A37FC5-F78C-6DBD-2E97-8ECEC7FA088C}"/>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727D635E-C1EE-125E-D7E9-C7EBCE8A0DC2}"/>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8D5B0124-CF14-00EE-ABC4-6B4DE1A2FFD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32136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582E1134-2F44-8168-6C8A-25AC71ACD9E1}"/>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1A4DDC2D-0DCD-08A2-AB67-FE1CC2FA1CCC}"/>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E9E83697-DF12-5037-FC16-B21C28A9FD32}"/>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80823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FB1EE9AC-D9A7-00D6-9574-A51094E2225E}"/>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3CF700CC-B8F6-A084-0A9B-57C18CA957C5}"/>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DEB1B4CB-ADB2-EA52-D329-EA4425959852}"/>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514493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l">
              <a:defRPr/>
            </a:pPr>
            <a:r>
              <a:rPr lang="fr-FR" dirty="0">
                <a:latin typeface="Calibri" panose="020F0502020204030204" pitchFamily="34" charset="0"/>
              </a:rPr>
              <a:t>Expliquer</a:t>
            </a:r>
            <a:r>
              <a:rPr lang="fr-FR" baseline="0" dirty="0">
                <a:latin typeface="Calibri" panose="020F0502020204030204" pitchFamily="34" charset="0"/>
              </a:rPr>
              <a:t> : </a:t>
            </a:r>
            <a:r>
              <a:rPr lang="fr-FR" i="1" baseline="0" dirty="0">
                <a:latin typeface="Calibri" panose="020F0502020204030204" pitchFamily="34" charset="0"/>
              </a:rPr>
              <a:t>vous devez écrire les deux nombres et compléter avec le bon signe entre les deux, </a:t>
            </a:r>
            <a:r>
              <a:rPr lang="fr-FR" i="1" dirty="0">
                <a:latin typeface="Calibri" panose="020F0502020204030204" pitchFamily="34" charset="0"/>
              </a:rPr>
              <a:t>un signe tout seul ne veut rien dire. </a:t>
            </a:r>
            <a:r>
              <a:rPr lang="fr-FR" i="0" dirty="0">
                <a:latin typeface="Calibri" panose="020F0502020204030204" pitchFamily="34" charset="0"/>
              </a:rPr>
              <a:t>Faire oraliser les 3 signes en les pointant un à un. Laisser quelques secondes de recherche individuelle, les élèves lèvent leur ardoise, valider ou invalider discrètement leurs réponses d’un signe de tête.</a:t>
            </a:r>
            <a:endParaRPr lang="fr-FR" i="0" baseline="0" dirty="0">
              <a:latin typeface="Calibri" panose="020F0502020204030204" pitchFamily="34" charset="0"/>
            </a:endParaRPr>
          </a:p>
          <a:p>
            <a:pPr marL="0" indent="0" algn="l">
              <a:defRPr/>
            </a:pPr>
            <a:r>
              <a:rPr lang="fr-FR" i="0" baseline="0" dirty="0">
                <a:latin typeface="Calibri" panose="020F0502020204030204" pitchFamily="34" charset="0"/>
              </a:rPr>
              <a:t>Lors de la correction, interroger un élève et lui demander de justifier son choix. → </a:t>
            </a:r>
            <a:r>
              <a:rPr lang="fr-FR" i="1" baseline="0" dirty="0">
                <a:latin typeface="Calibri" panose="020F0502020204030204" pitchFamily="34" charset="0"/>
              </a:rPr>
              <a:t>On regarde d’abord les dizaines. 8d,</a:t>
            </a:r>
            <a:r>
              <a:rPr lang="fr-FR" i="1" dirty="0">
                <a:latin typeface="Calibri" panose="020F0502020204030204" pitchFamily="34" charset="0"/>
              </a:rPr>
              <a:t> c'est moins que </a:t>
            </a:r>
            <a:r>
              <a:rPr lang="fr-FR" i="1" dirty="0" err="1">
                <a:latin typeface="Calibri" panose="020F0502020204030204" pitchFamily="34" charset="0"/>
              </a:rPr>
              <a:t>9d</a:t>
            </a:r>
            <a:r>
              <a:rPr lang="fr-FR" i="1" dirty="0">
                <a:latin typeface="Calibri" panose="020F0502020204030204" pitchFamily="34" charset="0"/>
              </a:rPr>
              <a:t>, donc peu importe le nombre d’unités restantes, 86 est plus petit que 92</a:t>
            </a:r>
            <a:r>
              <a:rPr lang="fr-FR" dirty="0">
                <a:latin typeface="Calibri" panose="020F0502020204030204" pitchFamily="34" charset="0"/>
              </a:rPr>
              <a:t>. </a:t>
            </a:r>
          </a:p>
          <a:p>
            <a:pPr marL="0" indent="0" algn="l">
              <a:defRPr/>
            </a:pPr>
            <a:r>
              <a:rPr lang="fr-FR" i="0" baseline="0" dirty="0">
                <a:latin typeface="Calibri" panose="020F0502020204030204" pitchFamily="34" charset="0"/>
              </a:rPr>
              <a:t>Écrire le signe et interroger les élèves sur l’autre manière de dire cela. </a:t>
            </a:r>
            <a:r>
              <a:rPr lang="fr-FR" i="1" baseline="0" dirty="0">
                <a:latin typeface="Calibri" panose="020F0502020204030204" pitchFamily="34" charset="0"/>
              </a:rPr>
              <a:t>Connaissez-vous une autre manière de formuler la comparaison ? </a:t>
            </a:r>
            <a:r>
              <a:rPr lang="fr-FR" i="0" baseline="0" dirty="0">
                <a:latin typeface="Calibri" panose="020F0502020204030204" pitchFamily="34" charset="0"/>
              </a:rPr>
              <a:t>→</a:t>
            </a:r>
            <a:r>
              <a:rPr lang="fr-FR" i="1" baseline="0" dirty="0">
                <a:latin typeface="Calibri" panose="020F0502020204030204" pitchFamily="34" charset="0"/>
              </a:rPr>
              <a:t> 86 est inférieur à 92.</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3</a:t>
            </a:fld>
            <a:endParaRPr lang="fr-FR"/>
          </a:p>
        </p:txBody>
      </p:sp>
    </p:spTree>
    <p:extLst>
      <p:ext uri="{BB962C8B-B14F-4D97-AF65-F5344CB8AC3E}">
        <p14:creationId xmlns:p14="http://schemas.microsoft.com/office/powerpoint/2010/main" val="2477666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l"/>
            <a:r>
              <a:rPr lang="fr-FR" dirty="0">
                <a:latin typeface="Calibri" panose="020F0502020204030204" pitchFamily="34" charset="0"/>
              </a:rPr>
              <a:t>Rappeler que l’on peut d’abord calculer la somme mais qu’ici, ce n’est pas nécessaire car 70 &gt; 60.</a:t>
            </a:r>
          </a:p>
          <a:p>
            <a:pPr marL="0" indent="0" algn="l"/>
            <a:r>
              <a:rPr lang="fr-FR" dirty="0">
                <a:latin typeface="Calibri" panose="020F0502020204030204" pitchFamily="34" charset="0"/>
              </a:rPr>
              <a:t>Lors du retour collectif, on peut écrire la somme en dessous de l’addition pour aider les élèves en difficulté.</a:t>
            </a:r>
          </a:p>
          <a:p>
            <a:pPr marL="0" indent="0" algn="l"/>
            <a:r>
              <a:rPr lang="fr-FR" strike="noStrike" dirty="0">
                <a:latin typeface="Calibri" panose="020F0502020204030204" pitchFamily="34" charset="0"/>
              </a:rPr>
              <a:t>5 + 70 &gt; 69.</a:t>
            </a:r>
          </a:p>
          <a:p>
            <a:pPr marL="0" indent="0" algn="l"/>
            <a:r>
              <a:rPr lang="fr-FR" strike="noStrike" dirty="0">
                <a:latin typeface="Calibri" panose="020F0502020204030204" pitchFamily="34" charset="0"/>
              </a:rPr>
              <a:t>5 + 70 </a:t>
            </a:r>
            <a:r>
              <a:rPr lang="fr-FR" i="1" strike="noStrike" dirty="0">
                <a:latin typeface="Calibri" panose="020F0502020204030204" pitchFamily="34" charset="0"/>
              </a:rPr>
              <a:t>est plus grand que 69 ou </a:t>
            </a:r>
            <a:r>
              <a:rPr lang="fr-FR" strike="noStrike" dirty="0">
                <a:latin typeface="Calibri" panose="020F0502020204030204" pitchFamily="34" charset="0"/>
              </a:rPr>
              <a:t>5 + 70 </a:t>
            </a:r>
            <a:r>
              <a:rPr lang="fr-FR" i="1" strike="noStrike" dirty="0">
                <a:latin typeface="Calibri" panose="020F0502020204030204" pitchFamily="34" charset="0"/>
              </a:rPr>
              <a:t>est supérieur à 69.</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4</a:t>
            </a:fld>
            <a:endParaRPr lang="fr-FR"/>
          </a:p>
        </p:txBody>
      </p:sp>
    </p:spTree>
    <p:extLst>
      <p:ext uri="{BB962C8B-B14F-4D97-AF65-F5344CB8AC3E}">
        <p14:creationId xmlns:p14="http://schemas.microsoft.com/office/powerpoint/2010/main" val="4136492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lgn="l"/>
            <a:r>
              <a:rPr lang="fr-FR" i="1" dirty="0">
                <a:latin typeface="Calibri" panose="020F0502020204030204" pitchFamily="34" charset="0"/>
              </a:rPr>
              <a:t>Vous allez comparer des nombres exprimés par leur nombre de dizaines et d’unités restantes. Écrivez 7d 3u et 4d 8u en laissant un espace, puis mettez le bon signe de comparaison entre les deux.</a:t>
            </a:r>
          </a:p>
          <a:p>
            <a:pPr marL="0" indent="0"/>
            <a:r>
              <a:rPr lang="fr-FR" dirty="0">
                <a:latin typeface="Calibri" panose="020F0502020204030204" pitchFamily="34" charset="0"/>
              </a:rPr>
              <a:t>Lors du retour collectif, interroger les élèves sur le signe, mais surtout sur la procédure.</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1159823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dirty="0">
                <a:latin typeface="Calibri" panose="020F0502020204030204" pitchFamily="34" charset="0"/>
              </a:rPr>
              <a:t>Même démarche. </a:t>
            </a:r>
          </a:p>
          <a:p>
            <a:pPr marL="0" indent="0"/>
            <a:r>
              <a:rPr lang="fr-FR" dirty="0">
                <a:latin typeface="Calibri" panose="020F0502020204030204" pitchFamily="34" charset="0"/>
              </a:rPr>
              <a:t>Lors du retour collectif, faire verbaliser que </a:t>
            </a:r>
            <a:r>
              <a:rPr lang="fr-FR" dirty="0" err="1">
                <a:latin typeface="Calibri" panose="020F0502020204030204" pitchFamily="34" charset="0"/>
              </a:rPr>
              <a:t>1u</a:t>
            </a:r>
            <a:r>
              <a:rPr lang="fr-FR" dirty="0">
                <a:latin typeface="Calibri" panose="020F0502020204030204" pitchFamily="34" charset="0"/>
              </a:rPr>
              <a:t> </a:t>
            </a:r>
            <a:r>
              <a:rPr lang="fr-FR" dirty="0" err="1">
                <a:latin typeface="Calibri" panose="020F0502020204030204" pitchFamily="34" charset="0"/>
              </a:rPr>
              <a:t>9d</a:t>
            </a:r>
            <a:r>
              <a:rPr lang="fr-FR" dirty="0">
                <a:latin typeface="Calibri" panose="020F0502020204030204" pitchFamily="34" charset="0"/>
              </a:rPr>
              <a:t> est égal à </a:t>
            </a:r>
            <a:r>
              <a:rPr lang="fr-FR" dirty="0" err="1">
                <a:latin typeface="Calibri" panose="020F0502020204030204" pitchFamily="34" charset="0"/>
              </a:rPr>
              <a:t>9d</a:t>
            </a:r>
            <a:r>
              <a:rPr lang="fr-FR" dirty="0">
                <a:latin typeface="Calibri" panose="020F0502020204030204" pitchFamily="34" charset="0"/>
              </a:rPr>
              <a:t> </a:t>
            </a:r>
            <a:r>
              <a:rPr lang="fr-FR" dirty="0" err="1">
                <a:latin typeface="Calibri" panose="020F0502020204030204" pitchFamily="34" charset="0"/>
              </a:rPr>
              <a:t>1u</a:t>
            </a:r>
            <a:r>
              <a:rPr lang="fr-FR" dirty="0">
                <a:latin typeface="Calibri" panose="020F0502020204030204" pitchFamily="34" charset="0"/>
              </a:rPr>
              <a:t> : </a:t>
            </a:r>
            <a:r>
              <a:rPr lang="fr-FR" i="1" dirty="0">
                <a:latin typeface="Calibri" panose="020F0502020204030204" pitchFamily="34" charset="0"/>
              </a:rPr>
              <a:t>le nombre est le même que l’on écrive en premier le nombre de dizaines ou le nombre d’unités restantes quand on précise d et u</a:t>
            </a:r>
            <a:r>
              <a:rPr lang="fr-FR" dirty="0">
                <a:latin typeface="Calibri" panose="020F0502020204030204" pitchFamily="34" charset="0"/>
              </a:rPr>
              <a:t>. Illustrer si besoin avec le matériel base 10 aimanté.</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2960293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désormais écrire un nombre qui convient en fonction du nombre et du signe de comparaison déjà donnés. Vous aurez donc des réponses différentes, il y a une multitude de solutions possibles.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7</a:t>
            </a:fld>
            <a:endParaRPr lang="fr-FR"/>
          </a:p>
        </p:txBody>
      </p:sp>
    </p:spTree>
    <p:extLst>
      <p:ext uri="{BB962C8B-B14F-4D97-AF65-F5344CB8AC3E}">
        <p14:creationId xmlns:p14="http://schemas.microsoft.com/office/powerpoint/2010/main" val="3245413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67 est inférieur à… Écrivez un nombre qui convient.</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Les élèves lèvent leur ardoise lorsqu’ils ont trouvé. Valider discrètement d’un signe de tête.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interroger quelques élèves et faire valider ou invalider les propositions par leurs pairs.</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Puis, </a:t>
            </a:r>
            <a:r>
              <a:rPr lang="fr-FR" dirty="0">
                <a:effectLst/>
                <a:latin typeface="Calibri" panose="020F0502020204030204" pitchFamily="34" charset="0"/>
                <a:ea typeface="Calibri" panose="020F0502020204030204" pitchFamily="34" charset="0"/>
                <a:cs typeface="Arial" panose="020B0604020202020204" pitchFamily="34" charset="0"/>
              </a:rPr>
              <a:t>verbaliser une solution globale : </a:t>
            </a:r>
            <a:r>
              <a:rPr lang="fr-FR" i="1" dirty="0">
                <a:effectLst/>
                <a:latin typeface="Calibri" panose="020F0502020204030204" pitchFamily="34" charset="0"/>
                <a:ea typeface="Calibri" panose="020F0502020204030204" pitchFamily="34" charset="0"/>
                <a:cs typeface="Arial" panose="020B0604020202020204" pitchFamily="34" charset="0"/>
              </a:rPr>
              <a:t>tous les nombres ayant </a:t>
            </a:r>
            <a:r>
              <a:rPr lang="fr-FR" i="1" dirty="0" err="1">
                <a:effectLst/>
                <a:latin typeface="Calibri" panose="020F0502020204030204" pitchFamily="34" charset="0"/>
                <a:ea typeface="Calibri" panose="020F0502020204030204" pitchFamily="34" charset="0"/>
                <a:cs typeface="Arial" panose="020B0604020202020204" pitchFamily="34" charset="0"/>
              </a:rPr>
              <a:t>6d</a:t>
            </a:r>
            <a:r>
              <a:rPr lang="fr-FR" i="1" dirty="0">
                <a:effectLst/>
                <a:latin typeface="Calibri" panose="020F0502020204030204" pitchFamily="34" charset="0"/>
                <a:ea typeface="Calibri" panose="020F0502020204030204" pitchFamily="34" charset="0"/>
                <a:cs typeface="Arial" panose="020B0604020202020204" pitchFamily="34" charset="0"/>
              </a:rPr>
              <a:t> ET plus de </a:t>
            </a:r>
            <a:r>
              <a:rPr lang="fr-FR" i="1" dirty="0" err="1">
                <a:effectLst/>
                <a:latin typeface="Calibri" panose="020F0502020204030204" pitchFamily="34" charset="0"/>
                <a:ea typeface="Calibri" panose="020F0502020204030204" pitchFamily="34" charset="0"/>
                <a:cs typeface="Arial" panose="020B0604020202020204" pitchFamily="34" charset="0"/>
              </a:rPr>
              <a:t>7u</a:t>
            </a:r>
            <a:r>
              <a:rPr lang="fr-FR" i="1" dirty="0">
                <a:effectLst/>
                <a:latin typeface="Calibri" panose="020F0502020204030204" pitchFamily="34" charset="0"/>
                <a:ea typeface="Calibri" panose="020F0502020204030204" pitchFamily="34" charset="0"/>
                <a:cs typeface="Arial" panose="020B0604020202020204" pitchFamily="34" charset="0"/>
              </a:rPr>
              <a:t> ou tous les nombres ayant plus de </a:t>
            </a:r>
            <a:r>
              <a:rPr lang="fr-FR" i="1" dirty="0" err="1">
                <a:effectLst/>
                <a:latin typeface="Calibri" panose="020F0502020204030204" pitchFamily="34" charset="0"/>
                <a:ea typeface="Calibri" panose="020F0502020204030204" pitchFamily="34" charset="0"/>
                <a:cs typeface="Arial" panose="020B0604020202020204" pitchFamily="34" charset="0"/>
              </a:rPr>
              <a:t>6d</a:t>
            </a:r>
            <a:r>
              <a:rPr lang="fr-FR" i="1" dirty="0">
                <a:effectLst/>
                <a:latin typeface="Calibri" panose="020F0502020204030204" pitchFamily="34" charset="0"/>
                <a:ea typeface="Calibri" panose="020F0502020204030204" pitchFamily="34" charset="0"/>
                <a:cs typeface="Arial" panose="020B0604020202020204" pitchFamily="34" charset="0"/>
              </a:rPr>
              <a:t> conviennent pour compléter cette comparaison.</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8</a:t>
            </a:fld>
            <a:endParaRPr lang="fr-FR"/>
          </a:p>
        </p:txBody>
      </p:sp>
    </p:spTree>
    <p:extLst>
      <p:ext uri="{BB962C8B-B14F-4D97-AF65-F5344CB8AC3E}">
        <p14:creationId xmlns:p14="http://schemas.microsoft.com/office/powerpoint/2010/main" val="2246234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9</a:t>
            </a:fld>
            <a:endParaRPr lang="fr-FR"/>
          </a:p>
        </p:txBody>
      </p:sp>
    </p:spTree>
    <p:extLst>
      <p:ext uri="{BB962C8B-B14F-4D97-AF65-F5344CB8AC3E}">
        <p14:creationId xmlns:p14="http://schemas.microsoft.com/office/powerpoint/2010/main" val="4794528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0472A6DF-39DD-C3C8-B03C-9F98E5105EB8}"/>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1. </a:t>
            </a:r>
            <a:r>
              <a:rPr lang="fr-FR" dirty="0">
                <a:solidFill>
                  <a:schemeClr val="bg1"/>
                </a:solidFill>
              </a:rPr>
              <a:t>LES NOMBRES JUSQU’À </a:t>
            </a:r>
            <a:r>
              <a:rPr lang="fr-FR" dirty="0"/>
              <a:t>100</a:t>
            </a:r>
            <a:br>
              <a:rPr lang="fr-FR" dirty="0">
                <a:solidFill>
                  <a:schemeClr val="bg1"/>
                </a:solidFill>
              </a:rPr>
            </a:br>
            <a:r>
              <a:rPr lang="fr-FR" dirty="0">
                <a:solidFill>
                  <a:schemeClr val="bg1"/>
                </a:solidFill>
              </a:rPr>
              <a:t>Dire, lire, écrire, dénombrer</a:t>
            </a:r>
            <a:endParaRPr dirty="0"/>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2" name="Rectangle 1">
            <a:extLst>
              <a:ext uri="{FF2B5EF4-FFF2-40B4-BE49-F238E27FC236}">
                <a16:creationId xmlns:a16="http://schemas.microsoft.com/office/drawing/2014/main" id="{431D05FC-1B90-D743-0336-9B6B7EB36D60}"/>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4" name="Google Shape;35;p43">
            <a:extLst>
              <a:ext uri="{FF2B5EF4-FFF2-40B4-BE49-F238E27FC236}">
                <a16:creationId xmlns:a16="http://schemas.microsoft.com/office/drawing/2014/main" id="{96A1CF29-728B-F8BE-CCB6-1B92F26BD74D}"/>
              </a:ext>
            </a:extLst>
          </p:cNvPr>
          <p:cNvSpPr/>
          <p:nvPr userDrawn="1"/>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220352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4" name="Image 3" descr="Une image contenant symbole, Graphique, cercle, logo&#10;&#10;Le contenu généré par l’IA peut être incorrect.">
            <a:extLst>
              <a:ext uri="{FF2B5EF4-FFF2-40B4-BE49-F238E27FC236}">
                <a16:creationId xmlns:a16="http://schemas.microsoft.com/office/drawing/2014/main" id="{7A20FEF5-94B5-20B0-CBEE-B42A235F83F2}"/>
              </a:ext>
            </a:extLst>
          </p:cNvPr>
          <p:cNvPicPr>
            <a:picLocks noChangeAspect="1"/>
          </p:cNvPicPr>
          <p:nvPr userDrawn="1"/>
        </p:nvPicPr>
        <p:blipFill>
          <a:blip r:embed="rId2"/>
          <a:stretch>
            <a:fillRect/>
          </a:stretch>
        </p:blipFill>
        <p:spPr>
          <a:xfrm>
            <a:off x="8135551" y="38819"/>
            <a:ext cx="1048347" cy="1260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68"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7"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2. LES NOMBRES JUSQU’À 100</a:t>
            </a:r>
            <a:br>
              <a:rPr lang="fr-FR" dirty="0">
                <a:solidFill>
                  <a:schemeClr val="bg1"/>
                </a:solidFill>
              </a:rPr>
            </a:br>
            <a:r>
              <a:rPr lang="fr-FR" dirty="0">
                <a:solidFill>
                  <a:schemeClr val="bg1"/>
                </a:solidFill>
              </a:rPr>
              <a:t>Comparer, ranger, intercaler</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4D44DC1-78B9-01DF-164A-3BA5025D9CC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99668E5-E843-61E5-0AB7-CA11E3E9FEA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7678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1597872-E218-6339-74D9-A4AB802927DD}"/>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753A180-6415-145D-7CE3-2274BEAC466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3586FD-8F8B-BFCF-E3AC-48DEB7E9E8A0}"/>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589E59B6-5077-C386-A535-0346324ED74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6547724-E089-3215-E38C-C3449165639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51492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A6765-F4D9-3107-CB65-C77F6342D311}"/>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D5BC2EAB-DA8A-9674-0C2E-2253D1025B9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5B4A62E-16D8-B7F0-B978-19656DCC821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058479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1B1DA288-547C-6328-DB1B-BFD21AEC8220}"/>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8" name="Titre 7">
            <a:extLst>
              <a:ext uri="{FF2B5EF4-FFF2-40B4-BE49-F238E27FC236}">
                <a16:creationId xmlns:a16="http://schemas.microsoft.com/office/drawing/2014/main" id="{9292729C-216A-590F-333B-F12C669A4B6E}"/>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527934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ce réservé du contenu 10">
            <a:extLst>
              <a:ext uri="{FF2B5EF4-FFF2-40B4-BE49-F238E27FC236}">
                <a16:creationId xmlns:a16="http://schemas.microsoft.com/office/drawing/2014/main" id="{63BD1769-585D-F2C1-AC3E-DB99C5725F3B}"/>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9" name="Titre 8">
            <a:extLst>
              <a:ext uri="{FF2B5EF4-FFF2-40B4-BE49-F238E27FC236}">
                <a16:creationId xmlns:a16="http://schemas.microsoft.com/office/drawing/2014/main" id="{2703A3F9-BEF2-C3DA-BAEE-AD8F100F26F3}"/>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399681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Espace réservé du contenu 12">
            <a:extLst>
              <a:ext uri="{FF2B5EF4-FFF2-40B4-BE49-F238E27FC236}">
                <a16:creationId xmlns:a16="http://schemas.microsoft.com/office/drawing/2014/main" id="{D9DF1AEA-7ABB-6ECD-8668-0DC087CC7E22}"/>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1" name="Titre 10">
            <a:extLst>
              <a:ext uri="{FF2B5EF4-FFF2-40B4-BE49-F238E27FC236}">
                <a16:creationId xmlns:a16="http://schemas.microsoft.com/office/drawing/2014/main" id="{A4F48E0D-AADD-1A02-56EB-F0A751E40458}"/>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9340737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4E8B73E2-C769-AA97-357B-DF3CE1E7EFC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A5EEBCA-1B7E-33E5-5A31-20E1A2BDBA4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7D1AB7C4-7B15-BA4C-577D-77777C2C58A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1F990D0-0A44-612A-742C-F6747A861B1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20A00FAA-4229-AD06-600E-E3BDADB3C435}"/>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046E4D65-0326-3AB4-EE59-C9A47C892C8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CA7D9C0-1122-F297-3B30-4C2D250F46A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442894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AC31791D-6A91-A7BA-121C-0CE07D9828F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97556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47007912-2A79-477D-4DAD-AA26934B403D}"/>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05D30894-65C7-7087-DE87-1F334BDDBAF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6FA7B75-43AB-27BC-F582-05CEE8DE505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147639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0E6452C0-6AC0-188E-D9D3-A71E5D301B95}"/>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8F0E8FC0-45C9-00D5-06BB-4973C48E126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D019D7F-E98C-C3C6-1C50-12AC46C79FA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10488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778130F5-4DA0-8C2B-FF7B-46B8FDC83FB9}"/>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AB0B7D71-0911-0597-AD99-86905247EC7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8449F6E-724C-D407-5555-88747D162CB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638348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BFACE2F2-51EC-0936-539C-D30BB0A41A32}"/>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DF07330-A444-B98B-81B4-50B4E48189E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7C54402E-EF65-DDE3-CD8D-02C5DEA5AB4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FA701B3-3A8C-E5FB-A6DE-69B847559DF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1087ED82-D283-5CAA-FF6A-2C79E73932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74660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6B16273F-B8F8-4FD3-7B56-A380D13A5D3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63620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79146BC6-A8D5-288A-AA53-C0B04AA2F26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99602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712795D3-C614-C34E-2002-0395538D834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23023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a:extLst>
              <a:ext uri="{FF2B5EF4-FFF2-40B4-BE49-F238E27FC236}">
                <a16:creationId xmlns:a16="http://schemas.microsoft.com/office/drawing/2014/main" id="{21532819-A7F3-D7C3-FB9B-0D5FD840172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951143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C6970591-4792-1D89-1FE8-8436766BCA0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208826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DF4FC4E4-449D-F625-ECF7-EADCE07EEFC4}"/>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91439619"/>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6303d845353e500dfe8c872dce30f0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1f87a2f2b3d55cca07ebd178771dec6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B6929A-325D-48F6-9877-191C169E6107}">
  <ds:schemaRefs>
    <ds:schemaRef ds:uri="27f64e36-29aa-44d5-a3e0-06242cad7d4d"/>
    <ds:schemaRef ds:uri="http://schemas.microsoft.com/office/2006/documentManagement/types"/>
    <ds:schemaRef ds:uri="http://purl.org/dc/elements/1.1/"/>
    <ds:schemaRef ds:uri="http://www.w3.org/XML/1998/namespace"/>
    <ds:schemaRef ds:uri="http://schemas.microsoft.com/office/2006/metadata/properties"/>
    <ds:schemaRef ds:uri="http://purl.org/dc/terms/"/>
    <ds:schemaRef ds:uri="http://schemas.openxmlformats.org/package/2006/metadata/core-properties"/>
    <ds:schemaRef ds:uri="http://schemas.microsoft.com/office/infopath/2007/PartnerControls"/>
    <ds:schemaRef ds:uri="cd84cc96-e4f0-4e7f-873a-a508fb658c41"/>
    <ds:schemaRef ds:uri="http://purl.org/dc/dcmitype/"/>
  </ds:schemaRefs>
</ds:datastoreItem>
</file>

<file path=customXml/itemProps2.xml><?xml version="1.0" encoding="utf-8"?>
<ds:datastoreItem xmlns:ds="http://schemas.openxmlformats.org/officeDocument/2006/customXml" ds:itemID="{8D113683-803B-4519-93BF-8346419458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869</Words>
  <Application>Microsoft Office PowerPoint</Application>
  <PresentationFormat>Affichage à l'écran (4:3)</PresentationFormat>
  <Paragraphs>55</Paragraphs>
  <Slides>24</Slides>
  <Notes>24</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24</vt:i4>
      </vt:variant>
    </vt:vector>
  </HeadingPairs>
  <TitlesOfParts>
    <vt:vector size="33" baseType="lpstr">
      <vt:lpstr>Arial</vt:lpstr>
      <vt:lpstr>Calibri</vt:lpstr>
      <vt:lpstr>Calibri Light</vt:lpstr>
      <vt:lpstr>Verdana</vt:lpstr>
      <vt:lpstr>Thème Office</vt:lpstr>
      <vt:lpstr>1_Thème Office</vt:lpstr>
      <vt:lpstr>2_Thème Office</vt:lpstr>
      <vt:lpstr>3_Thème Office</vt:lpstr>
      <vt:lpstr>7_Thème Office</vt:lpstr>
      <vt:lpstr>2. LES NOMBRES JUSQU’À 100 Comparer, ranger, intercaler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2025-07-25T16:44:50Z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