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65"/>
  </p:notesMasterIdLst>
  <p:sldIdLst>
    <p:sldId id="256" r:id="rId9"/>
    <p:sldId id="347" r:id="rId10"/>
    <p:sldId id="348" r:id="rId11"/>
    <p:sldId id="417" r:id="rId12"/>
    <p:sldId id="349" r:id="rId13"/>
    <p:sldId id="350" r:id="rId14"/>
    <p:sldId id="351" r:id="rId15"/>
    <p:sldId id="352" r:id="rId16"/>
    <p:sldId id="353" r:id="rId17"/>
    <p:sldId id="388" r:id="rId18"/>
    <p:sldId id="354" r:id="rId19"/>
    <p:sldId id="355" r:id="rId20"/>
    <p:sldId id="389" r:id="rId21"/>
    <p:sldId id="390" r:id="rId22"/>
    <p:sldId id="391" r:id="rId23"/>
    <p:sldId id="392" r:id="rId24"/>
    <p:sldId id="393" r:id="rId25"/>
    <p:sldId id="394" r:id="rId26"/>
    <p:sldId id="395" r:id="rId27"/>
    <p:sldId id="397" r:id="rId28"/>
    <p:sldId id="398" r:id="rId29"/>
    <p:sldId id="423" r:id="rId30"/>
    <p:sldId id="365"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 id="414" r:id="rId46"/>
    <p:sldId id="381" r:id="rId47"/>
    <p:sldId id="415" r:id="rId48"/>
    <p:sldId id="382" r:id="rId49"/>
    <p:sldId id="383" r:id="rId50"/>
    <p:sldId id="384" r:id="rId51"/>
    <p:sldId id="419" r:id="rId52"/>
    <p:sldId id="385" r:id="rId53"/>
    <p:sldId id="420" r:id="rId54"/>
    <p:sldId id="386" r:id="rId55"/>
    <p:sldId id="421" r:id="rId56"/>
    <p:sldId id="387" r:id="rId57"/>
    <p:sldId id="422" r:id="rId58"/>
    <p:sldId id="325" r:id="rId59"/>
    <p:sldId id="326" r:id="rId60"/>
    <p:sldId id="327" r:id="rId61"/>
    <p:sldId id="286" r:id="rId62"/>
    <p:sldId id="416" r:id="rId63"/>
    <p:sldId id="287" r:id="rId6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6"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Utilisateur de Microsoft Office" initials="Office [2]" lastIdx="1" clrIdx="7"/>
  <p:cmAuthor id="1" name="jennifer r" initials="" lastIdx="10" clrIdx="1"/>
  <p:cmAuthor id="8" name="Utilisateur de Microsoft Office" initials="Office [2] [2]" lastIdx="1" clrIdx="8"/>
  <p:cmAuthor id="2" name="Catherine MALLARD" initials="" lastIdx="7" clrIdx="2"/>
  <p:cmAuthor id="9" name="Utilisateur de Microsoft Office" initials="Office [3]" lastIdx="1" clrIdx="9"/>
  <p:cmAuthor id="3" name="Pauline Negrel-Lion" initials="" lastIdx="10" clrIdx="3"/>
  <p:cmAuthor id="10" name="TAILLADE JUSTINE" initials="JT" lastIdx="8" clrIdx="10">
    <p:extLst>
      <p:ext uri="{19B8F6BF-5375-455C-9EA6-DF929625EA0E}">
        <p15:presenceInfo xmlns:p15="http://schemas.microsoft.com/office/powerpoint/2012/main" userId="S::JTAILLADE@editions-hatier.fr::7689be7a-6074-46a5-a6a4-f2fd3e4f6393" providerId="AD"/>
      </p:ext>
    </p:extLst>
  </p:cmAuthor>
  <p:cmAuthor id="4" name="HACHE Caroline" initials="" lastIdx="3" clrIdx="4"/>
  <p:cmAuthor id="11" name="yaelb06" initials="ya" lastIdx="13" clrIdx="11">
    <p:extLst>
      <p:ext uri="{19B8F6BF-5375-455C-9EA6-DF929625EA0E}">
        <p15:presenceInfo xmlns:p15="http://schemas.microsoft.com/office/powerpoint/2012/main" userId="S::yaelb06_yahoo.fr#ext#@hachette.onmicrosoft.com::178ef0ed-7e4d-4a1d-b478-d626cbda7b77" providerId="AD"/>
      </p:ext>
    </p:extLst>
  </p:cmAuthor>
  <p:cmAuthor id="5" name="Harmonie Tessier" initials="" lastIdx="3" clrIdx="5"/>
  <p:cmAuthor id="6" name="Utilisateur de Microsoft Office" initials="Office" lastIdx="2"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F3DB"/>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8A61E-730B-4336-BB7C-23D8FE5C25C5}" v="4" dt="2025-07-31T05:41:54.13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50" autoAdjust="0"/>
  </p:normalViewPr>
  <p:slideViewPr>
    <p:cSldViewPr snapToGrid="0">
      <p:cViewPr varScale="1">
        <p:scale>
          <a:sx n="78" d="100"/>
          <a:sy n="78" d="100"/>
        </p:scale>
        <p:origin x="2574" y="90"/>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customschemas.google.com/relationships/presentationmetadata" Target="metadata"/><Relationship Id="rId7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notesMaster" Target="notesMasters/notesMaster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MIN SANDRA" userId="5fe4e071-d3f4-40df-970f-ee8fcf898346" providerId="ADAL" clId="{D618A61E-730B-4336-BB7C-23D8FE5C25C5}"/>
    <pc:docChg chg="custSel addSld delSld modSld">
      <pc:chgData name="BELLEMIN SANDRA" userId="5fe4e071-d3f4-40df-970f-ee8fcf898346" providerId="ADAL" clId="{D618A61E-730B-4336-BB7C-23D8FE5C25C5}" dt="2025-07-31T05:42:59.030" v="6" actId="2696"/>
      <pc:docMkLst>
        <pc:docMk/>
      </pc:docMkLst>
      <pc:sldChg chg="del">
        <pc:chgData name="BELLEMIN SANDRA" userId="5fe4e071-d3f4-40df-970f-ee8fcf898346" providerId="ADAL" clId="{D618A61E-730B-4336-BB7C-23D8FE5C25C5}" dt="2025-07-31T05:42:59.030" v="6" actId="2696"/>
        <pc:sldMkLst>
          <pc:docMk/>
          <pc:sldMk cId="3806857255" sldId="418"/>
        </pc:sldMkLst>
      </pc:sldChg>
      <pc:sldChg chg="addSp delSp modSp new mod modAnim modNotesTx">
        <pc:chgData name="BELLEMIN SANDRA" userId="5fe4e071-d3f4-40df-970f-ee8fcf898346" providerId="ADAL" clId="{D618A61E-730B-4336-BB7C-23D8FE5C25C5}" dt="2025-07-31T05:41:54.135" v="5"/>
        <pc:sldMkLst>
          <pc:docMk/>
          <pc:sldMk cId="1098804912" sldId="423"/>
        </pc:sldMkLst>
        <pc:spChg chg="mod">
          <ac:chgData name="BELLEMIN SANDRA" userId="5fe4e071-d3f4-40df-970f-ee8fcf898346" providerId="ADAL" clId="{D618A61E-730B-4336-BB7C-23D8FE5C25C5}" dt="2025-07-31T05:41:35.130" v="3"/>
          <ac:spMkLst>
            <pc:docMk/>
            <pc:sldMk cId="1098804912" sldId="423"/>
            <ac:spMk id="2" creationId="{6C71B104-CBA4-8896-BF43-B4D9B119D1A9}"/>
          </ac:spMkLst>
        </pc:spChg>
        <pc:spChg chg="del">
          <ac:chgData name="BELLEMIN SANDRA" userId="5fe4e071-d3f4-40df-970f-ee8fcf898346" providerId="ADAL" clId="{D618A61E-730B-4336-BB7C-23D8FE5C25C5}" dt="2025-07-31T05:41:37.770" v="4" actId="478"/>
          <ac:spMkLst>
            <pc:docMk/>
            <pc:sldMk cId="1098804912" sldId="423"/>
            <ac:spMk id="3" creationId="{EE7EC775-CB65-28A1-6C69-4FB974C70A0D}"/>
          </ac:spMkLst>
        </pc:spChg>
        <pc:spChg chg="mod">
          <ac:chgData name="BELLEMIN SANDRA" userId="5fe4e071-d3f4-40df-970f-ee8fcf898346" providerId="ADAL" clId="{D618A61E-730B-4336-BB7C-23D8FE5C25C5}" dt="2025-07-31T05:41:54.135" v="5"/>
          <ac:spMkLst>
            <pc:docMk/>
            <pc:sldMk cId="1098804912" sldId="423"/>
            <ac:spMk id="6" creationId="{A2212BB5-5BC5-5332-91F2-0974ECA76A52}"/>
          </ac:spMkLst>
        </pc:spChg>
        <pc:grpChg chg="add mod">
          <ac:chgData name="BELLEMIN SANDRA" userId="5fe4e071-d3f4-40df-970f-ee8fcf898346" providerId="ADAL" clId="{D618A61E-730B-4336-BB7C-23D8FE5C25C5}" dt="2025-07-31T05:41:54.135" v="5"/>
          <ac:grpSpMkLst>
            <pc:docMk/>
            <pc:sldMk cId="1098804912" sldId="423"/>
            <ac:grpSpMk id="4" creationId="{68C6C43E-AF79-05A8-C1D7-5E27A13E587E}"/>
          </ac:grpSpMkLst>
        </pc:grpChg>
        <pc:grpChg chg="mod">
          <ac:chgData name="BELLEMIN SANDRA" userId="5fe4e071-d3f4-40df-970f-ee8fcf898346" providerId="ADAL" clId="{D618A61E-730B-4336-BB7C-23D8FE5C25C5}" dt="2025-07-31T05:41:54.135" v="5"/>
          <ac:grpSpMkLst>
            <pc:docMk/>
            <pc:sldMk cId="1098804912" sldId="423"/>
            <ac:grpSpMk id="5" creationId="{371CB670-57D7-9F71-5EC9-9FF40C45820F}"/>
          </ac:grpSpMkLst>
        </pc:grpChg>
        <pc:picChg chg="mod">
          <ac:chgData name="BELLEMIN SANDRA" userId="5fe4e071-d3f4-40df-970f-ee8fcf898346" providerId="ADAL" clId="{D618A61E-730B-4336-BB7C-23D8FE5C25C5}" dt="2025-07-31T05:41:54.135" v="5"/>
          <ac:picMkLst>
            <pc:docMk/>
            <pc:sldMk cId="1098804912" sldId="423"/>
            <ac:picMk id="7" creationId="{2E895BCB-979E-0EF7-A960-904AD98C7942}"/>
          </ac:picMkLst>
        </pc:picChg>
        <pc:picChg chg="mod">
          <ac:chgData name="BELLEMIN SANDRA" userId="5fe4e071-d3f4-40df-970f-ee8fcf898346" providerId="ADAL" clId="{D618A61E-730B-4336-BB7C-23D8FE5C25C5}" dt="2025-07-31T05:41:54.135" v="5"/>
          <ac:picMkLst>
            <pc:docMk/>
            <pc:sldMk cId="1098804912" sldId="423"/>
            <ac:picMk id="8" creationId="{49DA0DCC-FA7C-A1F7-2D6D-AAFFA85A948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r>
              <a:rPr lang="fr-FR" i="1"/>
              <a:t>Aujourd’hui, nous allons poursuivre le travail sur les multiplications. </a:t>
            </a:r>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F8C79-5816-EC35-7780-B6769020F0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29C9F7-4B15-65E3-92F5-7E463DA64B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FD16B33-C207-6B43-584B-A4AAFA43F532}"/>
              </a:ext>
            </a:extLst>
          </p:cNvPr>
          <p:cNvSpPr>
            <a:spLocks noGrp="1"/>
          </p:cNvSpPr>
          <p:nvPr>
            <p:ph type="body" idx="1"/>
          </p:nvPr>
        </p:nvSpPr>
        <p:spPr/>
        <p:txBody>
          <a:bodyPr/>
          <a:lstStyle/>
          <a:p>
            <a:pPr marL="0"/>
            <a:r>
              <a:rPr lang="fr-FR" i="1">
                <a:latin typeface="Calibri" panose="020F0502020204030204" pitchFamily="34" charset="0"/>
              </a:rPr>
              <a:t>6 carreaux. Il y a donc 6 carreaux sur une ligne.</a:t>
            </a:r>
          </a:p>
        </p:txBody>
      </p:sp>
      <p:sp>
        <p:nvSpPr>
          <p:cNvPr id="4" name="Espace réservé du numéro de diapositive 3">
            <a:extLst>
              <a:ext uri="{FF2B5EF4-FFF2-40B4-BE49-F238E27FC236}">
                <a16:creationId xmlns:a16="http://schemas.microsoft.com/office/drawing/2014/main" id="{1EAE2D7B-8558-2977-B826-30AB0368105B}"/>
              </a:ext>
            </a:extLst>
          </p:cNvPr>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048114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Combien de lignes de 6 carreaux y a-t-il dans cette tablette de chocolat ? </a:t>
            </a:r>
            <a:r>
              <a:rPr lang="fr-FR" i="0">
                <a:latin typeface="Calibri" panose="020F0502020204030204" pitchFamily="34" charset="0"/>
              </a:rPr>
              <a:t>Faire défiler le diaporama pour compter les lignes avec les élèves.</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738413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1 ligne de 6 carreaux. </a:t>
            </a:r>
            <a:r>
              <a:rPr lang="fr-FR" strike="noStrike">
                <a:latin typeface="Calibri" panose="020F0502020204030204" pitchFamily="34" charset="0"/>
              </a:rPr>
              <a:t>Pointer la première ligne au tableau.</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800120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A2683-D32F-890E-1974-D2A46B0DD2C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3EA122-8220-9B79-19CB-02F210A785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4799AA-8040-EA11-E591-4F13A4F3C3FF}"/>
              </a:ext>
            </a:extLst>
          </p:cNvPr>
          <p:cNvSpPr>
            <a:spLocks noGrp="1"/>
          </p:cNvSpPr>
          <p:nvPr>
            <p:ph type="body" idx="1"/>
          </p:nvPr>
        </p:nvSpPr>
        <p:spPr/>
        <p:txBody>
          <a:bodyPr/>
          <a:lstStyle/>
          <a:p>
            <a:pPr marL="0"/>
            <a:r>
              <a:rPr lang="fr-FR" i="1">
                <a:latin typeface="Calibri" panose="020F0502020204030204" pitchFamily="34" charset="0"/>
              </a:rPr>
              <a:t>2 lignes de 6 carreaux.</a:t>
            </a:r>
          </a:p>
        </p:txBody>
      </p:sp>
      <p:sp>
        <p:nvSpPr>
          <p:cNvPr id="4" name="Espace réservé du numéro de diapositive 3">
            <a:extLst>
              <a:ext uri="{FF2B5EF4-FFF2-40B4-BE49-F238E27FC236}">
                <a16:creationId xmlns:a16="http://schemas.microsoft.com/office/drawing/2014/main" id="{6E86B489-9D4D-130F-A5B5-6CF5268B315C}"/>
              </a:ext>
            </a:extLst>
          </p:cNvPr>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646046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C2FE5-3FF1-A85A-C15C-AB801C006A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23C72C-8CFB-C972-5412-3F4A6E436FB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45B147-0C73-C486-5BB8-74D553C3020E}"/>
              </a:ext>
            </a:extLst>
          </p:cNvPr>
          <p:cNvSpPr>
            <a:spLocks noGrp="1"/>
          </p:cNvSpPr>
          <p:nvPr>
            <p:ph type="body" idx="1"/>
          </p:nvPr>
        </p:nvSpPr>
        <p:spPr/>
        <p:txBody>
          <a:bodyPr/>
          <a:lstStyle/>
          <a:p>
            <a:pPr marL="0"/>
            <a:r>
              <a:rPr lang="fr-FR" i="1">
                <a:latin typeface="Calibri" panose="020F0502020204030204" pitchFamily="34" charset="0"/>
              </a:rPr>
              <a:t>3 lignes de 6 carreaux.</a:t>
            </a:r>
          </a:p>
        </p:txBody>
      </p:sp>
      <p:sp>
        <p:nvSpPr>
          <p:cNvPr id="4" name="Espace réservé du numéro de diapositive 3">
            <a:extLst>
              <a:ext uri="{FF2B5EF4-FFF2-40B4-BE49-F238E27FC236}">
                <a16:creationId xmlns:a16="http://schemas.microsoft.com/office/drawing/2014/main" id="{AC9D5354-A18C-E1B2-10D9-839CAFD2EA93}"/>
              </a:ext>
            </a:extLst>
          </p:cNvPr>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506082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33B45-E4CB-2A5E-771E-B49B33FEF65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D298CD-7CB1-318F-D169-6516E8F1EC8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A9FBC54-7DDF-A802-E5E8-511AC98AFCE6}"/>
              </a:ext>
            </a:extLst>
          </p:cNvPr>
          <p:cNvSpPr>
            <a:spLocks noGrp="1"/>
          </p:cNvSpPr>
          <p:nvPr>
            <p:ph type="body" idx="1"/>
          </p:nvPr>
        </p:nvSpPr>
        <p:spPr/>
        <p:txBody>
          <a:bodyPr/>
          <a:lstStyle/>
          <a:p>
            <a:pPr marL="0"/>
            <a:r>
              <a:rPr lang="fr-FR" i="1">
                <a:latin typeface="Calibri" panose="020F0502020204030204" pitchFamily="34" charset="0"/>
              </a:rPr>
              <a:t>4 lignes de 6 carreaux. </a:t>
            </a:r>
          </a:p>
          <a:p>
            <a:pPr marL="0"/>
            <a:r>
              <a:rPr lang="fr-FR" i="1">
                <a:latin typeface="Calibri" panose="020F0502020204030204" pitchFamily="34" charset="0"/>
              </a:rPr>
              <a:t>Quelle</a:t>
            </a:r>
            <a:r>
              <a:rPr lang="fr-FR" i="1" baseline="0">
                <a:latin typeface="Calibri" panose="020F0502020204030204" pitchFamily="34" charset="0"/>
              </a:rPr>
              <a:t> opération doit-on faire pour trouver le nombre total de carreaux</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Écrivez-la sur votre ardoise.</a:t>
            </a:r>
          </a:p>
          <a:p>
            <a:pPr marL="0"/>
            <a:r>
              <a:rPr lang="fr-FR" i="0">
                <a:latin typeface="Calibri" panose="020F0502020204030204" pitchFamily="34" charset="0"/>
              </a:rPr>
              <a:t>Laisser un temps de recherche. Au</a:t>
            </a:r>
            <a:r>
              <a:rPr lang="fr-FR" i="0" baseline="0">
                <a:latin typeface="Calibri" panose="020F0502020204030204" pitchFamily="34" charset="0"/>
              </a:rPr>
              <a:t> bout d’environ 30 secondes, vous pouvez interrompre la recherche pour faire verbaliser qu’une addition permet de trouver le nombre total de carreaux. </a:t>
            </a:r>
            <a:r>
              <a:rPr lang="fr-FR" i="1" baseline="0">
                <a:latin typeface="Calibri" panose="020F0502020204030204" pitchFamily="34" charset="0"/>
              </a:rPr>
              <a:t>Écrivez cette addition sur vos ardoises.</a:t>
            </a:r>
            <a:endParaRPr lang="fr-FR" i="0" baseline="0">
              <a:latin typeface="Calibri" panose="020F0502020204030204" pitchFamily="34" charset="0"/>
            </a:endParaRPr>
          </a:p>
          <a:p>
            <a:pPr marL="0"/>
            <a:r>
              <a:rPr lang="fr-FR" i="0">
                <a:latin typeface="Calibri" panose="020F0502020204030204" pitchFamily="34" charset="0"/>
              </a:rPr>
              <a:t>Valider d’un </a:t>
            </a:r>
            <a:r>
              <a:rPr lang="fr-FR">
                <a:latin typeface="Calibri" panose="020F0502020204030204" pitchFamily="34" charset="0"/>
              </a:rPr>
              <a:t>discret </a:t>
            </a:r>
            <a:r>
              <a:rPr lang="fr-FR" i="0">
                <a:latin typeface="Calibri" panose="020F0502020204030204" pitchFamily="34" charset="0"/>
              </a:rPr>
              <a:t>signe de tête les réponses des élèves au fur et à mesure qu’ils lèvent leur ardoise, puis interroger un élève en lui demandant d’expliquer sa réponse.</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69B6B507-EA48-D199-06F0-48A2D1EB11CF}"/>
              </a:ext>
            </a:extLst>
          </p:cNvPr>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3834611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7FCC0-BAEC-056A-A1CD-A42402D18D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7D76C83-B89C-5DE0-4905-635D7A488C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3F4D1D-9291-F5A2-1EDC-2B26A6291119}"/>
              </a:ext>
            </a:extLst>
          </p:cNvPr>
          <p:cNvSpPr>
            <a:spLocks noGrp="1"/>
          </p:cNvSpPr>
          <p:nvPr>
            <p:ph type="body" idx="1"/>
          </p:nvPr>
        </p:nvSpPr>
        <p:spPr/>
        <p:txBody>
          <a:bodyPr/>
          <a:lstStyle/>
          <a:p>
            <a:pPr marL="0"/>
            <a:r>
              <a:rPr lang="fr-FR" i="0">
                <a:latin typeface="Calibri" panose="020F0502020204030204" pitchFamily="34" charset="0"/>
              </a:rPr>
              <a:t>Reprendre en collectif : </a:t>
            </a:r>
            <a:r>
              <a:rPr lang="fr-FR" i="1">
                <a:latin typeface="Calibri" panose="020F0502020204030204" pitchFamily="34" charset="0"/>
              </a:rPr>
              <a:t>on a vu que chaque ligne contenait 6 carreaux. Donc on écrit d’abord le nombre 6, qui correspond aux 6 carreaux de la </a:t>
            </a:r>
            <a:r>
              <a:rPr lang="fr-FR" i="1" err="1">
                <a:latin typeface="Calibri" panose="020F0502020204030204" pitchFamily="34" charset="0"/>
              </a:rPr>
              <a:t>1</a:t>
            </a:r>
            <a:r>
              <a:rPr lang="fr-FR" i="1" baseline="30000" err="1">
                <a:latin typeface="Calibri" panose="020F0502020204030204" pitchFamily="34" charset="0"/>
              </a:rPr>
              <a:t>re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5FAB79E8-93B7-E1ED-0F20-4EBC89397E05}"/>
              </a:ext>
            </a:extLst>
          </p:cNvPr>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2724111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8BF69-6BA0-D060-BED6-D46A5A015C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D49827-C1BA-C809-DD34-1E3FEB539C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446883-39A6-5FCE-5AB1-689E961A3E25}"/>
              </a:ext>
            </a:extLst>
          </p:cNvPr>
          <p:cNvSpPr>
            <a:spLocks noGrp="1"/>
          </p:cNvSpPr>
          <p:nvPr>
            <p:ph type="body" idx="1"/>
          </p:nvPr>
        </p:nvSpPr>
        <p:spPr/>
        <p:txBody>
          <a:bodyPr/>
          <a:lstStyle/>
          <a:p>
            <a:pPr marL="0"/>
            <a:r>
              <a:rPr lang="fr-FR" i="1">
                <a:latin typeface="Calibri" panose="020F0502020204030204" pitchFamily="34" charset="0"/>
              </a:rPr>
              <a:t>On ajoute 6, donc on écrit « + 6 » pour les 6 carreaux de la </a:t>
            </a:r>
            <a:r>
              <a:rPr lang="fr-FR" i="1" err="1">
                <a:latin typeface="Calibri" panose="020F0502020204030204" pitchFamily="34" charset="0"/>
              </a:rPr>
              <a:t>2</a:t>
            </a:r>
            <a:r>
              <a:rPr lang="fr-FR" i="1" baseline="30000" err="1">
                <a:latin typeface="Calibri" panose="020F0502020204030204" pitchFamily="34" charset="0"/>
              </a:rPr>
              <a:t>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315CDF06-F4C7-654A-FBB8-3262BDB61A00}"/>
              </a:ext>
            </a:extLst>
          </p:cNvPr>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2098905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830C2-2AFE-0505-FE4C-1960D704D0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BD8B514-2620-218D-9C3E-45066EDDE3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1392219-562D-8E9F-8C79-DF20FCBB9AFD}"/>
              </a:ext>
            </a:extLst>
          </p:cNvPr>
          <p:cNvSpPr>
            <a:spLocks noGrp="1"/>
          </p:cNvSpPr>
          <p:nvPr>
            <p:ph type="body" idx="1"/>
          </p:nvPr>
        </p:nvSpPr>
        <p:spPr/>
        <p:txBody>
          <a:bodyPr/>
          <a:lstStyle/>
          <a:p>
            <a:pPr marL="0"/>
            <a:r>
              <a:rPr lang="fr-FR" i="1">
                <a:latin typeface="Calibri" panose="020F0502020204030204" pitchFamily="34" charset="0"/>
              </a:rPr>
              <a:t>On ajoute encore 6, donc on écrit encore « + 6 » pour les 6 carreaux de la 3</a:t>
            </a:r>
            <a:r>
              <a:rPr lang="fr-FR" i="1" baseline="30000">
                <a:latin typeface="Calibri" panose="020F0502020204030204" pitchFamily="34" charset="0"/>
              </a:rPr>
              <a:t>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D018D3E1-519F-27BA-F9FC-62C74F15D14E}"/>
              </a:ext>
            </a:extLst>
          </p:cNvPr>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461742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A637B-670B-4D55-C3DA-270FFA248DB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95C2CB5-A2D8-A6DD-327D-41A1676D64E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402DD4-B58F-E6A9-E5EB-2CD31E4A9C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On ajoute encore 6, donc on écrit encore « + 6 » pour les carreaux de la </a:t>
            </a:r>
            <a:r>
              <a:rPr lang="fr-FR" i="1" err="1">
                <a:latin typeface="Calibri" panose="020F0502020204030204" pitchFamily="34" charset="0"/>
              </a:rPr>
              <a:t>4</a:t>
            </a:r>
            <a:r>
              <a:rPr lang="fr-FR" i="1" baseline="30000" err="1">
                <a:latin typeface="Calibri" panose="020F0502020204030204" pitchFamily="34" charset="0"/>
              </a:rPr>
              <a:t>e</a:t>
            </a:r>
            <a:r>
              <a:rPr lang="fr-FR" i="1">
                <a:latin typeface="Calibri" panose="020F0502020204030204" pitchFamily="34" charset="0"/>
              </a:rPr>
              <a:t> et dernière ligne.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Nous pouvons aussi écrire cette addition sous la forme d’une</a:t>
            </a:r>
            <a:r>
              <a:rPr lang="fr-FR" i="1" baseline="0">
                <a:latin typeface="Calibri" panose="020F0502020204030204" pitchFamily="34" charset="0"/>
              </a:rPr>
              <a:t> multiplication. Laquelle</a:t>
            </a:r>
            <a:r>
              <a:rPr lang="fr-FR" i="1">
                <a:latin typeface="Calibri" panose="020F0502020204030204" pitchFamily="34" charset="0"/>
              </a:rPr>
              <a:t> </a:t>
            </a:r>
            <a:r>
              <a:rPr lang="fr-FR" i="1" baseline="0">
                <a:latin typeface="Calibri" panose="020F0502020204030204" pitchFamily="34" charset="0"/>
              </a:rPr>
              <a:t>? </a:t>
            </a:r>
            <a:r>
              <a:rPr lang="fr-FR" i="0">
                <a:latin typeface="Calibri" panose="020F0502020204030204" pitchFamily="34" charset="0"/>
              </a:rPr>
              <a:t>Interroger un élève</a:t>
            </a:r>
            <a:r>
              <a:rPr lang="fr-FR" i="0" baseline="0">
                <a:latin typeface="Calibri" panose="020F0502020204030204" pitchFamily="34" charset="0"/>
              </a:rPr>
              <a:t> en faisant expliciter à quoi correspond chaque nombre utilisé.</a:t>
            </a:r>
            <a:endParaRPr lang="fr-FR" i="1"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23F58B41-5209-37B5-110A-B5A28B6A6777}"/>
              </a:ext>
            </a:extLst>
          </p:cNvPr>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3135779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On a revu lors de la séance précédente le symbole mathématique « × » </a:t>
            </a:r>
            <a:r>
              <a:rPr lang="fr-FR" i="0">
                <a:latin typeface="Calibri" panose="020F0502020204030204" pitchFamily="34" charset="0"/>
              </a:rPr>
              <a:t>(montrer le signe) </a:t>
            </a:r>
            <a:r>
              <a:rPr lang="fr-FR" i="1">
                <a:latin typeface="Calibri" panose="020F0502020204030204" pitchFamily="34" charset="0"/>
              </a:rPr>
              <a:t>qui se dit « fois » et qui permet d’écrire une multiplication. </a:t>
            </a:r>
          </a:p>
          <a:p>
            <a:pPr marL="0"/>
            <a:r>
              <a:rPr lang="fr-FR" i="1">
                <a:latin typeface="Calibri" panose="020F0502020204030204" pitchFamily="34" charset="0"/>
              </a:rPr>
              <a:t>Voici un train de longueur 24. Sur vos ardoises, écrivez les différentes lignes et complétez-les.</a:t>
            </a:r>
          </a:p>
          <a:p>
            <a:pPr marL="0"/>
            <a:r>
              <a:rPr lang="fr-FR" i="0">
                <a:latin typeface="Calibri" panose="020F0502020204030204" pitchFamily="34" charset="0"/>
              </a:rPr>
              <a:t>Laisser un temps de recherche, puis interroger un élève différent pour compléter chaque ligne.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2088979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DBAD2-B106-845C-779C-B077C80EE76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0FFB2A5-1D73-7B67-0FC7-17F53BB46B6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615841-DC50-D17F-E78D-5F6FBDE24B19}"/>
              </a:ext>
            </a:extLst>
          </p:cNvPr>
          <p:cNvSpPr>
            <a:spLocks noGrp="1"/>
          </p:cNvSpPr>
          <p:nvPr>
            <p:ph type="body" idx="1"/>
          </p:nvPr>
        </p:nvSpPr>
        <p:spPr/>
        <p:txBody>
          <a:bodyPr/>
          <a:lstStyle/>
          <a:p>
            <a:pPr marL="0"/>
            <a:r>
              <a:rPr lang="fr-FR" i="1">
                <a:latin typeface="Calibri" panose="020F0502020204030204" pitchFamily="34" charset="0"/>
              </a:rPr>
              <a:t>→ Il y a </a:t>
            </a:r>
            <a:r>
              <a:rPr lang="fr-FR" b="1" i="1">
                <a:latin typeface="Calibri" panose="020F0502020204030204" pitchFamily="34" charset="0"/>
              </a:rPr>
              <a:t>4</a:t>
            </a:r>
            <a:r>
              <a:rPr lang="fr-FR" i="1">
                <a:latin typeface="Calibri" panose="020F0502020204030204" pitchFamily="34" charset="0"/>
              </a:rPr>
              <a:t> </a:t>
            </a:r>
            <a:r>
              <a:rPr lang="fr-FR" b="1" i="1">
                <a:latin typeface="Calibri" panose="020F0502020204030204" pitchFamily="34" charset="0"/>
              </a:rPr>
              <a:t>lignes de 6</a:t>
            </a:r>
            <a:r>
              <a:rPr lang="fr-FR" i="1">
                <a:latin typeface="Calibri" panose="020F0502020204030204" pitchFamily="34" charset="0"/>
              </a:rPr>
              <a:t> </a:t>
            </a:r>
            <a:r>
              <a:rPr lang="fr-FR" b="1" i="1">
                <a:latin typeface="Calibri" panose="020F0502020204030204" pitchFamily="34" charset="0"/>
              </a:rPr>
              <a:t>carreaux de chocolat </a:t>
            </a:r>
            <a:r>
              <a:rPr lang="fr-FR" i="0">
                <a:latin typeface="Calibri" panose="020F0502020204030204" pitchFamily="34" charset="0"/>
              </a:rPr>
              <a:t>(il est important de faire verbaliser la phrase ainsi)</a:t>
            </a:r>
            <a:r>
              <a:rPr lang="fr-FR" i="1">
                <a:latin typeface="Calibri" panose="020F0502020204030204" pitchFamily="34" charset="0"/>
              </a:rPr>
              <a:t>. </a:t>
            </a:r>
          </a:p>
          <a:p>
            <a:pPr marL="0"/>
            <a:r>
              <a:rPr lang="fr-FR" i="1">
                <a:latin typeface="Calibri" panose="020F0502020204030204" pitchFamily="34" charset="0"/>
              </a:rPr>
              <a:t>Cela veut dire qu’il y a </a:t>
            </a:r>
            <a:r>
              <a:rPr lang="fr-FR" b="1" i="1">
                <a:latin typeface="Calibri" panose="020F0502020204030204" pitchFamily="34" charset="0"/>
              </a:rPr>
              <a:t>4</a:t>
            </a:r>
            <a:r>
              <a:rPr lang="fr-FR" i="1">
                <a:latin typeface="Calibri" panose="020F0502020204030204" pitchFamily="34" charset="0"/>
              </a:rPr>
              <a:t> </a:t>
            </a:r>
            <a:r>
              <a:rPr lang="fr-FR" b="1" i="1">
                <a:latin typeface="Calibri" panose="020F0502020204030204" pitchFamily="34" charset="0"/>
              </a:rPr>
              <a:t>fois</a:t>
            </a:r>
            <a:r>
              <a:rPr lang="fr-FR" i="1">
                <a:latin typeface="Calibri" panose="020F0502020204030204" pitchFamily="34" charset="0"/>
              </a:rPr>
              <a:t> </a:t>
            </a:r>
            <a:r>
              <a:rPr lang="fr-FR" b="1" i="1">
                <a:latin typeface="Calibri" panose="020F0502020204030204" pitchFamily="34" charset="0"/>
              </a:rPr>
              <a:t>6</a:t>
            </a:r>
            <a:r>
              <a:rPr lang="fr-FR" i="1">
                <a:latin typeface="Calibri" panose="020F0502020204030204" pitchFamily="34" charset="0"/>
              </a:rPr>
              <a:t> carreaux de chocolat </a:t>
            </a:r>
            <a:r>
              <a:rPr lang="fr-FR" i="0">
                <a:latin typeface="Calibri" panose="020F0502020204030204" pitchFamily="34" charset="0"/>
              </a:rPr>
              <a:t>(écrire le</a:t>
            </a:r>
            <a:r>
              <a:rPr lang="fr-FR" i="1">
                <a:latin typeface="Calibri" panose="020F0502020204030204" pitchFamily="34" charset="0"/>
              </a:rPr>
              <a:t> </a:t>
            </a:r>
            <a:r>
              <a:rPr lang="fr-FR" i="0">
                <a:latin typeface="Calibri" panose="020F0502020204030204" pitchFamily="34" charset="0"/>
              </a:rPr>
              <a:t>4 et le</a:t>
            </a:r>
            <a:r>
              <a:rPr lang="fr-FR" i="1">
                <a:latin typeface="Calibri" panose="020F0502020204030204" pitchFamily="34" charset="0"/>
              </a:rPr>
              <a:t> </a:t>
            </a:r>
            <a:r>
              <a:rPr lang="fr-FR" i="0">
                <a:latin typeface="Calibri" panose="020F0502020204030204" pitchFamily="34" charset="0"/>
              </a:rPr>
              <a:t>6 sur les pointillés)</a:t>
            </a:r>
            <a:r>
              <a:rPr lang="fr-FR" i="1">
                <a:latin typeface="Calibri" panose="020F0502020204030204" pitchFamily="34" charset="0"/>
              </a:rPr>
              <a:t>. Comment peut-on l’écrire en mathématiques ?</a:t>
            </a:r>
            <a:endParaRPr lang="fr-FR" i="1"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80A4078-D539-15EE-5ABA-6926808D3DE0}"/>
              </a:ext>
            </a:extLst>
          </p:cNvPr>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39729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77DA8-D300-A1C4-B593-DF87537C2DE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76AC08-C59D-21E9-AEA2-AA38C748597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E3C5EB1-DB1A-B47D-1489-414523B41BD5}"/>
              </a:ext>
            </a:extLst>
          </p:cNvPr>
          <p:cNvSpPr>
            <a:spLocks noGrp="1"/>
          </p:cNvSpPr>
          <p:nvPr>
            <p:ph type="body" idx="1"/>
          </p:nvPr>
        </p:nvSpPr>
        <p:spPr/>
        <p:txBody>
          <a:bodyPr/>
          <a:lstStyle/>
          <a:p>
            <a:pPr marL="0"/>
            <a:r>
              <a:rPr lang="fr-FR" i="1">
                <a:latin typeface="Calibri" panose="020F0502020204030204" pitchFamily="34" charset="0"/>
              </a:rPr>
              <a:t>→ 4 × 6.</a:t>
            </a:r>
          </a:p>
          <a:p>
            <a:pPr marL="0"/>
            <a:r>
              <a:rPr lang="fr-FR" i="1">
                <a:latin typeface="Calibri" panose="020F0502020204030204" pitchFamily="34" charset="0"/>
              </a:rPr>
              <a:t>Maintenant, calculez le résultat de l’opération de votre choix (l’addition ou la multiplication) pour dire combien de carreaux de chocolat il y a en tout dans cette tablette</a:t>
            </a:r>
            <a:r>
              <a:rPr lang="fr-FR">
                <a:latin typeface="Calibri" panose="020F0502020204030204" pitchFamily="34" charset="0"/>
              </a:rPr>
              <a:t>. Les élèves écrivent la réponse sur leur ardoise et la lèvent. Valider ou invalider d’un discret signe de tête, puis interroger un élève en lui demandant d’expliquer sa procédure de calcul. </a:t>
            </a:r>
          </a:p>
          <a:p>
            <a:pPr marL="0"/>
            <a:r>
              <a:rPr lang="fr-FR">
                <a:latin typeface="Calibri" panose="020F0502020204030204" pitchFamily="34" charset="0"/>
              </a:rPr>
              <a:t>Lors du retour collectif, expliquer que le dénombrement est possible mais long et source d’erreurs. La procédure à privilégier est celle de connaitre par cœur le résultat de 4</a:t>
            </a:r>
            <a:r>
              <a:rPr lang="fr-FR" i="1">
                <a:latin typeface="Calibri" panose="020F0502020204030204" pitchFamily="34" charset="0"/>
              </a:rPr>
              <a:t> </a:t>
            </a:r>
            <a:r>
              <a:rPr lang="fr-FR">
                <a:latin typeface="Calibri" panose="020F0502020204030204" pitchFamily="34" charset="0"/>
              </a:rPr>
              <a:t>×</a:t>
            </a:r>
            <a:r>
              <a:rPr lang="fr-FR" i="1">
                <a:latin typeface="Calibri" panose="020F0502020204030204" pitchFamily="34" charset="0"/>
              </a:rPr>
              <a:t> </a:t>
            </a:r>
            <a:r>
              <a:rPr lang="fr-FR" baseline="0">
                <a:latin typeface="Calibri" panose="020F0502020204030204" pitchFamily="34" charset="0"/>
              </a:rPr>
              <a:t>6</a:t>
            </a:r>
            <a:r>
              <a:rPr lang="fr-FR">
                <a:latin typeface="Calibri" panose="020F0502020204030204" pitchFamily="34" charset="0"/>
              </a:rPr>
              <a:t>. </a:t>
            </a:r>
          </a:p>
          <a:p>
            <a:pPr marL="0"/>
            <a:endParaRPr lang="fr-FR" i="1" baseline="0"/>
          </a:p>
        </p:txBody>
      </p:sp>
      <p:sp>
        <p:nvSpPr>
          <p:cNvPr id="4" name="Espace réservé du numéro de diapositive 3">
            <a:extLst>
              <a:ext uri="{FF2B5EF4-FFF2-40B4-BE49-F238E27FC236}">
                <a16:creationId xmlns:a16="http://schemas.microsoft.com/office/drawing/2014/main" id="{E4DA701F-6ACF-445A-BE56-BA71BB6E9840}"/>
              </a:ext>
            </a:extLst>
          </p:cNvPr>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3177218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Maintenant, prenons la même tablette de chocolat et tournons-la.</a:t>
            </a:r>
          </a:p>
          <a:p>
            <a:pPr marL="0"/>
            <a:endParaRPr lang="fr-FR" dirty="0"/>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6354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Combien de carreaux y a-t-il par ligne ? </a:t>
            </a:r>
            <a:r>
              <a:rPr lang="fr-FR" i="0">
                <a:latin typeface="Calibri" panose="020F0502020204030204" pitchFamily="34" charset="0"/>
              </a:rPr>
              <a:t>Faire défiler le diaporama pour compter avec les élèves.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1700813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512B0-5476-83B8-0AFB-CB07E084D2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634C7E-332C-E11F-7E30-C0A40F23D31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139A70-BA72-7AA2-D22C-F2E3154104A1}"/>
              </a:ext>
            </a:extLst>
          </p:cNvPr>
          <p:cNvSpPr>
            <a:spLocks noGrp="1"/>
          </p:cNvSpPr>
          <p:nvPr>
            <p:ph type="body" idx="1"/>
          </p:nvPr>
        </p:nvSpPr>
        <p:spPr/>
        <p:txBody>
          <a:bodyPr/>
          <a:lstStyle/>
          <a:p>
            <a:pPr marL="0"/>
            <a:r>
              <a:rPr lang="fr-FR" i="1">
                <a:latin typeface="Calibri" panose="020F0502020204030204" pitchFamily="34" charset="0"/>
              </a:rPr>
              <a:t>1 carreau.</a:t>
            </a:r>
          </a:p>
        </p:txBody>
      </p:sp>
      <p:sp>
        <p:nvSpPr>
          <p:cNvPr id="4" name="Espace réservé du numéro de diapositive 3">
            <a:extLst>
              <a:ext uri="{FF2B5EF4-FFF2-40B4-BE49-F238E27FC236}">
                <a16:creationId xmlns:a16="http://schemas.microsoft.com/office/drawing/2014/main" id="{9119B5DE-044E-5F57-8ACE-8A032AD3427D}"/>
              </a:ext>
            </a:extLst>
          </p:cNvPr>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1735858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B4E4E-BDC6-D442-B5E7-3B01096933A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CF4864-801C-43F2-024B-0B3E6DED662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AE540E-F19C-8585-AB49-8EB7F9163E98}"/>
              </a:ext>
            </a:extLst>
          </p:cNvPr>
          <p:cNvSpPr>
            <a:spLocks noGrp="1"/>
          </p:cNvSpPr>
          <p:nvPr>
            <p:ph type="body" idx="1"/>
          </p:nvPr>
        </p:nvSpPr>
        <p:spPr/>
        <p:txBody>
          <a:bodyPr/>
          <a:lstStyle/>
          <a:p>
            <a:pPr marL="0"/>
            <a:r>
              <a:rPr lang="fr-FR" i="1">
                <a:latin typeface="Calibri" panose="020F0502020204030204" pitchFamily="34" charset="0"/>
              </a:rPr>
              <a:t>2 carreaux.</a:t>
            </a:r>
          </a:p>
        </p:txBody>
      </p:sp>
      <p:sp>
        <p:nvSpPr>
          <p:cNvPr id="4" name="Espace réservé du numéro de diapositive 3">
            <a:extLst>
              <a:ext uri="{FF2B5EF4-FFF2-40B4-BE49-F238E27FC236}">
                <a16:creationId xmlns:a16="http://schemas.microsoft.com/office/drawing/2014/main" id="{D2548C19-8288-2129-A1DD-94B98EFD2EFC}"/>
              </a:ext>
            </a:extLst>
          </p:cNvPr>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1845052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1391-938B-238E-3548-7BDD937E4B5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FE8033E-2F75-D5E3-4048-D2D8A72153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286CEE-DE67-F58A-80CC-5EEA01B3B57E}"/>
              </a:ext>
            </a:extLst>
          </p:cNvPr>
          <p:cNvSpPr>
            <a:spLocks noGrp="1"/>
          </p:cNvSpPr>
          <p:nvPr>
            <p:ph type="body" idx="1"/>
          </p:nvPr>
        </p:nvSpPr>
        <p:spPr/>
        <p:txBody>
          <a:bodyPr/>
          <a:lstStyle/>
          <a:p>
            <a:pPr marL="0"/>
            <a:r>
              <a:rPr lang="fr-FR" i="1">
                <a:latin typeface="Calibri" panose="020F0502020204030204" pitchFamily="34" charset="0"/>
              </a:rPr>
              <a:t>3 carreaux.</a:t>
            </a:r>
          </a:p>
        </p:txBody>
      </p:sp>
      <p:sp>
        <p:nvSpPr>
          <p:cNvPr id="4" name="Espace réservé du numéro de diapositive 3">
            <a:extLst>
              <a:ext uri="{FF2B5EF4-FFF2-40B4-BE49-F238E27FC236}">
                <a16:creationId xmlns:a16="http://schemas.microsoft.com/office/drawing/2014/main" id="{249074FD-C030-549F-C32B-A530770F230A}"/>
              </a:ext>
            </a:extLst>
          </p:cNvPr>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1416715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C308D-B77C-4D23-222D-4D461859A0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23996A-6C01-2F1C-0682-C9DF014C3E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C9D94C-6722-46E9-5C82-3A93B4A31716}"/>
              </a:ext>
            </a:extLst>
          </p:cNvPr>
          <p:cNvSpPr>
            <a:spLocks noGrp="1"/>
          </p:cNvSpPr>
          <p:nvPr>
            <p:ph type="body" idx="1"/>
          </p:nvPr>
        </p:nvSpPr>
        <p:spPr/>
        <p:txBody>
          <a:bodyPr/>
          <a:lstStyle/>
          <a:p>
            <a:pPr marL="0"/>
            <a:r>
              <a:rPr lang="fr-FR" i="1">
                <a:latin typeface="Calibri" panose="020F0502020204030204" pitchFamily="34" charset="0"/>
              </a:rPr>
              <a:t>4 carreaux.</a:t>
            </a:r>
          </a:p>
        </p:txBody>
      </p:sp>
      <p:sp>
        <p:nvSpPr>
          <p:cNvPr id="4" name="Espace réservé du numéro de diapositive 3">
            <a:extLst>
              <a:ext uri="{FF2B5EF4-FFF2-40B4-BE49-F238E27FC236}">
                <a16:creationId xmlns:a16="http://schemas.microsoft.com/office/drawing/2014/main" id="{9032759A-E6F4-756B-E0C8-6BE05DD53E9E}"/>
              </a:ext>
            </a:extLst>
          </p:cNvPr>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881110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70C55-166C-7CE5-4E32-9BDD4F6237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E8924C8-00FD-823B-D57B-0CF11967DFD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55030E-A912-EEB6-DF93-F03DB936A1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Combien de lignes de 4 carreaux y a-t-il dans cette tablette de chocolat ? </a:t>
            </a:r>
            <a:r>
              <a:rPr lang="fr-FR" i="0">
                <a:latin typeface="Calibri" panose="020F0502020204030204" pitchFamily="34" charset="0"/>
              </a:rPr>
              <a:t>Faire défiler le diaporama pour compter les lignes avec les élèves.</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A355BFEC-6C6B-C4E1-74B2-466193964C8A}"/>
              </a:ext>
            </a:extLst>
          </p:cNvPr>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1993204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B0C4-4F42-1AC7-7065-D0A43F1093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5A6DD9-EB44-7210-E50D-5E505637C21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E043A0-5EFF-91AC-3223-48FE2BF903D1}"/>
              </a:ext>
            </a:extLst>
          </p:cNvPr>
          <p:cNvSpPr>
            <a:spLocks noGrp="1"/>
          </p:cNvSpPr>
          <p:nvPr>
            <p:ph type="body" idx="1"/>
          </p:nvPr>
        </p:nvSpPr>
        <p:spPr/>
        <p:txBody>
          <a:bodyPr/>
          <a:lstStyle/>
          <a:p>
            <a:pPr marL="0"/>
            <a:r>
              <a:rPr lang="fr-FR" i="1">
                <a:latin typeface="Calibri" panose="020F0502020204030204" pitchFamily="34" charset="0"/>
              </a:rPr>
              <a:t>1 ligne de 4 carreaux. </a:t>
            </a:r>
            <a:r>
              <a:rPr lang="fr-FR" strike="noStrike">
                <a:latin typeface="Calibri" panose="020F0502020204030204" pitchFamily="34" charset="0"/>
              </a:rPr>
              <a:t>Pointer la première ligne au tableau.</a:t>
            </a:r>
          </a:p>
        </p:txBody>
      </p:sp>
      <p:sp>
        <p:nvSpPr>
          <p:cNvPr id="4" name="Espace réservé du numéro de diapositive 3">
            <a:extLst>
              <a:ext uri="{FF2B5EF4-FFF2-40B4-BE49-F238E27FC236}">
                <a16:creationId xmlns:a16="http://schemas.microsoft.com/office/drawing/2014/main" id="{AE162517-B4D2-751F-3A77-88E04E18DF67}"/>
              </a:ext>
            </a:extLst>
          </p:cNvPr>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1404202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Aujourd'hui, on va continuer à travailler avec les multiplications, mais à la place d'utiliser les réglettes, on va utiliser une présentation sous forme de rectangle. Regardez.</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226484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D6198-DBCF-22C9-1F94-5006993104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C22371B-C5FF-A50A-C1E2-A67D77D421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6057A5A-1249-AA06-AF8B-627E49B069C6}"/>
              </a:ext>
            </a:extLst>
          </p:cNvPr>
          <p:cNvSpPr>
            <a:spLocks noGrp="1"/>
          </p:cNvSpPr>
          <p:nvPr>
            <p:ph type="body" idx="1"/>
          </p:nvPr>
        </p:nvSpPr>
        <p:spPr/>
        <p:txBody>
          <a:bodyPr/>
          <a:lstStyle/>
          <a:p>
            <a:pPr marL="0"/>
            <a:r>
              <a:rPr lang="fr-FR" i="1">
                <a:latin typeface="Calibri" panose="020F0502020204030204" pitchFamily="34" charset="0"/>
              </a:rPr>
              <a:t>2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E3811E52-97E8-BE2E-E7FB-6CE4F036E9CF}"/>
              </a:ext>
            </a:extLst>
          </p:cNvPr>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3325206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E83B6-F6B9-3E6B-6DEC-8FBA03C1BD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4C2930-2324-0CCA-687A-CEF0AC59A8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8A80AFB-7FAB-4ACB-8F5E-D197925A8C2E}"/>
              </a:ext>
            </a:extLst>
          </p:cNvPr>
          <p:cNvSpPr>
            <a:spLocks noGrp="1"/>
          </p:cNvSpPr>
          <p:nvPr>
            <p:ph type="body" idx="1"/>
          </p:nvPr>
        </p:nvSpPr>
        <p:spPr/>
        <p:txBody>
          <a:bodyPr/>
          <a:lstStyle/>
          <a:p>
            <a:pPr marL="0"/>
            <a:r>
              <a:rPr lang="fr-FR" i="1">
                <a:latin typeface="Calibri" panose="020F0502020204030204" pitchFamily="34" charset="0"/>
              </a:rPr>
              <a:t>3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3DBFDE88-B874-019E-C197-839559D22E1A}"/>
              </a:ext>
            </a:extLst>
          </p:cNvPr>
          <p:cNvSpPr>
            <a:spLocks noGrp="1"/>
          </p:cNvSpPr>
          <p:nvPr>
            <p:ph type="sldNum" sz="quarter" idx="5"/>
          </p:nvPr>
        </p:nvSpPr>
        <p:spPr/>
        <p:txBody>
          <a:bodyPr/>
          <a:lstStyle/>
          <a:p>
            <a:fld id="{0F5038E3-B7CF-455E-96F4-A4DE1B143443}" type="slidenum">
              <a:rPr lang="fr-FR" smtClean="0"/>
              <a:t>31</a:t>
            </a:fld>
            <a:endParaRPr lang="fr-FR"/>
          </a:p>
        </p:txBody>
      </p:sp>
    </p:spTree>
    <p:extLst>
      <p:ext uri="{BB962C8B-B14F-4D97-AF65-F5344CB8AC3E}">
        <p14:creationId xmlns:p14="http://schemas.microsoft.com/office/powerpoint/2010/main" val="27350974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3D18D-3040-C6F5-E5F2-BFD22164C54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55B177-7FCB-6890-4825-5C9DCEF4512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BE060C9-D3BC-AC51-FD15-E628371C40CA}"/>
              </a:ext>
            </a:extLst>
          </p:cNvPr>
          <p:cNvSpPr>
            <a:spLocks noGrp="1"/>
          </p:cNvSpPr>
          <p:nvPr>
            <p:ph type="body" idx="1"/>
          </p:nvPr>
        </p:nvSpPr>
        <p:spPr/>
        <p:txBody>
          <a:bodyPr/>
          <a:lstStyle/>
          <a:p>
            <a:pPr marL="0"/>
            <a:r>
              <a:rPr lang="fr-FR" i="1">
                <a:latin typeface="Calibri" panose="020F0502020204030204" pitchFamily="34" charset="0"/>
              </a:rPr>
              <a:t>4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60A729E3-DFCE-3327-558C-A49D3D070693}"/>
              </a:ext>
            </a:extLst>
          </p:cNvPr>
          <p:cNvSpPr>
            <a:spLocks noGrp="1"/>
          </p:cNvSpPr>
          <p:nvPr>
            <p:ph type="sldNum" sz="quarter" idx="5"/>
          </p:nvPr>
        </p:nvSpPr>
        <p:spPr/>
        <p:txBody>
          <a:bodyPr/>
          <a:lstStyle/>
          <a:p>
            <a:fld id="{0F5038E3-B7CF-455E-96F4-A4DE1B143443}" type="slidenum">
              <a:rPr lang="fr-FR" smtClean="0"/>
              <a:t>32</a:t>
            </a:fld>
            <a:endParaRPr lang="fr-FR"/>
          </a:p>
        </p:txBody>
      </p:sp>
    </p:spTree>
    <p:extLst>
      <p:ext uri="{BB962C8B-B14F-4D97-AF65-F5344CB8AC3E}">
        <p14:creationId xmlns:p14="http://schemas.microsoft.com/office/powerpoint/2010/main" val="33693559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4D206-B009-37A5-782A-4E124F30C9A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1781741-827E-C139-C279-479C12ABCB6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5ADFDC-4A66-F796-043B-80BA8F2FE401}"/>
              </a:ext>
            </a:extLst>
          </p:cNvPr>
          <p:cNvSpPr>
            <a:spLocks noGrp="1"/>
          </p:cNvSpPr>
          <p:nvPr>
            <p:ph type="body" idx="1"/>
          </p:nvPr>
        </p:nvSpPr>
        <p:spPr/>
        <p:txBody>
          <a:bodyPr/>
          <a:lstStyle/>
          <a:p>
            <a:pPr marL="0"/>
            <a:r>
              <a:rPr lang="fr-FR" i="1">
                <a:latin typeface="Calibri" panose="020F0502020204030204" pitchFamily="34" charset="0"/>
              </a:rPr>
              <a:t>5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8BEDB52-C7DD-50AD-5754-3A507C9F1542}"/>
              </a:ext>
            </a:extLst>
          </p:cNvPr>
          <p:cNvSpPr>
            <a:spLocks noGrp="1"/>
          </p:cNvSpPr>
          <p:nvPr>
            <p:ph type="sldNum" sz="quarter" idx="5"/>
          </p:nvPr>
        </p:nvSpPr>
        <p:spPr/>
        <p:txBody>
          <a:bodyPr/>
          <a:lstStyle/>
          <a:p>
            <a:fld id="{0F5038E3-B7CF-455E-96F4-A4DE1B143443}" type="slidenum">
              <a:rPr lang="fr-FR" smtClean="0"/>
              <a:t>33</a:t>
            </a:fld>
            <a:endParaRPr lang="fr-FR"/>
          </a:p>
        </p:txBody>
      </p:sp>
    </p:spTree>
    <p:extLst>
      <p:ext uri="{BB962C8B-B14F-4D97-AF65-F5344CB8AC3E}">
        <p14:creationId xmlns:p14="http://schemas.microsoft.com/office/powerpoint/2010/main" val="9091174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3F67D-CF40-D1AF-AF0D-FDAD1D64A58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BB93B79-B32D-7F24-FFD1-E219D9FFC36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6E5519-A51C-36C3-8C6E-985F3A1CC5FC}"/>
              </a:ext>
            </a:extLst>
          </p:cNvPr>
          <p:cNvSpPr>
            <a:spLocks noGrp="1"/>
          </p:cNvSpPr>
          <p:nvPr>
            <p:ph type="body" idx="1"/>
          </p:nvPr>
        </p:nvSpPr>
        <p:spPr/>
        <p:txBody>
          <a:bodyPr/>
          <a:lstStyle/>
          <a:p>
            <a:pPr marL="0"/>
            <a:r>
              <a:rPr lang="fr-FR" i="1">
                <a:latin typeface="Calibri" panose="020F0502020204030204" pitchFamily="34" charset="0"/>
              </a:rPr>
              <a:t>6 lignes de 4 carreaux.</a:t>
            </a:r>
          </a:p>
          <a:p>
            <a:pPr marL="0"/>
            <a:r>
              <a:rPr lang="fr-FR" i="0">
                <a:latin typeface="Calibri" panose="020F0502020204030204" pitchFamily="34" charset="0"/>
              </a:rPr>
              <a:t>Compléter la phrase au tableau.</a:t>
            </a:r>
            <a:r>
              <a:rPr lang="fr-FR" i="1">
                <a:latin typeface="Calibri" panose="020F0502020204030204" pitchFamily="34" charset="0"/>
              </a:rPr>
              <a:t> Quelle est l’addition correspondante ? Écrivez-la sur votre ardoise.</a:t>
            </a:r>
          </a:p>
          <a:p>
            <a:pPr marL="0"/>
            <a:r>
              <a:rPr lang="fr-FR" i="0">
                <a:latin typeface="Calibri" panose="020F0502020204030204" pitchFamily="34" charset="0"/>
              </a:rPr>
              <a:t>Laisser un temps de recherche. Valider d’un </a:t>
            </a:r>
            <a:r>
              <a:rPr lang="fr-FR">
                <a:latin typeface="Calibri" panose="020F0502020204030204" pitchFamily="34" charset="0"/>
              </a:rPr>
              <a:t>discret </a:t>
            </a:r>
            <a:r>
              <a:rPr lang="fr-FR" i="0">
                <a:latin typeface="Calibri" panose="020F0502020204030204" pitchFamily="34" charset="0"/>
              </a:rPr>
              <a:t>signe de tête les réponses des élèves au fur et à mesure qu’ils lèvent leur ardoise, puis interroger un élève en lui demandant d’expliquer sa réponse.</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AE5AEC75-1F7E-937F-EA4B-462210320A45}"/>
              </a:ext>
            </a:extLst>
          </p:cNvPr>
          <p:cNvSpPr>
            <a:spLocks noGrp="1"/>
          </p:cNvSpPr>
          <p:nvPr>
            <p:ph type="sldNum" sz="quarter" idx="5"/>
          </p:nvPr>
        </p:nvSpPr>
        <p:spPr/>
        <p:txBody>
          <a:bodyPr/>
          <a:lstStyle/>
          <a:p>
            <a:fld id="{0F5038E3-B7CF-455E-96F4-A4DE1B143443}" type="slidenum">
              <a:rPr lang="fr-FR" smtClean="0"/>
              <a:t>34</a:t>
            </a:fld>
            <a:endParaRPr lang="fr-FR"/>
          </a:p>
        </p:txBody>
      </p:sp>
    </p:spTree>
    <p:extLst>
      <p:ext uri="{BB962C8B-B14F-4D97-AF65-F5344CB8AC3E}">
        <p14:creationId xmlns:p14="http://schemas.microsoft.com/office/powerpoint/2010/main" val="1120151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905D-3128-9107-4751-4F24691FCD5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CF924E-1A6C-7433-68CF-AA94C61EFB0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B06B93B-1415-EB86-00C1-2CA1B5D48974}"/>
              </a:ext>
            </a:extLst>
          </p:cNvPr>
          <p:cNvSpPr>
            <a:spLocks noGrp="1"/>
          </p:cNvSpPr>
          <p:nvPr>
            <p:ph type="body" idx="1"/>
          </p:nvPr>
        </p:nvSpPr>
        <p:spPr/>
        <p:txBody>
          <a:bodyPr/>
          <a:lstStyle/>
          <a:p>
            <a:pPr marL="0" indent="0">
              <a:buFont typeface="Symbol" panose="05050102010706020507" pitchFamily="18" charset="2"/>
              <a:buNone/>
            </a:pPr>
            <a:r>
              <a:rPr lang="fr-FR" i="1">
                <a:latin typeface="Calibri" panose="020F0502020204030204" pitchFamily="34" charset="0"/>
              </a:rPr>
              <a:t>→ 4 + 4 + 4 + 4 + 4 + 4. </a:t>
            </a:r>
          </a:p>
          <a:p>
            <a:pPr marL="0" indent="0">
              <a:buFont typeface="Symbol" panose="05050102010706020507" pitchFamily="18" charset="2"/>
              <a:buNone/>
            </a:pPr>
            <a:r>
              <a:rPr lang="fr-FR" i="1">
                <a:latin typeface="Calibri" panose="020F0502020204030204" pitchFamily="34" charset="0"/>
              </a:rPr>
              <a:t>Quel est le résultat ?</a:t>
            </a:r>
            <a:r>
              <a:rPr lang="fr-FR" i="0">
                <a:latin typeface="Calibri" panose="020F0502020204030204" pitchFamily="34" charset="0"/>
              </a:rPr>
              <a:t> Interroger un élève en lui faisant verbaliser sa procédure de calcul et compléter les pointillés.</a:t>
            </a:r>
          </a:p>
          <a:p>
            <a:pPr marL="0" indent="0">
              <a:buFont typeface="Symbol" panose="05050102010706020507" pitchFamily="18" charset="2"/>
              <a:buNone/>
            </a:pPr>
            <a:r>
              <a:rPr lang="fr-FR" i="1">
                <a:latin typeface="Calibri" panose="020F0502020204030204" pitchFamily="34" charset="0"/>
              </a:rPr>
              <a:t>Maintenant, écrivez sur votre ardoise le nombre de fois où il y a 4 carreaux et, enfin, la multiplication correspondante</a:t>
            </a:r>
            <a:r>
              <a:rPr lang="fr-FR">
                <a:latin typeface="Calibri" panose="020F0502020204030204" pitchFamily="34" charset="0"/>
              </a:rPr>
              <a:t>. Laisser un temps de recherche en passant dans les rangs, puis interroger un élève.</a:t>
            </a:r>
          </a:p>
        </p:txBody>
      </p:sp>
      <p:sp>
        <p:nvSpPr>
          <p:cNvPr id="4" name="Espace réservé du numéro de diapositive 3">
            <a:extLst>
              <a:ext uri="{FF2B5EF4-FFF2-40B4-BE49-F238E27FC236}">
                <a16:creationId xmlns:a16="http://schemas.microsoft.com/office/drawing/2014/main" id="{BEDE87D3-AEB7-6BC6-5216-E38AC11D0AA2}"/>
              </a:ext>
            </a:extLst>
          </p:cNvPr>
          <p:cNvSpPr>
            <a:spLocks noGrp="1"/>
          </p:cNvSpPr>
          <p:nvPr>
            <p:ph type="sldNum" sz="quarter" idx="5"/>
          </p:nvPr>
        </p:nvSpPr>
        <p:spPr/>
        <p:txBody>
          <a:bodyPr/>
          <a:lstStyle/>
          <a:p>
            <a:fld id="{0F5038E3-B7CF-455E-96F4-A4DE1B143443}" type="slidenum">
              <a:rPr lang="fr-FR" smtClean="0"/>
              <a:t>35</a:t>
            </a:fld>
            <a:endParaRPr lang="fr-FR"/>
          </a:p>
        </p:txBody>
      </p:sp>
    </p:spTree>
    <p:extLst>
      <p:ext uri="{BB962C8B-B14F-4D97-AF65-F5344CB8AC3E}">
        <p14:creationId xmlns:p14="http://schemas.microsoft.com/office/powerpoint/2010/main" val="6993135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08AAC-0A75-253D-BC5A-1B82D9F6CB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990170-FF06-65BC-5C56-83032E71689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8420BCC-4596-24CD-24AE-E680C08B9E1F}"/>
              </a:ext>
            </a:extLst>
          </p:cNvPr>
          <p:cNvSpPr>
            <a:spLocks noGrp="1"/>
          </p:cNvSpPr>
          <p:nvPr>
            <p:ph type="body" idx="1"/>
          </p:nvPr>
        </p:nvSpPr>
        <p:spPr/>
        <p:txBody>
          <a:bodyPr/>
          <a:lstStyle/>
          <a:p>
            <a:pPr marL="0" indent="0">
              <a:buFont typeface="Symbol" panose="05050102010706020507" pitchFamily="18" charset="2"/>
              <a:buNone/>
            </a:pPr>
            <a:r>
              <a:rPr lang="fr-FR" i="1">
                <a:latin typeface="Calibri" panose="020F0502020204030204" pitchFamily="34" charset="0"/>
              </a:rPr>
              <a:t>→ </a:t>
            </a:r>
            <a:r>
              <a:rPr lang="fr-FR" i="1">
                <a:latin typeface="Calibri" panose="020F0502020204030204" pitchFamily="34" charset="0"/>
                <a:sym typeface="Symbol" panose="05050102010706020507" pitchFamily="18" charset="2"/>
              </a:rPr>
              <a:t>I</a:t>
            </a:r>
            <a:r>
              <a:rPr lang="fr-FR" i="1">
                <a:latin typeface="Calibri" panose="020F0502020204030204" pitchFamily="34" charset="0"/>
              </a:rPr>
              <a:t>l y a </a:t>
            </a:r>
            <a:r>
              <a:rPr lang="fr-FR" b="1" i="1">
                <a:latin typeface="Calibri" panose="020F0502020204030204" pitchFamily="34" charset="0"/>
              </a:rPr>
              <a:t>6 fois 4 </a:t>
            </a:r>
            <a:r>
              <a:rPr lang="fr-FR" i="1">
                <a:latin typeface="Calibri" panose="020F0502020204030204" pitchFamily="34" charset="0"/>
              </a:rPr>
              <a:t>carreaux de chocolat </a:t>
            </a:r>
            <a:r>
              <a:rPr lang="fr-FR" i="0">
                <a:latin typeface="Calibri" panose="020F0502020204030204" pitchFamily="34" charset="0"/>
              </a:rPr>
              <a:t>(compléter les pointillés)</a:t>
            </a:r>
            <a:r>
              <a:rPr lang="fr-FR" i="1">
                <a:latin typeface="Calibri" panose="020F0502020204030204" pitchFamily="34" charset="0"/>
              </a:rPr>
              <a:t>. Comment l’écrit-on en mathématiques</a:t>
            </a:r>
            <a:r>
              <a:rPr lang="fr-FR" b="0" i="1">
                <a:latin typeface="Calibri" panose="020F0502020204030204" pitchFamily="34" charset="0"/>
              </a:rPr>
              <a:t> </a:t>
            </a:r>
            <a:r>
              <a:rPr lang="fr-FR" i="1">
                <a:latin typeface="Calibri" panose="020F0502020204030204" pitchFamily="34" charset="0"/>
              </a:rPr>
              <a:t>? →</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6</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4 </a:t>
            </a:r>
            <a:r>
              <a:rPr lang="fr-FR" i="0">
                <a:latin typeface="Calibri" panose="020F0502020204030204" pitchFamily="34" charset="0"/>
                <a:sym typeface="Symbol" panose="05050102010706020507" pitchFamily="18" charset="2"/>
              </a:rPr>
              <a:t>(remplir les pointillés).</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fr-FR" i="1">
                <a:latin typeface="Calibri" panose="020F0502020204030204" pitchFamily="34" charset="0"/>
                <a:sym typeface="Symbol" panose="05050102010706020507" pitchFamily="18" charset="2"/>
              </a:rPr>
              <a:t>Quel est le résultat</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 </a:t>
            </a:r>
            <a:r>
              <a:rPr lang="fr-FR" i="0">
                <a:latin typeface="Calibri" panose="020F0502020204030204" pitchFamily="34" charset="0"/>
              </a:rPr>
              <a:t>Interroger un élève en lui faisant verbaliser sa procédure de calcul et compléter les pointillés.</a:t>
            </a:r>
          </a:p>
        </p:txBody>
      </p:sp>
      <p:sp>
        <p:nvSpPr>
          <p:cNvPr id="4" name="Espace réservé du numéro de diapositive 3">
            <a:extLst>
              <a:ext uri="{FF2B5EF4-FFF2-40B4-BE49-F238E27FC236}">
                <a16:creationId xmlns:a16="http://schemas.microsoft.com/office/drawing/2014/main" id="{8A6CE90F-EBE5-FA50-30A9-57DD67B3CCD8}"/>
              </a:ext>
            </a:extLst>
          </p:cNvPr>
          <p:cNvSpPr>
            <a:spLocks noGrp="1"/>
          </p:cNvSpPr>
          <p:nvPr>
            <p:ph type="sldNum" sz="quarter" idx="5"/>
          </p:nvPr>
        </p:nvSpPr>
        <p:spPr/>
        <p:txBody>
          <a:bodyPr/>
          <a:lstStyle/>
          <a:p>
            <a:fld id="{0F5038E3-B7CF-455E-96F4-A4DE1B143443}" type="slidenum">
              <a:rPr lang="fr-FR" smtClean="0"/>
              <a:t>36</a:t>
            </a:fld>
            <a:endParaRPr lang="fr-FR"/>
          </a:p>
        </p:txBody>
      </p:sp>
    </p:spTree>
    <p:extLst>
      <p:ext uri="{BB962C8B-B14F-4D97-AF65-F5344CB8AC3E}">
        <p14:creationId xmlns:p14="http://schemas.microsoft.com/office/powerpoint/2010/main" val="28121287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23381-C472-611A-6719-2F64E77628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2F024A-BE83-2643-7F46-ED43ECE63C5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F865D0-DAC5-6E38-D684-CC4D5E76729E}"/>
              </a:ext>
            </a:extLst>
          </p:cNvPr>
          <p:cNvSpPr>
            <a:spLocks noGrp="1"/>
          </p:cNvSpPr>
          <p:nvPr>
            <p:ph type="body" idx="1"/>
          </p:nvPr>
        </p:nvSpPr>
        <p:spPr/>
        <p:txBody>
          <a:bodyPr/>
          <a:lstStyle/>
          <a:p>
            <a:pPr marL="0"/>
            <a:r>
              <a:rPr lang="fr-FR" i="1">
                <a:latin typeface="Calibri" panose="020F0502020204030204" pitchFamily="34" charset="0"/>
              </a:rPr>
              <a:t>Pour calculer le nombre de carreaux d’une tablette de chocolat, on peut compter le nombre de lignes. Quand on tourne la tablette, les lignes deviennent les colonnes. </a:t>
            </a:r>
            <a:r>
              <a:rPr lang="fr-FR" i="0">
                <a:latin typeface="Calibri" panose="020F0502020204030204" pitchFamily="34" charset="0"/>
              </a:rPr>
              <a:t>Montrer que la première ligne de la </a:t>
            </a:r>
            <a:r>
              <a:rPr lang="fr-FR" i="0" err="1">
                <a:latin typeface="Calibri" panose="020F0502020204030204" pitchFamily="34" charset="0"/>
              </a:rPr>
              <a:t>1</a:t>
            </a:r>
            <a:r>
              <a:rPr lang="fr-FR" i="0" baseline="30000" err="1">
                <a:latin typeface="Calibri" panose="020F0502020204030204" pitchFamily="34" charset="0"/>
              </a:rPr>
              <a:t>re</a:t>
            </a:r>
            <a:r>
              <a:rPr lang="fr-FR" b="0" i="0">
                <a:latin typeface="Calibri" panose="020F0502020204030204" pitchFamily="34" charset="0"/>
              </a:rPr>
              <a:t> </a:t>
            </a:r>
            <a:r>
              <a:rPr lang="fr-FR" i="0">
                <a:latin typeface="Calibri" panose="020F0502020204030204" pitchFamily="34" charset="0"/>
              </a:rPr>
              <a:t>tablette (pointer) correspond à la dernière colonne de la </a:t>
            </a:r>
            <a:r>
              <a:rPr lang="fr-FR" i="0" err="1">
                <a:latin typeface="Calibri" panose="020F0502020204030204" pitchFamily="34" charset="0"/>
              </a:rPr>
              <a:t>2</a:t>
            </a:r>
            <a:r>
              <a:rPr lang="fr-FR" i="0" baseline="30000" err="1">
                <a:latin typeface="Calibri" panose="020F0502020204030204" pitchFamily="34" charset="0"/>
              </a:rPr>
              <a:t>e</a:t>
            </a:r>
            <a:r>
              <a:rPr lang="fr-FR" b="0" i="1">
                <a:latin typeface="Calibri" panose="020F0502020204030204" pitchFamily="34" charset="0"/>
              </a:rPr>
              <a:t> </a:t>
            </a:r>
            <a:r>
              <a:rPr lang="fr-FR" i="0">
                <a:latin typeface="Calibri" panose="020F0502020204030204" pitchFamily="34" charset="0"/>
              </a:rPr>
              <a:t>tablette (pointer). </a:t>
            </a:r>
            <a:r>
              <a:rPr lang="fr-FR" i="1">
                <a:latin typeface="Calibri" panose="020F0502020204030204" pitchFamily="34" charset="0"/>
              </a:rPr>
              <a:t>Le nombre de carreaux reste le même. En revanche, l’ordre des nombres est différent. Dans la </a:t>
            </a:r>
            <a:r>
              <a:rPr lang="fr-FR" i="1" err="1">
                <a:latin typeface="Calibri" panose="020F0502020204030204" pitchFamily="34" charset="0"/>
              </a:rPr>
              <a:t>1</a:t>
            </a:r>
            <a:r>
              <a:rPr lang="fr-FR" i="1" baseline="30000" err="1">
                <a:latin typeface="Calibri" panose="020F0502020204030204" pitchFamily="34" charset="0"/>
              </a:rPr>
              <a:t>re</a:t>
            </a:r>
            <a:r>
              <a:rPr lang="fr-FR" b="0" i="1">
                <a:latin typeface="Calibri" panose="020F0502020204030204" pitchFamily="34" charset="0"/>
              </a:rPr>
              <a:t> </a:t>
            </a:r>
            <a:r>
              <a:rPr lang="fr-FR" i="1">
                <a:latin typeface="Calibri" panose="020F0502020204030204" pitchFamily="34" charset="0"/>
              </a:rPr>
              <a:t>tablette, il y a 6</a:t>
            </a:r>
            <a:r>
              <a:rPr lang="fr-FR" b="0" i="1">
                <a:latin typeface="Calibri" panose="020F0502020204030204" pitchFamily="34" charset="0"/>
              </a:rPr>
              <a:t> </a:t>
            </a:r>
            <a:r>
              <a:rPr lang="fr-FR" i="1">
                <a:latin typeface="Calibri" panose="020F0502020204030204" pitchFamily="34" charset="0"/>
              </a:rPr>
              <a:t>lignes de 4</a:t>
            </a:r>
            <a:r>
              <a:rPr lang="fr-FR" b="0" i="1">
                <a:latin typeface="Calibri" panose="020F0502020204030204" pitchFamily="34" charset="0"/>
              </a:rPr>
              <a:t> </a:t>
            </a:r>
            <a:r>
              <a:rPr lang="fr-FR" i="1">
                <a:latin typeface="Calibri" panose="020F0502020204030204" pitchFamily="34" charset="0"/>
              </a:rPr>
              <a:t>carreaux alors que dans la 2</a:t>
            </a:r>
            <a:r>
              <a:rPr lang="fr-FR" i="1" baseline="30000">
                <a:latin typeface="Calibri" panose="020F0502020204030204" pitchFamily="34" charset="0"/>
              </a:rPr>
              <a:t>e</a:t>
            </a:r>
            <a:r>
              <a:rPr lang="fr-FR" i="1">
                <a:latin typeface="Calibri" panose="020F0502020204030204" pitchFamily="34" charset="0"/>
              </a:rPr>
              <a:t>, il y a 4</a:t>
            </a:r>
            <a:r>
              <a:rPr lang="fr-FR" b="0" i="1">
                <a:latin typeface="Calibri" panose="020F0502020204030204" pitchFamily="34" charset="0"/>
              </a:rPr>
              <a:t> </a:t>
            </a:r>
            <a:r>
              <a:rPr lang="fr-FR" i="1">
                <a:latin typeface="Calibri" panose="020F0502020204030204" pitchFamily="34" charset="0"/>
              </a:rPr>
              <a:t>lignes de 6</a:t>
            </a:r>
            <a:r>
              <a:rPr lang="fr-FR" b="0" i="1">
                <a:latin typeface="Calibri" panose="020F0502020204030204" pitchFamily="34" charset="0"/>
              </a:rPr>
              <a:t> </a:t>
            </a:r>
            <a:r>
              <a:rPr lang="fr-FR" i="1">
                <a:latin typeface="Calibri" panose="020F0502020204030204" pitchFamily="34" charset="0"/>
              </a:rPr>
              <a:t>carreaux.</a:t>
            </a:r>
          </a:p>
        </p:txBody>
      </p:sp>
      <p:sp>
        <p:nvSpPr>
          <p:cNvPr id="4" name="Espace réservé du numéro de diapositive 3">
            <a:extLst>
              <a:ext uri="{FF2B5EF4-FFF2-40B4-BE49-F238E27FC236}">
                <a16:creationId xmlns:a16="http://schemas.microsoft.com/office/drawing/2014/main" id="{95D74D09-A136-609E-BEE4-51A164E393FC}"/>
              </a:ext>
            </a:extLst>
          </p:cNvPr>
          <p:cNvSpPr>
            <a:spLocks noGrp="1"/>
          </p:cNvSpPr>
          <p:nvPr>
            <p:ph type="sldNum" sz="quarter" idx="5"/>
          </p:nvPr>
        </p:nvSpPr>
        <p:spPr/>
        <p:txBody>
          <a:bodyPr/>
          <a:lstStyle/>
          <a:p>
            <a:fld id="{0F5038E3-B7CF-455E-96F4-A4DE1B143443}" type="slidenum">
              <a:rPr lang="fr-FR" smtClean="0"/>
              <a:t>37</a:t>
            </a:fld>
            <a:endParaRPr lang="fr-FR"/>
          </a:p>
        </p:txBody>
      </p:sp>
    </p:spTree>
    <p:extLst>
      <p:ext uri="{BB962C8B-B14F-4D97-AF65-F5344CB8AC3E}">
        <p14:creationId xmlns:p14="http://schemas.microsoft.com/office/powerpoint/2010/main" val="27885672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FD1F0-A7A8-EFFA-7FFD-894BB8C1815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F411FE-A0AC-A174-69CF-BC74A8D4FF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2F30A19-BA53-BE48-2558-263A919B89A1}"/>
              </a:ext>
            </a:extLst>
          </p:cNvPr>
          <p:cNvSpPr>
            <a:spLocks noGrp="1"/>
          </p:cNvSpPr>
          <p:nvPr>
            <p:ph type="body" idx="1"/>
          </p:nvPr>
        </p:nvSpPr>
        <p:spPr/>
        <p:txBody>
          <a:bodyPr/>
          <a:lstStyle/>
          <a:p>
            <a:pPr marL="0"/>
            <a:r>
              <a:rPr lang="fr-FR" i="1">
                <a:latin typeface="Calibri" panose="020F0502020204030204" pitchFamily="34" charset="0"/>
              </a:rPr>
              <a:t>Le résultat est le même, car c’est la même tablette que l’on a tournée. Le nombre de carreaux ne change pas. Comme dans une addition, on peut changer l’ordre des nombres de chaque côté du signe dans une multiplication sans changer le résultat. On met la même double flèche pour montrer cela.</a:t>
            </a:r>
          </a:p>
        </p:txBody>
      </p:sp>
      <p:sp>
        <p:nvSpPr>
          <p:cNvPr id="4" name="Espace réservé du numéro de diapositive 3">
            <a:extLst>
              <a:ext uri="{FF2B5EF4-FFF2-40B4-BE49-F238E27FC236}">
                <a16:creationId xmlns:a16="http://schemas.microsoft.com/office/drawing/2014/main" id="{047EC582-407C-A5AD-AB7D-4C66B90AA795}"/>
              </a:ext>
            </a:extLst>
          </p:cNvPr>
          <p:cNvSpPr>
            <a:spLocks noGrp="1"/>
          </p:cNvSpPr>
          <p:nvPr>
            <p:ph type="sldNum" sz="quarter" idx="5"/>
          </p:nvPr>
        </p:nvSpPr>
        <p:spPr/>
        <p:txBody>
          <a:bodyPr/>
          <a:lstStyle/>
          <a:p>
            <a:fld id="{0F5038E3-B7CF-455E-96F4-A4DE1B143443}" type="slidenum">
              <a:rPr lang="fr-FR" smtClean="0"/>
              <a:t>38</a:t>
            </a:fld>
            <a:endParaRPr lang="fr-FR"/>
          </a:p>
        </p:txBody>
      </p:sp>
    </p:spTree>
    <p:extLst>
      <p:ext uri="{BB962C8B-B14F-4D97-AF65-F5344CB8AC3E}">
        <p14:creationId xmlns:p14="http://schemas.microsoft.com/office/powerpoint/2010/main" val="4154947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a:latin typeface="Calibri" panose="020F0502020204030204" pitchFamily="34" charset="0"/>
              </a:rPr>
              <a:t>Distribuer le rectangle 5 </a:t>
            </a:r>
            <a:r>
              <a:rPr lang="fr-FR">
                <a:latin typeface="Calibri" panose="020F0502020204030204" pitchFamily="34" charset="0"/>
                <a:sym typeface="Symbol" panose="05050102010706020507" pitchFamily="18" charset="2"/>
              </a:rPr>
              <a:t></a:t>
            </a:r>
            <a:r>
              <a:rPr lang="fr-FR">
                <a:latin typeface="Calibri" panose="020F0502020204030204" pitchFamily="34" charset="0"/>
              </a:rPr>
              <a:t> </a:t>
            </a:r>
            <a:r>
              <a:rPr lang="fr-FR">
                <a:latin typeface="Calibri" panose="020F0502020204030204" pitchFamily="34" charset="0"/>
                <a:sym typeface="Symbol" panose="05050102010706020507" pitchFamily="18" charset="2"/>
              </a:rPr>
              <a:t>3 du matériel détachable aux élèves.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latin typeface="Calibri" panose="020F0502020204030204" pitchFamily="34" charset="0"/>
              </a:rPr>
              <a:t>Voici un nouveau rectangle ; au tableau, c’est le même que celui qui est devant vous. Placez votre rectangle de la même façon qu’au tableau.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latin typeface="Calibri" panose="020F0502020204030204" pitchFamily="34" charset="0"/>
              </a:rPr>
              <a:t>À présent, complétez les différentes lignes sur votre ardoise.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Laisser un temps de recherche, puis interroger un élève différent pour compléter chaque ligne.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Réponses attendues </a:t>
            </a:r>
            <a:r>
              <a:rPr lang="fr-FR" i="0">
                <a:latin typeface="Calibri" panose="020F0502020204030204" pitchFamily="34"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lignes de 3 carreaux</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+ 3 + 3 + 3 + 3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fois 3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 3 = 15</a:t>
            </a:r>
          </a:p>
          <a:p>
            <a:pPr marL="0"/>
            <a:endParaRPr lang="fr-FR" i="1" strike="noStrike"/>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39</a:t>
            </a:fld>
            <a:endParaRPr lang="fr-FR"/>
          </a:p>
        </p:txBody>
      </p:sp>
    </p:spTree>
    <p:extLst>
      <p:ext uri="{BB962C8B-B14F-4D97-AF65-F5344CB8AC3E}">
        <p14:creationId xmlns:p14="http://schemas.microsoft.com/office/powerpoint/2010/main" val="566189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AE25A-6476-F56B-F709-4240081975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EEE2D3-8106-B06D-2A7A-FB6F08D1B1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EF0931A-83BF-7B5A-00E1-145924D35A94}"/>
              </a:ext>
            </a:extLst>
          </p:cNvPr>
          <p:cNvSpPr>
            <a:spLocks noGrp="1"/>
          </p:cNvSpPr>
          <p:nvPr>
            <p:ph type="body" idx="1"/>
          </p:nvPr>
        </p:nvSpPr>
        <p:spPr/>
        <p:txBody>
          <a:bodyPr/>
          <a:lstStyle/>
          <a:p>
            <a:pPr marL="0"/>
            <a:r>
              <a:rPr lang="fr-FR" i="1">
                <a:latin typeface="Calibri" panose="020F0502020204030204" pitchFamily="34" charset="0"/>
              </a:rPr>
              <a:t>Que voyez-vous ? → Une tablette de chocolat. </a:t>
            </a:r>
          </a:p>
          <a:p>
            <a:pPr marL="0"/>
            <a:r>
              <a:rPr lang="fr-FR" i="1">
                <a:latin typeface="Calibri" panose="020F0502020204030204" pitchFamily="34" charset="0"/>
              </a:rPr>
              <a:t>Combien de carreaux y a-t-il sur une ligne ? </a:t>
            </a:r>
            <a:r>
              <a:rPr lang="fr-FR" i="0">
                <a:latin typeface="Calibri" panose="020F0502020204030204" pitchFamily="34" charset="0"/>
              </a:rPr>
              <a:t>Faire défiler les diapositives pour compter les carreaux d’une ligne avec les élèves.</a:t>
            </a:r>
          </a:p>
        </p:txBody>
      </p:sp>
      <p:sp>
        <p:nvSpPr>
          <p:cNvPr id="4" name="Espace réservé du numéro de diapositive 3">
            <a:extLst>
              <a:ext uri="{FF2B5EF4-FFF2-40B4-BE49-F238E27FC236}">
                <a16:creationId xmlns:a16="http://schemas.microsoft.com/office/drawing/2014/main" id="{0974BB88-563E-ADC9-15A3-111BBC5A88AF}"/>
              </a:ext>
            </a:extLst>
          </p:cNvPr>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277992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5A75B-1966-AC02-DEEC-418F99FFB83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32B5C80-0E90-E4BB-169C-5CC959B0BE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C51DF86-E95D-F325-DEA9-144386599AED}"/>
              </a:ext>
            </a:extLst>
          </p:cNvPr>
          <p:cNvSpPr>
            <a:spLocks noGrp="1"/>
          </p:cNvSpPr>
          <p:nvPr>
            <p:ph type="body" idx="1"/>
          </p:nvPr>
        </p:nvSpPr>
        <p:spPr/>
        <p:txBody>
          <a:bodyPr/>
          <a:lstStyle/>
          <a:p>
            <a:pPr marL="0"/>
            <a:r>
              <a:rPr lang="fr-FR" i="1">
                <a:latin typeface="Calibri" panose="020F0502020204030204" pitchFamily="34" charset="0"/>
              </a:rPr>
              <a:t>Tournez maintenant votre rectangle comme au tableau et complétez de nouveau les lignes.</a:t>
            </a:r>
          </a:p>
          <a:p>
            <a:pPr marL="0"/>
            <a:r>
              <a:rPr lang="fr-FR" i="0">
                <a:latin typeface="Calibri" panose="020F0502020204030204" pitchFamily="34" charset="0"/>
              </a:rPr>
              <a:t>Compléter au tableau lors du retour collectif.</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Réponses attendues </a:t>
            </a:r>
            <a:r>
              <a:rPr lang="fr-FR" i="0">
                <a:latin typeface="Calibri" panose="020F0502020204030204" pitchFamily="34"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lignes de 5 carreaux</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+ 5 + 5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fois 5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 5 = 15</a:t>
            </a:r>
          </a:p>
          <a:p>
            <a:pPr marL="0"/>
            <a:endParaRPr lang="fr-FR" i="1" strike="noStrike"/>
          </a:p>
        </p:txBody>
      </p:sp>
      <p:sp>
        <p:nvSpPr>
          <p:cNvPr id="4" name="Espace réservé du numéro de diapositive 3">
            <a:extLst>
              <a:ext uri="{FF2B5EF4-FFF2-40B4-BE49-F238E27FC236}">
                <a16:creationId xmlns:a16="http://schemas.microsoft.com/office/drawing/2014/main" id="{D23A5373-31E5-2DE0-5D35-27AC14C5C8F4}"/>
              </a:ext>
            </a:extLst>
          </p:cNvPr>
          <p:cNvSpPr>
            <a:spLocks noGrp="1"/>
          </p:cNvSpPr>
          <p:nvPr>
            <p:ph type="sldNum" sz="quarter" idx="5"/>
          </p:nvPr>
        </p:nvSpPr>
        <p:spPr/>
        <p:txBody>
          <a:bodyPr/>
          <a:lstStyle/>
          <a:p>
            <a:fld id="{0F5038E3-B7CF-455E-96F4-A4DE1B143443}" type="slidenum">
              <a:rPr lang="fr-FR" smtClean="0"/>
              <a:t>40</a:t>
            </a:fld>
            <a:endParaRPr lang="fr-FR"/>
          </a:p>
        </p:txBody>
      </p:sp>
    </p:spTree>
    <p:extLst>
      <p:ext uri="{BB962C8B-B14F-4D97-AF65-F5344CB8AC3E}">
        <p14:creationId xmlns:p14="http://schemas.microsoft.com/office/powerpoint/2010/main" val="38358249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À nouveau, on a le même rectangle que l’on a fait tourner sur lui-même. Dans la première position, on a 5 lignes de 3 carreaux. Dans la seconde position, on a 3 lignes de 5 carreaux. Mais la quantité de carreaux est la même, puisque ce sont les mêmes rectangles. Donc 3 × 5 et 5 × 3 ont le même résultat ; c’est pourquoi nous avons mis la double flèche.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41</a:t>
            </a:fld>
            <a:endParaRPr lang="fr-FR"/>
          </a:p>
        </p:txBody>
      </p:sp>
    </p:spTree>
    <p:extLst>
      <p:ext uri="{BB962C8B-B14F-4D97-AF65-F5344CB8AC3E}">
        <p14:creationId xmlns:p14="http://schemas.microsoft.com/office/powerpoint/2010/main" val="13459850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Maintenant, des additions vont s’afficher, vous devrez écrire les deux multiplications correspondantes.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42</a:t>
            </a:fld>
            <a:endParaRPr lang="fr-FR"/>
          </a:p>
        </p:txBody>
      </p:sp>
    </p:spTree>
    <p:extLst>
      <p:ext uri="{BB962C8B-B14F-4D97-AF65-F5344CB8AC3E}">
        <p14:creationId xmlns:p14="http://schemas.microsoft.com/office/powerpoint/2010/main" val="2367268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3 + 3 + 3 + 3 : combien de fois y a-t-il le nombre 3 ? Quelle multiplication correspond à cette addition ? </a:t>
            </a:r>
          </a:p>
          <a:p>
            <a:pPr marL="0"/>
            <a:r>
              <a:rPr lang="fr-FR" i="1" dirty="0">
                <a:latin typeface="Calibri" panose="020F0502020204030204" pitchFamily="34" charset="0"/>
              </a:rPr>
              <a:t>Écrivez</a:t>
            </a:r>
            <a:r>
              <a:rPr lang="fr-FR" i="1" baseline="0" dirty="0">
                <a:latin typeface="Calibri" panose="020F0502020204030204" pitchFamily="34" charset="0"/>
              </a:rPr>
              <a:t> </a:t>
            </a:r>
            <a:r>
              <a:rPr lang="fr-FR" i="1" dirty="0">
                <a:latin typeface="Calibri" panose="020F0502020204030204" pitchFamily="34" charset="0"/>
              </a:rPr>
              <a:t>la multiplication</a:t>
            </a:r>
            <a:r>
              <a:rPr lang="fr-FR" i="1" baseline="0" dirty="0">
                <a:latin typeface="Calibri" panose="020F0502020204030204" pitchFamily="34" charset="0"/>
              </a:rPr>
              <a:t> </a:t>
            </a:r>
            <a:r>
              <a:rPr lang="fr-FR" i="1" dirty="0">
                <a:latin typeface="Calibri" panose="020F0502020204030204" pitchFamily="34" charset="0"/>
              </a:rPr>
              <a:t>sur vos ardoises, puis écrivez la multiplication que l’on obtient en changeant l’ordre des nombres. Vous devez également écrire le résultat à chaque fois.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43</a:t>
            </a:fld>
            <a:endParaRPr lang="fr-FR"/>
          </a:p>
        </p:txBody>
      </p:sp>
    </p:spTree>
    <p:extLst>
      <p:ext uri="{BB962C8B-B14F-4D97-AF65-F5344CB8AC3E}">
        <p14:creationId xmlns:p14="http://schemas.microsoft.com/office/powerpoint/2010/main" val="2127465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058C0-5C3B-08AC-30CA-ECF617640B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6E88DFC-5DE6-C0EF-D47A-86C3D51E686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B98820-E452-5A56-8563-DAA46A4B28B4}"/>
              </a:ext>
            </a:extLst>
          </p:cNvPr>
          <p:cNvSpPr>
            <a:spLocks noGrp="1"/>
          </p:cNvSpPr>
          <p:nvPr>
            <p:ph type="body" idx="1"/>
          </p:nvPr>
        </p:nvSpPr>
        <p:spPr/>
        <p:txBody>
          <a:bodyPr/>
          <a:lstStyle/>
          <a:p>
            <a:pPr marL="0"/>
            <a:r>
              <a:rPr lang="fr-FR" i="1" dirty="0">
                <a:latin typeface="Calibri" panose="020F0502020204030204" pitchFamily="34" charset="0"/>
              </a:rPr>
              <a:t>3 + 3 + 3 + 3 : combien de fois y a-t-il le nombre 3 ? Quelle multiplication correspond à cette addition ? </a:t>
            </a:r>
          </a:p>
          <a:p>
            <a:pPr marL="0"/>
            <a:r>
              <a:rPr lang="fr-FR" i="1" dirty="0">
                <a:latin typeface="Calibri" panose="020F0502020204030204" pitchFamily="34" charset="0"/>
              </a:rPr>
              <a:t>Écrivez</a:t>
            </a:r>
            <a:r>
              <a:rPr lang="fr-FR" i="1" baseline="0" dirty="0">
                <a:latin typeface="Calibri" panose="020F0502020204030204" pitchFamily="34" charset="0"/>
              </a:rPr>
              <a:t> </a:t>
            </a:r>
            <a:r>
              <a:rPr lang="fr-FR" i="1" dirty="0">
                <a:latin typeface="Calibri" panose="020F0502020204030204" pitchFamily="34" charset="0"/>
              </a:rPr>
              <a:t>la multiplication</a:t>
            </a:r>
            <a:r>
              <a:rPr lang="fr-FR" i="1" baseline="0" dirty="0">
                <a:latin typeface="Calibri" panose="020F0502020204030204" pitchFamily="34" charset="0"/>
              </a:rPr>
              <a:t> </a:t>
            </a:r>
            <a:r>
              <a:rPr lang="fr-FR" i="1" dirty="0">
                <a:latin typeface="Calibri" panose="020F0502020204030204" pitchFamily="34" charset="0"/>
              </a:rPr>
              <a:t>sur vos ardoises, puis écrivez la multiplication que l’on obtient en changeant l’ordre des nombres. Vous devez également écrire le résultat à chaque fois.</a:t>
            </a:r>
          </a:p>
          <a:p>
            <a:pPr marL="0"/>
            <a:r>
              <a:rPr lang="fr-FR" i="0" dirty="0">
                <a:latin typeface="Calibri" panose="020F0502020204030204" pitchFamily="34" charset="0"/>
              </a:rPr>
              <a:t>Laisser un temps de recherche. Valider ou invalider d’un </a:t>
            </a:r>
            <a:r>
              <a:rPr lang="fr-FR" dirty="0">
                <a:latin typeface="Calibri" panose="020F0502020204030204" pitchFamily="34" charset="0"/>
              </a:rPr>
              <a:t>discret </a:t>
            </a:r>
            <a:r>
              <a:rPr lang="fr-FR" i="0" dirty="0">
                <a:latin typeface="Calibri" panose="020F0502020204030204" pitchFamily="34" charset="0"/>
              </a:rPr>
              <a:t>signe de tête les réponses des élèves, puis en interroger un</a:t>
            </a:r>
            <a:r>
              <a:rPr lang="fr-FR" i="0" baseline="0" dirty="0">
                <a:latin typeface="Calibri" panose="020F0502020204030204" pitchFamily="34" charset="0"/>
              </a:rPr>
              <a:t> et corriger.</a:t>
            </a:r>
          </a:p>
          <a:p>
            <a:pPr marL="0"/>
            <a:r>
              <a:rPr lang="fr-FR" b="1" i="0" baseline="0" dirty="0">
                <a:latin typeface="Calibri" panose="020F0502020204030204" pitchFamily="34" charset="0"/>
              </a:rPr>
              <a:t>Réponse attendue </a:t>
            </a:r>
            <a:r>
              <a:rPr lang="fr-FR" i="0" baseline="0" dirty="0">
                <a:latin typeface="Calibri" panose="020F0502020204030204" pitchFamily="34" charset="0"/>
              </a:rPr>
              <a:t>: 4 × 3 = 12 </a:t>
            </a:r>
            <a:r>
              <a:rPr lang="fr-FR" i="0" baseline="0" dirty="0">
                <a:latin typeface="Calibri" panose="020F0502020204030204" pitchFamily="34" charset="0"/>
                <a:ea typeface="Calibri" panose="020F0502020204030204" pitchFamily="34" charset="0"/>
                <a:cs typeface="Calibri" panose="020F0502020204030204" pitchFamily="34" charset="0"/>
              </a:rPr>
              <a:t>↔ 3</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4 =</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12.</a:t>
            </a:r>
            <a:endParaRPr lang="fr-FR" i="0"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DB885FF-9B67-41F4-77AB-17A6506F19FB}"/>
              </a:ext>
            </a:extLst>
          </p:cNvPr>
          <p:cNvSpPr>
            <a:spLocks noGrp="1"/>
          </p:cNvSpPr>
          <p:nvPr>
            <p:ph type="sldNum" sz="quarter" idx="5"/>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5978407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dirty="0">
                <a:latin typeface="Calibri" panose="020F0502020204030204" pitchFamily="34" charset="0"/>
              </a:rPr>
              <a:t>Même démarche.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45</a:t>
            </a:fld>
            <a:endParaRPr lang="fr-FR"/>
          </a:p>
        </p:txBody>
      </p:sp>
    </p:spTree>
    <p:extLst>
      <p:ext uri="{BB962C8B-B14F-4D97-AF65-F5344CB8AC3E}">
        <p14:creationId xmlns:p14="http://schemas.microsoft.com/office/powerpoint/2010/main" val="464671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3C506-BDCD-1766-4434-8A5431A6F4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C27686-4461-9EA1-C0A5-00E232EFFE4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328DF81-4745-7178-2687-351503A79E3E}"/>
              </a:ext>
            </a:extLst>
          </p:cNvPr>
          <p:cNvSpPr>
            <a:spLocks noGrp="1"/>
          </p:cNvSpPr>
          <p:nvPr>
            <p:ph type="body" idx="1"/>
          </p:nvPr>
        </p:nvSpPr>
        <p:spPr/>
        <p:txBody>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2 × 9 = 18 </a:t>
            </a:r>
            <a:r>
              <a:rPr lang="fr-FR" i="0" baseline="0">
                <a:latin typeface="Calibri" panose="020F0502020204030204" pitchFamily="34" charset="0"/>
                <a:ea typeface="Calibri" panose="020F0502020204030204" pitchFamily="34" charset="0"/>
                <a:cs typeface="Calibri" panose="020F0502020204030204" pitchFamily="34" charset="0"/>
              </a:rPr>
              <a:t>↔ 9</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2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18.</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1E8EBA83-F713-B204-6191-A0F3919BFE51}"/>
              </a:ext>
            </a:extLst>
          </p:cNvPr>
          <p:cNvSpPr>
            <a:spLocks noGrp="1"/>
          </p:cNvSpPr>
          <p:nvPr>
            <p:ph type="sldNum" sz="quarter" idx="5"/>
          </p:nvPr>
        </p:nvSpPr>
        <p:spPr/>
        <p:txBody>
          <a:bodyPr/>
          <a:lstStyle/>
          <a:p>
            <a:fld id="{0F5038E3-B7CF-455E-96F4-A4DE1B143443}" type="slidenum">
              <a:rPr lang="fr-FR" smtClean="0"/>
              <a:t>46</a:t>
            </a:fld>
            <a:endParaRPr lang="fr-FR"/>
          </a:p>
        </p:txBody>
      </p:sp>
    </p:spTree>
    <p:extLst>
      <p:ext uri="{BB962C8B-B14F-4D97-AF65-F5344CB8AC3E}">
        <p14:creationId xmlns:p14="http://schemas.microsoft.com/office/powerpoint/2010/main" val="36942473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i="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47</a:t>
            </a:fld>
            <a:endParaRPr lang="fr-FR"/>
          </a:p>
        </p:txBody>
      </p:sp>
    </p:spTree>
    <p:extLst>
      <p:ext uri="{BB962C8B-B14F-4D97-AF65-F5344CB8AC3E}">
        <p14:creationId xmlns:p14="http://schemas.microsoft.com/office/powerpoint/2010/main" val="3327905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0FDF4-5904-A692-2ECF-561DA8E769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0788CAE-3DC9-ABC7-403F-142B39B6FCE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E9C952-4BAB-6FC8-927B-B47C2F330ABF}"/>
              </a:ext>
            </a:extLst>
          </p:cNvPr>
          <p:cNvSpPr>
            <a:spLocks noGrp="1"/>
          </p:cNvSpPr>
          <p:nvPr>
            <p:ph type="body" idx="1"/>
          </p:nvPr>
        </p:nvSpPr>
        <p:spPr/>
        <p:txBody>
          <a:bodyPr/>
          <a:lstStyle/>
          <a:p>
            <a:pPr marL="0"/>
            <a:r>
              <a:rPr lang="fr-FR">
                <a:latin typeface="Calibri" panose="020F0502020204030204" pitchFamily="34" charset="0"/>
              </a:rPr>
              <a:t>Dire aux élèves que 2</a:t>
            </a:r>
            <a:r>
              <a:rPr lang="fr-FR" i="0">
                <a:latin typeface="Calibri" panose="020F0502020204030204" pitchFamily="34" charset="0"/>
              </a:rPr>
              <a:t> </a:t>
            </a:r>
            <a:r>
              <a:rPr lang="fr-FR">
                <a:latin typeface="Calibri" panose="020F0502020204030204" pitchFamily="34" charset="0"/>
              </a:rPr>
              <a:t>×</a:t>
            </a:r>
            <a:r>
              <a:rPr lang="fr-FR" i="0">
                <a:latin typeface="Calibri" panose="020F0502020204030204" pitchFamily="34" charset="0"/>
              </a:rPr>
              <a:t> 7</a:t>
            </a:r>
            <a:r>
              <a:rPr lang="fr-FR">
                <a:latin typeface="Calibri" panose="020F0502020204030204" pitchFamily="34" charset="0"/>
              </a:rPr>
              <a:t> est plus facile à calculer que 7</a:t>
            </a:r>
            <a:r>
              <a:rPr lang="fr-FR" i="0">
                <a:latin typeface="Calibri" panose="020F0502020204030204" pitchFamily="34" charset="0"/>
              </a:rPr>
              <a:t> </a:t>
            </a:r>
            <a:r>
              <a:rPr lang="fr-FR">
                <a:latin typeface="Calibri" panose="020F0502020204030204" pitchFamily="34" charset="0"/>
              </a:rPr>
              <a:t>×</a:t>
            </a:r>
            <a:r>
              <a:rPr lang="fr-FR" i="0">
                <a:latin typeface="Calibri" panose="020F0502020204030204" pitchFamily="34" charset="0"/>
              </a:rPr>
              <a:t> </a:t>
            </a:r>
            <a:r>
              <a:rPr lang="fr-FR">
                <a:latin typeface="Calibri" panose="020F0502020204030204" pitchFamily="34" charset="0"/>
              </a:rPr>
              <a:t>2.</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7 × 2 = 14 </a:t>
            </a:r>
            <a:r>
              <a:rPr lang="fr-FR" i="0" baseline="0">
                <a:latin typeface="Calibri" panose="020F0502020204030204" pitchFamily="34" charset="0"/>
                <a:ea typeface="Calibri" panose="020F0502020204030204" pitchFamily="34" charset="0"/>
                <a:cs typeface="Calibri" panose="020F0502020204030204" pitchFamily="34" charset="0"/>
              </a:rPr>
              <a:t>↔ 2</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7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14.</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A92532A-9B14-4119-1D20-40B4DDFF59D3}"/>
              </a:ext>
            </a:extLst>
          </p:cNvPr>
          <p:cNvSpPr>
            <a:spLocks noGrp="1"/>
          </p:cNvSpPr>
          <p:nvPr>
            <p:ph type="sldNum" sz="quarter" idx="5"/>
          </p:nvPr>
        </p:nvSpPr>
        <p:spPr/>
        <p:txBody>
          <a:bodyPr/>
          <a:lstStyle/>
          <a:p>
            <a:fld id="{0F5038E3-B7CF-455E-96F4-A4DE1B143443}" type="slidenum">
              <a:rPr lang="fr-FR" smtClean="0"/>
              <a:t>48</a:t>
            </a:fld>
            <a:endParaRPr lang="fr-FR"/>
          </a:p>
        </p:txBody>
      </p:sp>
    </p:spTree>
    <p:extLst>
      <p:ext uri="{BB962C8B-B14F-4D97-AF65-F5344CB8AC3E}">
        <p14:creationId xmlns:p14="http://schemas.microsoft.com/office/powerpoint/2010/main" val="36605495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6 × 5 = 30 </a:t>
            </a:r>
            <a:r>
              <a:rPr lang="fr-FR" i="0" baseline="0">
                <a:latin typeface="Calibri" panose="020F0502020204030204" pitchFamily="34" charset="0"/>
                <a:ea typeface="Calibri" panose="020F0502020204030204" pitchFamily="34" charset="0"/>
                <a:cs typeface="Calibri" panose="020F0502020204030204" pitchFamily="34" charset="0"/>
              </a:rPr>
              <a:t>↔ 5</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6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30.</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49</a:t>
            </a:fld>
            <a:endParaRPr lang="fr-FR"/>
          </a:p>
        </p:txBody>
      </p:sp>
    </p:spTree>
    <p:extLst>
      <p:ext uri="{BB962C8B-B14F-4D97-AF65-F5344CB8AC3E}">
        <p14:creationId xmlns:p14="http://schemas.microsoft.com/office/powerpoint/2010/main" val="1037127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1 carreau.</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20425624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FCB57-09E3-2925-46D2-BA6B2E15871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8653C4-A7A0-8A33-8E28-679EE5E398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F5CE64-DBF0-621B-E734-091FFE8F3396}"/>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6 × 5 = 30 </a:t>
            </a:r>
            <a:r>
              <a:rPr lang="fr-FR" i="0" baseline="0">
                <a:latin typeface="Calibri" panose="020F0502020204030204" pitchFamily="34" charset="0"/>
                <a:ea typeface="Calibri" panose="020F0502020204030204" pitchFamily="34" charset="0"/>
                <a:cs typeface="Calibri" panose="020F0502020204030204" pitchFamily="34" charset="0"/>
              </a:rPr>
              <a:t>↔ 5</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6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30.</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9119691-107D-7B79-B4B0-6D0B97167F28}"/>
              </a:ext>
            </a:extLst>
          </p:cNvPr>
          <p:cNvSpPr>
            <a:spLocks noGrp="1"/>
          </p:cNvSpPr>
          <p:nvPr>
            <p:ph type="sldNum" sz="quarter" idx="5"/>
          </p:nvPr>
        </p:nvSpPr>
        <p:spPr/>
        <p:txBody>
          <a:bodyPr/>
          <a:lstStyle/>
          <a:p>
            <a:fld id="{0F5038E3-B7CF-455E-96F4-A4DE1B143443}" type="slidenum">
              <a:rPr lang="fr-FR" smtClean="0"/>
              <a:t>50</a:t>
            </a:fld>
            <a:endParaRPr lang="fr-FR"/>
          </a:p>
        </p:txBody>
      </p:sp>
    </p:spTree>
    <p:extLst>
      <p:ext uri="{BB962C8B-B14F-4D97-AF65-F5344CB8AC3E}">
        <p14:creationId xmlns:p14="http://schemas.microsoft.com/office/powerpoint/2010/main" val="15003649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22270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95350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38809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55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29687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2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315208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3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1763707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4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1457521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5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595288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00BA905E-F385-07E5-3673-436F7151E57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47" name="Google Shape;47;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pic>
        <p:nvPicPr>
          <p:cNvPr id="4" name="Image 3" descr="Une image contenant symbole, Graphique, logo, cercle&#10;&#10;Le contenu généré par l’IA peut être incorrect.">
            <a:extLst>
              <a:ext uri="{FF2B5EF4-FFF2-40B4-BE49-F238E27FC236}">
                <a16:creationId xmlns:a16="http://schemas.microsoft.com/office/drawing/2014/main" id="{44F78FF4-89F3-E3BD-0992-F8F700E42F0C}"/>
              </a:ext>
            </a:extLst>
          </p:cNvPr>
          <p:cNvPicPr>
            <a:picLocks noChangeAspect="1"/>
          </p:cNvPicPr>
          <p:nvPr userDrawn="1"/>
        </p:nvPicPr>
        <p:blipFill>
          <a:blip r:embed="rId2"/>
          <a:stretch>
            <a:fillRect/>
          </a:stretch>
        </p:blipFill>
        <p:spPr>
          <a:xfrm>
            <a:off x="8121150" y="120424"/>
            <a:ext cx="1080000" cy="118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68"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31/07/2025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751788" y="3133505"/>
            <a:ext cx="7772400" cy="776190"/>
          </a:xfrm>
        </p:spPr>
        <p:txBody>
          <a:bodyPr>
            <a:noAutofit/>
          </a:bodyPr>
          <a:lstStyle/>
          <a:p>
            <a:pPr lvl="0"/>
            <a:r>
              <a:rPr lang="fr-FR" dirty="0"/>
              <a:t>18. Comprendre le sens de la multiplication : configuration en rectangle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78EC5-3BC3-4CA4-2899-1EA8100F9B7E}"/>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B3139F41-57FB-9D85-FE0B-D02230E88B90}"/>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8B39432E-44ED-0F0B-2DAA-1C7FAD1A9AC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4247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951BBDEC-DB41-6A62-DAEA-68477B89103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4EE7F57-0BC4-35BA-673C-BEBC42C13BC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72061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DE54FB17-656B-64E5-02C0-5AD4038A48BD}"/>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CE121AE1-8742-43CC-58F7-E585A7880B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91892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06A87-64EA-4141-6378-D61D09630363}"/>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C1EF14F4-3D6B-AF9D-5A21-5D1474468E52}"/>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C0B1316E-6991-A70D-F577-83FD7AC7BE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83869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F992B-E08E-178C-B4E4-ADB97E4EE48E}"/>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E7F2857B-3428-FE7E-1989-1087ACF8F26F}"/>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6634669-4972-E71B-E8AD-6F0A765E3A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5437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93E50-B38E-D3F3-D0CF-9B1FD1DC77F3}"/>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5929F2DB-AD31-F686-2D3E-169401D035E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C2B1F4F3-3082-885F-AD7E-B8FBFC311F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66461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C59D3-E4D7-39DA-FAFC-332D209E244D}"/>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9B34CED4-D9AA-E153-9180-A4179F6F9CC0}"/>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C4F964C-8373-CFE7-7F2D-D7F42DE8EC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70911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DEA5-E82C-1709-CC87-E7AC925B784D}"/>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ADC3AA60-9419-1705-EEBC-FC83DE9831C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9B2405F-8B9F-9FA8-7C65-E3108724462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1539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AC7D6-E892-E41C-51FA-094DF9C5F11F}"/>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309094E8-E692-3A62-1ED5-6D04E2E42EE3}"/>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1CDAC28-7A00-76CB-59B5-3892C4B726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82287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F65FB-2F26-3D95-8A23-4B9B2292F284}"/>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BE02DEB9-B6A1-F224-A690-666DE4501430}"/>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CA72BF20-BE32-ACEA-CCEE-0EA387F8A1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570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re 15">
            <a:extLst>
              <a:ext uri="{FF2B5EF4-FFF2-40B4-BE49-F238E27FC236}">
                <a16:creationId xmlns:a16="http://schemas.microsoft.com/office/drawing/2014/main" id="{52E51EDD-8111-A188-DA3E-77C7387D63DA}"/>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1603199E-A3D8-8668-82FD-843A83CB1FF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0984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DD06-8C6B-4A63-15EF-9D3EC69EDEC8}"/>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09B64AC9-014C-9B35-AF22-F24F6058CECA}"/>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83FBE49C-6592-2AFE-00A0-67A03E1E60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7218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8118D-426F-A5AA-6020-B0162D7809B2}"/>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7B92668B-4051-A7DF-F284-F804E7EA0266}"/>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0341569A-59C4-23F6-A0D9-235F33AA980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74497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71B104-CBA4-8896-BF43-B4D9B119D1A9}"/>
              </a:ext>
            </a:extLst>
          </p:cNvPr>
          <p:cNvSpPr>
            <a:spLocks noGrp="1"/>
          </p:cNvSpPr>
          <p:nvPr>
            <p:ph type="title"/>
          </p:nvPr>
        </p:nvSpPr>
        <p:spPr/>
        <p:txBody>
          <a:bodyPr/>
          <a:lstStyle/>
          <a:p>
            <a:r>
              <a:rPr lang="fr-FR" dirty="0"/>
              <a:t>② Comprendre la commutativité de la multiplication</a:t>
            </a:r>
          </a:p>
        </p:txBody>
      </p:sp>
      <p:grpSp>
        <p:nvGrpSpPr>
          <p:cNvPr id="4" name="Groupe 3">
            <a:extLst>
              <a:ext uri="{FF2B5EF4-FFF2-40B4-BE49-F238E27FC236}">
                <a16:creationId xmlns:a16="http://schemas.microsoft.com/office/drawing/2014/main" id="{68C6C43E-AF79-05A8-C1D7-5E27A13E587E}"/>
              </a:ext>
            </a:extLst>
          </p:cNvPr>
          <p:cNvGrpSpPr/>
          <p:nvPr/>
        </p:nvGrpSpPr>
        <p:grpSpPr>
          <a:xfrm>
            <a:off x="2353460" y="2026861"/>
            <a:ext cx="4437080" cy="2612619"/>
            <a:chOff x="2364781" y="1550871"/>
            <a:chExt cx="4437080" cy="2612619"/>
          </a:xfrm>
        </p:grpSpPr>
        <p:grpSp>
          <p:nvGrpSpPr>
            <p:cNvPr id="5" name="Groupe 4">
              <a:extLst>
                <a:ext uri="{FF2B5EF4-FFF2-40B4-BE49-F238E27FC236}">
                  <a16:creationId xmlns:a16="http://schemas.microsoft.com/office/drawing/2014/main" id="{371CB670-57D7-9F71-5EC9-9FF40C45820F}"/>
                </a:ext>
              </a:extLst>
            </p:cNvPr>
            <p:cNvGrpSpPr/>
            <p:nvPr/>
          </p:nvGrpSpPr>
          <p:grpSpPr>
            <a:xfrm>
              <a:off x="2364781" y="1550871"/>
              <a:ext cx="4414437" cy="2524367"/>
              <a:chOff x="2727916" y="1665171"/>
              <a:chExt cx="4414437" cy="2524367"/>
            </a:xfrm>
          </p:grpSpPr>
          <p:pic>
            <p:nvPicPr>
              <p:cNvPr id="7" name="Image 6">
                <a:extLst>
                  <a:ext uri="{FF2B5EF4-FFF2-40B4-BE49-F238E27FC236}">
                    <a16:creationId xmlns:a16="http://schemas.microsoft.com/office/drawing/2014/main" id="{2E895BCB-979E-0EF7-A960-904AD98C7942}"/>
                  </a:ext>
                </a:extLst>
              </p:cNvPr>
              <p:cNvPicPr>
                <a:picLocks noChangeAspect="1"/>
              </p:cNvPicPr>
              <p:nvPr/>
            </p:nvPicPr>
            <p:blipFill>
              <a:blip r:embed="rId3"/>
              <a:stretch>
                <a:fillRect/>
              </a:stretch>
            </p:blipFill>
            <p:spPr>
              <a:xfrm>
                <a:off x="2727916" y="1665171"/>
                <a:ext cx="3679032" cy="2524367"/>
              </a:xfrm>
              <a:prstGeom prst="rect">
                <a:avLst/>
              </a:prstGeom>
            </p:spPr>
          </p:pic>
          <p:pic>
            <p:nvPicPr>
              <p:cNvPr id="8" name="Image 7">
                <a:extLst>
                  <a:ext uri="{FF2B5EF4-FFF2-40B4-BE49-F238E27FC236}">
                    <a16:creationId xmlns:a16="http://schemas.microsoft.com/office/drawing/2014/main" id="{49DA0DCC-FA7C-A1F7-2D6D-AAFFA85A948C}"/>
                  </a:ext>
                </a:extLst>
              </p:cNvPr>
              <p:cNvPicPr>
                <a:picLocks noChangeAspect="1"/>
              </p:cNvPicPr>
              <p:nvPr/>
            </p:nvPicPr>
            <p:blipFill>
              <a:blip r:embed="rId3"/>
              <a:srcRect l="39509"/>
              <a:stretch/>
            </p:blipFill>
            <p:spPr>
              <a:xfrm>
                <a:off x="4916863" y="1665171"/>
                <a:ext cx="2225490" cy="2524367"/>
              </a:xfrm>
              <a:prstGeom prst="rect">
                <a:avLst/>
              </a:prstGeom>
            </p:spPr>
          </p:pic>
        </p:grpSp>
        <p:sp>
          <p:nvSpPr>
            <p:cNvPr id="6" name="ZoneTexte 5">
              <a:extLst>
                <a:ext uri="{FF2B5EF4-FFF2-40B4-BE49-F238E27FC236}">
                  <a16:creationId xmlns:a16="http://schemas.microsoft.com/office/drawing/2014/main" id="{A2212BB5-5BC5-5332-91F2-0974ECA76A52}"/>
                </a:ext>
              </a:extLst>
            </p:cNvPr>
            <p:cNvSpPr txBox="1"/>
            <p:nvPr/>
          </p:nvSpPr>
          <p:spPr>
            <a:xfrm>
              <a:off x="6189861" y="3994213"/>
              <a:ext cx="612000" cy="169277"/>
            </a:xfrm>
            <a:prstGeom prst="rect">
              <a:avLst/>
            </a:prstGeom>
            <a:noFill/>
          </p:spPr>
          <p:txBody>
            <a:bodyPr wrap="square" lIns="36000" rIns="0" rtlCol="0">
              <a:spAutoFit/>
            </a:bodyPr>
            <a:lstStyle/>
            <a:p>
              <a:r>
                <a:rPr lang="fr-FR" sz="500"/>
                <a:t>© stock.adobe.com</a:t>
              </a:r>
            </a:p>
          </p:txBody>
        </p:sp>
      </p:grpSp>
    </p:spTree>
    <p:extLst>
      <p:ext uri="{BB962C8B-B14F-4D97-AF65-F5344CB8AC3E}">
        <p14:creationId xmlns:p14="http://schemas.microsoft.com/office/powerpoint/2010/main" val="109880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4"/>
                                        </p:tgtEl>
                                        <p:attrNameLst>
                                          <p:attrName>r</p:attrName>
                                        </p:attrNameLst>
                                      </p:cBhvr>
                                    </p:animRot>
                                  </p:childTnLst>
                                </p:cTn>
                              </p:par>
                            </p:childTnLst>
                          </p:cTn>
                        </p:par>
                        <p:par>
                          <p:cTn id="7" fill="hold">
                            <p:stCondLst>
                              <p:cond delay="2000"/>
                            </p:stCondLst>
                            <p:childTnLst>
                              <p:par>
                                <p:cTn id="8" presetID="35" presetClass="path" presetSubtype="0" accel="50000" decel="50000" fill="hold" nodeType="afterEffect">
                                  <p:stCondLst>
                                    <p:cond delay="0"/>
                                  </p:stCondLst>
                                  <p:childTnLst>
                                    <p:animMotion origin="layout" path="M 0 -1.11111E-6 L -0.25 -1.11111E-6 " pathEditMode="relative" rAng="0" ptsTypes="AA">
                                      <p:cBhvr>
                                        <p:cTn id="9" dur="1500" fill="hold"/>
                                        <p:tgtEl>
                                          <p:spTgt spid="4"/>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03596261-D044-1A69-482D-80524DEDB83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FD4D667-A4C0-4BD4-BE86-B33A79296E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39431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FD312-37F9-18F2-21AD-21B455881D58}"/>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6D72ED1D-D1C5-8803-9EF6-C929BE68004A}"/>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74526117-26DC-285C-A96F-228661760B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51361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1E29C-F5F7-5A11-DEA3-549770F56B21}"/>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EF6F549B-F37F-5EA1-3BBB-C2A5F6DF973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55983AC-B36D-B849-E65E-6B1939FCF8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35223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2F62D-9A87-8C46-6D9F-B5AECF712789}"/>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8682F9A1-C121-0EE7-C2FE-7412B008DCD6}"/>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6FA95E3-88FD-BF4F-E480-8116080C7F0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8240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CC065-A389-55EA-0B82-C41017EA9B02}"/>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ED439FBD-5654-ACA4-6D86-9BB3AB02201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688376B4-E1D5-C05D-9EB1-5598B145DEF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7794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3137E-3A8A-8488-874F-2D0EDF39D4CB}"/>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C1D50881-9097-305B-4AFA-EBC8959531A6}"/>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A8724ED-192D-4804-CE1A-1D64F6B853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06643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A78C4-202A-D8CA-B2E4-40DBFE954D4B}"/>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5DD5E929-84D6-9D97-271A-B267AD0CAB7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39A82E1-E9D4-7B04-03AD-A5B5E06A9C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69954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190E299C-84B4-BAE8-25B0-C61E8EC3A84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81A3629-0978-873F-F5DF-853EA4BAD6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59893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2EF09-964F-B594-FC7B-E422FE38FE32}"/>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649A0FF7-ACBD-6536-71E9-A53DA8FC3FB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B73A844-61D6-0C68-3DB9-7EE504C83E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05917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B1DCF-B563-4776-60E2-4A613481CF01}"/>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BB6185D4-4D8D-6650-6AB4-23BDC7C24F41}"/>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B1C47CFA-0885-8E79-50C7-8FAEE76A79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1553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1FFA2-4AFE-F308-9E67-3E77A6E6E6C9}"/>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4DAC049D-FCE8-96CD-C17A-A967EFD026AB}"/>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50501B37-C026-D3B5-0FB4-AD36E9CAC53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56655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1B7A9-72A3-3070-028B-D3F909680488}"/>
            </a:ext>
          </a:extLst>
        </p:cNvPr>
        <p:cNvGrpSpPr/>
        <p:nvPr/>
      </p:nvGrpSpPr>
      <p:grpSpPr>
        <a:xfrm>
          <a:off x="0" y="0"/>
          <a:ext cx="0" cy="0"/>
          <a:chOff x="0" y="0"/>
          <a:chExt cx="0" cy="0"/>
        </a:xfrm>
      </p:grpSpPr>
      <p:sp>
        <p:nvSpPr>
          <p:cNvPr id="14" name="Titre 13">
            <a:extLst>
              <a:ext uri="{FF2B5EF4-FFF2-40B4-BE49-F238E27FC236}">
                <a16:creationId xmlns:a16="http://schemas.microsoft.com/office/drawing/2014/main" id="{4732E34E-E8E6-2E78-46A8-5B3FD35083D5}"/>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E7C8D379-7E29-B0EF-3E93-5BCEFDB957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46399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78FCD-6DCD-C3AA-807E-C0F17572D472}"/>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E9809E82-3EF8-D708-0D21-B9EEFD5458CD}"/>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FF4A769C-D461-BCF6-214E-D9CE73697B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70127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8729C-0DB9-5249-543B-0687ED99797D}"/>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4EE80053-1C69-64BD-C5F6-C6F7917BC607}"/>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01DF5B6B-D517-292D-BFEC-68B3F855F4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61182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9B2E5-2A90-4624-5477-605CB5F6334D}"/>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56FA9324-B920-6917-5288-C25DAAACDF43}"/>
              </a:ext>
            </a:extLst>
          </p:cNvPr>
          <p:cNvSpPr>
            <a:spLocks noGrp="1"/>
          </p:cNvSpPr>
          <p:nvPr>
            <p:ph type="title"/>
          </p:nvPr>
        </p:nvSpPr>
        <p:spPr/>
        <p:txBody>
          <a:bodyPr/>
          <a:lstStyle/>
          <a:p>
            <a:endParaRPr lang="fr-FR"/>
          </a:p>
        </p:txBody>
      </p:sp>
      <p:pic>
        <p:nvPicPr>
          <p:cNvPr id="20" name="Image 19">
            <a:extLst>
              <a:ext uri="{FF2B5EF4-FFF2-40B4-BE49-F238E27FC236}">
                <a16:creationId xmlns:a16="http://schemas.microsoft.com/office/drawing/2014/main" id="{8CA94E3F-F0B9-09B3-E9A0-8D955A2871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7347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1DE80-8691-6092-61DE-70FC4D98DB30}"/>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A97C9376-2E83-F5A5-DED8-B9FB30EE84A9}"/>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06428F41-BF58-5AFF-620D-E6035D0029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09757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7BFA7-DF42-5AB7-E3F0-E9397A8784D1}"/>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14CDFFC8-C2D0-C28C-867A-72D3DD871369}"/>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659B8DDC-7064-BE86-1D0D-4B6338C56E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24534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33A95E3-B88F-063B-A16A-B4CA594E1DD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F709761C-9247-5AB3-0339-3897701AFD8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A0698FD-E095-68CF-A35C-0DA5B917440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72967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F1A31-2B73-7A7C-3943-467CB9F47F7E}"/>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CA939AD1-666A-320A-6F48-95A02E71C8C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4DEE44EB-5C63-6888-DA1A-192DF84300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521184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B7B45-33D5-A072-DD7B-97758832E1FB}"/>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55539960-1E65-78AE-2EDF-14C713685A81}"/>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AEB12508-A1F9-14C1-4752-A0597B25AB5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5EA728A-A9D9-93E2-1A73-E5230EB60C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152584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877B210-EF2A-2C74-6284-163CB3F8F7F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E572785-B8AA-8D30-8766-7574029B09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61551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0B3695B-ECF1-0AF3-475A-135B1B04AB1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1E9D78E-3763-49D2-4296-9BB8324D19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03852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1F1ADB-D22D-BB60-4F9E-2CD64B18621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0A3AC11-270A-57B6-A271-32A307093E7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36430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817D9-0BB4-09CA-CC53-EF69E3EA7196}"/>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EA4A7A15-1910-E5F9-DB01-6A29ABF1DB3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325615D-AE77-8396-439F-97C27A2AED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338835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4D1C6D1D-3B2F-B978-662A-B393B11CA67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77AFC40-D2DE-622C-E846-393E65035B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43400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B24C4-92AE-6982-6CE9-9EC256706036}"/>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8C772F3-0C39-63CA-BAEB-4BDC4ADF84A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E801187-BFCE-CFFB-7629-13D02E2366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181308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C8EFFF4-4963-2466-3D09-E92B1571781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5C57E82E-B223-F6FF-5AD4-E11CCFBC46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768220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C7EA9-4C42-6CF2-9975-9985A8B17EC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F94A6AB-D1C4-C8E6-D8B7-8F35F5D45D9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FE618F3-12E1-F211-D25C-747C4E900F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98635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7F26BE2-ED84-895D-0150-DEF58375DB2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9EA7D89-FF7A-8705-536E-10F427AA1D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3812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1D91273A-FFE0-1252-ECFB-6B50520B17A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F3DD7C56-E329-E8E6-7247-D25FF2B233A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11050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714DF-0BDF-A07C-4765-A31B39F13B6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969F776-E88A-5BEB-1564-C39AA5BA7E7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B86D44C0-680A-4724-46F3-2F7DA424CD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936814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CC3960BB-779B-E2D0-BB90-A3ABA937D24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56A0724-812E-B792-9F77-2090C70352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97015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B7218792-EB10-C681-965D-B1FAB5ED9F3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9C11AEA-689A-C4A3-17F3-7695E0EB7D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6719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4A089B5B-F639-CAB7-1451-6092323DC3C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F8237B8-FD59-F421-87D3-F022C03839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7856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4EEC616E-299C-E8AC-5022-47463E1AEC7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BA00B8B-03D4-A748-E8C8-AA18749935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C2F1860-5D04-4855-B70D-E05534E2F2B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3B82215-0A71-0070-6867-CBC93D1C59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096681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E197D981-4E65-15E1-E886-942604806A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BCC1297-E20A-5CF1-F65D-C2ABC1E11C5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D58CC95-7CDF-F83C-4184-5E7870BCA673}"/>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F2282FB-64A3-C4A0-BDA3-36C6A7FBD10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74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9E5BCB08-B0FC-4B9C-5BD8-20E9BFB12215}"/>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32CE4D9-F715-448F-B9E5-B264A61F1F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2754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9A758398-4771-4851-7297-B7A41D27D0A9}"/>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042B8E09-BD08-9F47-B770-EF45EF50B0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535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C6BBE58C-F590-5D8F-FCBC-33350974015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3CAEAC2-9BB3-FD84-CC45-6238B3B079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5677135"/>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6303d845353e500dfe8c872dce30f0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1f87a2f2b3d55cca07ebd178771dec6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2.xml><?xml version="1.0" encoding="utf-8"?>
<ds:datastoreItem xmlns:ds="http://schemas.openxmlformats.org/officeDocument/2006/customXml" ds:itemID="{8CB6929A-325D-48F6-9877-191C169E6107}">
  <ds:schemaRefs>
    <ds:schemaRef ds:uri="cd84cc96-e4f0-4e7f-873a-a508fb658c41"/>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27f64e36-29aa-44d5-a3e0-06242cad7d4d"/>
    <ds:schemaRef ds:uri="http://www.w3.org/XML/1998/namespace"/>
    <ds:schemaRef ds:uri="be993d5a-5390-4a32-bd90-2a12d82b1d47"/>
  </ds:schemaRefs>
</ds:datastoreItem>
</file>

<file path=customXml/itemProps3.xml><?xml version="1.0" encoding="utf-8"?>
<ds:datastoreItem xmlns:ds="http://schemas.openxmlformats.org/officeDocument/2006/customXml" ds:itemID="{9BC06E69-1959-4136-9C8F-54E49F927B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TotalTime>
  <Words>1582</Words>
  <Application>Microsoft Office PowerPoint</Application>
  <PresentationFormat>Affichage à l'écran (4:3)</PresentationFormat>
  <Paragraphs>138</Paragraphs>
  <Slides>56</Slides>
  <Notes>56</Notes>
  <HiddenSlides>0</HiddenSlides>
  <MMClips>0</MMClips>
  <ScaleCrop>false</ScaleCrop>
  <HeadingPairs>
    <vt:vector size="6" baseType="variant">
      <vt:variant>
        <vt:lpstr>Polices utilisées</vt:lpstr>
      </vt:variant>
      <vt:variant>
        <vt:i4>5</vt:i4>
      </vt:variant>
      <vt:variant>
        <vt:lpstr>Thème</vt:lpstr>
      </vt:variant>
      <vt:variant>
        <vt:i4>5</vt:i4>
      </vt:variant>
      <vt:variant>
        <vt:lpstr>Titres des diapositives</vt:lpstr>
      </vt:variant>
      <vt:variant>
        <vt:i4>56</vt:i4>
      </vt:variant>
    </vt:vector>
  </HeadingPairs>
  <TitlesOfParts>
    <vt:vector size="66" baseType="lpstr">
      <vt:lpstr>Arial</vt:lpstr>
      <vt:lpstr>Calibri</vt:lpstr>
      <vt:lpstr>Calibri Light</vt:lpstr>
      <vt:lpstr>Symbol</vt:lpstr>
      <vt:lpstr>Verdana</vt:lpstr>
      <vt:lpstr>Thème Office</vt:lpstr>
      <vt:lpstr>1_Thème Office</vt:lpstr>
      <vt:lpstr>2_Thème Office</vt:lpstr>
      <vt:lpstr>3_Thème Office</vt:lpstr>
      <vt:lpstr>7_Thème Office</vt:lpstr>
      <vt:lpstr>18. Comprendre le sens de la multiplication : configuration en rectangle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② Comprendre la commutativité de la multiplication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BELLEMIN SANDRA</cp:lastModifiedBy>
  <cp:revision>2</cp:revision>
  <dcterms:created xsi:type="dcterms:W3CDTF">2022-01-07T11:15:07Z</dcterms:created>
  <dcterms:modified xsi:type="dcterms:W3CDTF">2025-07-31T05:43:07Z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