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7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8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9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  <p:sldMasterId id="2147483670" r:id="rId9"/>
    <p:sldMasterId id="2147483699" r:id="rId10"/>
    <p:sldMasterId id="2147483755" r:id="rId11"/>
    <p:sldMasterId id="2147483760" r:id="rId12"/>
    <p:sldMasterId id="2147483768" r:id="rId13"/>
  </p:sldMasterIdLst>
  <p:notesMasterIdLst>
    <p:notesMasterId r:id="rId52"/>
  </p:notesMasterIdLst>
  <p:sldIdLst>
    <p:sldId id="498" r:id="rId14"/>
    <p:sldId id="490" r:id="rId15"/>
    <p:sldId id="491" r:id="rId16"/>
    <p:sldId id="492" r:id="rId17"/>
    <p:sldId id="493" r:id="rId18"/>
    <p:sldId id="450" r:id="rId19"/>
    <p:sldId id="451" r:id="rId20"/>
    <p:sldId id="452" r:id="rId21"/>
    <p:sldId id="456" r:id="rId22"/>
    <p:sldId id="457" r:id="rId23"/>
    <p:sldId id="460" r:id="rId24"/>
    <p:sldId id="508" r:id="rId25"/>
    <p:sldId id="509" r:id="rId26"/>
    <p:sldId id="510" r:id="rId27"/>
    <p:sldId id="511" r:id="rId28"/>
    <p:sldId id="442" r:id="rId29"/>
    <p:sldId id="443" r:id="rId30"/>
    <p:sldId id="444" r:id="rId31"/>
    <p:sldId id="445" r:id="rId32"/>
    <p:sldId id="470" r:id="rId33"/>
    <p:sldId id="471" r:id="rId34"/>
    <p:sldId id="474" r:id="rId35"/>
    <p:sldId id="497" r:id="rId36"/>
    <p:sldId id="503" r:id="rId37"/>
    <p:sldId id="507" r:id="rId38"/>
    <p:sldId id="476" r:id="rId39"/>
    <p:sldId id="478" r:id="rId40"/>
    <p:sldId id="479" r:id="rId41"/>
    <p:sldId id="480" r:id="rId42"/>
    <p:sldId id="481" r:id="rId43"/>
    <p:sldId id="482" r:id="rId44"/>
    <p:sldId id="483" r:id="rId45"/>
    <p:sldId id="484" r:id="rId46"/>
    <p:sldId id="485" r:id="rId47"/>
    <p:sldId id="486" r:id="rId48"/>
    <p:sldId id="487" r:id="rId49"/>
    <p:sldId id="488" r:id="rId50"/>
    <p:sldId id="489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JT" userId="S::JTAILLADE@editions-hatier.fr::7689be7a-6074-46a5-a6a4-f2fd3e4f6393" providerId="AD"/>
  <p188:author id="{6EC3644E-CAF9-BE47-EB1A-C427F723DB1E}" name="catherine.mallard2" initials="ca" userId="S::catherine.mallard2_gmail.com#ext#@hachette.onmicrosoft.com::943e5806-a044-4790-a0a9-05d7075f8f80" providerId="AD"/>
  <p188:author id="{7F7E7B9F-1A3E-4D99-E946-F9A38FEEBA9F}" name="HACHE Caroline" initials="HC" userId="S::caroline.hache_univ-amu.fr#ext#@hachette.onmicrosoft.com::8f7bb2c5-af1f-4ec9-9672-c04e07afd9f4" providerId="AD"/>
  <p188:author id="{D1DA31B1-B817-6551-D189-800565F96188}" name="sylvie.advenier" initials="sy" userId="S::sylvie.advenier_gmail.com#ext#@hachette.onmicrosoft.com::62265617-bba0-4816-b687-fd9955c55dd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2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0000"/>
    <a:srgbClr val="F58234"/>
    <a:srgbClr val="1A1A18"/>
    <a:srgbClr val="ECECEC"/>
    <a:srgbClr val="BCCF1F"/>
    <a:srgbClr val="FFED00"/>
    <a:srgbClr val="1D8F60"/>
    <a:srgbClr val="DC007D"/>
    <a:srgbClr val="B14A11"/>
    <a:srgbClr val="237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457BB8-BA9F-41E7-AE34-A0B0F10545A3}" v="2" dt="2025-07-25T15:04:59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94" autoAdjust="0"/>
    <p:restoredTop sz="90588" autoAdjust="0"/>
  </p:normalViewPr>
  <p:slideViewPr>
    <p:cSldViewPr snapToGrid="0">
      <p:cViewPr>
        <p:scale>
          <a:sx n="66" d="100"/>
          <a:sy n="66" d="100"/>
        </p:scale>
        <p:origin x="1987" y="24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slide" Target="slides/slide28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commentAuthors" Target="commentAuthors.xml"/><Relationship Id="rId58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8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  <a:cs typeface="Arial" panose="020B0604020202020204" pitchFamily="34" charset="0"/>
              </a:rPr>
              <a:t>Aujourd’hui, nous allons</a:t>
            </a:r>
            <a:r>
              <a:rPr lang="fr-FR" b="0" i="1" baseline="0" dirty="0">
                <a:latin typeface="Calibri" panose="020F0502020204030204" pitchFamily="34" charset="0"/>
                <a:cs typeface="Arial" panose="020B0604020202020204" pitchFamily="34" charset="0"/>
              </a:rPr>
              <a:t> rencontrer un nouveau type de problèmes et nous allons apprendre à faire un schéma pour le représenter.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Les problèmes vous paraitront peut-être faciles, mais rappelez-vous que l’objectif est de schématiser.</a:t>
            </a:r>
            <a:endParaRPr lang="fr-FR" b="0" i="1" baseline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chercher quelle réglette fait la même longueur que ce train.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55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faut 3 réglettes orange et une réglette noire : cela forme le nombre 37.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4559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1E63A-8554-9720-AA95-2D2927CD5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7B1D807-8CAC-EC3B-2A52-CC6A61E3F5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DC5DAD2-9642-0C59-80F8-669B3E4ECF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Nous venons de représenter le problème de deux manières différentes : par un schéma et avec les réglettes.</a:t>
            </a:r>
            <a:endParaRPr lang="fr-FR" i="1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>
                <a:latin typeface="Calibri" panose="020F0502020204030204" pitchFamily="34" charset="0"/>
              </a:rPr>
              <a:t>Demander aux élèves d’écrire le calcul qui permet de trouver la réponse au problème. Laisser quelques instants puis reprendre en collectif.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994CC4D-B03D-333F-65DF-D1D47E4B7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177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032AB-4A16-2838-C0D4-9EA470209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987ED7-5146-C75E-6AEA-3293EB2173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3E5126A-2D17-0333-E986-8F7CCBA972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dirty="0">
                <a:latin typeface="Calibri" panose="020F0502020204030204" pitchFamily="34" charset="0"/>
              </a:rPr>
              <a:t>Que ce soit sur le schéma ou le schéma des réglettes, on voit qu’il faut faire une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addition : 16 + 21.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</a:rPr>
              <a:t>Interroger un élève pour donner le résultat.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DFAAD7-728D-0746-0D61-24A69E37C1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0097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92FDE-67DC-E10A-0623-0C9ED57AA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D0E1FFC-6E0D-5344-FFDD-15C479A205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C9C09FD-3B86-19E6-8A1C-514E012F4C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16 + 1 = 37.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le vérifier avec les réglettes : il faut 3 réglettes orange et la réglette noire : cela forme le nombre 37.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à un élève de rappeler la question et de formuler une phrase réponse.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3C962DD-5369-8791-3E0B-B47C054BCA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69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FB743-D1B1-60AE-1E81-32CB73245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7D39682-F0E9-8B54-52CD-74CA80915D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4EA99B2-3E10-B7A3-D7A3-84B9307A0B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>
                <a:latin typeface="Calibri" panose="020F0502020204030204" pitchFamily="34" charset="0"/>
              </a:rPr>
              <a:t>Il y a 37 jetons dans ma boite maintenant.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1498608-11BB-651D-19F0-8BAC0E643E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3688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>
                <a:latin typeface="Calibri" panose="020F0502020204030204" pitchFamily="34" charset="0"/>
              </a:rPr>
              <a:t>Faire lire le problème par un élève.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Relire si besoin.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 ici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à nouveau combien de jetons il y a dans ma boite à la fin.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Est-ce que ce problème est le même que celui que nous venons de résoudre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effectLst/>
                <a:latin typeface="Calibri" panose="020F0502020204030204" pitchFamily="34" charset="0"/>
              </a:rPr>
              <a:t>Non, car ici, on enlève des jetons.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Est-ce qu’il y a plus ou moins de jetons dans la boite à la fin qu’au départ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effectLst/>
                <a:latin typeface="Calibri" panose="020F0502020204030204" pitchFamily="34" charset="0"/>
              </a:rPr>
              <a:t>Moins, car on a enlevé des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sur vos ardoises pour représenter ce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Passer dans les rangs pour aider les élèves et valider ou invalider les représentations. 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74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Reprendre en collectif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0" i="0" baseline="0" dirty="0">
                <a:latin typeface="Calibri" panose="020F0502020204030204" pitchFamily="34" charset="0"/>
              </a:rPr>
              <a:t> v</a:t>
            </a:r>
            <a:r>
              <a:rPr lang="fr-FR" b="0" i="1" baseline="0" dirty="0">
                <a:latin typeface="Calibri" panose="020F0502020204030204" pitchFamily="34" charset="0"/>
              </a:rPr>
              <a:t>oici les 35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 du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On dessine 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barres de dizaines et 5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unités seules.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peut-on représenter le fait qu’on enlève 23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qu’on peut barrer 23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jetons </a:t>
            </a:r>
            <a:r>
              <a:rPr lang="fr-FR" b="1" i="0" baseline="0" dirty="0">
                <a:latin typeface="Calibri" panose="020F0502020204030204" pitchFamily="34" charset="0"/>
              </a:rPr>
              <a:t>parmi</a:t>
            </a:r>
            <a:r>
              <a:rPr lang="fr-FR" b="0" i="0" baseline="0" dirty="0">
                <a:latin typeface="Calibri" panose="020F0502020204030204" pitchFamily="34" charset="0"/>
              </a:rPr>
              <a:t> ces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35.</a:t>
            </a:r>
            <a:r>
              <a:rPr lang="fr-FR" b="0" i="1" baseline="0" dirty="0">
                <a:latin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peut entourer ces 23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jetons et faire une flèche pour montrer qu’ils quittent le groupe de départ.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3058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J’ai barré 2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barres de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10 et 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unités, c’est-à-dire 23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présent,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que cherche-t-on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On cherche combien de jetons il y a dans la boite maintenant. On cherche le reste des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fait-on pour montrer sur le schéma ce que l’on cherche 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jetons restants et qu’on met un point d’interrogation à côté.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249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vient de représenter le problème par un schéma et on peut désormais répondre à la question : combien de jetons y a-t-il dans ma boite maintenant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aux élèves d’écrire sur leur ardoise le calcul à faire pour trouver la réponse. Ils lèvent leur ardoise lorsqu’ils l’ont écrit. Valider discrètement d’un signe de tête.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Inciter les élèves à produire une soustraction. Le fait que les jetons soient barrés favorise l’écriture 35 – 23.</a:t>
            </a:r>
            <a:endParaRPr lang="fr-FR" b="0" i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055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Faire lire le problème par un élève.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Relire si besoin.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 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combien de jetons il y a dans ma boite après en avoir ajoutés.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Dans ce problème, il y a une action : on ajoute des jetons.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Est-ce qu’il y a plus ou moins de jetons après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en a plus, car on a ajouté des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Prenez vos ardoises. Vous allez faire un schéma pour représenter ce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Rappeler qu’on peut utiliser la représentation avec des barres de dizaines.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 :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16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jetons qu’il y a au départ dans la boite.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730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 tout à l’heure, on va représenter ce problème avec les réglettes.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voir ensemble comment organiser les réglettes pour représenter cette situation.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uelles informations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avons-nous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avait 35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jetons dans la boite au départ.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réglettes prend-on pour représenter 35 ?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réglettes orange et 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réglette jaune que l’on met côte à côte.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227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les 35 jetons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 réglettes peut-on prendre pour représenter les 23 jetons qu’on enlève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2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réglettes orange et 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réglette vert clair</a:t>
            </a:r>
            <a:r>
              <a:rPr lang="fr-FR" i="1" baseline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/>
                <a:sym typeface="Calibri"/>
              </a:rPr>
              <a:t>Comment doit-on placer ce groupe de 23 par rapport aux réglettes de départ ?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À côté ou en dessous ?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En dessous, car les jetons qu’on enlève font partie des jetons de départ. On ne les ajoute pas.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3941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trouver maintenant la réponse à notre problème ? 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Faire émerger qu’on cherche la longueur de la réglette manquante.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0303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la valeur de la réglette en pointillés.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obtient un schéma de réglettes.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  <a:cs typeface="Calibri"/>
                <a:sym typeface="Calibri"/>
              </a:rPr>
              <a:t>Demander aux élèves de trouver quelles réglettes conviennent.</a:t>
            </a:r>
            <a:endParaRPr lang="fr-FR" b="0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4190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36220-4BDE-549C-34EA-363093EFC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BFFE1F7-EEED-95EB-FF51-94513440FC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D2B887A-97D9-12CB-EA0B-CC9E696007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réglette orange ne suffit pas, il faut prendre en plus la réglette rouge.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Cela forme le nombre 12.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FB8BE9-F294-7AA5-3A77-6419AFECB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58945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1D522-BFED-8D85-7EFF-B44F041EC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D9F6FE5-8202-6549-B853-07CEDD6ED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A51169F-A4C2-BEB2-1FA0-6A7E501DA4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Nous venons de représenter le problème de deux manières différentes : par un schéma et avec les réglettes.</a:t>
            </a:r>
            <a:endParaRPr lang="fr-FR" i="1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>
                <a:latin typeface="Calibri" panose="020F0502020204030204" pitchFamily="34" charset="0"/>
              </a:rPr>
              <a:t>Demander aux élèves d’écrire le calcul qui permet de trouver la réponse au problème. Laisser quelques instants puis reprendre en collectif.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6641CD-C46F-C2EC-9670-5ED3340BB8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8284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dirty="0">
                <a:latin typeface="Calibri" panose="020F0502020204030204" pitchFamily="34" charset="0"/>
              </a:rPr>
              <a:t>Que ce soit sur le schéma ou le schéma des réglettes, on voit qu’il faut faire une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soustraction : 35 – 23.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</a:rPr>
              <a:t>Interroger un élève pour donner le résultat.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187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35 – 23 = 12.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le vérifier avec les réglettes : la réglette orange et la réglette rouge forment le nombre 12.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à un élève de rappeler la question et de formuler une phrase réponse.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59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>
                <a:latin typeface="Calibri" panose="020F0502020204030204" pitchFamily="34" charset="0"/>
              </a:rPr>
              <a:t>Il y a 12 jetons dans ma boite maintenant.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832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Calibri" panose="020F0502020204030204" pitchFamily="34" charset="0"/>
              </a:rPr>
              <a:t>Nous allons comparer</a:t>
            </a:r>
            <a:r>
              <a:rPr lang="fr-FR" b="0" i="1" baseline="0" dirty="0">
                <a:latin typeface="Calibri" panose="020F0502020204030204" pitchFamily="34" charset="0"/>
              </a:rPr>
              <a:t> les deux problèmes que nous venons de rencontrer.</a:t>
            </a:r>
            <a:r>
              <a:rPr lang="fr-FR" i="1" dirty="0">
                <a:latin typeface="Calibri" panose="020F0502020204030204" pitchFamily="34" charset="0"/>
              </a:rPr>
              <a:t> </a:t>
            </a:r>
          </a:p>
          <a:p>
            <a:r>
              <a:rPr lang="fr-FR" dirty="0">
                <a:latin typeface="Calibri" panose="020F0502020204030204" pitchFamily="34" charset="0"/>
              </a:rPr>
              <a:t>Relire les deux problèmes.</a:t>
            </a:r>
            <a:endParaRPr lang="fr-FR" dirty="0">
              <a:latin typeface="Calibri" panose="020F0502020204030204" pitchFamily="34" charset="0"/>
              <a:cs typeface="Calibri" panose="020F0502020204030204"/>
            </a:endParaRPr>
          </a:p>
          <a:p>
            <a:r>
              <a:rPr lang="fr-FR" b="0" i="1" baseline="0" dirty="0">
                <a:latin typeface="Calibri" panose="020F0502020204030204" pitchFamily="34" charset="0"/>
              </a:rPr>
              <a:t>Ont-ils des choses en commun ? Des choses qui les différencient ?</a:t>
            </a:r>
            <a:endParaRPr lang="fr-FR" dirty="0">
              <a:latin typeface="Calibri" panose="020F0502020204030204" pitchFamily="34" charset="0"/>
              <a:cs typeface="Calibri"/>
            </a:endParaRPr>
          </a:p>
          <a:p>
            <a:r>
              <a:rPr lang="fr-FR" b="0" i="0" baseline="0" dirty="0">
                <a:latin typeface="Calibri" panose="020F0502020204030204" pitchFamily="34" charset="0"/>
              </a:rPr>
              <a:t>Interroger les élèves. Faire émerger que, dans les deux problèmes, on cherche ce qu’il y a à la fin dans la boite, mais l’action effectuée est différente : dans un cas, on ajoute et dans l’autre, on enlève des jetons.</a:t>
            </a:r>
            <a:endParaRPr lang="fr-FR" b="0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415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V</a:t>
            </a:r>
            <a:r>
              <a:rPr lang="fr-FR" b="0" i="1" baseline="0" dirty="0">
                <a:latin typeface="Calibri" panose="020F0502020204030204" pitchFamily="34" charset="0"/>
              </a:rPr>
              <a:t>oici les 16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jetons. Ils sont représentés par une barre de dizaine et 6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unités.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Les 21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 que l’on ajoute.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avez-vous représenté ces 21 jetons ?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On peut dessiner 2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barres de dizaines et 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unité.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346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 panose="020F0502020204030204" pitchFamily="34" charset="0"/>
              <a:buChar char="–"/>
            </a:pPr>
            <a:r>
              <a:rPr lang="fr-FR" b="0" i="1" dirty="0">
                <a:latin typeface="Calibri" panose="020F0502020204030204" pitchFamily="34" charset="0"/>
              </a:rPr>
              <a:t>Dans </a:t>
            </a:r>
            <a:r>
              <a:rPr lang="fr-FR" b="0" i="1" baseline="0" dirty="0">
                <a:latin typeface="Calibri" panose="020F0502020204030204" pitchFamily="34" charset="0"/>
              </a:rPr>
              <a:t>le premier problème, on ajoute un groupe de jetons </a:t>
            </a:r>
            <a:r>
              <a:rPr lang="fr-FR" b="0" i="0" baseline="0" dirty="0">
                <a:latin typeface="Calibri" panose="020F0502020204030204" pitchFamily="34" charset="0"/>
              </a:rPr>
              <a:t>(le montrer)</a:t>
            </a:r>
            <a:r>
              <a:rPr lang="fr-FR" b="0" i="1" baseline="0" dirty="0">
                <a:latin typeface="Calibri" panose="020F0502020204030204" pitchFamily="34" charset="0"/>
              </a:rPr>
              <a:t> : il vient rejoindre le groupe de départ.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Dans </a:t>
            </a:r>
            <a:r>
              <a:rPr lang="fr-FR" b="0" i="1" baseline="0" dirty="0">
                <a:latin typeface="Calibri" panose="020F0502020204030204" pitchFamily="34" charset="0"/>
              </a:rPr>
              <a:t>le deuxième problème, on enlève un groupe de jetons </a:t>
            </a:r>
            <a:r>
              <a:rPr lang="fr-FR" b="0" i="0" baseline="0" dirty="0">
                <a:latin typeface="Calibri" panose="020F0502020204030204" pitchFamily="34" charset="0"/>
              </a:rPr>
              <a:t>(le montrer) : </a:t>
            </a:r>
            <a:r>
              <a:rPr lang="fr-FR" b="0" i="1" baseline="0" dirty="0">
                <a:latin typeface="Calibri" panose="020F0502020204030204" pitchFamily="34" charset="0"/>
              </a:rPr>
              <a:t>il quitte le groupe de départ.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8245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Calibri" panose="020F0502020204030204" pitchFamily="34" charset="0"/>
              </a:rPr>
              <a:t>On a aussi vu qu’on pouvait utiliser les réglettes pour représenter ces problèmes. C’est une représentation différente et on a le choix d’utiliser l’une</a:t>
            </a:r>
            <a:r>
              <a:rPr lang="fr-FR" b="0" i="1" baseline="0" dirty="0">
                <a:latin typeface="Calibri" panose="020F0502020204030204" pitchFamily="34" charset="0"/>
              </a:rPr>
              <a:t> ou l’autre pour nous aider à résoudre les problèmes.</a:t>
            </a:r>
            <a:endParaRPr lang="fr-FR" b="0" i="1" dirty="0">
              <a:latin typeface="Calibri" panose="020F0502020204030204" pitchFamily="34" charset="0"/>
            </a:endParaRPr>
          </a:p>
          <a:p>
            <a:r>
              <a:rPr lang="fr-FR" b="0" i="1" dirty="0">
                <a:latin typeface="Calibri" panose="020F0502020204030204" pitchFamily="34" charset="0"/>
              </a:rPr>
              <a:t>Pour les deux problèmes, </a:t>
            </a:r>
            <a:r>
              <a:rPr lang="fr-FR" b="0" i="1" baseline="0" dirty="0">
                <a:latin typeface="Calibri" panose="020F0502020204030204" pitchFamily="34" charset="0"/>
              </a:rPr>
              <a:t>on ne cherche pas la même chose : </a:t>
            </a:r>
            <a:endParaRPr lang="fr-FR" b="0" i="1" dirty="0">
              <a:latin typeface="Calibri" panose="020F0502020204030204" pitchFamily="34" charset="0"/>
            </a:endParaRPr>
          </a:p>
          <a:p>
            <a:pPr marL="171450" indent="-171450">
              <a:buFont typeface="Calibri" panose="020F0502020204030204" pitchFamily="34" charset="0"/>
              <a:buChar char="–"/>
            </a:pPr>
            <a:r>
              <a:rPr lang="fr-FR" b="0" i="1" baseline="0" dirty="0">
                <a:latin typeface="Calibri" panose="020F0502020204030204" pitchFamily="34" charset="0"/>
              </a:rPr>
              <a:t>dans le premier problème, on cherche la valeur de la grande réglette (c’est-à-dire ce qu’on obtient en tout après avoir ajouté) ;</a:t>
            </a:r>
          </a:p>
          <a:p>
            <a:pPr marL="171450" indent="-171450">
              <a:buFont typeface="Calibri" panose="020F0502020204030204" pitchFamily="34" charset="0"/>
              <a:buChar char="–"/>
            </a:pPr>
            <a:r>
              <a:rPr lang="fr-FR" b="0" i="1" baseline="0" dirty="0">
                <a:latin typeface="Calibri" panose="020F0502020204030204" pitchFamily="34" charset="0"/>
              </a:rPr>
              <a:t>dans le second problème, on cherche la valeur d’une des petites réglettes (c’est-à-dire ce qu’il reste après avoir enlevé).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9602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 panose="020F0502020204030204" pitchFamily="34" charset="0"/>
              <a:buChar char="–"/>
            </a:pPr>
            <a:r>
              <a:rPr lang="fr-FR" b="0" i="1" dirty="0">
                <a:latin typeface="Calibri" panose="020F0502020204030204" pitchFamily="34" charset="0"/>
              </a:rPr>
              <a:t>Dans </a:t>
            </a:r>
            <a:r>
              <a:rPr lang="fr-FR" b="0" i="1" baseline="0" dirty="0">
                <a:latin typeface="Calibri" panose="020F0502020204030204" pitchFamily="34" charset="0"/>
              </a:rPr>
              <a:t>le premier problème, on a fait une addition.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Dans </a:t>
            </a:r>
            <a:r>
              <a:rPr lang="fr-FR" b="0" i="1" baseline="0" dirty="0">
                <a:latin typeface="Calibri" panose="020F0502020204030204" pitchFamily="34" charset="0"/>
              </a:rPr>
              <a:t>le second problème, on a fait une soustraction.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Rappelez-vous que :</a:t>
            </a:r>
          </a:p>
          <a:p>
            <a:pPr marL="36000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quand on ajoute, on a toujours plus à la fin qu’au départ. </a:t>
            </a:r>
          </a:p>
          <a:p>
            <a:pPr marL="36000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quand on enlève, on a toujours moins à la fin qu’au départ.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881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Prenez votre cahier page 10.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18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Inciter</a:t>
            </a:r>
            <a:r>
              <a:rPr lang="fr-FR" baseline="0" dirty="0">
                <a:latin typeface="Calibri" panose="020F0502020204030204" pitchFamily="34" charset="0"/>
              </a:rPr>
              <a:t> les élèves à utiliser les barres de dizaines dans le schéma.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2382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757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Ce problème des champions prépare à la résolution des problèmes à étapes avec deux ajouts successifs.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Il est possible de ne faire qu’un seul schéma et de n’écrire qu’une seule addition à trois termes, mais inciter les élèves à faire 2 schémas séparés pour représenter les 2 actions distinctes.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36142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4961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951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21 jetons que l’on ajoute. On peut les entourer et mettre une flèche pour montrer qu’ils rejoignent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présent,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que cherche-t-on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Combien de jetons il y a à la fin.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peut entourer l’ensemble des jetons pour montrer qu’on groupe les jetons de départ et ceux qu’on a ajoutés.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montrer ce que l’on cherche</a:t>
            </a:r>
            <a:r>
              <a:rPr lang="fr-FR" b="0" i="0" baseline="0" dirty="0">
                <a:latin typeface="Calibri" panose="020F0502020204030204" pitchFamily="34" charset="0"/>
              </a:rPr>
              <a:t> 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On met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un point d’interrogation à côté de l’ensemble des jetons entourés. 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13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vient de représenter le problème par un schéma et on peut désormais répondre à la question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combien de jetons y a-t-il maintenant dans la boite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aux élèves d’écrire sur leur ardoise le calcul à faire pour trouver la réponse. Ils lèvent leur ardoise lorsqu’ils l’ont écrit. Valider discrètement d’un signe de tête. </a:t>
            </a:r>
            <a:endParaRPr lang="fr-FR" b="0" i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27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 présent, prenez vos réglettes. Vous allez les organiser sur votre table pour représenter cette situation. Vous allez travailler en binôme pour avoir suffisamment de réglettes.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aux élèves, puis r</a:t>
            </a:r>
            <a:r>
              <a:rPr lang="fr-FR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eprendre en collectif :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 informations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avons-nous ? 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avait 16 jetons au départ dans la boite.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 réglettes avez-vous prises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La réglette orange et la réglette vert foncé mises côte à côte, car 16, c’est 10 + 6.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548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les 16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jetons du départ. Maintenant, on va représenter les 21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jetons qu’on ajoute.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 réglettes avez-vous prises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2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réglettes orange et une réglette blanche mises côte à côte, car 21, c’est 2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×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10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+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1.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02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les 21 jetons qu’on ajoute.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Comment avez-vous placé ces réglettes par rapport à celles de départ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? À côté ou en dessous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?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À côté, car on ajoute les jetons.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569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trouver maintenant la réponse à notre problème ? 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Faire émerger qu’on cherche la longueur du train formé par l’ensemble de ces réglettes.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229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5403410-2664-4ED1-BA33-463B920DA5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0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68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097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48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347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9BE8A99-E4F7-4270-962A-0F41CC304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4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6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7097E1E-0A60-8FFC-DFE1-F7FC443B83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4121E1-13E7-46AF-A21F-4A7F8A52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1D961D-20A3-458D-BB15-B983FE59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150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-8463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165637-CF1A-4ACE-BA93-0D8E3A201B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56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C14F76-D2C5-4E2B-9015-0B8D6C52E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74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A7AB0DF-90C7-4048-BFEF-4E20FAB6DE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036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096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91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897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687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59A59D-4501-404B-BBCB-BEB8095AE1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486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2EB296A-F435-45C1-063D-6AEB087AA1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57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9E7564-FE89-FE3C-EAAC-8291898721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592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23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942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F4DC14D-DA98-91CA-4F19-77C81C0568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6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981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519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20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3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2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25/07/2025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41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1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0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25/07/2025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1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713776E6-FDAB-4DC4-9050-5852F249B9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sz="2700" dirty="0"/>
              <a:t>9. Rechercher l’état final dans une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2745211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164842E-CB24-0231-AFC7-F8DD95249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6F8EDC2-BEC2-DCEA-9CFA-80842DE5E82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681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AF4451B-CF42-AFF7-7562-54D91A67F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3F722F2-F225-AAAE-FAAE-418DC0BFBD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35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00698-0BA6-FFF0-1CB5-999CD8E31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7DDF28B-AB79-6770-53FE-BC8F48286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98E4629-2ADB-8091-0EA8-D371D2F4A1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95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B9588-1BD8-29AE-109A-5045CB738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62C7E38-A933-571A-EA86-1AAB410B5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B9DBC55-FA87-D976-B04B-32C376E5D6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15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A2813-20D7-4A93-04AC-3EC500709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1EE65FD-13F7-F089-CE3B-F2A678766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7E21CC9-C1C5-0F2A-983D-807B16236C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395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9C47B-194F-5F79-671D-A93FC084E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5159800E-C365-B81D-6BED-A68418314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6110E714-D453-1AEC-1A21-3B4AE87AA4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74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263D50A-2EBB-846A-B586-43E6CBB4A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F13356D-70D6-56AB-5806-AC74945C283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91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0D59EE7-D215-AC91-198B-A7F2E9041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5B8997F-688E-9B62-A891-AC336BAFF4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161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D4F7B6E-91D9-D379-A938-7AE6D9964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FC850FE-8D80-DFC4-5AEA-F0E388BF05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34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159DD20B-0631-4AA4-64FE-5C6627758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EB46CEA4-F41D-C13E-B188-D494092819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856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D716D62-2ABD-395A-073E-325AF3E9A2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79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38689E1-4F69-A84A-859D-950C8213D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AEFA29-AF69-1FFA-C554-6E80E14803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47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EEDFF31-DA1B-0828-E71F-AF7C2A14C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BBAD2A9-AE54-9134-E16D-C23492FFB73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95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6398532-180D-BB34-157E-829D6B4AA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56D6A0C-10B5-D1FE-A506-29162927B8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5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49023DBB-01B3-EE19-1165-978F4BE20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D009746-5E86-85F8-4299-41A6761A74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74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D225D-974E-35A0-BABC-C65F97E39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20D56B5-A446-9824-4EF1-2506416CF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B388F73-B3CA-3FD3-E5C8-36201AC0AC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192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87CAB-FAA1-71A6-7549-8789D3860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re 36">
            <a:extLst>
              <a:ext uri="{FF2B5EF4-FFF2-40B4-BE49-F238E27FC236}">
                <a16:creationId xmlns:a16="http://schemas.microsoft.com/office/drawing/2014/main" id="{7C112A44-A426-F78C-1FC5-3538F75F2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E7365CBA-8E06-F161-749E-F6791D2E2C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471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F114A35B-1C25-9185-75DD-72A7C9BE1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D4B29859-C90C-7CDB-4392-F559F2502B7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373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7290E5B-49B0-494A-DE00-B83F3FB68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BA90453-94EE-6AF0-C293-F2FE32AEBB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544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09E8EF-E74B-C480-5B43-8B2E349A9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C2A8048-DA16-1520-FAA9-743E277607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351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ADC3D2F-5FDF-43E4-36DE-E86A07ECD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C6F742A-DA36-95F9-0801-0A398AA4FE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99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C0C8A6B-4496-7FBB-2C79-5E0B1F915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F3BF5E7-4008-4F78-D58F-3B3830242FF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55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8405CF8-938A-B818-5ABB-044690EC4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86FA412-6107-6225-00EA-8F9F69AD0E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054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C51EB113-258D-A216-C1FF-95DF9593E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0" name="Image 249">
            <a:extLst>
              <a:ext uri="{FF2B5EF4-FFF2-40B4-BE49-F238E27FC236}">
                <a16:creationId xmlns:a16="http://schemas.microsoft.com/office/drawing/2014/main" id="{B5F20ED5-945C-E354-A27D-86706228D9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216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6C71D34-50DA-CE45-CEBF-C52BFF00B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541E8E6-A2D0-B9B6-9FB6-C7D4E6882B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869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DC940B7-4AFB-F2CE-AC13-430EB631A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BC7CAA4-10B8-036D-C9B1-57E6B01E329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854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757FCE91-F3FD-66C6-307A-CA1C71DC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E3432A5-14F8-60D3-FCD8-343CD7BA47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8457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0EECA58-569E-9342-6096-4798FCEBA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9B4454-9202-F19D-8344-CBB1DB31D2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428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334CD81-5480-C338-DBB5-258C6DCBE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F819845-FADE-F6F6-7D64-7C997C3053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120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84AC6D8-6804-CFB3-78B7-F446737E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663BFDD-7488-A49A-8E0D-8D246C3980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332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3C47268-0A05-A429-CA00-99B9FAB5D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30A4731-AF43-7030-112D-570033B9EC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54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714D166-8D0F-7B6D-A80C-3A1CE3618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33289DA-AA51-BA2D-0ED8-B26D6AEEFF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47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3C6D2C4-D9BF-A89B-1CDA-F1844E59A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0E51A46-4B2A-542E-C0F4-B996FC172F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10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764598E-ABC6-B75D-C94F-1949FB817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D27DC66-A306-FBB5-C046-F499E2956C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27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072EFED-CF6B-7D07-1AFB-8606607A4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7E0375-CD5C-6054-6DE7-B5D3D189EA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111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176586DC-29C8-9DD6-BA5B-F24AC02E4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8A23517-27F7-8621-4918-4C17BE014E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236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C7A0DC9-7987-AA50-F725-C800BC558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6308BA-9459-F938-C7C5-E7F30860CC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011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6303d845353e500dfe8c872dce30f0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1f87a2f2b3d55cca07ebd178771dec6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  <SharedWithUsers xmlns="27f64e36-29aa-44d5-a3e0-06242cad7d4d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41B2F2F-A4FA-4750-B5F7-F76A354B1E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B294D5-9479-4072-A39C-3F5AF912A241}">
  <ds:schemaRefs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d84cc96-e4f0-4e7f-873a-a508fb658c4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1765</Words>
  <Application>Microsoft Office PowerPoint</Application>
  <PresentationFormat>Affichage à l'écran (4:3)</PresentationFormat>
  <Paragraphs>135</Paragraphs>
  <Slides>38</Slides>
  <Notes>38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10</vt:i4>
      </vt:variant>
      <vt:variant>
        <vt:lpstr>Titres des diapositives</vt:lpstr>
      </vt:variant>
      <vt:variant>
        <vt:i4>38</vt:i4>
      </vt:variant>
    </vt:vector>
  </HeadingPairs>
  <TitlesOfParts>
    <vt:vector size="52" baseType="lpstr">
      <vt:lpstr>Arial</vt:lpstr>
      <vt:lpstr>Calibri</vt:lpstr>
      <vt:lpstr>Calibri Light</vt:lpstr>
      <vt:lpstr>Verdana</vt:lpstr>
      <vt:lpstr>Thème Office</vt:lpstr>
      <vt:lpstr>4_Thème Office</vt:lpstr>
      <vt:lpstr>5_Thème Office</vt:lpstr>
      <vt:lpstr>6_Thème Office</vt:lpstr>
      <vt:lpstr>7_Thème Office</vt:lpstr>
      <vt:lpstr>1_Thème Office</vt:lpstr>
      <vt:lpstr>8_Thème Office</vt:lpstr>
      <vt:lpstr>9_Thème Office</vt:lpstr>
      <vt:lpstr>10_Thème Office</vt:lpstr>
      <vt:lpstr>12_Thème Office</vt:lpstr>
      <vt:lpstr>9. Rechercher l’état final dans une transformation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2025-07-25T16:44:23Z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  <property fmtid="{D5CDD505-2E9C-101B-9397-08002B2CF9AE}" pid="4" name="Order">
    <vt:r8>1236800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