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bookmarkIdSeed="2">
  <p:sldMasterIdLst>
    <p:sldMasterId id="2147483648" r:id="rId4"/>
    <p:sldMasterId id="2147483653" r:id="rId5"/>
    <p:sldMasterId id="2147483658" r:id="rId6"/>
    <p:sldMasterId id="2147483662" r:id="rId7"/>
    <p:sldMasterId id="2147483666" r:id="rId8"/>
  </p:sldMasterIdLst>
  <p:notesMasterIdLst>
    <p:notesMasterId r:id="rId37"/>
  </p:notesMasterIdLst>
  <p:sldIdLst>
    <p:sldId id="256" r:id="rId9"/>
    <p:sldId id="303" r:id="rId10"/>
    <p:sldId id="304" r:id="rId11"/>
    <p:sldId id="335" r:id="rId12"/>
    <p:sldId id="337" r:id="rId13"/>
    <p:sldId id="342" r:id="rId14"/>
    <p:sldId id="338" r:id="rId15"/>
    <p:sldId id="339" r:id="rId16"/>
    <p:sldId id="332" r:id="rId17"/>
    <p:sldId id="329" r:id="rId18"/>
    <p:sldId id="330" r:id="rId19"/>
    <p:sldId id="340" r:id="rId20"/>
    <p:sldId id="306" r:id="rId21"/>
    <p:sldId id="297" r:id="rId22"/>
    <p:sldId id="333" r:id="rId23"/>
    <p:sldId id="341" r:id="rId24"/>
    <p:sldId id="308" r:id="rId25"/>
    <p:sldId id="632" r:id="rId26"/>
    <p:sldId id="633" r:id="rId27"/>
    <p:sldId id="634" r:id="rId28"/>
    <p:sldId id="285" r:id="rId29"/>
    <p:sldId id="288" r:id="rId30"/>
    <p:sldId id="635" r:id="rId31"/>
    <p:sldId id="636" r:id="rId32"/>
    <p:sldId id="637" r:id="rId33"/>
    <p:sldId id="638" r:id="rId34"/>
    <p:sldId id="286" r:id="rId35"/>
    <p:sldId id="287" r:id="rId36"/>
  </p:sldIdLst>
  <p:sldSz cx="9144000" cy="6858000" type="screen4x3"/>
  <p:notesSz cx="6858000" cy="9144000"/>
  <p:embeddedFontLst>
    <p:embeddedFont>
      <p:font typeface="Verdana" panose="020B0604030504040204" pitchFamily="34"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2EACF4B5-B5D6-1F77-434B-4ACC816D40DA}" name="Caroline HACHE" initials="CH" userId="Caroline HACHE"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 id="6" name="jennifer riviere" initials="jr" lastIdx="6" clrIdx="6">
    <p:extLst>
      <p:ext uri="{19B8F6BF-5375-455C-9EA6-DF929625EA0E}">
        <p15:presenceInfo xmlns:p15="http://schemas.microsoft.com/office/powerpoint/2012/main" userId="77148290420568c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397" autoAdjust="0"/>
    <p:restoredTop sz="86013" autoAdjust="0"/>
  </p:normalViewPr>
  <p:slideViewPr>
    <p:cSldViewPr snapToGrid="0">
      <p:cViewPr varScale="1">
        <p:scale>
          <a:sx n="71" d="100"/>
          <a:sy n="71" d="100"/>
        </p:scale>
        <p:origin x="2026" y="48"/>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font" Target="fonts/font2.fntdata"/><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font" Target="fonts/font1.fntdata"/><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font" Target="fonts/font4.fntdata"/><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notesMaster" Target="notesMasters/notesMaster1.xml"/><Relationship Id="rId40" Type="http://schemas.openxmlformats.org/officeDocument/2006/relationships/font" Target="fonts/font3.fntdata"/><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57" Type="http://schemas.openxmlformats.org/officeDocument/2006/relationships/presProps" Target="presProps.xml"/><Relationship Id="rId61" Type="http://schemas.microsoft.com/office/2018/10/relationships/authors" Target="author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t>Aujourd’hui, nous allons comparer, ranger et intercaler des nombres jusqu’à 1 000. Nous allons aussi associer des nombres à leur position sur une ligne numérique.</a:t>
            </a:r>
            <a:endParaRPr lang="fr-FR" b="0" i="1" dirty="0">
              <a:latin typeface="Arial" panose="020B0604020202020204" pitchFamily="34" charset="0"/>
              <a:cs typeface="Arial" panose="020B0604020202020204" pitchFamily="34" charset="0"/>
            </a:endParaRPr>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579 est inférieur à… Écrivez un nombre qui convient.</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Valider les réponses d’un signe discret dès que les élèves montrent leur ardoise.</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Lors du retour, commencer par interroger les élèves sur la bonne compréhension de l’inégalité : </a:t>
            </a:r>
            <a:r>
              <a:rPr lang="fr-FR" i="1" kern="1200" dirty="0">
                <a:solidFill>
                  <a:schemeClr val="tx1"/>
                </a:solidFill>
                <a:latin typeface="Calibri" panose="020F0502020204030204" pitchFamily="34" charset="0"/>
                <a:ea typeface="+mn-ea"/>
                <a:cs typeface="+mn-cs"/>
              </a:rPr>
              <a:t>est-ce qu'on cherche un nombre inférieur ou supérieur à 579 ? </a:t>
            </a:r>
          </a:p>
          <a:p>
            <a:pPr marL="0" marR="0" indent="0" algn="l" defTabSz="914400" rtl="0" eaLnBrk="1" fontAlgn="auto" latinLnBrk="0" hangingPunct="1">
              <a:lnSpc>
                <a:spcPct val="100000"/>
              </a:lnSpc>
              <a:spcBef>
                <a:spcPts val="0"/>
              </a:spcBef>
              <a:spcAft>
                <a:spcPts val="0"/>
              </a:spcAft>
              <a:buClrTx/>
              <a:buSzTx/>
              <a:buFontTx/>
              <a:buNone/>
              <a:tabLst/>
              <a:defRPr/>
            </a:pPr>
            <a:r>
              <a:rPr lang="fr-FR" i="0" kern="1200" dirty="0">
                <a:solidFill>
                  <a:schemeClr val="tx1"/>
                </a:solidFill>
                <a:latin typeface="Calibri" panose="020F0502020204030204" pitchFamily="34" charset="0"/>
                <a:ea typeface="+mn-ea"/>
                <a:cs typeface="+mn-cs"/>
              </a:rPr>
              <a:t>Puis, </a:t>
            </a:r>
            <a:r>
              <a:rPr lang="fr-FR" i="0" dirty="0">
                <a:latin typeface="Calibri" panose="020F0502020204030204" pitchFamily="34" charset="0"/>
              </a:rPr>
              <a:t>interroger quelques élèves et faire valider ou invalider les propositions par leurs pairs.</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10</a:t>
            </a:fld>
            <a:endParaRPr lang="fr-FR"/>
          </a:p>
        </p:txBody>
      </p:sp>
    </p:spTree>
    <p:extLst>
      <p:ext uri="{BB962C8B-B14F-4D97-AF65-F5344CB8AC3E}">
        <p14:creationId xmlns:p14="http://schemas.microsoft.com/office/powerpoint/2010/main" val="22462343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Même démarche.</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Ne plus lire ce qui est affiché pour laisser les élèves reconnaitre le signe et se questionner seuls sur le genre de nombre à trouver pour que l’inégalité soit correcte.</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Lors du retour collectif, proposer un raisonnement pour trouver rapidement une réponse : </a:t>
            </a:r>
            <a:r>
              <a:rPr lang="fr-FR" i="1" dirty="0">
                <a:latin typeface="Calibri" panose="020F0502020204030204" pitchFamily="34" charset="0"/>
              </a:rPr>
              <a:t>comme on cherche un nombre inférieur à la somme, il suffit de choisir un nombre inférieur à l’un des deux nombres additionnés. Si on avait cherché un nombre supérieur à la somme, il aurait fallu la calculer d’abord.</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11</a:t>
            </a:fld>
            <a:endParaRPr lang="fr-FR"/>
          </a:p>
        </p:txBody>
      </p:sp>
    </p:spTree>
    <p:extLst>
      <p:ext uri="{BB962C8B-B14F-4D97-AF65-F5344CB8AC3E}">
        <p14:creationId xmlns:p14="http://schemas.microsoft.com/office/powerpoint/2010/main" val="4794528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Lors du retour collectif, faire citer par les élèves toutes les solutions possibles. Le chiffre des centaines étant le même et le chiffre des unités étant supérieur, il faut compléter par un chiffre des dizaines plus petit pour que 6c 4d 3u soit supérieur au nombre à compléter.</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Réponses possibles </a:t>
            </a:r>
            <a:r>
              <a:rPr lang="fr-FR" i="0" dirty="0">
                <a:latin typeface="Calibri" panose="020F0502020204030204" pitchFamily="34" charset="0"/>
              </a:rPr>
              <a:t>: </a:t>
            </a:r>
            <a:r>
              <a:rPr lang="fr-FR" i="0" dirty="0" err="1">
                <a:latin typeface="Calibri" panose="020F0502020204030204" pitchFamily="34" charset="0"/>
              </a:rPr>
              <a:t>3d</a:t>
            </a:r>
            <a:r>
              <a:rPr lang="fr-FR" i="0" dirty="0">
                <a:latin typeface="Calibri" panose="020F0502020204030204" pitchFamily="34" charset="0"/>
              </a:rPr>
              <a:t>, </a:t>
            </a:r>
            <a:r>
              <a:rPr lang="fr-FR" i="0" dirty="0" err="1">
                <a:latin typeface="Calibri" panose="020F0502020204030204" pitchFamily="34" charset="0"/>
              </a:rPr>
              <a:t>2d</a:t>
            </a:r>
            <a:r>
              <a:rPr lang="fr-FR" i="0" dirty="0">
                <a:latin typeface="Calibri" panose="020F0502020204030204" pitchFamily="34" charset="0"/>
              </a:rPr>
              <a:t>, </a:t>
            </a:r>
            <a:r>
              <a:rPr lang="fr-FR" i="0" dirty="0" err="1">
                <a:latin typeface="Calibri" panose="020F0502020204030204" pitchFamily="34" charset="0"/>
              </a:rPr>
              <a:t>1d</a:t>
            </a:r>
            <a:r>
              <a:rPr lang="fr-FR" i="0" dirty="0">
                <a:latin typeface="Calibri" panose="020F0502020204030204" pitchFamily="34" charset="0"/>
              </a:rPr>
              <a:t> ou </a:t>
            </a:r>
            <a:r>
              <a:rPr lang="fr-FR" i="0" dirty="0" err="1">
                <a:latin typeface="Calibri" panose="020F0502020204030204" pitchFamily="34" charset="0"/>
              </a:rPr>
              <a:t>0d</a:t>
            </a:r>
            <a:r>
              <a:rPr lang="fr-FR" i="0" dirty="0">
                <a:latin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Noter éventuellement toutes les possibilités au tableau afin d’aider les élèves à comprendre le raisonnement. </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12</a:t>
            </a:fld>
            <a:endParaRPr lang="fr-FR"/>
          </a:p>
        </p:txBody>
      </p:sp>
    </p:spTree>
    <p:extLst>
      <p:ext uri="{BB962C8B-B14F-4D97-AF65-F5344CB8AC3E}">
        <p14:creationId xmlns:p14="http://schemas.microsoft.com/office/powerpoint/2010/main" val="9604652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Maintenant, vous allez</a:t>
            </a:r>
            <a:r>
              <a:rPr lang="fr-FR" i="1" baseline="0" dirty="0">
                <a:latin typeface="Calibri" panose="020F0502020204030204" pitchFamily="34" charset="0"/>
              </a:rPr>
              <a:t> ranger 6 </a:t>
            </a:r>
            <a:r>
              <a:rPr lang="fr-FR" i="1" dirty="0">
                <a:latin typeface="Calibri" panose="020F0502020204030204" pitchFamily="34" charset="0"/>
              </a:rPr>
              <a:t>nombres dans l’ordre croissant.</a:t>
            </a:r>
          </a:p>
          <a:p>
            <a:pPr marL="0" marR="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Faire rappeler aux élèves ce que ça signifie, ainsi que la procédure pour y parvenir.</a:t>
            </a:r>
            <a:endParaRPr lang="fr-FR" i="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13</a:t>
            </a:fld>
            <a:endParaRPr lang="fr-FR"/>
          </a:p>
        </p:txBody>
      </p:sp>
    </p:spTree>
    <p:extLst>
      <p:ext uri="{BB962C8B-B14F-4D97-AF65-F5344CB8AC3E}">
        <p14:creationId xmlns:p14="http://schemas.microsoft.com/office/powerpoint/2010/main" val="11675107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dirty="0">
                <a:latin typeface="Calibri" panose="020F0502020204030204" pitchFamily="34" charset="0"/>
              </a:rPr>
              <a:t>Valider discrètement</a:t>
            </a:r>
            <a:r>
              <a:rPr lang="fr-FR" baseline="0" dirty="0">
                <a:latin typeface="Calibri" panose="020F0502020204030204" pitchFamily="34" charset="0"/>
              </a:rPr>
              <a:t> les résultats des élèves, relancer si nécessaire. Corriger lorsque la majorité de la classe a terminé.</a:t>
            </a:r>
            <a:endParaRPr lang="fr-FR" dirty="0">
              <a:latin typeface="Calibri" panose="020F0502020204030204" pitchFamily="34" charset="0"/>
            </a:endParaRPr>
          </a:p>
          <a:p>
            <a:pPr marL="0" indent="0"/>
            <a:r>
              <a:rPr lang="fr-FR" baseline="0" dirty="0">
                <a:latin typeface="Calibri" panose="020F0502020204030204" pitchFamily="34" charset="0"/>
              </a:rPr>
              <a:t>Faire verbaliser la procédure : on place d’abord le seul nombre inférieur à 100 (92). Pour comparer tous les nombres supérieurs à 100, on regarde d’abord le chiffre des centaines. À centaines égales, on compare le chiffre des dizaines (518 &lt; 583).</a:t>
            </a:r>
          </a:p>
          <a:p>
            <a:pPr marL="0" indent="0"/>
            <a:r>
              <a:rPr lang="fr-FR" b="1" baseline="0" dirty="0">
                <a:latin typeface="Calibri" panose="020F0502020204030204" pitchFamily="34" charset="0"/>
                <a:cs typeface="Calibri"/>
              </a:rPr>
              <a:t>Réponse attendue : 92 &lt; 349 &lt; 518 &lt; 583 &lt; 794 &lt; 801.</a:t>
            </a:r>
          </a:p>
          <a:p>
            <a:pPr marL="0" indent="0"/>
            <a:r>
              <a:rPr lang="fr-FR" baseline="0" dirty="0">
                <a:latin typeface="Calibri" panose="020F0502020204030204" pitchFamily="34" charset="0"/>
                <a:cs typeface="Calibri"/>
              </a:rPr>
              <a:t>Barrer les nombres au fur et à mesure que les élèves les énoncent afin d’encourager cette méthodologie lors du passage sur le fichier.</a:t>
            </a:r>
            <a:endParaRPr lang="fr-FR" dirty="0">
              <a:latin typeface="Calibri" panose="020F0502020204030204" pitchFamily="34" charset="0"/>
              <a:cs typeface="Calibri"/>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14</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Vous allez désormais écrire des nombres qui conviennent en fonction des nombres déjà donnés. Vous aurez donc des réponses différentes, il y a plusieurs solutions possibles. Attention au signe de comparaison, le rangement va désormais se faire dans l’ordre décroissant. </a:t>
            </a:r>
            <a:r>
              <a:rPr lang="fr-FR" i="0" baseline="0" dirty="0">
                <a:latin typeface="Calibri" panose="020F0502020204030204" pitchFamily="34" charset="0"/>
              </a:rPr>
              <a:t>Faire rappeler aux élèves ce que ça signifie.</a:t>
            </a:r>
            <a:endParaRPr lang="fr-FR" i="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15</a:t>
            </a:fld>
            <a:endParaRPr lang="fr-FR"/>
          </a:p>
        </p:txBody>
      </p:sp>
    </p:spTree>
    <p:extLst>
      <p:ext uri="{BB962C8B-B14F-4D97-AF65-F5344CB8AC3E}">
        <p14:creationId xmlns:p14="http://schemas.microsoft.com/office/powerpoint/2010/main" val="2178066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i="1" dirty="0">
                <a:latin typeface="Calibri" panose="020F0502020204030204" pitchFamily="34" charset="0"/>
              </a:rPr>
              <a:t>Écrivez sur votre ardoise cette ligne, puis compléter les pointillés par 3 nombres de votre choix qui conviennent</a:t>
            </a:r>
            <a:r>
              <a:rPr lang="fr-FR" dirty="0">
                <a:latin typeface="Calibri" panose="020F0502020204030204" pitchFamily="34" charset="0"/>
              </a:rPr>
              <a:t>.</a:t>
            </a:r>
          </a:p>
          <a:p>
            <a:pPr marL="0" indent="0"/>
            <a:r>
              <a:rPr lang="fr-FR" dirty="0">
                <a:latin typeface="Calibri" panose="020F0502020204030204" pitchFamily="34" charset="0"/>
              </a:rPr>
              <a:t>Passer dans les rangs pour apporter l’aide nécessaire, valider ou invalider les réponses.</a:t>
            </a:r>
          </a:p>
          <a:p>
            <a:pPr marL="0" indent="0"/>
            <a:r>
              <a:rPr lang="fr-FR" dirty="0">
                <a:latin typeface="Calibri" panose="020F0502020204030204" pitchFamily="34" charset="0"/>
              </a:rPr>
              <a:t>Lors du retour collectif, interroger plusieurs élèves afin qu’ils énoncent leurs propositions. Faire valider ou invalider par le reste de la classe. </a:t>
            </a:r>
          </a:p>
          <a:p>
            <a:pPr marL="0" indent="0"/>
            <a:r>
              <a:rPr lang="fr-FR" dirty="0">
                <a:effectLst/>
                <a:latin typeface="Calibri" panose="020F0502020204030204" pitchFamily="34" charset="0"/>
                <a:ea typeface="Aptos" panose="020B0004020202020204" pitchFamily="34" charset="0"/>
                <a:cs typeface="Times New Roman" panose="02020603050405020304" pitchFamily="18" charset="0"/>
              </a:rPr>
              <a:t>Conclure ensemble par une justification générale : </a:t>
            </a:r>
            <a:r>
              <a:rPr lang="fr-FR" i="1" dirty="0">
                <a:effectLst/>
                <a:latin typeface="Calibri" panose="020F0502020204030204" pitchFamily="34" charset="0"/>
                <a:ea typeface="Aptos" panose="020B0004020202020204" pitchFamily="34" charset="0"/>
                <a:cs typeface="Times New Roman" panose="02020603050405020304" pitchFamily="18" charset="0"/>
              </a:rPr>
              <a:t>pour ce premier espace à compléter, tous les nombres entre 604 et 631 conviennent</a:t>
            </a:r>
            <a:r>
              <a:rPr lang="fr-FR" dirty="0">
                <a:effectLst/>
                <a:latin typeface="Calibri" panose="020F0502020204030204" pitchFamily="34" charset="0"/>
                <a:ea typeface="Aptos" panose="020B0004020202020204" pitchFamily="34" charset="0"/>
                <a:cs typeface="Times New Roman" panose="02020603050405020304" pitchFamily="18" charset="0"/>
              </a:rPr>
              <a:t>.</a:t>
            </a:r>
            <a:endParaRPr lang="fr-FR"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16</a:t>
            </a:fld>
            <a:endParaRPr lang="fr-FR"/>
          </a:p>
        </p:txBody>
      </p:sp>
    </p:spTree>
    <p:extLst>
      <p:ext uri="{BB962C8B-B14F-4D97-AF65-F5344CB8AC3E}">
        <p14:creationId xmlns:p14="http://schemas.microsoft.com/office/powerpoint/2010/main" val="23528667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Nous allons refaire un exercice avec la ligne numérique graduée. Il faut trouver précisément quel nombre correspond à la position que je vais afficher. Ce n’est pas une estimation.</a:t>
            </a:r>
          </a:p>
          <a:p>
            <a:pPr marL="0" indent="0"/>
            <a:r>
              <a:rPr lang="fr-FR" i="0" dirty="0">
                <a:latin typeface="Calibri" panose="020F0502020204030204" pitchFamily="34" charset="0"/>
              </a:rPr>
              <a:t>Faire décrire aux élèves la ligne numérique</a:t>
            </a:r>
            <a:r>
              <a:rPr lang="fr-FR" baseline="0" dirty="0">
                <a:latin typeface="Calibri" panose="020F0502020204030204" pitchFamily="34" charset="0"/>
              </a:rPr>
              <a:t> </a:t>
            </a:r>
            <a:r>
              <a:rPr lang="fr-FR" i="0" dirty="0">
                <a:latin typeface="Calibri" panose="020F0502020204030204" pitchFamily="34" charset="0"/>
              </a:rPr>
              <a:t>: </a:t>
            </a:r>
            <a:r>
              <a:rPr lang="fr-FR" i="1" dirty="0">
                <a:latin typeface="Calibri" panose="020F0502020204030204" pitchFamily="34" charset="0"/>
              </a:rPr>
              <a:t>que voyez-vous</a:t>
            </a:r>
            <a:r>
              <a:rPr lang="fr-FR" i="1" baseline="0" dirty="0">
                <a:latin typeface="Calibri" panose="020F0502020204030204" pitchFamily="34" charset="0"/>
              </a:rPr>
              <a:t> </a:t>
            </a:r>
            <a:r>
              <a:rPr lang="fr-FR" i="1" dirty="0">
                <a:latin typeface="Calibri" panose="020F0502020204030204" pitchFamily="34" charset="0"/>
              </a:rPr>
              <a:t>? →</a:t>
            </a:r>
            <a:r>
              <a:rPr lang="fr-FR" i="1" baseline="0" dirty="0">
                <a:latin typeface="Calibri" panose="020F0502020204030204" pitchFamily="34" charset="0"/>
              </a:rPr>
              <a:t> </a:t>
            </a:r>
            <a:r>
              <a:rPr lang="fr-FR" i="1" dirty="0">
                <a:latin typeface="Calibri" panose="020F0502020204030204" pitchFamily="34" charset="0"/>
              </a:rPr>
              <a:t>Des ronds orange avec les dizaines de 460 à 500, des graduations bleues dont certaines sont plus grandes, une case avec des pointillés à compléter en observant le repère pointé par la flèche. </a:t>
            </a:r>
          </a:p>
          <a:p>
            <a:pPr marL="0" indent="0"/>
            <a:r>
              <a:rPr lang="fr-FR" i="1" dirty="0">
                <a:latin typeface="Calibri" panose="020F0502020204030204" pitchFamily="34" charset="0"/>
              </a:rPr>
              <a:t>Pourquoi certaines graduations bleues sont-elles plus grandes</a:t>
            </a:r>
            <a:r>
              <a:rPr lang="fr-FR" i="1" baseline="0" dirty="0">
                <a:latin typeface="Calibri" panose="020F0502020204030204" pitchFamily="34" charset="0"/>
              </a:rPr>
              <a:t> </a:t>
            </a:r>
            <a:r>
              <a:rPr lang="fr-FR" i="1" dirty="0">
                <a:latin typeface="Calibri" panose="020F0502020204030204" pitchFamily="34" charset="0"/>
              </a:rPr>
              <a:t>? →</a:t>
            </a:r>
            <a:r>
              <a:rPr lang="fr-FR" i="1" baseline="0" dirty="0">
                <a:latin typeface="Calibri" panose="020F0502020204030204" pitchFamily="34" charset="0"/>
              </a:rPr>
              <a:t> Elles</a:t>
            </a:r>
            <a:r>
              <a:rPr lang="fr-FR" i="1" dirty="0">
                <a:latin typeface="Calibri" panose="020F0502020204030204" pitchFamily="34" charset="0"/>
              </a:rPr>
              <a:t> correspondent au milieu entre 2</a:t>
            </a:r>
            <a:r>
              <a:rPr lang="fr-FR" i="1" baseline="0" dirty="0">
                <a:latin typeface="Calibri" panose="020F0502020204030204" pitchFamily="34" charset="0"/>
              </a:rPr>
              <a:t> </a:t>
            </a:r>
            <a:r>
              <a:rPr lang="fr-FR" i="1" dirty="0">
                <a:latin typeface="Calibri" panose="020F0502020204030204" pitchFamily="34" charset="0"/>
              </a:rPr>
              <a:t>dizaines, donc aux nombres avec 5</a:t>
            </a:r>
            <a:r>
              <a:rPr lang="fr-FR" i="1" baseline="0" dirty="0">
                <a:latin typeface="Calibri" panose="020F0502020204030204" pitchFamily="34" charset="0"/>
              </a:rPr>
              <a:t> </a:t>
            </a:r>
            <a:r>
              <a:rPr lang="fr-FR" i="1" dirty="0">
                <a:latin typeface="Calibri" panose="020F0502020204030204" pitchFamily="34" charset="0"/>
              </a:rPr>
              <a:t>unités restantes.</a:t>
            </a:r>
          </a:p>
          <a:p>
            <a:pPr marL="0" indent="0"/>
            <a:endParaRPr lang="fr-FR" i="1"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17533662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Écrivez sur votre ardoise à quel nombre correspond ce repère </a:t>
            </a:r>
            <a:r>
              <a:rPr lang="fr-FR" i="0" dirty="0">
                <a:latin typeface="Calibri" panose="020F0502020204030204" pitchFamily="34" charset="0"/>
              </a:rPr>
              <a:t>(pointer la flèche). </a:t>
            </a:r>
          </a:p>
          <a:p>
            <a:pPr marL="0" indent="0"/>
            <a:r>
              <a:rPr lang="fr-FR" i="0" dirty="0">
                <a:latin typeface="Calibri" panose="020F0502020204030204" pitchFamily="34" charset="0"/>
              </a:rPr>
              <a:t>Laisser un court temps de recherche individuelle. Lors de la correction, faire verbaliser la procédure</a:t>
            </a:r>
            <a:r>
              <a:rPr lang="fr-FR" i="0" baseline="0" dirty="0">
                <a:latin typeface="Calibri" panose="020F0502020204030204" pitchFamily="34" charset="0"/>
              </a:rPr>
              <a:t> </a:t>
            </a:r>
            <a:r>
              <a:rPr lang="fr-FR" i="0" dirty="0">
                <a:latin typeface="Calibri" panose="020F0502020204030204" pitchFamily="34" charset="0"/>
              </a:rPr>
              <a:t>: </a:t>
            </a:r>
            <a:r>
              <a:rPr lang="fr-FR" i="1" dirty="0">
                <a:latin typeface="Calibri" panose="020F0502020204030204" pitchFamily="34" charset="0"/>
              </a:rPr>
              <a:t>on cherche un nombre qui est entre 470 et 480. Il a donc 4</a:t>
            </a:r>
            <a:r>
              <a:rPr lang="fr-FR" i="1" baseline="0" dirty="0">
                <a:latin typeface="Calibri" panose="020F0502020204030204" pitchFamily="34" charset="0"/>
              </a:rPr>
              <a:t> </a:t>
            </a:r>
            <a:r>
              <a:rPr lang="fr-FR" i="1" dirty="0">
                <a:latin typeface="Calibri" panose="020F0502020204030204" pitchFamily="34" charset="0"/>
              </a:rPr>
              <a:t>centaines et 7</a:t>
            </a:r>
            <a:r>
              <a:rPr lang="fr-FR" i="1" baseline="0" dirty="0">
                <a:latin typeface="Calibri" panose="020F0502020204030204" pitchFamily="34" charset="0"/>
              </a:rPr>
              <a:t> </a:t>
            </a:r>
            <a:r>
              <a:rPr lang="fr-FR" i="1" dirty="0">
                <a:latin typeface="Calibri" panose="020F0502020204030204" pitchFamily="34" charset="0"/>
              </a:rPr>
              <a:t>dizaines. On voit aussi qu’il est après la graduation centrale, il est donc plus grand que 475. </a:t>
            </a:r>
          </a:p>
          <a:p>
            <a:pPr marL="216000" indent="-144000">
              <a:buFont typeface="Arial" panose="020B0604020202020204" pitchFamily="34" charset="0"/>
              <a:buChar char="•"/>
            </a:pPr>
            <a:r>
              <a:rPr lang="fr-FR" i="1" dirty="0">
                <a:latin typeface="Calibri" panose="020F0502020204030204" pitchFamily="34" charset="0"/>
              </a:rPr>
              <a:t>on peut ensuite compter les graduations jusqu’à la flèche</a:t>
            </a:r>
            <a:r>
              <a:rPr lang="fr-FR" i="1" baseline="0" dirty="0">
                <a:latin typeface="Calibri" panose="020F0502020204030204" pitchFamily="34" charset="0"/>
              </a:rPr>
              <a:t> </a:t>
            </a:r>
            <a:r>
              <a:rPr lang="fr-FR" i="1" dirty="0">
                <a:latin typeface="Calibri" panose="020F0502020204030204" pitchFamily="34" charset="0"/>
              </a:rPr>
              <a:t>: il est à 4</a:t>
            </a:r>
            <a:r>
              <a:rPr lang="fr-FR" i="1" baseline="0" dirty="0">
                <a:latin typeface="Calibri" panose="020F0502020204030204" pitchFamily="34" charset="0"/>
              </a:rPr>
              <a:t> graduations</a:t>
            </a:r>
            <a:r>
              <a:rPr lang="fr-FR" i="1" dirty="0">
                <a:latin typeface="Calibri" panose="020F0502020204030204" pitchFamily="34" charset="0"/>
              </a:rPr>
              <a:t> après la graduation centrale, donc c’est 475</a:t>
            </a:r>
            <a:r>
              <a:rPr lang="fr-FR" i="1" baseline="0" dirty="0">
                <a:latin typeface="Calibri" panose="020F0502020204030204" pitchFamily="34" charset="0"/>
              </a:rPr>
              <a:t> </a:t>
            </a:r>
            <a:r>
              <a:rPr lang="fr-FR" i="1" dirty="0">
                <a:latin typeface="Calibri" panose="020F0502020204030204" pitchFamily="34" charset="0"/>
              </a:rPr>
              <a:t>+</a:t>
            </a:r>
            <a:r>
              <a:rPr lang="fr-FR" i="1" baseline="0" dirty="0">
                <a:latin typeface="Calibri" panose="020F0502020204030204" pitchFamily="34" charset="0"/>
              </a:rPr>
              <a:t> </a:t>
            </a:r>
            <a:r>
              <a:rPr lang="fr-FR" i="1" dirty="0">
                <a:latin typeface="Calibri" panose="020F0502020204030204" pitchFamily="34" charset="0"/>
              </a:rPr>
              <a:t>4, c’est-à-dire 479</a:t>
            </a:r>
            <a:r>
              <a:rPr lang="fr-FR" i="1" baseline="0" dirty="0">
                <a:latin typeface="Calibri" panose="020F0502020204030204" pitchFamily="34" charset="0"/>
              </a:rPr>
              <a:t> </a:t>
            </a:r>
            <a:r>
              <a:rPr lang="fr-FR" i="1" dirty="0">
                <a:latin typeface="Calibri" panose="020F0502020204030204" pitchFamily="34" charset="0"/>
              </a:rPr>
              <a:t>;</a:t>
            </a:r>
          </a:p>
          <a:p>
            <a:pPr marL="216000" indent="-144000">
              <a:buFont typeface="Arial" panose="020B0604020202020204" pitchFamily="34" charset="0"/>
              <a:buChar char="•"/>
            </a:pPr>
            <a:r>
              <a:rPr lang="fr-FR" b="1" i="0" dirty="0">
                <a:latin typeface="Calibri" panose="020F0502020204030204" pitchFamily="34" charset="0"/>
              </a:rPr>
              <a:t>ou</a:t>
            </a:r>
            <a:r>
              <a:rPr lang="fr-FR" i="1" dirty="0">
                <a:latin typeface="Calibri" panose="020F0502020204030204" pitchFamily="34" charset="0"/>
              </a:rPr>
              <a:t> alors on peut voir qu’il correspond à la graduation juste avant 480. Or, 480</a:t>
            </a:r>
            <a:r>
              <a:rPr lang="fr-FR" i="1" baseline="0" dirty="0">
                <a:latin typeface="Calibri" panose="020F0502020204030204" pitchFamily="34" charset="0"/>
              </a:rPr>
              <a:t> </a:t>
            </a:r>
            <a:r>
              <a:rPr lang="fr-FR" i="1" dirty="0">
                <a:latin typeface="Calibri" panose="020F0502020204030204" pitchFamily="34" charset="0"/>
              </a:rPr>
              <a:t>–</a:t>
            </a:r>
            <a:r>
              <a:rPr lang="fr-FR" i="1" baseline="0" dirty="0">
                <a:latin typeface="Calibri" panose="020F0502020204030204" pitchFamily="34" charset="0"/>
              </a:rPr>
              <a:t> </a:t>
            </a:r>
            <a:r>
              <a:rPr lang="fr-FR" i="1" dirty="0">
                <a:latin typeface="Calibri" panose="020F0502020204030204" pitchFamily="34" charset="0"/>
              </a:rPr>
              <a:t>1 =</a:t>
            </a:r>
            <a:r>
              <a:rPr lang="fr-FR" i="1" baseline="0" dirty="0">
                <a:latin typeface="Calibri" panose="020F0502020204030204" pitchFamily="34" charset="0"/>
              </a:rPr>
              <a:t> </a:t>
            </a:r>
            <a:r>
              <a:rPr lang="fr-FR" i="1" dirty="0">
                <a:latin typeface="Calibri" panose="020F0502020204030204" pitchFamily="34" charset="0"/>
              </a:rPr>
              <a:t>479. C’est donc 479 </a:t>
            </a:r>
            <a:r>
              <a:rPr lang="fr-FR" i="0" dirty="0">
                <a:latin typeface="Calibri" panose="020F0502020204030204" pitchFamily="34" charset="0"/>
              </a:rPr>
              <a:t>(procédure à privilégier)</a:t>
            </a:r>
            <a:r>
              <a:rPr lang="fr-FR" i="1" baseline="0" dirty="0">
                <a:latin typeface="Calibri" panose="020F0502020204030204" pitchFamily="34" charset="0"/>
              </a:rPr>
              <a:t> </a:t>
            </a:r>
            <a:r>
              <a:rPr lang="fr-FR" i="1" dirty="0">
                <a:latin typeface="Calibri" panose="020F0502020204030204" pitchFamily="34" charset="0"/>
              </a:rPr>
              <a:t>;</a:t>
            </a:r>
          </a:p>
          <a:p>
            <a:pPr marL="216000" indent="-144000">
              <a:buFont typeface="Arial" panose="020B0604020202020204" pitchFamily="34" charset="0"/>
              <a:buChar char="•"/>
            </a:pPr>
            <a:r>
              <a:rPr lang="fr-FR" b="1" i="0" dirty="0">
                <a:latin typeface="Calibri" panose="020F0502020204030204" pitchFamily="34" charset="0"/>
              </a:rPr>
              <a:t>ou </a:t>
            </a:r>
            <a:r>
              <a:rPr lang="fr-FR" i="1" dirty="0">
                <a:latin typeface="Calibri" panose="020F0502020204030204" pitchFamily="34" charset="0"/>
              </a:rPr>
              <a:t>on peut </a:t>
            </a:r>
            <a:r>
              <a:rPr lang="fr-FR" i="1" dirty="0" err="1">
                <a:latin typeface="Calibri" panose="020F0502020204030204" pitchFamily="34" charset="0"/>
              </a:rPr>
              <a:t>surcompter</a:t>
            </a:r>
            <a:r>
              <a:rPr lang="fr-FR" i="1" dirty="0">
                <a:latin typeface="Calibri" panose="020F0502020204030204" pitchFamily="34" charset="0"/>
              </a:rPr>
              <a:t> à partir de 475 en avançant graduation après graduation</a:t>
            </a:r>
            <a:r>
              <a:rPr lang="fr-FR" i="1" baseline="0" dirty="0">
                <a:latin typeface="Calibri" panose="020F0502020204030204" pitchFamily="34" charset="0"/>
              </a:rPr>
              <a:t> </a:t>
            </a:r>
            <a:r>
              <a:rPr lang="fr-FR" i="1" dirty="0">
                <a:latin typeface="Calibri" panose="020F0502020204030204" pitchFamily="34" charset="0"/>
              </a:rPr>
              <a:t>: 476, 477, 478, 479.</a:t>
            </a:r>
          </a:p>
          <a:p>
            <a:pPr marL="0" indent="0"/>
            <a:r>
              <a:rPr lang="fr-FR" i="0" dirty="0">
                <a:latin typeface="Calibri" panose="020F0502020204030204" pitchFamily="34" charset="0"/>
              </a:rPr>
              <a:t>Écrire 479 dans la case.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18</a:t>
            </a:fld>
            <a:endParaRPr lang="fr-FR"/>
          </a:p>
        </p:txBody>
      </p:sp>
    </p:spTree>
    <p:extLst>
      <p:ext uri="{BB962C8B-B14F-4D97-AF65-F5344CB8AC3E}">
        <p14:creationId xmlns:p14="http://schemas.microsoft.com/office/powerpoint/2010/main" val="17620918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Faire verbaliser que la méthode la plus efficace consiste à s’appuyer sur les repères connus les plus proches. Inciter les élèves à se servir de la graduation centrale entre deux dizaines (avec 5 unités restantes) pour gagner en rapidité, sans dénombrer les graduations une à une.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Ici on a un nombre compris entre 900 et 910, donc il a 9</a:t>
            </a:r>
            <a:r>
              <a:rPr lang="fr-FR" i="0" dirty="0">
                <a:latin typeface="Calibri" panose="020F0502020204030204" pitchFamily="34" charset="0"/>
              </a:rPr>
              <a:t> </a:t>
            </a:r>
            <a:r>
              <a:rPr lang="fr-FR" i="1" dirty="0">
                <a:latin typeface="Calibri" panose="020F0502020204030204" pitchFamily="34" charset="0"/>
              </a:rPr>
              <a:t>centaines, mais pas de dizaines restantes. La flèche est juste sur la graduation centrale, c’est donc 905.</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19</a:t>
            </a:fld>
            <a:endParaRPr lang="fr-FR"/>
          </a:p>
        </p:txBody>
      </p:sp>
    </p:spTree>
    <p:extLst>
      <p:ext uri="{BB962C8B-B14F-4D97-AF65-F5344CB8AC3E}">
        <p14:creationId xmlns:p14="http://schemas.microsoft.com/office/powerpoint/2010/main" val="12606130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Vous allez commencer par comparer en utilisant ces signes.</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Pointer les trois symboles, en interrogeant les élèves pour rappeler leur nom et leur signification.</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2</a:t>
            </a:fld>
            <a:endParaRPr lang="fr-FR"/>
          </a:p>
        </p:txBody>
      </p:sp>
    </p:spTree>
    <p:extLst>
      <p:ext uri="{BB962C8B-B14F-4D97-AF65-F5344CB8AC3E}">
        <p14:creationId xmlns:p14="http://schemas.microsoft.com/office/powerpoint/2010/main" val="13622069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b="1" i="0" dirty="0">
                <a:latin typeface="Calibri" panose="020F0502020204030204" pitchFamily="34" charset="0"/>
              </a:rPr>
              <a:t>Réponse attendue </a:t>
            </a:r>
            <a:r>
              <a:rPr lang="fr-FR" i="0" dirty="0">
                <a:latin typeface="Calibri" panose="020F0502020204030204" pitchFamily="34" charset="0"/>
              </a:rPr>
              <a:t>: 723.</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20</a:t>
            </a:fld>
            <a:endParaRPr lang="fr-FR"/>
          </a:p>
        </p:txBody>
      </p:sp>
    </p:spTree>
    <p:extLst>
      <p:ext uri="{BB962C8B-B14F-4D97-AF65-F5344CB8AC3E}">
        <p14:creationId xmlns:p14="http://schemas.microsoft.com/office/powerpoint/2010/main" val="19172252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03398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BFAAEEA2-C98B-1EF6-A5B3-E57951650F3A}"/>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D30CCF7F-B0CE-0CBD-F86A-4F630365961D}"/>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1226358F-91AD-B7A3-DF12-BDFB6711D374}"/>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245709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D844FCB3-080C-CDBE-3198-02A24458AEBD}"/>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256716B1-4F89-B591-9109-5F399B1A1080}"/>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80BBE03E-0963-C967-8BD5-F204D6DFE48E}"/>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043747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715B0D8A-51C5-F3A3-849A-A89D78833914}"/>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78D55B51-B04C-8BA1-1716-AAB1B4A61B2F}"/>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1AF10355-F6F9-A9D3-5F07-3D15D9669810}"/>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236995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2F004387-4664-8455-9D57-CBCD2E167137}"/>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DE15FC19-97FC-C104-BDED-4AB21EB60AD3}"/>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5E1FC66A-9A4A-4B61-BB22-BE7C61AF7CAB}"/>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869500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defRPr/>
            </a:pPr>
            <a:r>
              <a:rPr lang="fr-FR" i="1" baseline="0" dirty="0">
                <a:latin typeface="Calibri" panose="020F0502020204030204" pitchFamily="34" charset="0"/>
              </a:rPr>
              <a:t>Écrivez les deux nombres et complétez avec le bon signe entre les deux.</a:t>
            </a:r>
          </a:p>
          <a:p>
            <a:pPr marL="0" indent="0">
              <a:defRPr/>
            </a:pPr>
            <a:r>
              <a:rPr lang="fr-FR" i="0" baseline="0" dirty="0">
                <a:latin typeface="Calibri" panose="020F0502020204030204" pitchFamily="34" charset="0"/>
              </a:rPr>
              <a:t>Valider ou invalider les ardoises au fur et à mesure. Lors de la correction, interroger un élève et lui demander de justifier son choix. → </a:t>
            </a:r>
            <a:r>
              <a:rPr lang="fr-FR" i="1" baseline="0" dirty="0">
                <a:latin typeface="Calibri" panose="020F0502020204030204" pitchFamily="34" charset="0"/>
              </a:rPr>
              <a:t>Les deux nombres sont supérieurs à 100, on commence par regarder et comparer le chiffre des centaines. </a:t>
            </a:r>
            <a:r>
              <a:rPr lang="fr-FR" i="1" baseline="0" dirty="0" err="1">
                <a:latin typeface="Calibri" panose="020F0502020204030204" pitchFamily="34" charset="0"/>
              </a:rPr>
              <a:t>7c</a:t>
            </a:r>
            <a:r>
              <a:rPr lang="fr-FR" i="1" baseline="0" dirty="0">
                <a:latin typeface="Calibri" panose="020F0502020204030204" pitchFamily="34" charset="0"/>
              </a:rPr>
              <a:t>,</a:t>
            </a:r>
            <a:r>
              <a:rPr lang="fr-FR" i="1" dirty="0">
                <a:latin typeface="Calibri" panose="020F0502020204030204" pitchFamily="34" charset="0"/>
              </a:rPr>
              <a:t> c’est plus</a:t>
            </a:r>
            <a:r>
              <a:rPr lang="fr-FR" i="1" baseline="0" dirty="0">
                <a:latin typeface="Calibri" panose="020F0502020204030204" pitchFamily="34" charset="0"/>
              </a:rPr>
              <a:t> </a:t>
            </a:r>
            <a:r>
              <a:rPr lang="fr-FR" i="1" dirty="0">
                <a:latin typeface="Calibri" panose="020F0502020204030204" pitchFamily="34" charset="0"/>
              </a:rPr>
              <a:t>que 6c, donc peu importe le nombre de dizaines restantes et d’unités restantes, 703 est plus grand que 685. On peut dire aussi </a:t>
            </a:r>
            <a:r>
              <a:rPr lang="fr-FR" i="1" baseline="0" dirty="0">
                <a:latin typeface="Calibri" panose="020F0502020204030204" pitchFamily="34" charset="0"/>
              </a:rPr>
              <a:t>703 est supérieur à 685.</a:t>
            </a:r>
          </a:p>
          <a:p>
            <a:pPr marL="0" indent="0">
              <a:defRPr/>
            </a:pPr>
            <a:r>
              <a:rPr lang="fr-FR" b="1" dirty="0">
                <a:latin typeface="Calibri" panose="020F0502020204030204" pitchFamily="34" charset="0"/>
              </a:rPr>
              <a:t>Réponse attendue </a:t>
            </a:r>
            <a:r>
              <a:rPr lang="fr-FR" dirty="0">
                <a:latin typeface="Calibri" panose="020F0502020204030204" pitchFamily="34" charset="0"/>
              </a:rPr>
              <a:t>: 703 &gt; 685.</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3</a:t>
            </a:fld>
            <a:endParaRPr lang="fr-FR"/>
          </a:p>
        </p:txBody>
      </p:sp>
    </p:spTree>
    <p:extLst>
      <p:ext uri="{BB962C8B-B14F-4D97-AF65-F5344CB8AC3E}">
        <p14:creationId xmlns:p14="http://schemas.microsoft.com/office/powerpoint/2010/main" val="2477666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u="none" strike="noStrike" dirty="0">
                <a:solidFill>
                  <a:srgbClr val="000000"/>
                </a:solidFill>
                <a:effectLst/>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latin typeface="Calibri" panose="020F0502020204030204" pitchFamily="34" charset="0"/>
              </a:rPr>
              <a:t>Réponse attendue </a:t>
            </a:r>
            <a:r>
              <a:rPr lang="fr-FR" dirty="0">
                <a:latin typeface="Calibri" panose="020F0502020204030204" pitchFamily="34" charset="0"/>
              </a:rPr>
              <a:t>: 369 &lt; 531.</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4</a:t>
            </a:fld>
            <a:endParaRPr lang="fr-FR"/>
          </a:p>
        </p:txBody>
      </p:sp>
    </p:spTree>
    <p:extLst>
      <p:ext uri="{BB962C8B-B14F-4D97-AF65-F5344CB8AC3E}">
        <p14:creationId xmlns:p14="http://schemas.microsoft.com/office/powerpoint/2010/main" val="3387084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defRPr/>
            </a:pPr>
            <a:r>
              <a:rPr lang="fr-FR" i="0" dirty="0">
                <a:latin typeface="Calibri" panose="020F0502020204030204" pitchFamily="34" charset="0"/>
              </a:rPr>
              <a:t>Les élèves peuvent calculer la somme avant de comparer : </a:t>
            </a:r>
            <a:r>
              <a:rPr lang="fr-FR" i="1" dirty="0">
                <a:latin typeface="Calibri" panose="020F0502020204030204" pitchFamily="34" charset="0"/>
              </a:rPr>
              <a:t>40 + 6 + 800 = 846, donc on place le signe supérieur.</a:t>
            </a:r>
          </a:p>
          <a:p>
            <a:pPr marL="0" indent="0">
              <a:defRPr/>
            </a:pPr>
            <a:r>
              <a:rPr lang="fr-FR" i="0" dirty="0">
                <a:latin typeface="Calibri" panose="020F0502020204030204" pitchFamily="34" charset="0"/>
              </a:rPr>
              <a:t>Ils peuvent aussi verbaliser une autre stratégie de comparaison : </a:t>
            </a:r>
            <a:r>
              <a:rPr lang="fr-FR" i="1" dirty="0">
                <a:latin typeface="Calibri" panose="020F0502020204030204" pitchFamily="34" charset="0"/>
              </a:rPr>
              <a:t>on compare 800 avec les 8 centaines de 839 (c’est égal), puis on compare 40 avec les 3 dizaines restantes de 839. Il y a plus de dizaines restantes dans la décomposition donc 40 + 6 + 800 est supérieur à 839. </a:t>
            </a:r>
          </a:p>
          <a:p>
            <a:pPr marL="0" indent="0">
              <a:defRPr/>
            </a:pPr>
            <a:r>
              <a:rPr lang="fr-FR" i="0" dirty="0">
                <a:latin typeface="Calibri" panose="020F0502020204030204" pitchFamily="34" charset="0"/>
              </a:rPr>
              <a:t>On peut aussi décomposer 839 en 800</a:t>
            </a:r>
            <a:r>
              <a:rPr lang="fr-FR" i="1" dirty="0">
                <a:latin typeface="Calibri" panose="020F0502020204030204" pitchFamily="34" charset="0"/>
              </a:rPr>
              <a:t> </a:t>
            </a:r>
            <a:r>
              <a:rPr lang="fr-FR" i="0" dirty="0">
                <a:latin typeface="Calibri" panose="020F0502020204030204" pitchFamily="34" charset="0"/>
              </a:rPr>
              <a:t>+</a:t>
            </a:r>
            <a:r>
              <a:rPr lang="fr-FR" i="1" dirty="0">
                <a:latin typeface="Calibri" panose="020F0502020204030204" pitchFamily="34" charset="0"/>
              </a:rPr>
              <a:t> </a:t>
            </a:r>
            <a:r>
              <a:rPr lang="fr-FR" i="0" dirty="0">
                <a:latin typeface="Calibri" panose="020F0502020204030204" pitchFamily="34" charset="0"/>
              </a:rPr>
              <a:t>30</a:t>
            </a:r>
            <a:r>
              <a:rPr lang="fr-FR" i="1" dirty="0">
                <a:latin typeface="Calibri" panose="020F0502020204030204" pitchFamily="34" charset="0"/>
              </a:rPr>
              <a:t> </a:t>
            </a:r>
            <a:r>
              <a:rPr lang="fr-FR" i="0" dirty="0">
                <a:latin typeface="Calibri" panose="020F0502020204030204" pitchFamily="34" charset="0"/>
              </a:rPr>
              <a:t>+</a:t>
            </a:r>
            <a:r>
              <a:rPr lang="fr-FR" i="1" dirty="0">
                <a:latin typeface="Calibri" panose="020F0502020204030204" pitchFamily="34" charset="0"/>
              </a:rPr>
              <a:t> </a:t>
            </a:r>
            <a:r>
              <a:rPr lang="fr-FR" i="0" dirty="0">
                <a:latin typeface="Calibri" panose="020F0502020204030204" pitchFamily="34" charset="0"/>
              </a:rPr>
              <a:t>9, que l’on compare à 40 + 6 + 800.</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 </a:t>
            </a:r>
            <a:r>
              <a:rPr lang="fr-FR" dirty="0">
                <a:latin typeface="Calibri" panose="020F0502020204030204" pitchFamily="34" charset="0"/>
              </a:rPr>
              <a:t>: 40 + 6 + 800 &gt; 839.</a:t>
            </a:r>
          </a:p>
          <a:p>
            <a:pPr marL="0" indent="0">
              <a:defRPr/>
            </a:pPr>
            <a:endParaRPr lang="fr-FR" i="0" dirty="0"/>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5</a:t>
            </a:fld>
            <a:endParaRPr lang="fr-FR"/>
          </a:p>
        </p:txBody>
      </p:sp>
    </p:spTree>
    <p:extLst>
      <p:ext uri="{BB962C8B-B14F-4D97-AF65-F5344CB8AC3E}">
        <p14:creationId xmlns:p14="http://schemas.microsoft.com/office/powerpoint/2010/main" val="22213056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defRPr/>
            </a:pPr>
            <a:r>
              <a:rPr lang="fr-FR" i="0" dirty="0">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 </a:t>
            </a:r>
            <a:r>
              <a:rPr lang="fr-FR" dirty="0">
                <a:latin typeface="Calibri" panose="020F0502020204030204" pitchFamily="34" charset="0"/>
              </a:rPr>
              <a:t>: 58 + 900 &gt; 589.</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Faire remarquer que les chiffres sont les mêmes, mais n’ont pas la même valeur en fonction de leur position dans le nombre.</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6</a:t>
            </a:fld>
            <a:endParaRPr lang="fr-FR"/>
          </a:p>
        </p:txBody>
      </p:sp>
    </p:spTree>
    <p:extLst>
      <p:ext uri="{BB962C8B-B14F-4D97-AF65-F5344CB8AC3E}">
        <p14:creationId xmlns:p14="http://schemas.microsoft.com/office/powerpoint/2010/main" val="10538465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Écrivez </a:t>
            </a:r>
            <a:r>
              <a:rPr lang="fr-FR" i="1" dirty="0" err="1">
                <a:latin typeface="Calibri" panose="020F0502020204030204" pitchFamily="34" charset="0"/>
              </a:rPr>
              <a:t>5c</a:t>
            </a:r>
            <a:r>
              <a:rPr lang="fr-FR" i="1" dirty="0">
                <a:latin typeface="Calibri" panose="020F0502020204030204" pitchFamily="34" charset="0"/>
              </a:rPr>
              <a:t> </a:t>
            </a:r>
            <a:r>
              <a:rPr lang="fr-FR" i="1" dirty="0" err="1">
                <a:latin typeface="Calibri" panose="020F0502020204030204" pitchFamily="34" charset="0"/>
              </a:rPr>
              <a:t>2d</a:t>
            </a:r>
            <a:r>
              <a:rPr lang="fr-FR" i="1" dirty="0">
                <a:latin typeface="Calibri" panose="020F0502020204030204" pitchFamily="34" charset="0"/>
              </a:rPr>
              <a:t> 3u et 3u </a:t>
            </a:r>
            <a:r>
              <a:rPr lang="fr-FR" i="1" dirty="0" err="1">
                <a:latin typeface="Calibri" panose="020F0502020204030204" pitchFamily="34" charset="0"/>
              </a:rPr>
              <a:t>2d</a:t>
            </a:r>
            <a:r>
              <a:rPr lang="fr-FR" i="1" dirty="0">
                <a:latin typeface="Calibri" panose="020F0502020204030204" pitchFamily="34" charset="0"/>
              </a:rPr>
              <a:t> </a:t>
            </a:r>
            <a:r>
              <a:rPr lang="fr-FR" i="1" dirty="0" err="1">
                <a:latin typeface="Calibri" panose="020F0502020204030204" pitchFamily="34" charset="0"/>
              </a:rPr>
              <a:t>5c</a:t>
            </a:r>
            <a:r>
              <a:rPr lang="fr-FR" i="1" dirty="0">
                <a:latin typeface="Calibri" panose="020F0502020204030204" pitchFamily="34" charset="0"/>
              </a:rPr>
              <a:t> en laissant un espace, puis mettez le bon signe de comparaison entre les deux.</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 </a:t>
            </a:r>
            <a:r>
              <a:rPr lang="fr-FR" dirty="0">
                <a:latin typeface="Calibri" panose="020F0502020204030204" pitchFamily="34" charset="0"/>
              </a:rPr>
              <a:t>: </a:t>
            </a:r>
            <a:r>
              <a:rPr lang="fr-FR" i="0" dirty="0" err="1">
                <a:latin typeface="Calibri" panose="020F0502020204030204" pitchFamily="34" charset="0"/>
              </a:rPr>
              <a:t>5c</a:t>
            </a:r>
            <a:r>
              <a:rPr lang="fr-FR" i="0" dirty="0">
                <a:latin typeface="Calibri" panose="020F0502020204030204" pitchFamily="34" charset="0"/>
              </a:rPr>
              <a:t> </a:t>
            </a:r>
            <a:r>
              <a:rPr lang="fr-FR" i="0" dirty="0" err="1">
                <a:latin typeface="Calibri" panose="020F0502020204030204" pitchFamily="34" charset="0"/>
              </a:rPr>
              <a:t>2d</a:t>
            </a:r>
            <a:r>
              <a:rPr lang="fr-FR" i="0" dirty="0">
                <a:latin typeface="Calibri" panose="020F0502020204030204" pitchFamily="34" charset="0"/>
              </a:rPr>
              <a:t> 3u = 3u </a:t>
            </a:r>
            <a:r>
              <a:rPr lang="fr-FR" i="0" dirty="0" err="1">
                <a:latin typeface="Calibri" panose="020F0502020204030204" pitchFamily="34" charset="0"/>
              </a:rPr>
              <a:t>2d</a:t>
            </a:r>
            <a:r>
              <a:rPr lang="fr-FR" i="0" dirty="0">
                <a:latin typeface="Calibri" panose="020F0502020204030204" pitchFamily="34" charset="0"/>
              </a:rPr>
              <a:t> </a:t>
            </a:r>
            <a:r>
              <a:rPr lang="fr-FR" i="0" dirty="0" err="1">
                <a:latin typeface="Calibri" panose="020F0502020204030204" pitchFamily="34" charset="0"/>
              </a:rPr>
              <a:t>5c</a:t>
            </a:r>
            <a:r>
              <a:rPr lang="fr-FR" i="0" dirty="0">
                <a:latin typeface="Calibri" panose="020F0502020204030204" pitchFamily="34" charset="0"/>
              </a:rPr>
              <a:t>.</a:t>
            </a:r>
          </a:p>
          <a:p>
            <a:pPr marL="0" indent="0"/>
            <a:r>
              <a:rPr lang="fr-FR" b="0" i="0" dirty="0">
                <a:solidFill>
                  <a:srgbClr val="444746"/>
                </a:solidFill>
                <a:effectLst/>
                <a:latin typeface="Calibri" panose="020F0502020204030204" pitchFamily="34" charset="0"/>
              </a:rPr>
              <a:t>Certains élèves vont écrire les nombres en chiffres sur leur ardoise</a:t>
            </a:r>
            <a:r>
              <a:rPr lang="fr-FR" i="0" dirty="0">
                <a:latin typeface="Calibri" panose="020F0502020204030204" pitchFamily="34" charset="0"/>
              </a:rPr>
              <a:t> </a:t>
            </a:r>
            <a:r>
              <a:rPr lang="fr-FR" b="0" i="0" dirty="0">
                <a:solidFill>
                  <a:srgbClr val="444746"/>
                </a:solidFill>
                <a:effectLst/>
                <a:latin typeface="Calibri" panose="020F0502020204030204" pitchFamily="34" charset="0"/>
              </a:rPr>
              <a:t>: les valider, et lors du retour verbaliser avec les unités de numération</a:t>
            </a:r>
            <a:r>
              <a:rPr lang="fr-FR" i="0" dirty="0">
                <a:latin typeface="Calibri" panose="020F0502020204030204" pitchFamily="34" charset="0"/>
              </a:rPr>
              <a:t> </a:t>
            </a:r>
            <a:r>
              <a:rPr lang="fr-FR" b="0" i="0" dirty="0">
                <a:solidFill>
                  <a:srgbClr val="444746"/>
                </a:solidFill>
                <a:effectLst/>
                <a:latin typeface="Calibri" panose="020F0502020204030204" pitchFamily="34" charset="0"/>
              </a:rPr>
              <a:t>: </a:t>
            </a:r>
            <a:r>
              <a:rPr lang="fr-FR" b="0" i="1" dirty="0">
                <a:solidFill>
                  <a:srgbClr val="444746"/>
                </a:solidFill>
                <a:effectLst/>
                <a:latin typeface="Calibri" panose="020F0502020204030204" pitchFamily="34" charset="0"/>
              </a:rPr>
              <a:t>il y a </a:t>
            </a:r>
            <a:r>
              <a:rPr lang="fr-FR" b="0" i="1" dirty="0" err="1">
                <a:solidFill>
                  <a:srgbClr val="444746"/>
                </a:solidFill>
                <a:effectLst/>
                <a:latin typeface="Calibri" panose="020F0502020204030204" pitchFamily="34" charset="0"/>
              </a:rPr>
              <a:t>5c</a:t>
            </a:r>
            <a:r>
              <a:rPr lang="fr-FR" b="0" i="1" dirty="0">
                <a:solidFill>
                  <a:srgbClr val="444746"/>
                </a:solidFill>
                <a:effectLst/>
                <a:latin typeface="Calibri" panose="020F0502020204030204" pitchFamily="34" charset="0"/>
              </a:rPr>
              <a:t> </a:t>
            </a:r>
            <a:r>
              <a:rPr lang="fr-FR" b="0" i="1" dirty="0" err="1">
                <a:solidFill>
                  <a:srgbClr val="444746"/>
                </a:solidFill>
                <a:effectLst/>
                <a:latin typeface="Calibri" panose="020F0502020204030204" pitchFamily="34" charset="0"/>
              </a:rPr>
              <a:t>2d</a:t>
            </a:r>
            <a:r>
              <a:rPr lang="fr-FR" b="0" i="1" dirty="0">
                <a:solidFill>
                  <a:srgbClr val="444746"/>
                </a:solidFill>
                <a:effectLst/>
                <a:latin typeface="Calibri" panose="020F0502020204030204" pitchFamily="34" charset="0"/>
              </a:rPr>
              <a:t> et 3u dans les deux nombres </a:t>
            </a:r>
            <a:r>
              <a:rPr lang="fr-FR" i="1" dirty="0">
                <a:latin typeface="Calibri" panose="020F0502020204030204" pitchFamily="34" charset="0"/>
              </a:rPr>
              <a:t>donc ces deux nombres sont égaux. On place le signe =. L’ordre dans lequel sont écrits les chiffres n’a pas d’importance quand on précise l’unité de numération (et uniquement si on précise).</a:t>
            </a:r>
            <a:endParaRPr lang="fr-FR" b="0" i="0" dirty="0">
              <a:solidFill>
                <a:srgbClr val="444746"/>
              </a:solidFill>
              <a:effectLst/>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7</a:t>
            </a:fld>
            <a:endParaRPr lang="fr-FR"/>
          </a:p>
        </p:txBody>
      </p:sp>
    </p:spTree>
    <p:extLst>
      <p:ext uri="{BB962C8B-B14F-4D97-AF65-F5344CB8AC3E}">
        <p14:creationId xmlns:p14="http://schemas.microsoft.com/office/powerpoint/2010/main" val="28124789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dirty="0">
                <a:latin typeface="Calibri" panose="020F0502020204030204" pitchFamily="34" charset="0"/>
              </a:rPr>
              <a:t>Même démarche.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 </a:t>
            </a:r>
            <a:r>
              <a:rPr lang="fr-FR" dirty="0">
                <a:latin typeface="Calibri" panose="020F0502020204030204" pitchFamily="34" charset="0"/>
              </a:rPr>
              <a:t>: </a:t>
            </a:r>
            <a:r>
              <a:rPr lang="fr-FR" i="0" dirty="0">
                <a:latin typeface="Calibri" panose="020F0502020204030204" pitchFamily="34" charset="0"/>
              </a:rPr>
              <a:t>6c </a:t>
            </a:r>
            <a:r>
              <a:rPr lang="fr-FR" i="0" dirty="0" err="1">
                <a:latin typeface="Calibri" panose="020F0502020204030204" pitchFamily="34" charset="0"/>
              </a:rPr>
              <a:t>24u</a:t>
            </a:r>
            <a:r>
              <a:rPr lang="fr-FR" i="0" dirty="0">
                <a:latin typeface="Calibri" panose="020F0502020204030204" pitchFamily="34" charset="0"/>
              </a:rPr>
              <a:t> &gt; </a:t>
            </a:r>
            <a:r>
              <a:rPr lang="fr-FR" i="0" dirty="0" err="1">
                <a:latin typeface="Calibri" panose="020F0502020204030204" pitchFamily="34" charset="0"/>
              </a:rPr>
              <a:t>61d</a:t>
            </a:r>
            <a:r>
              <a:rPr lang="fr-FR" i="0" dirty="0">
                <a:latin typeface="Calibri" panose="020F0502020204030204" pitchFamily="34" charset="0"/>
              </a:rPr>
              <a:t> </a:t>
            </a:r>
            <a:r>
              <a:rPr lang="fr-FR" i="0" dirty="0" err="1">
                <a:latin typeface="Calibri" panose="020F0502020204030204" pitchFamily="34" charset="0"/>
              </a:rPr>
              <a:t>8u</a:t>
            </a:r>
            <a:r>
              <a:rPr lang="fr-FR" i="0" dirty="0">
                <a:latin typeface="Calibri" panose="020F0502020204030204" pitchFamily="34" charset="0"/>
              </a:rPr>
              <a:t>.</a:t>
            </a:r>
          </a:p>
          <a:p>
            <a:pPr marL="0" indent="0"/>
            <a:r>
              <a:rPr lang="fr-FR" dirty="0">
                <a:latin typeface="Calibri" panose="020F0502020204030204" pitchFamily="34" charset="0"/>
              </a:rPr>
              <a:t>Lors du retour collectif, faire exprimer par les élèves ces deux nombres dans les mêmes unités pour pouvoir les comparer plus facilement. </a:t>
            </a:r>
            <a:r>
              <a:rPr lang="fr-FR" i="1" dirty="0">
                <a:latin typeface="Calibri" panose="020F0502020204030204" pitchFamily="34" charset="0"/>
              </a:rPr>
              <a:t>On peut passer le premier nombre lui aussi en dizaines et unités restantes : 6c 24u = 6c 2d 4u = 62d 4u, donc ce nombre est supérieur à 61d 8u.</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8</a:t>
            </a:fld>
            <a:endParaRPr lang="fr-FR"/>
          </a:p>
        </p:txBody>
      </p:sp>
    </p:spTree>
    <p:extLst>
      <p:ext uri="{BB962C8B-B14F-4D97-AF65-F5344CB8AC3E}">
        <p14:creationId xmlns:p14="http://schemas.microsoft.com/office/powerpoint/2010/main" val="7606388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Vous allez désormais</a:t>
            </a:r>
            <a:r>
              <a:rPr lang="fr-FR" i="1" kern="1200" dirty="0">
                <a:solidFill>
                  <a:schemeClr val="tx1"/>
                </a:solidFill>
                <a:latin typeface="Calibri" panose="020F0502020204030204" pitchFamily="34" charset="0"/>
                <a:ea typeface="+mn-ea"/>
                <a:cs typeface="+mn-cs"/>
              </a:rPr>
              <a:t> devoir compléter une comparaison en écrivant un nombre qui convient. Vous aurez </a:t>
            </a:r>
            <a:r>
              <a:rPr lang="fr-FR" i="1" dirty="0">
                <a:latin typeface="Calibri" panose="020F0502020204030204" pitchFamily="34" charset="0"/>
              </a:rPr>
              <a:t>donc des réponses différentes, il y a plusieurs solutions possibles. </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9</a:t>
            </a:fld>
            <a:endParaRPr lang="fr-FR"/>
          </a:p>
        </p:txBody>
      </p:sp>
    </p:spTree>
    <p:extLst>
      <p:ext uri="{BB962C8B-B14F-4D97-AF65-F5344CB8AC3E}">
        <p14:creationId xmlns:p14="http://schemas.microsoft.com/office/powerpoint/2010/main" val="32454135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9F3BCCCC-6B83-AF19-4097-D6DE346DE9F7}"/>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1. </a:t>
            </a:r>
            <a:r>
              <a:rPr lang="fr-FR" dirty="0">
                <a:solidFill>
                  <a:schemeClr val="bg1"/>
                </a:solidFill>
              </a:rPr>
              <a:t>LES NOMBRES JUSQU’À </a:t>
            </a:r>
            <a:r>
              <a:rPr lang="fr-FR" dirty="0"/>
              <a:t>100</a:t>
            </a:r>
            <a:br>
              <a:rPr lang="fr-FR" dirty="0">
                <a:solidFill>
                  <a:schemeClr val="bg1"/>
                </a:solidFill>
              </a:rPr>
            </a:br>
            <a:r>
              <a:rPr lang="fr-FR" dirty="0">
                <a:solidFill>
                  <a:schemeClr val="bg1"/>
                </a:solidFill>
              </a:rPr>
              <a:t>Dire, lire, écrire, dénombrer</a:t>
            </a:r>
            <a:endParaRPr dirty="0"/>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1"/>
            <a:ext cx="6029608"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5" name="Image 4">
            <a:extLst>
              <a:ext uri="{FF2B5EF4-FFF2-40B4-BE49-F238E27FC236}">
                <a16:creationId xmlns:a16="http://schemas.microsoft.com/office/drawing/2014/main" id="{EFFB1A13-B56B-495C-A63E-82765F4EE0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4" name="Google Shape;35;p43">
            <a:extLst>
              <a:ext uri="{FF2B5EF4-FFF2-40B4-BE49-F238E27FC236}">
                <a16:creationId xmlns:a16="http://schemas.microsoft.com/office/drawing/2014/main" id="{9F5E24C8-1005-9AD2-4350-4F1D952ADE3D}"/>
              </a:ext>
            </a:extLst>
          </p:cNvPr>
          <p:cNvSpPr/>
          <p:nvPr userDrawn="1"/>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3942836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4" name="Image 3" descr="Une image contenant logo, symbole, Graphique, Police&#10;&#10;Le contenu généré par l’IA peut être incorrect.">
            <a:extLst>
              <a:ext uri="{FF2B5EF4-FFF2-40B4-BE49-F238E27FC236}">
                <a16:creationId xmlns:a16="http://schemas.microsoft.com/office/drawing/2014/main" id="{A51DBDF4-2CDD-7574-426A-EDC68C1B880F}"/>
              </a:ext>
            </a:extLst>
          </p:cNvPr>
          <p:cNvPicPr>
            <a:picLocks noChangeAspect="1"/>
          </p:cNvPicPr>
          <p:nvPr userDrawn="1"/>
        </p:nvPicPr>
        <p:blipFill>
          <a:blip r:embed="rId2"/>
          <a:stretch>
            <a:fillRect/>
          </a:stretch>
        </p:blipFill>
        <p:spPr>
          <a:xfrm>
            <a:off x="8081896" y="38100"/>
            <a:ext cx="1115411" cy="1260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dirty="0"/>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68"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25/07/2025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21. LES NOMBRES JUSQU’À </a:t>
            </a:r>
            <a:r>
              <a:rPr lang="fr-FR" dirty="0"/>
              <a:t>1 000</a:t>
            </a:r>
            <a:br>
              <a:rPr lang="fr-FR" dirty="0">
                <a:solidFill>
                  <a:schemeClr val="bg1"/>
                </a:solidFill>
              </a:rPr>
            </a:br>
            <a:r>
              <a:rPr lang="fr-FR" dirty="0">
                <a:solidFill>
                  <a:schemeClr val="bg1"/>
                </a:solidFill>
              </a:rPr>
              <a:t>Comparer, ranger, intercaler</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617A8DD9-ADE9-69DC-CAEB-1E9C1D38BE00}"/>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4208826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86481A25-4E3D-4BC4-DE4D-848541B7BE0A}"/>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914396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F122C45C-C13C-BEDF-0604-C8926F223955}"/>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124326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48FC7C87-7B80-F9E3-5FDD-FBF56BD4B6B2}"/>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7" name="Titre 6">
            <a:extLst>
              <a:ext uri="{FF2B5EF4-FFF2-40B4-BE49-F238E27FC236}">
                <a16:creationId xmlns:a16="http://schemas.microsoft.com/office/drawing/2014/main" id="{9221486A-5827-BCD2-1C8B-A0058AFEB2AD}"/>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2076783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Espace réservé du contenu 10">
            <a:extLst>
              <a:ext uri="{FF2B5EF4-FFF2-40B4-BE49-F238E27FC236}">
                <a16:creationId xmlns:a16="http://schemas.microsoft.com/office/drawing/2014/main" id="{FCEDFE5D-CD32-4595-12F5-B0400FB4EF1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9" name="Titre 8">
            <a:extLst>
              <a:ext uri="{FF2B5EF4-FFF2-40B4-BE49-F238E27FC236}">
                <a16:creationId xmlns:a16="http://schemas.microsoft.com/office/drawing/2014/main" id="{661CD63E-7F14-7399-1921-0E2B3FEBD4A2}"/>
              </a:ext>
            </a:extLst>
          </p:cNvPr>
          <p:cNvSpPr>
            <a:spLocks noGrp="1"/>
          </p:cNvSpPr>
          <p:nvPr>
            <p:ph type="title"/>
          </p:nvPr>
        </p:nvSpPr>
        <p:spPr/>
        <p:txBody>
          <a:bodyPr/>
          <a:lstStyle/>
          <a:p>
            <a:endParaRPr lang="fr-F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0F1EF021-2F2F-508D-29F4-A4A5A9E9032D}"/>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7" name="Titre 6">
            <a:extLst>
              <a:ext uri="{FF2B5EF4-FFF2-40B4-BE49-F238E27FC236}">
                <a16:creationId xmlns:a16="http://schemas.microsoft.com/office/drawing/2014/main" id="{B4E8AD50-D9A5-FD37-5A40-2DAC39C18ABF}"/>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31761083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u contenu 7">
            <a:extLst>
              <a:ext uri="{FF2B5EF4-FFF2-40B4-BE49-F238E27FC236}">
                <a16:creationId xmlns:a16="http://schemas.microsoft.com/office/drawing/2014/main" id="{8C294B74-7FF5-F0A9-C26E-6EEA7DC3A52A}"/>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6" name="Titre 5">
            <a:extLst>
              <a:ext uri="{FF2B5EF4-FFF2-40B4-BE49-F238E27FC236}">
                <a16:creationId xmlns:a16="http://schemas.microsoft.com/office/drawing/2014/main" id="{C8AB31DA-04CA-9CE4-C387-F9230810A98F}"/>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22400496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a:extLst>
              <a:ext uri="{FF2B5EF4-FFF2-40B4-BE49-F238E27FC236}">
                <a16:creationId xmlns:a16="http://schemas.microsoft.com/office/drawing/2014/main" id="{AC24C35E-C5D0-F451-EB3A-B3CC3C3CF757}"/>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E3D4F7E1-2F8F-F29D-13E4-52508A26159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279344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A53245A8-721D-17DD-E039-016F2D40B5F3}"/>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14D5038D-9CFD-29AB-313D-E9A1A6487F6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899796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070B0BF5-4B78-557B-E9D5-3C41BE64E64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3B3452E4-1D15-E2F1-A628-9B030CAE9CC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10730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CB101BDB-E34E-75FE-ED6A-C14979A307E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975560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7604BA93-14FA-86FD-CC7C-8E1CC988323C}"/>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6BC48DBD-F45A-5312-B7A2-EB86FB2A7E8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780657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E6024C21-E361-EE0B-B115-C37FC45F1462}"/>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D1951A9B-BA52-9FD6-95A4-66AC63FB8B5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AF2471EA-00D5-12BA-63F8-EC81D95AA5BE}"/>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5456F3D6-258E-90F4-F462-41AC00A8BC0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46828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28CE91D9-6390-E9AF-BB66-ADCADBFE5736}"/>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942467C7-50A8-6A91-E151-61D55B4B5486}"/>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6B8D71AB-3B69-68A7-D1BE-10311491AB0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234396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18DF6963-00DD-76A6-E8C3-7278A381787E}"/>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E77D3250-4D3A-976D-ECEC-6C7403F59A3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154CCB31-CB31-DE2D-A0B0-E6CA1617A67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197304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D4AD887B-BD50-E944-7505-DD21E98E6EF5}"/>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CA4B66E9-5973-C08D-0221-0337BFAFB185}"/>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27550B2B-73A4-8545-162B-A0577920B68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036729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A396DA1A-EAB6-A122-09A0-255DB46F70A4}"/>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D532E4FF-F703-B04B-5AFA-832D1BC9267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AA835C76-DFE9-2CD0-304E-0813BA394F8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957667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167FCB81-9AD5-BC5E-AB7E-5EA015DD669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4A1CB6C-B9AA-2726-60ED-00F6B573909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 name="Titre 2">
            <a:extLst>
              <a:ext uri="{FF2B5EF4-FFF2-40B4-BE49-F238E27FC236}">
                <a16:creationId xmlns:a16="http://schemas.microsoft.com/office/drawing/2014/main" id="{336CB57A-9759-B09E-38DE-FE7DEF628B03}"/>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D8BE63C2-575D-B777-DF20-BDC8D376674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2560BA12-DDE0-ADBC-8301-2B97A5282FB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74660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7C349C4C-B545-2B30-98BE-B002629FC9C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020796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21D5C904-E07A-50D6-F4A7-F5D3E9B7793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303808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B3BFF461-7915-FEF6-711C-503DF8A5806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08844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771415ED-0EE8-E1C0-61F7-619CDE819AC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38371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1209E187-AAB9-4C82-4298-257784F6380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20800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du contenu 5">
            <a:extLst>
              <a:ext uri="{FF2B5EF4-FFF2-40B4-BE49-F238E27FC236}">
                <a16:creationId xmlns:a16="http://schemas.microsoft.com/office/drawing/2014/main" id="{D6125D28-DFD0-1935-77F9-1443852C9CB1}"/>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951143193"/>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ée un document." ma:contentTypeScope="" ma:versionID="6303d845353e500dfe8c872dce30f0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1f87a2f2b3d55cca07ebd178771dec6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2.xml><?xml version="1.0" encoding="utf-8"?>
<ds:datastoreItem xmlns:ds="http://schemas.openxmlformats.org/officeDocument/2006/customXml" ds:itemID="{8CB6929A-325D-48F6-9877-191C169E6107}">
  <ds:schemaRefs>
    <ds:schemaRef ds:uri="http://schemas.openxmlformats.org/package/2006/metadata/core-properties"/>
    <ds:schemaRef ds:uri="http://www.w3.org/XML/1998/namespace"/>
    <ds:schemaRef ds:uri="27f64e36-29aa-44d5-a3e0-06242cad7d4d"/>
    <ds:schemaRef ds:uri="cd84cc96-e4f0-4e7f-873a-a508fb658c41"/>
    <ds:schemaRef ds:uri="http://schemas.microsoft.com/office/2006/documentManagement/types"/>
    <ds:schemaRef ds:uri="http://purl.org/dc/dcmitype/"/>
    <ds:schemaRef ds:uri="http://schemas.microsoft.com/office/infopath/2007/PartnerControls"/>
    <ds:schemaRef ds:uri="http://purl.org/dc/terms/"/>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6637A598-2E2E-4ADF-84CB-515CEA27F7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1427</Words>
  <Application>Microsoft Office PowerPoint</Application>
  <PresentationFormat>Affichage à l'écran (4:3)</PresentationFormat>
  <Paragraphs>77</Paragraphs>
  <Slides>28</Slides>
  <Notes>28</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28</vt:i4>
      </vt:variant>
    </vt:vector>
  </HeadingPairs>
  <TitlesOfParts>
    <vt:vector size="37" baseType="lpstr">
      <vt:lpstr>Arial</vt:lpstr>
      <vt:lpstr>Calibri</vt:lpstr>
      <vt:lpstr>Calibri Light</vt:lpstr>
      <vt:lpstr>Verdana</vt:lpstr>
      <vt:lpstr>Thème Office</vt:lpstr>
      <vt:lpstr>1_Thème Office</vt:lpstr>
      <vt:lpstr>2_Thème Office</vt:lpstr>
      <vt:lpstr>3_Thème Office</vt:lpstr>
      <vt:lpstr>7_Thème Office</vt:lpstr>
      <vt:lpstr>21. LES NOMBRES JUSQU’À 1 000 Comparer, ranger, intercaler</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2</cp:revision>
  <dcterms:created xsi:type="dcterms:W3CDTF">2022-01-07T11:15:07Z</dcterms:created>
  <dcterms:modified xsi:type="dcterms:W3CDTF">2025-07-25T19:58:45Z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