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40"/>
  </p:notesMasterIdLst>
  <p:sldIdLst>
    <p:sldId id="256" r:id="rId9"/>
    <p:sldId id="258" r:id="rId10"/>
    <p:sldId id="259" r:id="rId11"/>
    <p:sldId id="270" r:id="rId12"/>
    <p:sldId id="260" r:id="rId13"/>
    <p:sldId id="300" r:id="rId14"/>
    <p:sldId id="261" r:id="rId15"/>
    <p:sldId id="262" r:id="rId16"/>
    <p:sldId id="263" r:id="rId17"/>
    <p:sldId id="264" r:id="rId18"/>
    <p:sldId id="265" r:id="rId19"/>
    <p:sldId id="266" r:id="rId20"/>
    <p:sldId id="301" r:id="rId21"/>
    <p:sldId id="290" r:id="rId22"/>
    <p:sldId id="291" r:id="rId23"/>
    <p:sldId id="292" r:id="rId24"/>
    <p:sldId id="296" r:id="rId25"/>
    <p:sldId id="293" r:id="rId26"/>
    <p:sldId id="294" r:id="rId27"/>
    <p:sldId id="295" r:id="rId28"/>
    <p:sldId id="267" r:id="rId29"/>
    <p:sldId id="297" r:id="rId30"/>
    <p:sldId id="302" r:id="rId31"/>
    <p:sldId id="299" r:id="rId32"/>
    <p:sldId id="298" r:id="rId33"/>
    <p:sldId id="285" r:id="rId34"/>
    <p:sldId id="288" r:id="rId35"/>
    <p:sldId id="303" r:id="rId36"/>
    <p:sldId id="304" r:id="rId37"/>
    <p:sldId id="286" r:id="rId38"/>
    <p:sldId id="287" r:id="rId39"/>
  </p:sldIdLst>
  <p:sldSz cx="9144000" cy="6858000" type="screen4x3"/>
  <p:notesSz cx="6858000" cy="9144000"/>
  <p:embeddedFontLst>
    <p:embeddedFont>
      <p:font typeface="Quattrocento Sans" panose="020B0502050000020003" pitchFamily="34" charset="0"/>
      <p:regular r:id="rId41"/>
      <p:bold r:id="rId42"/>
      <p:italic r:id="rId43"/>
      <p:boldItalic r:id="rId44"/>
    </p:embeddedFont>
    <p:embeddedFont>
      <p:font typeface="Verdana" panose="020B0604030504040204"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9EAAA1-EF6E-4BC6-A7F4-E86F28433583}" v="1" dt="2025-07-25T16:06:42.1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11" autoAdjust="0"/>
    <p:restoredTop sz="91373" autoAdjust="0"/>
  </p:normalViewPr>
  <p:slideViewPr>
    <p:cSldViewPr snapToGrid="0">
      <p:cViewPr varScale="1">
        <p:scale>
          <a:sx n="75" d="100"/>
          <a:sy n="75" d="100"/>
        </p:scale>
        <p:origin x="1891" y="58"/>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font" Target="fonts/font2.fntdata"/><Relationship Id="rId47" Type="http://schemas.openxmlformats.org/officeDocument/2006/relationships/font" Target="fonts/font7.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6.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1.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notesMaster" Target="notesMasters/notesMaster1.xml"/><Relationship Id="rId45" Type="http://schemas.openxmlformats.org/officeDocument/2006/relationships/font" Target="fonts/font5.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font" Target="fonts/font4.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commentAuthors" Target="commentAuthors.xml"/><Relationship Id="rId8" Type="http://schemas.openxmlformats.org/officeDocument/2006/relationships/slideMaster" Target="slideMasters/slideMaster5.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travailler sur les dizaines et les unités restantes.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vous allez dessiner les dizaines et les unités restantes de nombres qui vont s’afficher. Pour représenter une dizaine, vous pouvez dessiner une longue barre et pour faire une unité restante, un petit carré. </a:t>
            </a:r>
            <a:endParaRPr dirty="0"/>
          </a:p>
          <a:p>
            <a:pPr marL="0" lvl="0" indent="0" algn="l" rtl="0">
              <a:spcBef>
                <a:spcPts val="0"/>
              </a:spcBef>
              <a:spcAft>
                <a:spcPts val="0"/>
              </a:spcAft>
              <a:buNone/>
            </a:pPr>
            <a:endParaRPr i="1" dirty="0"/>
          </a:p>
        </p:txBody>
      </p:sp>
      <p:sp>
        <p:nvSpPr>
          <p:cNvPr id="274" name="Google Shape;27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On commence avec le nombre 25. </a:t>
            </a:r>
          </a:p>
          <a:p>
            <a:pPr marL="0" lvl="0" indent="0" algn="l" rtl="0">
              <a:spcBef>
                <a:spcPts val="0"/>
              </a:spcBef>
              <a:spcAft>
                <a:spcPts val="0"/>
              </a:spcAft>
              <a:buNone/>
            </a:pPr>
            <a:r>
              <a:rPr lang="fr-FR" i="0" dirty="0"/>
              <a:t>Laisser quelques secondes aux élèves pour représenter le nombre. Valider les ardoises au fur et à mesure d’un discret signe de tête. </a:t>
            </a:r>
            <a:endParaRPr i="0" dirty="0"/>
          </a:p>
          <a:p>
            <a:pPr marL="0" lvl="0" indent="0" algn="l" rtl="0">
              <a:spcBef>
                <a:spcPts val="0"/>
              </a:spcBef>
              <a:spcAft>
                <a:spcPts val="0"/>
              </a:spcAft>
              <a:buNone/>
            </a:pPr>
            <a:r>
              <a:rPr lang="fr-FR" i="0" dirty="0"/>
              <a:t>Lors du retour collectif, dessiner sous la dictée des élèves</a:t>
            </a:r>
            <a:r>
              <a:rPr lang="fr-FR" dirty="0"/>
              <a:t> </a:t>
            </a:r>
            <a:r>
              <a:rPr lang="fr-FR" i="0" dirty="0"/>
              <a:t>:</a:t>
            </a:r>
            <a:r>
              <a:rPr lang="fr-FR" i="1" dirty="0"/>
              <a:t> combien de dizaines dois-je dessiner ? Et combien d’unités restantes ? </a:t>
            </a:r>
            <a:endParaRPr i="1" dirty="0"/>
          </a:p>
          <a:p>
            <a:pPr marL="0" marR="0" lvl="0" indent="0" algn="l" rtl="0">
              <a:lnSpc>
                <a:spcPct val="100000"/>
              </a:lnSpc>
              <a:spcBef>
                <a:spcPts val="0"/>
              </a:spcBef>
              <a:spcAft>
                <a:spcPts val="0"/>
              </a:spcAft>
              <a:buClr>
                <a:schemeClr val="dk1"/>
              </a:buClr>
              <a:buSzPts val="1200"/>
              <a:buFont typeface="Calibri"/>
              <a:buNone/>
            </a:pPr>
            <a:r>
              <a:rPr lang="fr-FR" i="1" dirty="0"/>
              <a:t>25, c’est 2 dizaines et 5 unités restantes </a:t>
            </a:r>
            <a:r>
              <a:rPr lang="fr-FR" i="0" dirty="0"/>
              <a:t>(pointer chaque </a:t>
            </a:r>
            <a:r>
              <a:rPr lang="fr-FR" i="0" strike="noStrike" dirty="0"/>
              <a:t>chiffre avec le doigt</a:t>
            </a:r>
            <a:r>
              <a:rPr lang="fr-FR" i="0" dirty="0"/>
              <a:t>). </a:t>
            </a:r>
            <a:endParaRPr i="1" dirty="0"/>
          </a:p>
          <a:p>
            <a:pPr marL="0" lvl="0" indent="0" algn="l" rtl="0">
              <a:spcBef>
                <a:spcPts val="0"/>
              </a:spcBef>
              <a:spcAft>
                <a:spcPts val="0"/>
              </a:spcAft>
              <a:buNone/>
            </a:pPr>
            <a:endParaRPr i="1" dirty="0"/>
          </a:p>
        </p:txBody>
      </p:sp>
      <p:sp>
        <p:nvSpPr>
          <p:cNvPr id="283" name="Google Shape;28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Même démarche. </a:t>
            </a:r>
            <a:endParaRPr dirty="0"/>
          </a:p>
        </p:txBody>
      </p:sp>
      <p:sp>
        <p:nvSpPr>
          <p:cNvPr id="292" name="Google Shape;29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a:extLst>
            <a:ext uri="{FF2B5EF4-FFF2-40B4-BE49-F238E27FC236}">
              <a16:creationId xmlns:a16="http://schemas.microsoft.com/office/drawing/2014/main" id="{8249529E-7562-929B-D83F-368A85CCF5EA}"/>
            </a:ext>
          </a:extLst>
        </p:cNvPr>
        <p:cNvGrpSpPr/>
        <p:nvPr/>
      </p:nvGrpSpPr>
      <p:grpSpPr>
        <a:xfrm>
          <a:off x="0" y="0"/>
          <a:ext cx="0" cy="0"/>
          <a:chOff x="0" y="0"/>
          <a:chExt cx="0" cy="0"/>
        </a:xfrm>
      </p:grpSpPr>
      <p:sp>
        <p:nvSpPr>
          <p:cNvPr id="122" name="Google Shape;122;p3:notes">
            <a:extLst>
              <a:ext uri="{FF2B5EF4-FFF2-40B4-BE49-F238E27FC236}">
                <a16:creationId xmlns:a16="http://schemas.microsoft.com/office/drawing/2014/main" id="{03CC8B79-3094-9AEF-9D01-F120CD59B5B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notes">
            <a:extLst>
              <a:ext uri="{FF2B5EF4-FFF2-40B4-BE49-F238E27FC236}">
                <a16:creationId xmlns:a16="http://schemas.microsoft.com/office/drawing/2014/main" id="{1D51BCEF-225F-1249-7C70-91B170D5DA8E}"/>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un nombre va s’afficher, mais il sera exprimé à l’aide des lettres « d » et « u ». « d » comme dizaine et « u » comme unités restantes. Vous allez devoir écrire ce nombre en chiffres sur votre ardoise. </a:t>
            </a:r>
            <a:endParaRPr lang="fr-FR" i="1" strike="noStrike" dirty="0"/>
          </a:p>
        </p:txBody>
      </p:sp>
      <p:sp>
        <p:nvSpPr>
          <p:cNvPr id="124" name="Google Shape;124;p3:notes">
            <a:extLst>
              <a:ext uri="{FF2B5EF4-FFF2-40B4-BE49-F238E27FC236}">
                <a16:creationId xmlns:a16="http://schemas.microsoft.com/office/drawing/2014/main" id="{746605D1-78AA-93B1-154A-49E1D2D2A42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4077885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Réponse attendue </a:t>
            </a:r>
            <a:r>
              <a:rPr lang="fr-FR" dirty="0"/>
              <a:t>: 90. </a:t>
            </a:r>
          </a:p>
          <a:p>
            <a:pPr marL="0" lvl="0" indent="0" algn="l" rtl="0">
              <a:spcBef>
                <a:spcPts val="0"/>
              </a:spcBef>
              <a:spcAft>
                <a:spcPts val="0"/>
              </a:spcAft>
              <a:buNone/>
            </a:pPr>
            <a:r>
              <a:rPr lang="fr-FR" dirty="0"/>
              <a:t>Laisser un temps de recherche. </a:t>
            </a:r>
            <a:r>
              <a:rPr lang="fr-FR" strike="noStrike" dirty="0"/>
              <a:t>Proposer aux élèves qui ont écrit « 9 » de dessiner sur leur ardoise les 9 dizaines. On peut aussi leur distribuer le matériel base 10 détachable afin qu’ils manipulent. </a:t>
            </a:r>
          </a:p>
          <a:p>
            <a:pPr marL="0" lvl="0" indent="0" algn="l" rtl="0">
              <a:spcBef>
                <a:spcPts val="0"/>
              </a:spcBef>
              <a:spcAft>
                <a:spcPts val="0"/>
              </a:spcAft>
              <a:buNone/>
            </a:pPr>
            <a:r>
              <a:rPr lang="fr-FR" strike="noStrike" dirty="0"/>
              <a:t>Interroger un élève lors du retour collectif. </a:t>
            </a:r>
            <a:r>
              <a:rPr lang="fr-FR" strike="noStrike"/>
              <a:t>(L’illustration </a:t>
            </a:r>
            <a:r>
              <a:rPr lang="fr-FR" strike="noStrike" dirty="0"/>
              <a:t>de l’item est en slide </a:t>
            </a:r>
            <a:r>
              <a:rPr lang="fr-FR" strike="noStrike"/>
              <a:t>suivante.) </a:t>
            </a:r>
            <a:endParaRPr lang="fr-FR" strike="noStrike" dirty="0"/>
          </a:p>
        </p:txBody>
      </p:sp>
      <p:sp>
        <p:nvSpPr>
          <p:cNvPr id="124" name="Google Shape;12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sym typeface="Symbol" panose="05050102010706020507" pitchFamily="18" charset="2"/>
              </a:rPr>
              <a:t> 9</a:t>
            </a:r>
            <a:r>
              <a:rPr lang="fr-FR" i="1" dirty="0"/>
              <a:t> dizaines, c’est 9 paquets de 10, donc ça fait 90. </a:t>
            </a:r>
            <a:endParaRPr dirty="0"/>
          </a:p>
          <a:p>
            <a:pPr marL="0" lvl="0" indent="0" algn="l" rtl="0">
              <a:spcBef>
                <a:spcPts val="0"/>
              </a:spcBef>
              <a:spcAft>
                <a:spcPts val="0"/>
              </a:spcAft>
              <a:buNone/>
            </a:pPr>
            <a:r>
              <a:rPr lang="fr-FR" i="0" dirty="0"/>
              <a:t>Écrire le résultat au tableau.</a:t>
            </a:r>
          </a:p>
          <a:p>
            <a:pPr marL="0" lvl="0" indent="0" algn="l" rtl="0">
              <a:spcBef>
                <a:spcPts val="0"/>
              </a:spcBef>
              <a:spcAft>
                <a:spcPts val="0"/>
              </a:spcAft>
              <a:buNone/>
            </a:pPr>
            <a:endParaRPr dirty="0"/>
          </a:p>
        </p:txBody>
      </p:sp>
      <p:sp>
        <p:nvSpPr>
          <p:cNvPr id="134" name="Google Shape;13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Réponse attendue </a:t>
            </a:r>
            <a:r>
              <a:rPr lang="fr-FR" dirty="0"/>
              <a:t>: 26.</a:t>
            </a:r>
            <a:endParaRPr dirty="0"/>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8" name="Google Shape;15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2631976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dirty="0"/>
              <a:t>: </a:t>
            </a:r>
            <a:r>
              <a:rPr lang="fr-FR" b="0" dirty="0"/>
              <a:t>34. </a:t>
            </a:r>
          </a:p>
          <a:p>
            <a:pPr marL="0" marR="0" lvl="0" indent="0" algn="l" rtl="0">
              <a:lnSpc>
                <a:spcPct val="100000"/>
              </a:lnSpc>
              <a:spcBef>
                <a:spcPts val="0"/>
              </a:spcBef>
              <a:spcAft>
                <a:spcPts val="0"/>
              </a:spcAft>
              <a:buClr>
                <a:schemeClr val="dk1"/>
              </a:buClr>
              <a:buSzPts val="1200"/>
              <a:buFont typeface="Calibri"/>
              <a:buNone/>
            </a:pPr>
            <a:r>
              <a:rPr lang="fr-FR" b="0" dirty="0"/>
              <a:t>Certains élèves vont tomber dans le piège et écrire 43. Leur faire lire à haute voix l’expression proposée en disant les mots « unités » et « dizaines » en entier. </a:t>
            </a:r>
            <a:endParaRPr dirty="0"/>
          </a:p>
          <a:p>
            <a:pPr marL="0" lvl="0" indent="0" algn="l" rtl="0">
              <a:spcBef>
                <a:spcPts val="0"/>
              </a:spcBef>
              <a:spcAft>
                <a:spcPts val="0"/>
              </a:spcAft>
              <a:buNone/>
            </a:pPr>
            <a:endParaRPr i="1" dirty="0"/>
          </a:p>
        </p:txBody>
      </p:sp>
      <p:sp>
        <p:nvSpPr>
          <p:cNvPr id="207" name="Google Shape;20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Attention, il y avait un petit piège : les unités étaient données en premier. 4 unités et 3 dizaines, c’est le nombre 34. </a:t>
            </a:r>
            <a:endParaRPr dirty="0"/>
          </a:p>
          <a:p>
            <a:pPr marL="0" lvl="0" indent="0" algn="l" rtl="0">
              <a:spcBef>
                <a:spcPts val="0"/>
              </a:spcBef>
              <a:spcAft>
                <a:spcPts val="0"/>
              </a:spcAft>
              <a:buNone/>
            </a:pPr>
            <a:r>
              <a:rPr lang="fr-FR" i="1" dirty="0"/>
              <a:t>4 unités et 3 dizaines, c’est la même quantité que 3 dizaines et 4 unités. Si vous avez un doute, vous pouvez dessiner les quantités sur votre ardoise. </a:t>
            </a:r>
            <a:endParaRPr dirty="0"/>
          </a:p>
        </p:txBody>
      </p:sp>
      <p:sp>
        <p:nvSpPr>
          <p:cNvPr id="217" name="Google Shape;21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L’unité, c’est ce que l’on compte : des cubes, des points, des doigts, des fruits, des billes, des enfants… </a:t>
            </a:r>
            <a:endParaRPr dirty="0"/>
          </a:p>
        </p:txBody>
      </p:sp>
      <p:sp>
        <p:nvSpPr>
          <p:cNvPr id="122" name="Google Shape;122;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Réponse attendue </a:t>
            </a:r>
            <a:r>
              <a:rPr lang="fr-FR" b="0" dirty="0"/>
              <a:t>: 21. </a:t>
            </a:r>
          </a:p>
          <a:p>
            <a:pPr marL="0" lvl="0" indent="0" algn="l" rtl="0">
              <a:spcBef>
                <a:spcPts val="0"/>
              </a:spcBef>
              <a:spcAft>
                <a:spcPts val="0"/>
              </a:spcAft>
              <a:buNone/>
            </a:pPr>
            <a:r>
              <a:rPr lang="fr-FR" b="0" dirty="0"/>
              <a:t>Cette forme non groupée peut dérouter les élèves. Rappeler aux élèves qui sont bloqués que 21 unités, cela signifie 21 cubes ou 21 points. </a:t>
            </a:r>
          </a:p>
        </p:txBody>
      </p:sp>
      <p:sp>
        <p:nvSpPr>
          <p:cNvPr id="234" name="Google Shape;23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21 unités, c’est 21 petits carrés, donc c’est le nombre 21, car rappelez-vous que l’unité c’est ce que l’on compte. </a:t>
            </a:r>
            <a:endParaRPr i="1" dirty="0"/>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dirty="0"/>
              <a:t>Réponse attendue </a:t>
            </a:r>
            <a:r>
              <a:rPr lang="fr-FR" dirty="0"/>
              <a:t>: 75. </a:t>
            </a:r>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21170002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a:extLst>
            <a:ext uri="{FF2B5EF4-FFF2-40B4-BE49-F238E27FC236}">
              <a16:creationId xmlns:a16="http://schemas.microsoft.com/office/drawing/2014/main" id="{174B3E3A-68B4-0A48-EE06-AA77BE5E8108}"/>
            </a:ext>
          </a:extLst>
        </p:cNvPr>
        <p:cNvGrpSpPr/>
        <p:nvPr/>
      </p:nvGrpSpPr>
      <p:grpSpPr>
        <a:xfrm>
          <a:off x="0" y="0"/>
          <a:ext cx="0" cy="0"/>
          <a:chOff x="0" y="0"/>
          <a:chExt cx="0" cy="0"/>
        </a:xfrm>
      </p:grpSpPr>
      <p:sp>
        <p:nvSpPr>
          <p:cNvPr id="242" name="Google Shape;242;p12:notes">
            <a:extLst>
              <a:ext uri="{FF2B5EF4-FFF2-40B4-BE49-F238E27FC236}">
                <a16:creationId xmlns:a16="http://schemas.microsoft.com/office/drawing/2014/main" id="{49BEBE80-61D3-9548-D971-C338B08C1A8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a:extLst>
              <a:ext uri="{FF2B5EF4-FFF2-40B4-BE49-F238E27FC236}">
                <a16:creationId xmlns:a16="http://schemas.microsoft.com/office/drawing/2014/main" id="{4A104E49-D395-39BA-71C3-4B311B85203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15 unités, c’est 1 dizaine + 5 unités restantes (</a:t>
            </a:r>
            <a:r>
              <a:rPr lang="fr-FR" i="1" dirty="0" err="1"/>
              <a:t>10u</a:t>
            </a:r>
            <a:r>
              <a:rPr lang="fr-FR" i="1" dirty="0"/>
              <a:t> + </a:t>
            </a:r>
            <a:r>
              <a:rPr lang="fr-FR" i="1" dirty="0" err="1"/>
              <a:t>5u</a:t>
            </a:r>
            <a:r>
              <a:rPr lang="fr-FR" i="1" dirty="0"/>
              <a:t>). On a donc 7 dizaines (6 dizaines + la nouvelle dizaine) et 5 unités restantes, c’est le nombre 75. </a:t>
            </a:r>
            <a:endParaRPr i="1" dirty="0"/>
          </a:p>
        </p:txBody>
      </p:sp>
      <p:sp>
        <p:nvSpPr>
          <p:cNvPr id="244" name="Google Shape;244;p12:notes">
            <a:extLst>
              <a:ext uri="{FF2B5EF4-FFF2-40B4-BE49-F238E27FC236}">
                <a16:creationId xmlns:a16="http://schemas.microsoft.com/office/drawing/2014/main" id="{328E052B-7D53-879E-3BD3-4489DE13334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extLst>
      <p:ext uri="{BB962C8B-B14F-4D97-AF65-F5344CB8AC3E}">
        <p14:creationId xmlns:p14="http://schemas.microsoft.com/office/powerpoint/2010/main" val="1930990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Même démarche. </a:t>
            </a:r>
          </a:p>
          <a:p>
            <a:pPr marL="0" marR="0" lvl="0" indent="0" algn="l" rtl="0">
              <a:lnSpc>
                <a:spcPct val="100000"/>
              </a:lnSpc>
              <a:spcBef>
                <a:spcPts val="0"/>
              </a:spcBef>
              <a:spcAft>
                <a:spcPts val="0"/>
              </a:spcAft>
              <a:buClr>
                <a:schemeClr val="dk1"/>
              </a:buClr>
              <a:buSzPts val="1200"/>
              <a:buFont typeface="Calibri"/>
              <a:buNone/>
            </a:pPr>
            <a:r>
              <a:rPr lang="fr-FR" b="1" dirty="0"/>
              <a:t>Réponse attendue </a:t>
            </a:r>
            <a:r>
              <a:rPr lang="fr-FR" dirty="0"/>
              <a:t>: 33</a:t>
            </a:r>
            <a:endParaRPr dirty="0"/>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a:p>
        </p:txBody>
      </p:sp>
    </p:spTree>
    <p:extLst>
      <p:ext uri="{BB962C8B-B14F-4D97-AF65-F5344CB8AC3E}">
        <p14:creationId xmlns:p14="http://schemas.microsoft.com/office/powerpoint/2010/main" val="3327363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23u, c’est </a:t>
            </a:r>
            <a:r>
              <a:rPr lang="fr-FR" i="1" dirty="0" err="1"/>
              <a:t>20u</a:t>
            </a:r>
            <a:r>
              <a:rPr lang="fr-FR" i="1" dirty="0"/>
              <a:t> + 3u, donc </a:t>
            </a:r>
            <a:r>
              <a:rPr lang="fr-FR" i="1" dirty="0" err="1"/>
              <a:t>2d</a:t>
            </a:r>
            <a:r>
              <a:rPr lang="fr-FR" i="1" dirty="0"/>
              <a:t> et 3u. Il y a donc en tout 3 dizaines </a:t>
            </a:r>
            <a:r>
              <a:rPr lang="fr-FR" i="1"/>
              <a:t>et 3 unités </a:t>
            </a:r>
            <a:r>
              <a:rPr lang="fr-FR" i="1" dirty="0"/>
              <a:t>restantes. C’est le nombre 33.</a:t>
            </a:r>
          </a:p>
        </p:txBody>
      </p:sp>
      <p:sp>
        <p:nvSpPr>
          <p:cNvPr id="244" name="Google Shape;24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25</a:t>
            </a:fld>
            <a:endParaRPr/>
          </a:p>
        </p:txBody>
      </p:sp>
    </p:spTree>
    <p:extLst>
      <p:ext uri="{BB962C8B-B14F-4D97-AF65-F5344CB8AC3E}">
        <p14:creationId xmlns:p14="http://schemas.microsoft.com/office/powerpoint/2010/main" val="371931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32413AEC-2492-4AF2-0ED1-3293857E5A1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D34AEEC9-38AC-1CB8-8361-818338D8FF98}"/>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A6A6334-9D61-70F4-DEEC-79357178321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2714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E692AB9A-FFA2-B97E-47B3-82BFFF2B810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732EF06-7FEB-4D78-806A-04890F13A9F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48C3878E-B805-0832-4A00-7B3169F67E9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68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a:t>Quand on a 10 unités, on peut faire un paquet contenant ces 10 unités. On appelle ce paquet une « dizaine ». </a:t>
            </a:r>
            <a:endParaRPr/>
          </a:p>
        </p:txBody>
      </p:sp>
      <p:sp>
        <p:nvSpPr>
          <p:cNvPr id="132" name="Google Shape;13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Les élèves doivent ici dessiner les unités de numération manquantes pour atteindre le nombre cible. Comme ils n’ont pas le droit de barrer, ils vont devoir dessiner des collections semi-groupées, par exemple, constituer une dizaine avec 10 unités.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Voici un exemple. Il y a beaucoup de points et on veut savoir combien il y en a au total. </a:t>
            </a:r>
            <a:endParaRPr dirty="0"/>
          </a:p>
        </p:txBody>
      </p:sp>
      <p:sp>
        <p:nvSpPr>
          <p:cNvPr id="154" name="Google Shape;15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3324780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On a fait les paquets de 10. </a:t>
            </a:r>
            <a:endParaRPr dirty="0"/>
          </a:p>
          <a:p>
            <a:pPr marL="0" lvl="0" indent="0" algn="l" rtl="0">
              <a:spcBef>
                <a:spcPts val="0"/>
              </a:spcBef>
              <a:spcAft>
                <a:spcPts val="0"/>
              </a:spcAft>
              <a:buNone/>
            </a:pPr>
            <a:r>
              <a:rPr lang="fr-FR" i="1" dirty="0"/>
              <a:t>Combien de dizaines a-t-on ? → 3, car on voit 3 paquets. </a:t>
            </a:r>
            <a:endParaRPr dirty="0"/>
          </a:p>
          <a:p>
            <a:pPr marL="0" lvl="0" indent="0" algn="l" rtl="0">
              <a:spcBef>
                <a:spcPts val="0"/>
              </a:spcBef>
              <a:spcAft>
                <a:spcPts val="0"/>
              </a:spcAft>
              <a:buNone/>
            </a:pPr>
            <a:r>
              <a:rPr lang="fr-FR" i="1" dirty="0"/>
              <a:t>Combien de points qui ne sont pas dans les paquets de 10 reste-t-il  ? → 2. Il y a 2 unités restantes. </a:t>
            </a:r>
            <a:endParaRPr dirty="0"/>
          </a:p>
          <a:p>
            <a:pPr marL="0" lvl="0" indent="0" algn="l" rtl="0">
              <a:spcBef>
                <a:spcPts val="0"/>
              </a:spcBef>
              <a:spcAft>
                <a:spcPts val="0"/>
              </a:spcAft>
              <a:buNone/>
            </a:pPr>
            <a:r>
              <a:rPr lang="fr-FR" i="0" dirty="0"/>
              <a:t>Compléter le tableau. </a:t>
            </a:r>
            <a:r>
              <a:rPr lang="fr-FR" i="1" dirty="0"/>
              <a:t>Combien de points y a-t-il en tout ? → 32. </a:t>
            </a:r>
            <a:endParaRPr dirty="0"/>
          </a:p>
          <a:p>
            <a:pPr marL="0" lvl="0" indent="0" algn="l" rtl="0">
              <a:spcBef>
                <a:spcPts val="0"/>
              </a:spcBef>
              <a:spcAft>
                <a:spcPts val="0"/>
              </a:spcAft>
              <a:buNone/>
            </a:pPr>
            <a:r>
              <a:rPr lang="fr-FR" i="1" dirty="0"/>
              <a:t>Dans un nombre à 2 chiffres, le premier chiffre indique le nombre de dizaines et le deuxième chiffre indique le nombre d’unités restantes. </a:t>
            </a:r>
            <a:endParaRPr dirty="0"/>
          </a:p>
        </p:txBody>
      </p:sp>
      <p:sp>
        <p:nvSpPr>
          <p:cNvPr id="154" name="Google Shape;15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Vous allez écrire le nombre représenté au tableau. </a:t>
            </a:r>
            <a:endParaRPr dirty="0"/>
          </a:p>
          <a:p>
            <a:pPr marL="0" lvl="0" indent="0" algn="l" rtl="0">
              <a:spcBef>
                <a:spcPts val="0"/>
              </a:spcBef>
              <a:spcAft>
                <a:spcPts val="0"/>
              </a:spcAft>
              <a:buNone/>
            </a:pPr>
            <a:r>
              <a:rPr lang="fr-FR" i="1" dirty="0"/>
              <a:t>L’unité est le petit carré jaune et la longue barre représente une dizaine. La longue barre a la même longueur que 10 petits carrés mis côte à côte. </a:t>
            </a:r>
            <a:endParaRPr i="1" dirty="0"/>
          </a:p>
          <a:p>
            <a:pPr marL="0" lvl="0" indent="0" algn="l" rtl="0">
              <a:spcBef>
                <a:spcPts val="0"/>
              </a:spcBef>
              <a:spcAft>
                <a:spcPts val="0"/>
              </a:spcAft>
              <a:buNone/>
            </a:pPr>
            <a:endParaRPr i="0" dirty="0"/>
          </a:p>
        </p:txBody>
      </p:sp>
      <p:sp>
        <p:nvSpPr>
          <p:cNvPr id="205" name="Google Shape;20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3250835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Écrivez le nombre représenté ici. </a:t>
            </a:r>
            <a:endParaRPr dirty="0"/>
          </a:p>
          <a:p>
            <a:pPr marL="0" lvl="0" indent="0" algn="l" rtl="0">
              <a:spcBef>
                <a:spcPts val="0"/>
              </a:spcBef>
              <a:spcAft>
                <a:spcPts val="0"/>
              </a:spcAft>
              <a:buNone/>
            </a:pPr>
            <a:r>
              <a:rPr lang="fr-FR" i="0" dirty="0"/>
              <a:t>Laisser quelques secondes. Les élèves lèvent leur ardoise lorsqu’ils ont trouvé. Valider discrètement d’un signe de tête.</a:t>
            </a:r>
          </a:p>
          <a:p>
            <a:pPr marL="0" lvl="0" indent="0" algn="l" rtl="0">
              <a:spcBef>
                <a:spcPts val="0"/>
              </a:spcBef>
              <a:spcAft>
                <a:spcPts val="0"/>
              </a:spcAft>
              <a:buNone/>
            </a:pPr>
            <a:r>
              <a:rPr lang="fr-FR" b="1" i="0" dirty="0"/>
              <a:t>Réponse attendue</a:t>
            </a:r>
            <a:r>
              <a:rPr lang="fr-FR" i="0" dirty="0"/>
              <a:t> : 51. </a:t>
            </a:r>
            <a:endParaRPr dirty="0"/>
          </a:p>
          <a:p>
            <a:pPr marL="0" lvl="0" indent="0" algn="l" rtl="0">
              <a:spcBef>
                <a:spcPts val="0"/>
              </a:spcBef>
              <a:spcAft>
                <a:spcPts val="0"/>
              </a:spcAft>
              <a:buNone/>
            </a:pPr>
            <a:r>
              <a:rPr lang="fr-FR" i="0" dirty="0"/>
              <a:t>Faire verbaliser aux élèves</a:t>
            </a:r>
            <a:r>
              <a:rPr lang="fr-FR" i="1" dirty="0"/>
              <a:t> </a:t>
            </a:r>
            <a:r>
              <a:rPr lang="fr-FR" i="0" dirty="0"/>
              <a:t>: </a:t>
            </a:r>
            <a:r>
              <a:rPr lang="fr-FR" i="1" dirty="0"/>
              <a:t>je vois 5 dizaines, je peux donc écrire le 5 (qui signifie 50 unités), puis j’écris le 1 des unités restantes. </a:t>
            </a:r>
            <a:endParaRPr dirty="0"/>
          </a:p>
          <a:p>
            <a:pPr marL="0" lvl="0" indent="0" algn="l" rtl="0">
              <a:spcBef>
                <a:spcPts val="0"/>
              </a:spcBef>
              <a:spcAft>
                <a:spcPts val="0"/>
              </a:spcAft>
              <a:buNone/>
            </a:pPr>
            <a:r>
              <a:rPr lang="fr-FR" i="0" dirty="0"/>
              <a:t>Écrire 51 dans le cadre. </a:t>
            </a:r>
            <a:endParaRPr dirty="0"/>
          </a:p>
          <a:p>
            <a:pPr marL="0" marR="0" lvl="0" indent="0" algn="l" rtl="0">
              <a:lnSpc>
                <a:spcPct val="100000"/>
              </a:lnSpc>
              <a:spcBef>
                <a:spcPts val="0"/>
              </a:spcBef>
              <a:spcAft>
                <a:spcPts val="0"/>
              </a:spcAft>
              <a:buClr>
                <a:schemeClr val="dk1"/>
              </a:buClr>
              <a:buSzPts val="1800"/>
              <a:buFont typeface="Quattrocento Sans"/>
              <a:buNone/>
            </a:pPr>
            <a:r>
              <a:rPr lang="fr-FR" sz="1800" i="1" dirty="0">
                <a:latin typeface="Quattrocento Sans"/>
                <a:ea typeface="Quattrocento Sans"/>
                <a:cs typeface="Quattrocento Sans"/>
                <a:sym typeface="Quattrocento Sans"/>
              </a:rPr>
              <a:t>Quand on écrit un nombre qui a 2 chiffres : le premier chiffre est celui des dizaines et le deuxième chiffre (le plus à droite) est celui des unités restantes. </a:t>
            </a:r>
          </a:p>
          <a:p>
            <a:pPr marL="0" marR="0" lvl="0" indent="0" algn="l" rtl="0">
              <a:lnSpc>
                <a:spcPct val="100000"/>
              </a:lnSpc>
              <a:spcBef>
                <a:spcPts val="0"/>
              </a:spcBef>
              <a:spcAft>
                <a:spcPts val="0"/>
              </a:spcAft>
              <a:buClr>
                <a:schemeClr val="dk1"/>
              </a:buClr>
              <a:buSzPts val="1800"/>
              <a:buFont typeface="Quattrocento Sans"/>
              <a:buNone/>
            </a:pPr>
            <a:r>
              <a:rPr lang="fr-FR" sz="1800" i="1" dirty="0">
                <a:latin typeface="Quattrocento Sans"/>
                <a:ea typeface="Quattrocento Sans"/>
                <a:cs typeface="Quattrocento Sans"/>
                <a:sym typeface="Quattrocento Sans"/>
              </a:rPr>
              <a:t>51 et 15 ont les mêmes chiffres mais pas dans le même ordre, </a:t>
            </a:r>
            <a:r>
              <a:rPr lang="fr-FR" sz="1800" i="1" dirty="0">
                <a:latin typeface="Quattrocento Sans"/>
                <a:ea typeface="Quattrocento Sans"/>
                <a:cs typeface="Quattrocento Sans"/>
                <a:sym typeface="Quattrocento Sans"/>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donc ces 2 nombres ne représentent pas la même quantité.</a:t>
            </a:r>
            <a:endParaRPr sz="1800" i="1" dirty="0">
              <a:latin typeface="Arial"/>
              <a:ea typeface="Arial"/>
              <a:cs typeface="Arial"/>
              <a:sym typeface="Arial"/>
            </a:endParaRPr>
          </a:p>
          <a:p>
            <a:pPr marL="0" lvl="0" indent="0" algn="l" rtl="0">
              <a:spcBef>
                <a:spcPts val="0"/>
              </a:spcBef>
              <a:spcAft>
                <a:spcPts val="0"/>
              </a:spcAft>
              <a:buNone/>
            </a:pPr>
            <a:endParaRPr i="1" dirty="0"/>
          </a:p>
          <a:p>
            <a:pPr marL="0" lvl="0" indent="0" algn="l" rtl="0">
              <a:spcBef>
                <a:spcPts val="0"/>
              </a:spcBef>
              <a:spcAft>
                <a:spcPts val="0"/>
              </a:spcAft>
              <a:buNone/>
            </a:pPr>
            <a:endParaRPr i="0" dirty="0"/>
          </a:p>
        </p:txBody>
      </p:sp>
      <p:sp>
        <p:nvSpPr>
          <p:cNvPr id="205" name="Google Shape;20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a:t>
            </a:r>
            <a:r>
              <a:rPr lang="fr-FR" i="0" dirty="0"/>
              <a:t> : 32. </a:t>
            </a:r>
            <a:endParaRPr dirty="0"/>
          </a:p>
          <a:p>
            <a:pPr marL="0" lvl="0" indent="0" algn="l" rtl="0">
              <a:spcBef>
                <a:spcPts val="0"/>
              </a:spcBef>
              <a:spcAft>
                <a:spcPts val="0"/>
              </a:spcAft>
              <a:buNone/>
            </a:pPr>
            <a:r>
              <a:rPr lang="fr-FR" i="0" dirty="0"/>
              <a:t>Lors du retour collectif, expliquer : </a:t>
            </a:r>
            <a:r>
              <a:rPr lang="fr-FR" i="1" dirty="0"/>
              <a:t>ici, il y a beaucoup d’unités restantes. Quand on constate qu’il y a beaucoup d’unités, il faut commencer par compter les unités, car s’il y en a dix ou plus de dix, il faut former une nouvelle dizaine. Ici, c’est le cas : on peut former une nouvelle dizaine. </a:t>
            </a:r>
            <a:endParaRPr dirty="0"/>
          </a:p>
          <a:p>
            <a:pPr marL="0" lvl="0" indent="0" algn="l" rtl="0">
              <a:spcBef>
                <a:spcPts val="0"/>
              </a:spcBef>
              <a:spcAft>
                <a:spcPts val="0"/>
              </a:spcAft>
              <a:buNone/>
            </a:pPr>
            <a:r>
              <a:rPr lang="fr-FR" i="0" dirty="0"/>
              <a:t>Compter 10 unités et entourer la nouvelle dizaine au tableau.  </a:t>
            </a:r>
            <a:endParaRPr dirty="0"/>
          </a:p>
          <a:p>
            <a:pPr marL="0" lvl="0" indent="0" algn="l" rtl="0">
              <a:spcBef>
                <a:spcPts val="0"/>
              </a:spcBef>
              <a:spcAft>
                <a:spcPts val="0"/>
              </a:spcAft>
              <a:buNone/>
            </a:pPr>
            <a:r>
              <a:rPr lang="fr-FR" i="1" dirty="0"/>
              <a:t>On voit donc qu’il y a 3 dizaines (2 barres dizaines + la nouvelle dizaine formée) et 2 unités restantes. On écrit le nombre 32 : d’abord le chiffre des dizaines, ensuite le chiffre des unités restantes. </a:t>
            </a:r>
            <a:endParaRPr dirty="0"/>
          </a:p>
        </p:txBody>
      </p:sp>
      <p:sp>
        <p:nvSpPr>
          <p:cNvPr id="219" name="Google Shape;21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a:t>
            </a:r>
            <a:r>
              <a:rPr lang="fr-FR" i="0" dirty="0"/>
              <a:t> : 49. </a:t>
            </a:r>
            <a:endParaRPr lang="fr-FR" dirty="0"/>
          </a:p>
          <a:p>
            <a:pPr marL="0" lvl="0" indent="0" algn="l" rtl="0">
              <a:spcBef>
                <a:spcPts val="0"/>
              </a:spcBef>
              <a:spcAft>
                <a:spcPts val="0"/>
              </a:spcAft>
              <a:buNone/>
            </a:pPr>
            <a:r>
              <a:rPr lang="fr-FR" dirty="0"/>
              <a:t>Entourer la nouvelle dizaine au tableau. </a:t>
            </a:r>
            <a:endParaRPr dirty="0"/>
          </a:p>
        </p:txBody>
      </p:sp>
      <p:sp>
        <p:nvSpPr>
          <p:cNvPr id="245" name="Google Shape;24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00CBD1C8-226D-9176-2A4E-D32288ABAB7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cercle, symbole, logo, Graphique&#10;&#10;Le contenu généré par l’IA peut être incorrect.">
            <a:extLst>
              <a:ext uri="{FF2B5EF4-FFF2-40B4-BE49-F238E27FC236}">
                <a16:creationId xmlns:a16="http://schemas.microsoft.com/office/drawing/2014/main" id="{BEDF05E9-F12C-0CFC-6847-EE04F595FBF3}"/>
              </a:ext>
            </a:extLst>
          </p:cNvPr>
          <p:cNvPicPr>
            <a:picLocks noChangeAspect="1"/>
          </p:cNvPicPr>
          <p:nvPr userDrawn="1"/>
        </p:nvPicPr>
        <p:blipFill>
          <a:blip r:embed="rId2"/>
          <a:stretch>
            <a:fillRect/>
          </a:stretch>
        </p:blipFill>
        <p:spPr>
          <a:xfrm>
            <a:off x="8176002" y="32143"/>
            <a:ext cx="1025148"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5. LES NOMBRES JUSQU’À 100</a:t>
            </a:r>
            <a:br>
              <a:rPr lang="fr-FR" dirty="0">
                <a:solidFill>
                  <a:schemeClr val="bg1"/>
                </a:solidFill>
              </a:rPr>
            </a:br>
            <a:r>
              <a:rPr lang="fr-FR" dirty="0">
                <a:solidFill>
                  <a:schemeClr val="bg1"/>
                </a:solidFill>
              </a:rPr>
              <a:t>Utiliser la relation entre dizaines et unités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881C648F-6A2C-B70C-3C95-92E05004120D}"/>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5CE7A6D0-5153-3DB0-710B-AFFD698C6200}"/>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D9CD279-B1C0-94A4-653E-B03A0805F4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69CA38E7-743A-48AF-93D3-8506F2D80EBF}"/>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57978616-977E-8AF7-6C3A-C2D06E535A0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179766C-D094-20E2-320D-6F415FAFB0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987BC8F9-C492-8DF8-8D22-48361488544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DE7C58F7-9EDD-714E-5C79-FE9E426E42C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62C9F53-A288-12B7-7284-8CFBA6CCDF5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a:extLst>
            <a:ext uri="{FF2B5EF4-FFF2-40B4-BE49-F238E27FC236}">
              <a16:creationId xmlns:a16="http://schemas.microsoft.com/office/drawing/2014/main" id="{16715394-0F50-501B-8682-6E046639E33C}"/>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70DE7C3A-B958-754C-EB0D-952564E585B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7DEED782-CF32-CB8E-3A7C-D9593AAA1E9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C764E24-7625-5B7A-A574-D2B0C2B19B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57782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E4A00AC-26DC-8501-F38E-36093EF26E4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3E2DC516-FDA9-DC2E-AF30-9430F00D6FC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B63DB1B-8D0A-9910-C89F-4BB8A59201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0" name="Titre 9">
            <a:extLst>
              <a:ext uri="{FF2B5EF4-FFF2-40B4-BE49-F238E27FC236}">
                <a16:creationId xmlns:a16="http://schemas.microsoft.com/office/drawing/2014/main" id="{BF73796A-9583-8B0E-C164-2F433FBA7D69}"/>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82784F40-242E-CC82-CDC6-9700E1057413}"/>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8064EE2B-5054-3635-DCF2-9D5054E977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6" name="Titre 5">
            <a:extLst>
              <a:ext uri="{FF2B5EF4-FFF2-40B4-BE49-F238E27FC236}">
                <a16:creationId xmlns:a16="http://schemas.microsoft.com/office/drawing/2014/main" id="{8ED4ECB7-5C95-3FCC-ECCA-25097D777C3B}"/>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D8EB232B-84C7-3B2A-A964-2A0ABFBF0F70}"/>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4B7CF64-7B5A-306E-1913-9F47B5AFA3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8" name="Titre 7">
            <a:extLst>
              <a:ext uri="{FF2B5EF4-FFF2-40B4-BE49-F238E27FC236}">
                <a16:creationId xmlns:a16="http://schemas.microsoft.com/office/drawing/2014/main" id="{3521B4D0-D7E0-433F-A0FA-5D08D0422D9D}"/>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0F4EDBAA-44DA-819D-D876-9B679B21B358}"/>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BE2D47E2-D6BC-24E2-A9DE-801DD24B63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6270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5" name="Titre 4">
            <a:extLst>
              <a:ext uri="{FF2B5EF4-FFF2-40B4-BE49-F238E27FC236}">
                <a16:creationId xmlns:a16="http://schemas.microsoft.com/office/drawing/2014/main" id="{740C124D-3441-F490-D38E-3A7FAB0B4F3F}"/>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CEFA56BD-940F-7E15-EC20-DDC9858FEC65}"/>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1274CCCD-4C87-10C5-650E-28F3477EEA1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7" name="Titre 6">
            <a:extLst>
              <a:ext uri="{FF2B5EF4-FFF2-40B4-BE49-F238E27FC236}">
                <a16:creationId xmlns:a16="http://schemas.microsoft.com/office/drawing/2014/main" id="{6E7A9593-A373-8F43-6C24-67A693D01AC8}"/>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86821CC7-1629-9735-9678-593623309A33}"/>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29FB6B0A-E40A-FE92-AA25-A30D1458D4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4749E9A8-C0BE-9F52-2527-F2BA5BACAB96}"/>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FC5B82A5-D5E8-CFDF-AF30-0B50EA6FBDB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64D3598-5D6F-8C7A-B5E5-C96C6E039E7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6" name="Titre 5">
            <a:extLst>
              <a:ext uri="{FF2B5EF4-FFF2-40B4-BE49-F238E27FC236}">
                <a16:creationId xmlns:a16="http://schemas.microsoft.com/office/drawing/2014/main" id="{8D001BFD-9CDE-4A80-4BB4-736733D08BFB}"/>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D1888A7F-442A-7285-F47A-4FC42C218554}"/>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31C5A407-5EAC-67D0-62E4-A9BA0C9915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1" name="Titre 20">
            <a:extLst>
              <a:ext uri="{FF2B5EF4-FFF2-40B4-BE49-F238E27FC236}">
                <a16:creationId xmlns:a16="http://schemas.microsoft.com/office/drawing/2014/main" id="{B2D08C6E-77B6-B2B1-D213-C67BBC51E6FC}"/>
              </a:ext>
            </a:extLst>
          </p:cNvPr>
          <p:cNvSpPr>
            <a:spLocks noGrp="1"/>
          </p:cNvSpPr>
          <p:nvPr>
            <p:ph type="title"/>
          </p:nvPr>
        </p:nvSpPr>
        <p:spPr/>
        <p:txBody>
          <a:bodyPr/>
          <a:lstStyle/>
          <a:p>
            <a:endParaRPr lang="fr-FR"/>
          </a:p>
        </p:txBody>
      </p:sp>
      <p:sp>
        <p:nvSpPr>
          <p:cNvPr id="23" name="Espace réservé du texte 22">
            <a:extLst>
              <a:ext uri="{FF2B5EF4-FFF2-40B4-BE49-F238E27FC236}">
                <a16:creationId xmlns:a16="http://schemas.microsoft.com/office/drawing/2014/main" id="{A400A963-C700-3B8C-E4AF-914B77245E65}"/>
              </a:ext>
            </a:extLst>
          </p:cNvPr>
          <p:cNvSpPr>
            <a:spLocks noGrp="1"/>
          </p:cNvSpPr>
          <p:nvPr>
            <p:ph type="body" idx="1"/>
          </p:nvPr>
        </p:nvSpPr>
        <p:spPr/>
        <p:txBody>
          <a:bodyPr/>
          <a:lstStyle/>
          <a:p>
            <a:endParaRPr lang="fr-FR"/>
          </a:p>
        </p:txBody>
      </p:sp>
      <p:pic>
        <p:nvPicPr>
          <p:cNvPr id="25" name="Image 24">
            <a:extLst>
              <a:ext uri="{FF2B5EF4-FFF2-40B4-BE49-F238E27FC236}">
                <a16:creationId xmlns:a16="http://schemas.microsoft.com/office/drawing/2014/main" id="{4D3946D1-4F0E-58CA-9212-44E1AA75379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3" name="Titre 2">
            <a:extLst>
              <a:ext uri="{FF2B5EF4-FFF2-40B4-BE49-F238E27FC236}">
                <a16:creationId xmlns:a16="http://schemas.microsoft.com/office/drawing/2014/main" id="{5B5E97B8-B266-6371-9600-B9C66FB8882A}"/>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F282D25D-4A74-EB46-A851-CF4CE653F539}"/>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94874225-27F2-6182-142D-630F8832A2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0657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5">
          <a:extLst>
            <a:ext uri="{FF2B5EF4-FFF2-40B4-BE49-F238E27FC236}">
              <a16:creationId xmlns:a16="http://schemas.microsoft.com/office/drawing/2014/main" id="{46BB951E-28EE-4557-289D-F0E2B0545EB7}"/>
            </a:ext>
          </a:extLst>
        </p:cNvPr>
        <p:cNvGrpSpPr/>
        <p:nvPr/>
      </p:nvGrpSpPr>
      <p:grpSpPr>
        <a:xfrm>
          <a:off x="0" y="0"/>
          <a:ext cx="0" cy="0"/>
          <a:chOff x="0" y="0"/>
          <a:chExt cx="0" cy="0"/>
        </a:xfrm>
      </p:grpSpPr>
      <p:sp>
        <p:nvSpPr>
          <p:cNvPr id="16" name="Titre 15">
            <a:extLst>
              <a:ext uri="{FF2B5EF4-FFF2-40B4-BE49-F238E27FC236}">
                <a16:creationId xmlns:a16="http://schemas.microsoft.com/office/drawing/2014/main" id="{0CDF0902-FCEF-5B0D-F169-226DE9EE5E26}"/>
              </a:ext>
            </a:extLst>
          </p:cNvPr>
          <p:cNvSpPr>
            <a:spLocks noGrp="1"/>
          </p:cNvSpPr>
          <p:nvPr>
            <p:ph type="title"/>
          </p:nvPr>
        </p:nvSpPr>
        <p:spPr/>
        <p:txBody>
          <a:bodyPr/>
          <a:lstStyle/>
          <a:p>
            <a:endParaRPr lang="fr-FR"/>
          </a:p>
        </p:txBody>
      </p:sp>
      <p:sp>
        <p:nvSpPr>
          <p:cNvPr id="24" name="Espace réservé du texte 23">
            <a:extLst>
              <a:ext uri="{FF2B5EF4-FFF2-40B4-BE49-F238E27FC236}">
                <a16:creationId xmlns:a16="http://schemas.microsoft.com/office/drawing/2014/main" id="{32C96EC5-BE43-41CA-8204-8D817E898FFC}"/>
              </a:ext>
            </a:extLst>
          </p:cNvPr>
          <p:cNvSpPr>
            <a:spLocks noGrp="1"/>
          </p:cNvSpPr>
          <p:nvPr>
            <p:ph type="body" idx="1"/>
          </p:nvPr>
        </p:nvSpPr>
        <p:spPr/>
        <p:txBody>
          <a:bodyPr/>
          <a:lstStyle/>
          <a:p>
            <a:endParaRPr lang="fr-FR"/>
          </a:p>
        </p:txBody>
      </p:sp>
      <p:pic>
        <p:nvPicPr>
          <p:cNvPr id="26" name="Image 25">
            <a:extLst>
              <a:ext uri="{FF2B5EF4-FFF2-40B4-BE49-F238E27FC236}">
                <a16:creationId xmlns:a16="http://schemas.microsoft.com/office/drawing/2014/main" id="{35A0064B-8DC0-F241-C5C6-5230B6660F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815376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6" name="Titre 5">
            <a:extLst>
              <a:ext uri="{FF2B5EF4-FFF2-40B4-BE49-F238E27FC236}">
                <a16:creationId xmlns:a16="http://schemas.microsoft.com/office/drawing/2014/main" id="{79FDA4C9-801F-C219-E64D-0F85F6F92921}"/>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BBA0D1E9-460E-38E2-1B1E-716FEDA6FC32}"/>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A55DD6E-6371-FEE2-93FC-94F9777627B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97447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 name="Titre 23">
            <a:extLst>
              <a:ext uri="{FF2B5EF4-FFF2-40B4-BE49-F238E27FC236}">
                <a16:creationId xmlns:a16="http://schemas.microsoft.com/office/drawing/2014/main" id="{4C85D305-0D2C-E4CA-BBD4-6222C1D52B62}"/>
              </a:ext>
            </a:extLst>
          </p:cNvPr>
          <p:cNvSpPr>
            <a:spLocks noGrp="1"/>
          </p:cNvSpPr>
          <p:nvPr>
            <p:ph type="title"/>
          </p:nvPr>
        </p:nvSpPr>
        <p:spPr/>
        <p:txBody>
          <a:bodyPr/>
          <a:lstStyle/>
          <a:p>
            <a:endParaRPr lang="fr-FR"/>
          </a:p>
        </p:txBody>
      </p:sp>
      <p:sp>
        <p:nvSpPr>
          <p:cNvPr id="26" name="Espace réservé du texte 25">
            <a:extLst>
              <a:ext uri="{FF2B5EF4-FFF2-40B4-BE49-F238E27FC236}">
                <a16:creationId xmlns:a16="http://schemas.microsoft.com/office/drawing/2014/main" id="{7A385E7F-8CBC-8F29-437F-45A0D6200E1E}"/>
              </a:ext>
            </a:extLst>
          </p:cNvPr>
          <p:cNvSpPr>
            <a:spLocks noGrp="1"/>
          </p:cNvSpPr>
          <p:nvPr>
            <p:ph type="body" idx="1"/>
          </p:nvPr>
        </p:nvSpPr>
        <p:spPr/>
        <p:txBody>
          <a:bodyPr/>
          <a:lstStyle/>
          <a:p>
            <a:endParaRPr lang="fr-FR"/>
          </a:p>
        </p:txBody>
      </p:sp>
      <p:pic>
        <p:nvPicPr>
          <p:cNvPr id="28" name="Image 27">
            <a:extLst>
              <a:ext uri="{FF2B5EF4-FFF2-40B4-BE49-F238E27FC236}">
                <a16:creationId xmlns:a16="http://schemas.microsoft.com/office/drawing/2014/main" id="{C8E90A71-6A5A-AF0B-6F5A-DAE94B7459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535290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36D7BA6-C1F1-D253-9D08-9B1B373AF70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31EF732-3DA5-7B03-DCDC-7B509E9827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7DC3F24A-0E7D-0333-2DF4-F0910822A35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7C2C44D-0A16-79B8-0A6C-627391F167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93F20141-B1D4-5648-CC45-FB7A9C2D622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69A11EAD-9E5B-1851-894C-6FC46C1FD25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62801AD-D15C-F2AB-BDED-1740426CB58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07964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EB5E722E-86EE-8911-EA58-BC74D40523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DD4C6A7-95F4-907B-0987-9DF267AC4CE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D96CD8D-7321-A9E5-233A-EE78A5EDA11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51862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5" name="Titre 4">
            <a:extLst>
              <a:ext uri="{FF2B5EF4-FFF2-40B4-BE49-F238E27FC236}">
                <a16:creationId xmlns:a16="http://schemas.microsoft.com/office/drawing/2014/main" id="{D78DEF6A-D58D-11AD-AC46-E6F4E55D77BF}"/>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7CADAEA7-094F-B2B2-0495-06FCB261FB3F}"/>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7AC36FCE-A467-06EA-65EC-F1640CB71B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0207C299-3225-CF5D-2B8B-FC269943220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449AE07-6119-DD7B-EB1C-4B6D764BDA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6C7B0A6B-6756-7660-67F9-1DEA117B328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23CDE25-CF08-FB5D-C958-F587A5A02BB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3" name="Titre 2">
            <a:extLst>
              <a:ext uri="{FF2B5EF4-FFF2-40B4-BE49-F238E27FC236}">
                <a16:creationId xmlns:a16="http://schemas.microsoft.com/office/drawing/2014/main" id="{77CCBD92-2F3A-1982-54B6-3E3CC2297337}"/>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F1B3C50D-1665-5F7B-4247-4F80C5D5A736}"/>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19A364ED-1E38-9487-A841-C3999FE51D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0084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32" name="Titre 31">
            <a:extLst>
              <a:ext uri="{FF2B5EF4-FFF2-40B4-BE49-F238E27FC236}">
                <a16:creationId xmlns:a16="http://schemas.microsoft.com/office/drawing/2014/main" id="{CADFB287-DCB0-97C1-EE62-9CB0C9A1F9D9}"/>
              </a:ext>
            </a:extLst>
          </p:cNvPr>
          <p:cNvSpPr>
            <a:spLocks noGrp="1"/>
          </p:cNvSpPr>
          <p:nvPr>
            <p:ph type="title"/>
          </p:nvPr>
        </p:nvSpPr>
        <p:spPr/>
        <p:txBody>
          <a:bodyPr/>
          <a:lstStyle/>
          <a:p>
            <a:endParaRPr lang="fr-FR"/>
          </a:p>
        </p:txBody>
      </p:sp>
      <p:sp>
        <p:nvSpPr>
          <p:cNvPr id="35" name="Espace réservé du texte 34">
            <a:extLst>
              <a:ext uri="{FF2B5EF4-FFF2-40B4-BE49-F238E27FC236}">
                <a16:creationId xmlns:a16="http://schemas.microsoft.com/office/drawing/2014/main" id="{601CD1A7-F754-90EE-3759-2690BB57864E}"/>
              </a:ext>
            </a:extLst>
          </p:cNvPr>
          <p:cNvSpPr>
            <a:spLocks noGrp="1"/>
          </p:cNvSpPr>
          <p:nvPr>
            <p:ph type="body" idx="1"/>
          </p:nvPr>
        </p:nvSpPr>
        <p:spPr/>
        <p:txBody>
          <a:bodyPr/>
          <a:lstStyle/>
          <a:p>
            <a:endParaRPr lang="fr-FR"/>
          </a:p>
        </p:txBody>
      </p:sp>
      <p:pic>
        <p:nvPicPr>
          <p:cNvPr id="37" name="Image 36">
            <a:extLst>
              <a:ext uri="{FF2B5EF4-FFF2-40B4-BE49-F238E27FC236}">
                <a16:creationId xmlns:a16="http://schemas.microsoft.com/office/drawing/2014/main" id="{5DCCC0C8-9817-DC01-4EC0-1D6B5C59D0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A37C808-4C9B-5A66-5693-75FE02566914}"/>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6F240976-3B6E-4768-8FD0-D5D611FB257F}"/>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5775A533-BFDE-B261-58EA-D1F572D5D5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42440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0CA066F-7FDC-CED3-D8A3-9A752579E760}"/>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5743E1AD-36CD-954B-3A32-EB44B5ACB85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0BC02FF-9269-ACAF-939C-FC6C31DBC4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6" name="Titre 5">
            <a:extLst>
              <a:ext uri="{FF2B5EF4-FFF2-40B4-BE49-F238E27FC236}">
                <a16:creationId xmlns:a16="http://schemas.microsoft.com/office/drawing/2014/main" id="{58DDED69-FA20-1F21-2FD3-EDDCAE6FB729}"/>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990A0F17-D4C1-668C-E03D-0E4560D0A769}"/>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1EE86987-F54A-8EFA-830E-4738F6A28B1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10" name="Titre 9">
            <a:extLst>
              <a:ext uri="{FF2B5EF4-FFF2-40B4-BE49-F238E27FC236}">
                <a16:creationId xmlns:a16="http://schemas.microsoft.com/office/drawing/2014/main" id="{7729FB8F-1FEB-0CED-4D64-0B4ECD61F6EB}"/>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4A21624C-B1AD-0547-04A7-286D6A7B0401}"/>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BC68879F-66FC-1C0B-C834-DF89879657E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27f64e36-29aa-44d5-a3e0-06242cad7d4d"/>
    <ds:schemaRef ds:uri="http://purl.org/dc/terms/"/>
    <ds:schemaRef ds:uri="http://purl.org/dc/dcmitype/"/>
    <ds:schemaRef ds:uri="cd84cc96-e4f0-4e7f-873a-a508fb658c41"/>
    <ds:schemaRef ds:uri="http://purl.org/dc/elements/1.1/"/>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CD576C2E-2EF6-4300-91A4-691A8175AA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1036</Words>
  <Application>Microsoft Office PowerPoint</Application>
  <PresentationFormat>Affichage à l'écran (4:3)</PresentationFormat>
  <Paragraphs>78</Paragraphs>
  <Slides>31</Slides>
  <Notes>31</Notes>
  <HiddenSlides>0</HiddenSlides>
  <MMClips>0</MMClips>
  <ScaleCrop>false</ScaleCrop>
  <HeadingPairs>
    <vt:vector size="6" baseType="variant">
      <vt:variant>
        <vt:lpstr>Polices utilisées</vt:lpstr>
      </vt:variant>
      <vt:variant>
        <vt:i4>6</vt:i4>
      </vt:variant>
      <vt:variant>
        <vt:lpstr>Thème</vt:lpstr>
      </vt:variant>
      <vt:variant>
        <vt:i4>5</vt:i4>
      </vt:variant>
      <vt:variant>
        <vt:lpstr>Titres des diapositives</vt:lpstr>
      </vt:variant>
      <vt:variant>
        <vt:i4>31</vt:i4>
      </vt:variant>
    </vt:vector>
  </HeadingPairs>
  <TitlesOfParts>
    <vt:vector size="42" baseType="lpstr">
      <vt:lpstr>Quattrocento Sans</vt:lpstr>
      <vt:lpstr>Calibri</vt:lpstr>
      <vt:lpstr>Arial</vt:lpstr>
      <vt:lpstr>Calibri Light</vt:lpstr>
      <vt:lpstr>Verdana</vt:lpstr>
      <vt:lpstr>Symbol</vt:lpstr>
      <vt:lpstr>Thème Office</vt:lpstr>
      <vt:lpstr>1_Thème Office</vt:lpstr>
      <vt:lpstr>2_Thème Office</vt:lpstr>
      <vt:lpstr>3_Thème Office</vt:lpstr>
      <vt:lpstr>7_Thème Office</vt:lpstr>
      <vt:lpstr>5. LES NOMBRES JUSQU’À 100 Utiliser la relation entre dizaines et unités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