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5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6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7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8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4"/>
    <p:sldMasterId id="2147483690" r:id="rId5"/>
    <p:sldMasterId id="2147483693" r:id="rId6"/>
    <p:sldMasterId id="2147483696" r:id="rId7"/>
    <p:sldMasterId id="2147483670" r:id="rId8"/>
    <p:sldMasterId id="2147483699" r:id="rId9"/>
    <p:sldMasterId id="2147483704" r:id="rId10"/>
    <p:sldMasterId id="2147483709" r:id="rId11"/>
    <p:sldMasterId id="2147483719" r:id="rId12"/>
  </p:sldMasterIdLst>
  <p:notesMasterIdLst>
    <p:notesMasterId r:id="rId48"/>
  </p:notesMasterIdLst>
  <p:sldIdLst>
    <p:sldId id="301" r:id="rId13"/>
    <p:sldId id="257" r:id="rId14"/>
    <p:sldId id="258" r:id="rId15"/>
    <p:sldId id="292" r:id="rId16"/>
    <p:sldId id="293" r:id="rId17"/>
    <p:sldId id="294" r:id="rId18"/>
    <p:sldId id="295" r:id="rId19"/>
    <p:sldId id="296" r:id="rId20"/>
    <p:sldId id="297" r:id="rId21"/>
    <p:sldId id="298" r:id="rId22"/>
    <p:sldId id="299" r:id="rId23"/>
    <p:sldId id="300" r:id="rId24"/>
    <p:sldId id="268" r:id="rId25"/>
    <p:sldId id="269" r:id="rId26"/>
    <p:sldId id="270" r:id="rId27"/>
    <p:sldId id="271" r:id="rId28"/>
    <p:sldId id="272" r:id="rId29"/>
    <p:sldId id="273" r:id="rId30"/>
    <p:sldId id="274" r:id="rId31"/>
    <p:sldId id="275" r:id="rId32"/>
    <p:sldId id="276" r:id="rId33"/>
    <p:sldId id="277" r:id="rId34"/>
    <p:sldId id="278" r:id="rId35"/>
    <p:sldId id="279" r:id="rId36"/>
    <p:sldId id="280" r:id="rId37"/>
    <p:sldId id="281" r:id="rId38"/>
    <p:sldId id="282" r:id="rId39"/>
    <p:sldId id="283" r:id="rId40"/>
    <p:sldId id="284" r:id="rId41"/>
    <p:sldId id="285" r:id="rId42"/>
    <p:sldId id="286" r:id="rId43"/>
    <p:sldId id="287" r:id="rId44"/>
    <p:sldId id="288" r:id="rId45"/>
    <p:sldId id="289" r:id="rId46"/>
    <p:sldId id="291" r:id="rId4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8035A710-E786-5AD4-6E6B-F2C4540F2679}" name="CHAUVELLIER ANNE" initials="CA" userId="S::ACHAUVELLIER@editions-hatier.fr::f6f57ace-c9cf-44ce-941b-3615434e65b1" providerId="AD"/>
  <p188:author id="{5F8BA321-80A1-CEA0-CCDE-AB6954515002}" name="TAILLADE JUSTINE" initials="JT" userId="S::JTAILLADE@editions-hatier.fr::7689be7a-6074-46a5-a6a4-f2fd3e4f6393" providerId="AD"/>
  <p188:author id="{6EC3644E-CAF9-BE47-EB1A-C427F723DB1E}" name="catherine.mallard2" initials="ca" userId="S::catherine.mallard2_gmail.com#ext#@hachette.onmicrosoft.com::943e5806-a044-4790-a0a9-05d7075f8f80" providerId="AD"/>
  <p188:author id="{7F7E7B9F-1A3E-4D99-E946-F9A38FEEBA9F}" name="HACHE Caroline" initials="HC" userId="S::caroline.hache_univ-amu.fr#ext#@hachette.onmicrosoft.com::8f7bb2c5-af1f-4ec9-9672-c04e07afd9f4" providerId="AD"/>
  <p188:author id="{D1DA31B1-B817-6551-D189-800565F96188}" name="sylvie.advenier" initials="sy" userId="S::sylvie.advenier_gmail.com#ext#@hachette.onmicrosoft.com::62265617-bba0-4816-b687-fd9955c55dd9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UVELLIER ANNE" initials="CA" lastIdx="4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  <p:cmAuthor id="2" name="catherine.mallard2" initials="ca" lastIdx="2" clrIdx="1">
    <p:extLst>
      <p:ext uri="{19B8F6BF-5375-455C-9EA6-DF929625EA0E}">
        <p15:presenceInfo xmlns:p15="http://schemas.microsoft.com/office/powerpoint/2012/main" userId="S::catherine.mallard2_gmail.com#ext#@hachette.onmicrosoft.com::943e5806-a044-4790-a0a9-05d7075f8f8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43C0C"/>
    <a:srgbClr val="2378C0"/>
    <a:srgbClr val="EC527E"/>
    <a:srgbClr val="ECECEC"/>
    <a:srgbClr val="D90000"/>
    <a:srgbClr val="BCCF1F"/>
    <a:srgbClr val="DC007D"/>
    <a:srgbClr val="FFED00"/>
    <a:srgbClr val="B14A11"/>
    <a:srgbClr val="1A1A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30" autoAdjust="0"/>
    <p:restoredTop sz="65098" autoAdjust="0"/>
  </p:normalViewPr>
  <p:slideViewPr>
    <p:cSldViewPr snapToGrid="0">
      <p:cViewPr varScale="1">
        <p:scale>
          <a:sx n="53" d="100"/>
          <a:sy n="53" d="100"/>
        </p:scale>
        <p:origin x="1622" y="62"/>
      </p:cViewPr>
      <p:guideLst/>
    </p:cSldViewPr>
  </p:slideViewPr>
  <p:outlineViewPr>
    <p:cViewPr>
      <p:scale>
        <a:sx n="33" d="100"/>
        <a:sy n="33" d="100"/>
      </p:scale>
      <p:origin x="0" y="-168"/>
    </p:cViewPr>
  </p:outlineViewPr>
  <p:notesTextViewPr>
    <p:cViewPr>
      <p:scale>
        <a:sx n="150" d="100"/>
        <a:sy n="150" d="100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286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3" Type="http://schemas.openxmlformats.org/officeDocument/2006/relationships/customXml" Target="../customXml/item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slide" Target="slides/slide30.xml"/><Relationship Id="rId47" Type="http://schemas.openxmlformats.org/officeDocument/2006/relationships/slide" Target="slides/slide35.xml"/><Relationship Id="rId50" Type="http://schemas.openxmlformats.org/officeDocument/2006/relationships/presProps" Target="presProps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slide" Target="slides/slide29.xml"/><Relationship Id="rId54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slide" Target="slides/slide33.xml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49" Type="http://schemas.openxmlformats.org/officeDocument/2006/relationships/commentAuthors" Target="commentAuthor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slide" Target="slides/slide32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slide" Target="slides/slide31.xml"/><Relationship Id="rId48" Type="http://schemas.openxmlformats.org/officeDocument/2006/relationships/notesMaster" Target="notesMasters/notesMaster1.xml"/><Relationship Id="rId8" Type="http://schemas.openxmlformats.org/officeDocument/2006/relationships/slideMaster" Target="slideMasters/slideMaster5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25/07/2025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kern="120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Aujourd’hui, nous allons travailler à nouveau avec les réglettes.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34128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La réglette marron. Il reste deux réglettes à trouver. Quelles sont-elles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?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10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6941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La réglette bleue.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11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165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Et enfin, la plus grande réglette est orange. 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12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0250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Maintenant, prenez les réglettes orange et rose.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Placez la réglette rose sous la réglette orange, comme si vous vouliez les comparer. Alignez bien les bords gauches des deux réglettes.</a:t>
            </a:r>
            <a:endParaRPr sz="1200" b="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430685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2" name="Google Shape;262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 veut placer une réglette à côté de la rose pour qu’à elles deux, elles fassent la même longueur que la réglette orange. Trouvez cette réglette. 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Laisser quelques instants aux élèves</a:t>
            </a:r>
            <a:r>
              <a:rPr lang="fr-FR" sz="1200" u="none" strike="noStrik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puis interroger un élève</a:t>
            </a: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lang="fr-FR" sz="1200" u="none" strike="noStrik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fr-FR" sz="1200" b="0" i="1" u="none" strike="noStrik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st-ce que la réglette jaune convient ? </a:t>
            </a:r>
            <a:endParaRPr dirty="0"/>
          </a:p>
        </p:txBody>
      </p:sp>
      <p:sp>
        <p:nvSpPr>
          <p:cNvPr id="263" name="Google Shape;263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969281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2" name="Google Shape;272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→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lang="fr-FR" sz="1200" i="1" strike="noStrik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Symbol" panose="05050102010706020507" pitchFamily="18" charset="2"/>
              </a:rPr>
              <a:t>Non,</a:t>
            </a:r>
            <a:r>
              <a:rPr lang="fr-FR" sz="1200" strike="noStrik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fr-FR" sz="12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car elle est trop petite</a:t>
            </a:r>
            <a:r>
              <a:rPr lang="fr-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lang="fr-FR" sz="1200" b="0" i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dirty="0"/>
              <a:t>Quelle est la réglette qui convient ?</a:t>
            </a:r>
            <a:endParaRPr dirty="0"/>
          </a:p>
        </p:txBody>
      </p:sp>
      <p:sp>
        <p:nvSpPr>
          <p:cNvPr id="273" name="Google Shape;273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838565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1" name="Google Shape;281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→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La réglette que l’on cherche est la réglette vert foncé. 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Ensemble, la réglette rose et la réglette vert foncé font la même longueur que la réglette orange. </a:t>
            </a:r>
            <a:endParaRPr dirty="0"/>
          </a:p>
        </p:txBody>
      </p:sp>
      <p:sp>
        <p:nvSpPr>
          <p:cNvPr id="282" name="Google Shape;282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814465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0" name="Google Shape;290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Faisons un deuxième exemple. Prenez une réglette bleue et une réglette noire.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Comme tout à l’heure, placez la réglette noire sous la réglette bleue comme pour les comparer. Il faut bien aligner les bords gauches. </a:t>
            </a:r>
            <a:endParaRPr dirty="0"/>
          </a:p>
        </p:txBody>
      </p:sp>
      <p:sp>
        <p:nvSpPr>
          <p:cNvPr id="291" name="Google Shape;291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365650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7" name="Google Shape;297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 veut placer une réglette à côté de la noire pour qu’à elles deux, elles fassent la même longueur que la réglette bleue. </a:t>
            </a:r>
            <a:endParaRPr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Laisser quelques instants aux élèves</a:t>
            </a:r>
            <a:r>
              <a:rPr lang="fr-FR" sz="1200" u="none" strike="noStrik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puis interroger un élève :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est-ce que la réglette vert clair convient ?</a:t>
            </a: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i="0" dirty="0"/>
          </a:p>
        </p:txBody>
      </p:sp>
      <p:sp>
        <p:nvSpPr>
          <p:cNvPr id="298" name="Google Shape;298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565992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7" name="Google Shape;307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None/>
            </a:pPr>
            <a:r>
              <a:rPr lang="fr-FR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→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lang="fr-FR" sz="12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Non, elle ne convient pas, car elle est trop grande</a:t>
            </a:r>
            <a:r>
              <a:rPr lang="fr-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None/>
            </a:pPr>
            <a:r>
              <a:rPr lang="fr-FR" i="1" dirty="0"/>
              <a:t>Quelle est la réglette qui convient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lang="fr-FR" i="1" dirty="0"/>
              <a:t>? </a:t>
            </a:r>
            <a:r>
              <a:rPr lang="fr-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Interroger un élève</a:t>
            </a:r>
            <a:r>
              <a:rPr lang="fr-FR" dirty="0"/>
              <a:t>.</a:t>
            </a:r>
            <a:endParaRPr lang="fr-FR" strike="sngStrike" dirty="0"/>
          </a:p>
        </p:txBody>
      </p:sp>
      <p:sp>
        <p:nvSpPr>
          <p:cNvPr id="308" name="Google Shape;308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7395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7" name="Google Shape;11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Lors de la dernière séance, nous avons fait un escalier avec les réglettes.</a:t>
            </a:r>
            <a:r>
              <a:rPr lang="fr-FR" i="1" dirty="0"/>
              <a:t> Prenez vos réglettes et construisez à nouveau l’escalier sur votre table.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/>
              <a:t>Laisser quelques instants aux élèves pour construire leur escalier.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dirty="0"/>
              <a:t>On va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i="1" dirty="0"/>
              <a:t>rappeler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i="1" dirty="0"/>
              <a:t>les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couleurs des réglettes, de la plus petite à la plus grande, sans oublier aucune réglette</a:t>
            </a:r>
            <a:r>
              <a:rPr lang="fr-FR" i="1" dirty="0"/>
              <a:t>. </a:t>
            </a:r>
            <a:endParaRPr dirty="0"/>
          </a:p>
        </p:txBody>
      </p:sp>
      <p:sp>
        <p:nvSpPr>
          <p:cNvPr id="118" name="Google Shape;118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76684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6" name="Google Shape;316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→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La réglette rouge est celle qui convient. 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Ensemble, la réglette noire et la réglette rouge font la même longueur que la réglette bleue.</a:t>
            </a:r>
            <a:endParaRPr dirty="0"/>
          </a:p>
        </p:txBody>
      </p:sp>
      <p:sp>
        <p:nvSpPr>
          <p:cNvPr id="317" name="Google Shape;317;p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308308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5" name="Google Shape;325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À présent, prenez la réglette marron.</a:t>
            </a:r>
            <a:endParaRPr dirty="0"/>
          </a:p>
        </p:txBody>
      </p:sp>
      <p:sp>
        <p:nvSpPr>
          <p:cNvPr id="326" name="Google Shape;326;p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21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187883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2" name="Google Shape;332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Vous devez trouver deux réglettes </a:t>
            </a:r>
            <a:r>
              <a:rPr lang="fr-FR" sz="1200" b="1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la même couleur 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pour qu’à elles deux, elles fassent la même longueur que la réglette marron.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sz="1200" b="0" i="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Insister sur le fait qu’on cherche deux réglettes de la même couleur.</a:t>
            </a:r>
            <a:endParaRPr i="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Laisser quelques instants, puis interroger un élève.</a:t>
            </a:r>
            <a:endParaRPr dirty="0"/>
          </a:p>
        </p:txBody>
      </p:sp>
      <p:sp>
        <p:nvSpPr>
          <p:cNvPr id="333" name="Google Shape;333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22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323583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3" name="Google Shape;343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→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Si je veux obtenir la même longueur que la réglette marron, il faut que j’ajoute deux réglettes roses.</a:t>
            </a:r>
            <a:endParaRPr dirty="0"/>
          </a:p>
        </p:txBody>
      </p:sp>
      <p:sp>
        <p:nvSpPr>
          <p:cNvPr id="344" name="Google Shape;344;p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23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2196912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2" name="Google Shape;352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À présent, prenez la réglette jaune. </a:t>
            </a:r>
            <a:endParaRPr dirty="0"/>
          </a:p>
        </p:txBody>
      </p:sp>
      <p:sp>
        <p:nvSpPr>
          <p:cNvPr id="353" name="Google Shape;353;p2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24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6898562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9" name="Google Shape;359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Cherchez deux réglettes qui, placées côte à côte, font la même longueur que la réglette jaune. </a:t>
            </a:r>
            <a:endParaRPr lang="fr-FR" dirty="0">
              <a:sym typeface="Calibri"/>
            </a:endParaRPr>
          </a:p>
          <a:p>
            <a:r>
              <a:rPr lang="fr-FR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Préciser que les réglettes peuvent être différentes.</a:t>
            </a:r>
            <a:endParaRPr lang="fr-F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Lorsque vous aurez trouvé une solution, vous essayerez de trouver d’autres possibilités.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Laisser les élèves faire des essais avec leurs réglettes. Les</a:t>
            </a:r>
            <a:r>
              <a:rPr lang="fr-FR" sz="1200" b="0" i="0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inciter à c</a:t>
            </a: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hercher toutes les combinaisons possibles en plaçant les trains de réglettes les uns sous les autres.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Insister sur le fait qu’ils ne peuvent utiliser que deux réglettes.</a:t>
            </a:r>
            <a:endParaRPr sz="1200" b="0" i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/>
              <a:t>Circuler dans la classe pour observer les propositions des élèves et les guider si nécessaire.</a:t>
            </a:r>
            <a:endParaRPr dirty="0"/>
          </a:p>
        </p:txBody>
      </p:sp>
      <p:sp>
        <p:nvSpPr>
          <p:cNvPr id="360" name="Google Shape;360;p2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25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2575873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0" name="Google Shape;370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Reprendre en collectif : 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 on met la réglette blanche en premier, quelle réglette faut-il ajouter ? </a:t>
            </a:r>
            <a:endParaRPr dirty="0"/>
          </a:p>
        </p:txBody>
      </p:sp>
      <p:sp>
        <p:nvSpPr>
          <p:cNvPr id="371" name="Google Shape;371;p2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26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3039797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0" name="Google Shape;380;p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Symbol" panose="05050102010706020507" pitchFamily="18" charset="2"/>
              <a:buNone/>
            </a:pPr>
            <a:r>
              <a:rPr lang="fr-FR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→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Il faut ajouter la réglette</a:t>
            </a:r>
            <a:r>
              <a:rPr lang="fr-FR" sz="1200" b="1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rose à la réglette blanche pour avoir la même longueur que la réglette jaune. 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Symbol" panose="05050102010706020507" pitchFamily="18" charset="2"/>
              <a:buNone/>
            </a:pPr>
            <a:r>
              <a:rPr lang="fr-FR" sz="1200" b="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Quelles autres solutions avez-vous trouvées 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 lang="fr-FR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Symbol" panose="05050102010706020507" pitchFamily="18" charset="2"/>
              <a:buNone/>
            </a:pPr>
            <a:r>
              <a:rPr lang="fr-FR" dirty="0"/>
              <a:t>Recueillir les propositions des élèves.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1" name="Google Shape;381;p2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27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6674000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9" name="Google Shape;389;p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 on met la réglette rouge en premier, quelle réglette faut-il ajouter ? 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0" name="Google Shape;390;p2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28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2535525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1" name="Google Shape;401;p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→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Il faut ajouter la réglette</a:t>
            </a:r>
            <a:r>
              <a:rPr lang="fr-FR" sz="1200" b="1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vert clair à la réglette rouge pour avoir la même longueur que la réglette jaune. 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2" name="Google Shape;402;p2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29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177265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8" name="Google Shape;13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plus petite réglette est la blanche. Quelle est celle d’après ?</a:t>
            </a:r>
            <a:endParaRPr sz="1200" b="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3668479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2" name="Google Shape;412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Et si on met la réglette vert clair en premier, quelle réglette faut-il ajouter ? 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3" name="Google Shape;413;p3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30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3128449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6" name="Google Shape;426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→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Le train vert clair-rouge a la même longueur que le train rouge-vert clair. Donc il faut ajouter la réglette </a:t>
            </a:r>
            <a:r>
              <a:rPr lang="fr-FR" i="1" dirty="0"/>
              <a:t>rouge</a:t>
            </a:r>
            <a:r>
              <a:rPr lang="fr-FR" sz="1200" i="1" dirty="0">
                <a:solidFill>
                  <a:schemeClr val="dk1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0"/>
                  </a:ext>
                </a:extLst>
              </a:rPr>
              <a:t> 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"/>
                  </a:ext>
                </a:extLst>
              </a:rPr>
              <a:t>à la réglette </a:t>
            </a:r>
            <a:r>
              <a:rPr lang="fr-FR" i="1" dirty="0"/>
              <a:t>vert clair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pour avoir la même longueur que la réglette jaune. 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Demander aux élèves si on peut trouver d’autres possibilités.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7" name="Google Shape;427;p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31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2059973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9" name="Google Shape;439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 on met la réglette rose en premier, quelle réglette faut-il ajouter ? 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0" name="Google Shape;440;p3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32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391145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5" name="Google Shape;455;p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→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Le train rose-blanc a la même longueur que le train blanc-rose.</a:t>
            </a:r>
            <a:endParaRPr sz="1200" b="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"/>
                  </a:ext>
                </a:extLst>
              </a:rPr>
              <a:t>Il faut donc ajouter la réglette blanche à la réglette </a:t>
            </a:r>
            <a:r>
              <a:rPr lang="fr-FR" i="1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3"/>
                  </a:ext>
                </a:extLst>
              </a:rPr>
              <a:t>rose 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pour avoir la même longueur que la réglette jaune.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Comment peut-on être sûr d’avoir listé toutes les possibilités </a:t>
            </a: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baseline="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Faire émerger que comme on décompose la réglette jaune, on ne peut avoir dans la décomposition que des réglettes plus petites c’est-à-dire blanche, rouge, vert clair et rose. Il y a donc uniquement 2</a:t>
            </a: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lang="fr-FR" sz="1200" b="0" i="0" baseline="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couples de réglettes</a:t>
            </a: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lang="fr-FR" sz="1200" b="0" i="0" baseline="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: blanche-rose et rouge-vert clair. Pour chaque couple, il y a 2</a:t>
            </a: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lang="fr-FR" sz="1200" b="0" i="0" baseline="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possibilités de placement puisqu’on peut inverser les réglettes.</a:t>
            </a:r>
            <a:endParaRPr lang="fr-FR" sz="1200" b="0" i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Conclure : 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</a:t>
            </a: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qu’o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 vient de construire </a:t>
            </a:r>
            <a:r>
              <a:rPr lang="fr-FR" sz="1200" b="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s’appelle </a:t>
            </a:r>
            <a:r>
              <a:rPr lang="fr-FR" sz="12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 </a:t>
            </a:r>
            <a:r>
              <a:rPr lang="fr-FR" sz="1200" b="1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tapis de la réglette jaune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 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6" name="Google Shape;456;p3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33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5639066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71" name="Google Shape;471;p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Montrer qu’on peut construire le tapis dans un ordre précis pour être sûr de n’oublier aucune possibilité : en prenant la réglette jaune comme première réglette</a:t>
            </a:r>
            <a:r>
              <a:rPr lang="fr-FR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puis des </a:t>
            </a: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réglettes de plus en plus grandes jusqu’à arriver à la réglette jaune. L’impossibilité d’avoir une réglette plus grande que la réglette jaune dans la décomposition apparait clairement ici. 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Valider toutes</a:t>
            </a:r>
            <a:r>
              <a:rPr lang="fr-FR" sz="1200" b="0" i="0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</a:t>
            </a: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 autres organisations correctes.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2" name="Google Shape;472;p3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34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2803646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1" name="Google Shape;491;p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dirty="0"/>
              <a:t>Prenez votre cahier page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lang="fr-FR" i="1" dirty="0"/>
              <a:t>5.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dirty="0"/>
              <a:t>Vous devez identifier la couleur de chaque réglette en pointillés. Vous pouvez bien sûr vous aider de vos réglettes.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dirty="0"/>
              <a:t>Pour chaque schéma, lorsque vous aurez trouvé la solution, vous colorierez la réglette de la bonne couleur.</a:t>
            </a:r>
            <a:endParaRPr i="1" dirty="0"/>
          </a:p>
        </p:txBody>
      </p:sp>
      <p:sp>
        <p:nvSpPr>
          <p:cNvPr id="492" name="Google Shape;492;p3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r"/>
            <a:fld id="{00000000-1234-1234-1234-123412341234}" type="slidenum">
              <a:rPr lang="fr-FR"/>
              <a:pPr algn="r"/>
              <a:t>35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00231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C’est la réglette rouge. Et celle d’après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?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4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5633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C’est la réglette vert clair. </a:t>
            </a:r>
            <a:endParaRPr lang="fr-FR" dirty="0">
              <a:latin typeface="Calibri" panose="020F050202020403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Rappeler qu’il y a des réglettes de deux verts différents </a:t>
            </a:r>
            <a:r>
              <a:rPr lang="fr-FR" sz="1200" b="0" i="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: vert clair et vert foncé.</a:t>
            </a:r>
            <a:endParaRPr lang="fr-FR" dirty="0">
              <a:latin typeface="Calibri" panose="020F050202020403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Et ensuite </a:t>
            </a:r>
            <a:r>
              <a:rPr lang="fr-FR" sz="1200" b="0" i="1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?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5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1674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C’est la réglette rose. Quelle est la réglette qui vient juste après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?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6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4697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C’est la réglette jaune. Et après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?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7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1167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C’est la réglette vert foncé. Et la réglette suivante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?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8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294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b="0" i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C’est la réglette noire. Quelle est la réglette qui vient juste après la noire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?</a:t>
            </a:r>
            <a:endParaRPr lang="fr-FR" sz="1200" b="0" i="1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9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467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1A71FAA7-0151-4E68-A79F-C6A3DDCCD2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716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F994CE8-CC6F-9139-805E-4584CCA74E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347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59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FFA105B-7DC0-EAA9-ABC8-068E3A7525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noProof="0" dirty="0"/>
              <a:t>Entrainement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5977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B887241-DC81-5D5A-A7C7-6F4445A39D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noProof="0" dirty="0"/>
              <a:t>Entrainement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1277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2A79665-FDE3-25A8-8B64-55995AD91B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noProof="0" dirty="0"/>
              <a:t>Entrainement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7222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99BE8A99-E4F7-4270-962A-0F41CC3043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40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267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24121E1-13E7-46AF-A21F-4A7F8A52F5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B1D961D-20A3-458D-BB15-B983FE59CE06}"/>
              </a:ext>
            </a:extLst>
          </p:cNvPr>
          <p:cNvSpPr txBox="1">
            <a:spLocks/>
          </p:cNvSpPr>
          <p:nvPr userDrawn="1"/>
        </p:nvSpPr>
        <p:spPr>
          <a:xfrm>
            <a:off x="-22782" y="0"/>
            <a:ext cx="4113032" cy="476673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1502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A9C695E-CC9D-83D0-63EF-2186CF95EB9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2165637-CF1A-4ACE-BA93-0D8E3A201B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3EDA3FC2-3FBF-80B4-AEEA-956B10863FAB}"/>
              </a:ext>
            </a:extLst>
          </p:cNvPr>
          <p:cNvSpPr txBox="1">
            <a:spLocks/>
          </p:cNvSpPr>
          <p:nvPr userDrawn="1"/>
        </p:nvSpPr>
        <p:spPr>
          <a:xfrm>
            <a:off x="-22782" y="0"/>
            <a:ext cx="4113032" cy="476673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4569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AFDDEC1-016C-6250-F78F-BF3062565A0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F6D19D14-0130-CC44-74A0-F845788CE2E6}"/>
              </a:ext>
            </a:extLst>
          </p:cNvPr>
          <p:cNvSpPr txBox="1">
            <a:spLocks/>
          </p:cNvSpPr>
          <p:nvPr userDrawn="1"/>
        </p:nvSpPr>
        <p:spPr>
          <a:xfrm>
            <a:off x="-22782" y="0"/>
            <a:ext cx="4113032" cy="476673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074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>
  <p:cSld name="Diapositive de titr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38"/>
          <p:cNvPicPr preferRelativeResize="0"/>
          <p:nvPr/>
        </p:nvPicPr>
        <p:blipFill rotWithShape="1">
          <a:blip r:embed="rId2">
            <a:alphaModFix/>
          </a:blip>
          <a:srcRect t="1564" b="1564"/>
          <a:stretch/>
        </p:blipFill>
        <p:spPr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38"/>
          <p:cNvSpPr txBox="1"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Verdana"/>
              <a:buNone/>
              <a:defRPr sz="3200" b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8"/>
          <p:cNvSpPr txBox="1"/>
          <p:nvPr/>
        </p:nvSpPr>
        <p:spPr>
          <a:xfrm>
            <a:off x="4342511" y="6163768"/>
            <a:ext cx="4421378" cy="49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defTabSz="914400">
              <a:buClr>
                <a:srgbClr val="000000"/>
              </a:buClr>
              <a:buFont typeface="Arial"/>
              <a:buNone/>
            </a:pPr>
            <a:r>
              <a:rPr lang="fr-FR" sz="2000" kern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Réservé à la vidéoprojection</a:t>
            </a:r>
            <a:endParaRPr sz="2000" kern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386437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BB3B2CB-3DB5-ADA7-80B7-BF74700D79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9819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userDrawn="1">
  <p:cSld name="Titre et contenu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9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22;p39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3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D4C3A7B9-126D-21DD-0567-EF3ED7B024C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  <p:sp>
        <p:nvSpPr>
          <p:cNvPr id="4" name="Google Shape;21;p39"/>
          <p:cNvSpPr txBox="1">
            <a:spLocks noGrp="1"/>
          </p:cNvSpPr>
          <p:nvPr>
            <p:ph type="title"/>
          </p:nvPr>
        </p:nvSpPr>
        <p:spPr>
          <a:xfrm>
            <a:off x="-10082" y="0"/>
            <a:ext cx="6355492" cy="476673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981244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userDrawn="1">
  <p:cSld name="Deux contenu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42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42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4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497A19EE-D744-1BF1-83C7-739D5DBEC3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  <p:sp>
        <p:nvSpPr>
          <p:cNvPr id="4" name="Google Shape;21;p39">
            <a:extLst>
              <a:ext uri="{FF2B5EF4-FFF2-40B4-BE49-F238E27FC236}">
                <a16:creationId xmlns:a16="http://schemas.microsoft.com/office/drawing/2014/main" id="{98BBE10B-A7EA-0885-3530-B5A67B30E4B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-10082" y="0"/>
            <a:ext cx="6355492" cy="476673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514619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userDrawn="1">
  <p:cSld name="Vid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43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D9F7D32-73FE-0419-EA27-9474ED5522B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  <p:sp>
        <p:nvSpPr>
          <p:cNvPr id="4" name="Google Shape;21;p39">
            <a:extLst>
              <a:ext uri="{FF2B5EF4-FFF2-40B4-BE49-F238E27FC236}">
                <a16:creationId xmlns:a16="http://schemas.microsoft.com/office/drawing/2014/main" id="{D468E421-5ECD-DDBF-1E04-BCCC761D482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-10082" y="0"/>
            <a:ext cx="6355492" cy="476673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962959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Titre et contenu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41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FFFFFF"/>
              </a:buClr>
              <a:buSzPts val="1800"/>
              <a:buFont typeface="Calibri"/>
              <a:buNone/>
            </a:pPr>
            <a:endParaRPr kern="0">
              <a:solidFill>
                <a:srgbClr val="EC52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41"/>
          <p:cNvSpPr txBox="1">
            <a:spLocks noGrp="1"/>
          </p:cNvSpPr>
          <p:nvPr>
            <p:ph type="title"/>
          </p:nvPr>
        </p:nvSpPr>
        <p:spPr>
          <a:xfrm>
            <a:off x="-1" y="-1"/>
            <a:ext cx="6310265" cy="476673"/>
          </a:xfrm>
          <a:prstGeom prst="rect">
            <a:avLst/>
          </a:prstGeom>
          <a:noFill/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41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41"/>
          <p:cNvSpPr/>
          <p:nvPr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FFFFFF"/>
              </a:buClr>
              <a:buSzPts val="1800"/>
              <a:buFont typeface="Calibri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D12CC6D-EF82-59E1-A98D-ED043F495D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5593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>
  <p:cSld name="Diapositive de titre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Google Shape;50;p44"/>
          <p:cNvPicPr preferRelativeResize="0"/>
          <p:nvPr/>
        </p:nvPicPr>
        <p:blipFill rotWithShape="1">
          <a:blip r:embed="rId2">
            <a:alphaModFix/>
          </a:blip>
          <a:srcRect t="1564" b="1564"/>
          <a:stretch/>
        </p:blipFill>
        <p:spPr>
          <a:xfrm>
            <a:off x="0" y="-1"/>
            <a:ext cx="9143999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44"/>
          <p:cNvSpPr txBox="1"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Verdana"/>
              <a:buNone/>
              <a:defRPr sz="3200" b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44"/>
          <p:cNvSpPr txBox="1"/>
          <p:nvPr/>
        </p:nvSpPr>
        <p:spPr>
          <a:xfrm>
            <a:off x="4342511" y="6163768"/>
            <a:ext cx="4421378" cy="49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defTabSz="914400">
              <a:buClr>
                <a:srgbClr val="000000"/>
              </a:buClr>
              <a:buFont typeface="Arial"/>
              <a:buNone/>
            </a:pPr>
            <a:r>
              <a:rPr lang="fr-FR" sz="2000" kern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Réservé à la vidéoprojection</a:t>
            </a:r>
            <a:endParaRPr sz="2000" kern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8401500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Deux contenus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45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FFFFFF"/>
              </a:buClr>
              <a:buSzPts val="1800"/>
              <a:buFont typeface="Calibri"/>
              <a:buNone/>
            </a:pPr>
            <a:endParaRPr kern="0">
              <a:solidFill>
                <a:srgbClr val="EC52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45"/>
          <p:cNvSpPr txBox="1">
            <a:spLocks noGrp="1"/>
          </p:cNvSpPr>
          <p:nvPr>
            <p:ph type="title"/>
          </p:nvPr>
        </p:nvSpPr>
        <p:spPr>
          <a:xfrm>
            <a:off x="0" y="0"/>
            <a:ext cx="6636190" cy="476672"/>
          </a:xfrm>
          <a:prstGeom prst="rect">
            <a:avLst/>
          </a:prstGeom>
          <a:noFill/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45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45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" name="Google Shape;59;p45"/>
          <p:cNvSpPr/>
          <p:nvPr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FFFFFF"/>
              </a:buClr>
              <a:buSzPts val="1800"/>
              <a:buFont typeface="Calibri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9CFB212-38B4-9A82-F357-4D89213CEF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1708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46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FFFFFF"/>
              </a:buClr>
              <a:buSzPts val="1800"/>
              <a:buFont typeface="Calibri"/>
              <a:buNone/>
            </a:pPr>
            <a:endParaRPr kern="0">
              <a:solidFill>
                <a:srgbClr val="EC52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46"/>
          <p:cNvSpPr txBox="1">
            <a:spLocks noGrp="1"/>
          </p:cNvSpPr>
          <p:nvPr>
            <p:ph type="title"/>
          </p:nvPr>
        </p:nvSpPr>
        <p:spPr>
          <a:xfrm>
            <a:off x="0" y="0"/>
            <a:ext cx="6781046" cy="476673"/>
          </a:xfrm>
          <a:prstGeom prst="rect">
            <a:avLst/>
          </a:prstGeom>
          <a:noFill/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46"/>
          <p:cNvSpPr/>
          <p:nvPr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FFFFFF"/>
              </a:buClr>
              <a:buSzPts val="1800"/>
              <a:buFont typeface="Calibri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E3054009-A0CC-560E-D200-27A89604AD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9135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habits, personne, capture d’écran&#10;&#10;Le contenu généré par l’IA peut être incorrect.">
            <a:extLst>
              <a:ext uri="{FF2B5EF4-FFF2-40B4-BE49-F238E27FC236}">
                <a16:creationId xmlns:a16="http://schemas.microsoft.com/office/drawing/2014/main" id="{86D57A66-68CE-44F9-680B-39BC38DB17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83468295-3979-CA6D-D9F2-FC3AFEED5EC7}"/>
              </a:ext>
            </a:extLst>
          </p:cNvPr>
          <p:cNvSpPr txBox="1">
            <a:spLocks/>
          </p:cNvSpPr>
          <p:nvPr userDrawn="1"/>
        </p:nvSpPr>
        <p:spPr>
          <a:xfrm>
            <a:off x="4342511" y="6163768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vidéoprojection</a:t>
            </a:r>
          </a:p>
        </p:txBody>
      </p:sp>
    </p:spTree>
    <p:extLst>
      <p:ext uri="{BB962C8B-B14F-4D97-AF65-F5344CB8AC3E}">
        <p14:creationId xmlns:p14="http://schemas.microsoft.com/office/powerpoint/2010/main" val="3711144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FA0286D-2EB4-04AA-8529-EDBBBE0A4E7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82144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3D1DE5E-C538-D508-E45D-45A771C4185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018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0BBCB0F-77D6-B3B4-467C-FD192E1F6C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5191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2C9D300-58C1-3CEB-A6E4-110C90E553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409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553A008A-5A19-958E-002F-1F1F3037530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209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5614D3E7-780F-4F20-8F2A-83F233579B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598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CE3AC5E-41FF-4A05-9406-0C0491A659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585" y="-103991"/>
            <a:ext cx="734569" cy="100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730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&#10;&#10;Description générée automatiquement">
            <a:extLst>
              <a:ext uri="{FF2B5EF4-FFF2-40B4-BE49-F238E27FC236}">
                <a16:creationId xmlns:a16="http://schemas.microsoft.com/office/drawing/2014/main" id="{3508864F-53CD-46A0-B6BF-415F628DB9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" b="-1589"/>
          <a:stretch/>
        </p:blipFill>
        <p:spPr>
          <a:xfrm>
            <a:off x="0" y="-107577"/>
            <a:ext cx="9143999" cy="70763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868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8DF7BD-4FC4-46D8-8E51-1C50A815652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6689A6C-72B0-4D31-9978-689932D59F4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D7359088-D62F-3954-3DB4-52053B5970D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097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C2D1119E-A446-4807-99A7-22FC0326BB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748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14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18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5" Type="http://schemas.openxmlformats.org/officeDocument/2006/relationships/theme" Target="../theme/theme7.xml"/><Relationship Id="rId4" Type="http://schemas.openxmlformats.org/officeDocument/2006/relationships/slideLayout" Target="../slideLayouts/slideLayout22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26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5" Type="http://schemas.openxmlformats.org/officeDocument/2006/relationships/theme" Target="../theme/theme9.xml"/><Relationship Id="rId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25/07/2025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874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25/07/2025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829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25/07/2025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7185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25/07/2025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1601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25/07/2025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90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5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25/07/2025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451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7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37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7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914400">
              <a:buClr>
                <a:srgbClr val="000000"/>
              </a:buClr>
              <a:buFont typeface="Arial"/>
              <a:buNone/>
            </a:pPr>
            <a:endParaRPr kern="0"/>
          </a:p>
        </p:txBody>
      </p:sp>
      <p:sp>
        <p:nvSpPr>
          <p:cNvPr id="13" name="Google Shape;13;p37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914400">
              <a:buClr>
                <a:srgbClr val="000000"/>
              </a:buClr>
              <a:buFont typeface="Arial"/>
              <a:buNone/>
            </a:pPr>
            <a:endParaRPr kern="0"/>
          </a:p>
        </p:txBody>
      </p:sp>
      <p:sp>
        <p:nvSpPr>
          <p:cNvPr id="14" name="Google Shape;14;p37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914400"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 kern="0"/>
              <a:pPr defTabSz="914400">
                <a:buClr>
                  <a:srgbClr val="000000"/>
                </a:buClr>
                <a:buFont typeface="Arial"/>
                <a:buNone/>
              </a:pPr>
              <a:t>‹N°›</a:t>
            </a:fld>
            <a:endParaRPr kern="0"/>
          </a:p>
        </p:txBody>
      </p:sp>
    </p:spTree>
    <p:extLst>
      <p:ext uri="{BB962C8B-B14F-4D97-AF65-F5344CB8AC3E}">
        <p14:creationId xmlns:p14="http://schemas.microsoft.com/office/powerpoint/2010/main" val="4850909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0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9" name="Google Shape;39;p40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40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914400">
              <a:buClr>
                <a:srgbClr val="000000"/>
              </a:buClr>
              <a:buFont typeface="Arial"/>
              <a:buNone/>
            </a:pPr>
            <a:endParaRPr kern="0"/>
          </a:p>
        </p:txBody>
      </p:sp>
      <p:sp>
        <p:nvSpPr>
          <p:cNvPr id="41" name="Google Shape;41;p40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914400">
              <a:buClr>
                <a:srgbClr val="000000"/>
              </a:buClr>
              <a:buFont typeface="Arial"/>
              <a:buNone/>
            </a:pPr>
            <a:endParaRPr kern="0"/>
          </a:p>
        </p:txBody>
      </p:sp>
      <p:sp>
        <p:nvSpPr>
          <p:cNvPr id="42" name="Google Shape;42;p40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914400"/>
            <a:fld id="{00000000-1234-1234-1234-123412341234}" type="slidenum">
              <a:rPr lang="fr-FR" kern="0"/>
              <a:pPr defTabSz="914400"/>
              <a:t>‹N°›</a:t>
            </a:fld>
            <a:endParaRPr kern="0"/>
          </a:p>
        </p:txBody>
      </p:sp>
    </p:spTree>
    <p:extLst>
      <p:ext uri="{BB962C8B-B14F-4D97-AF65-F5344CB8AC3E}">
        <p14:creationId xmlns:p14="http://schemas.microsoft.com/office/powerpoint/2010/main" val="111757224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25/07/2025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780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51996C-ACCB-46F7-84CF-CD773B2A99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fr-FR" sz="2700" dirty="0"/>
              <a:t>2. Les réglettes : </a:t>
            </a:r>
            <a:br>
              <a:rPr lang="fr-FR" sz="2700" dirty="0"/>
            </a:br>
            <a:r>
              <a:rPr lang="fr-FR" sz="2700" dirty="0"/>
              <a:t>décomposition</a:t>
            </a:r>
          </a:p>
        </p:txBody>
      </p:sp>
    </p:spTree>
    <p:extLst>
      <p:ext uri="{BB962C8B-B14F-4D97-AF65-F5344CB8AC3E}">
        <p14:creationId xmlns:p14="http://schemas.microsoft.com/office/powerpoint/2010/main" val="2356179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07B9410C-EF87-BA86-CD3C-74F6D77C479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74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D1FE526A-DCAC-4D8D-1F35-F1524077171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849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403CB9DC-3B78-739A-8CCD-DE4ECF287BA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4783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7087592-E684-44E1-11D0-855E40BF1C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03F53B6-59E8-F07B-4564-AC3AB31D1CC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428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6BAB819-D7CF-FE62-68B5-ADC9078C6A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C3060E9F-8ECD-CE06-28FF-622680F3A3B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3017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24388E0-6F7B-5AA8-AD76-D3CA4857BD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653D14C-8748-0E16-FB34-E088F7A23CF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6059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1A82BE65-F9DD-A395-2EB1-DA5394C813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31CAE31-3A1F-63C0-CE9B-D95CD2381D4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020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FE44273-9B04-1DB1-E3D7-288C60D513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A56D4FB-7337-1F66-A953-FC01E0B3C5A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8817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9EA51FC-6140-2BDE-59B7-F475F697FE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B9F3764-0438-AD17-F9C8-798555F0F77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5843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E884EDCE-7158-65F7-B2F7-6696F2023E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0C3AEFD-171D-2B0A-E213-166E9A4376C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06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0FABA3E-260D-E27D-F232-76720D62F1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A6B4C83-D231-8D97-0E0E-FD9854F259F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8038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A0458E92-DECA-F406-84F5-2CDF151839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67E126A-D02A-3FEF-4BFE-5306123DF89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7466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24E84F8D-E053-0F62-8A3B-85B6DF460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28453AD-0520-7D1A-EB3A-0AE4893795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909197F-E16F-AC49-6733-A93C8AEEEF1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1559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48378B1C-ABEF-8445-FD9E-4989C1286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DC2A197-B34B-FDC9-5D5A-45627866E9A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9866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FF7EAC45-C7A3-E7B8-585C-101F37504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6FC0850-0CD9-635F-9240-047C524E41B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9613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F21F83FB-5605-90EF-13C4-C71772DFC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4730137-F537-7E50-9B37-A0F4798399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6302152-354B-3204-D6A7-8BFF10466AD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707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5110C861-D71E-A259-70E1-91B68DC3E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2AF6568-B164-BE81-C039-503A060CDF9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0653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5E8FBF91-551E-3A21-83EC-A5DF723BC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E0C7EEB-CB08-F400-1F6A-AF633FF244E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6409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1A82FAA9-8DCA-AC06-3059-534DEEF37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2A27835-60A6-8887-374A-3511098BA25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183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7342C0AA-61A9-F51E-7118-906C33E9B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41EF3EF-5DC1-A7EF-4757-84DDA7FB66C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2073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112BBD2C-A8E5-492A-95BB-DB4609997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A425D5E-39B8-96E0-E909-AEF9C603031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634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A3EF5C55-0A91-9D70-B4D6-08FDC13DEE4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2140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B064BD34-98BA-72FF-5D00-B9AD17B9A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7DFA862-0654-1B27-E435-CBABB029582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9655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719DE3E4-B003-DE49-F4AA-E935D66AE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E4DBCC2-A381-FBE5-DA37-F163A4457A4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9749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F6FB8FE3-9113-5554-9C22-5D041FA23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DAD5BE9-A877-9257-E5FC-093504B7444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5180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7A7044D2-AC13-48E6-8CF1-B0DC4932C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833E93A-22F2-2091-3464-A629C871CA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679BBB5-F7AD-E02C-100B-8D74306E0A5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7149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50F1A69F-12D0-9041-B5A5-658C82DB8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8ACF84E-64A6-E9A1-63A4-10B15435ADF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8320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B9435C0E-6193-5E52-B631-4A6BB315C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99B7EFC-8402-3C8F-7AA0-5C0A2FCE238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9106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0664ADE4-94BF-8CD2-11D0-FC061BC0245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966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B8C888E3-F8BD-681E-44B0-EB21E23F38E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044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1E235C02-F0E8-87E5-A7FF-96EA9D49C70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313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419CAB2F-B55A-2AF9-399D-D0AEA5F3320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1275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1C60E621-D0A5-5BC3-D2EA-E41BA1334BA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4962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6FBF9D36-399E-4BC6-7C8D-B503571260B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015240"/>
      </p:ext>
    </p:extLst>
  </p:cSld>
  <p:clrMapOvr>
    <a:masterClrMapping/>
  </p:clrMapOvr>
</p:sld>
</file>

<file path=ppt/theme/theme1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6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7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8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9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0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6C2C895EEC4E44B0B53F68476E4C38" ma:contentTypeVersion="19" ma:contentTypeDescription="Create a new document." ma:contentTypeScope="" ma:versionID="18803a878aac849c00b4a01ccbe54988">
  <xsd:schema xmlns:xsd="http://www.w3.org/2001/XMLSchema" xmlns:xs="http://www.w3.org/2001/XMLSchema" xmlns:p="http://schemas.microsoft.com/office/2006/metadata/properties" xmlns:ns2="cd84cc96-e4f0-4e7f-873a-a508fb658c41" xmlns:ns3="27f64e36-29aa-44d5-a3e0-06242cad7d4d" targetNamespace="http://schemas.microsoft.com/office/2006/metadata/properties" ma:root="true" ma:fieldsID="780e55d487851c59b72b49e6c88a20c9" ns2:_="" ns3:_="">
    <xsd:import namespace="cd84cc96-e4f0-4e7f-873a-a508fb658c41"/>
    <xsd:import namespace="27f64e36-29aa-44d5-a3e0-06242cad7d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4cc96-e4f0-4e7f-873a-a508fb658c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f64e36-29aa-44d5-a3e0-06242cad7d4d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909781d-db56-47c3-b873-85a7506b6ab1}" ma:internalName="TaxCatchAll" ma:showField="CatchAllData" ma:web="27f64e36-29aa-44d5-a3e0-06242cad7d4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84cc96-e4f0-4e7f-873a-a508fb658c41">
      <Terms xmlns="http://schemas.microsoft.com/office/infopath/2007/PartnerControls"/>
    </lcf76f155ced4ddcb4097134ff3c332f>
    <TaxCatchAll xmlns="27f64e36-29aa-44d5-a3e0-06242cad7d4d" xsi:nil="true"/>
    <SharedWithUsers xmlns="27f64e36-29aa-44d5-a3e0-06242cad7d4d">
      <UserInfo>
        <DisplayName/>
        <AccountId xsi:nil="true"/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EE8F105-6009-430C-AA02-BB322967B1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84cc96-e4f0-4e7f-873a-a508fb658c41"/>
    <ds:schemaRef ds:uri="27f64e36-29aa-44d5-a3e0-06242cad7d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2B294D5-9479-4072-A39C-3F5AF912A241}">
  <ds:schemaRefs>
    <ds:schemaRef ds:uri="27f64e36-29aa-44d5-a3e0-06242cad7d4d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elements/1.1/"/>
    <ds:schemaRef ds:uri="cd84cc96-e4f0-4e7f-873a-a508fb658c41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CB29B1E-CD13-48AB-BBEF-DF001D11879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1092</Words>
  <Application>Microsoft Office PowerPoint</Application>
  <PresentationFormat>Affichage à l'écran (4:3)</PresentationFormat>
  <Paragraphs>100</Paragraphs>
  <Slides>35</Slides>
  <Notes>35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9</vt:i4>
      </vt:variant>
      <vt:variant>
        <vt:lpstr>Titres des diapositives</vt:lpstr>
      </vt:variant>
      <vt:variant>
        <vt:i4>35</vt:i4>
      </vt:variant>
    </vt:vector>
  </HeadingPairs>
  <TitlesOfParts>
    <vt:vector size="49" baseType="lpstr">
      <vt:lpstr>Arial</vt:lpstr>
      <vt:lpstr>Calibri</vt:lpstr>
      <vt:lpstr>Calibri Light</vt:lpstr>
      <vt:lpstr>Symbol</vt:lpstr>
      <vt:lpstr>Verdana</vt:lpstr>
      <vt:lpstr>4_Thème Office</vt:lpstr>
      <vt:lpstr>5_Thème Office</vt:lpstr>
      <vt:lpstr>6_Thème Office</vt:lpstr>
      <vt:lpstr>7_Thème Office</vt:lpstr>
      <vt:lpstr>1_Thème Office</vt:lpstr>
      <vt:lpstr>8_Thème Office</vt:lpstr>
      <vt:lpstr>9_Thème Office</vt:lpstr>
      <vt:lpstr>10_Thème Office</vt:lpstr>
      <vt:lpstr>12_Thème Office</vt:lpstr>
      <vt:lpstr>2. Les réglettes :  décomposition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Éditions Hatier</dc:creator>
  <cp:lastModifiedBy>TAILLADE JUSTINE</cp:lastModifiedBy>
  <cp:revision>2</cp:revision>
  <dcterms:created xsi:type="dcterms:W3CDTF">2022-01-07T11:15:07Z</dcterms:created>
  <dcterms:modified xsi:type="dcterms:W3CDTF">2025-07-25T16:43:45Z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0x010100C56C2C895EEC4E44B0B53F68476E4C38</vt:lpwstr>
  </property>
  <property fmtid="{D5CDD505-2E9C-101B-9397-08002B2CF9AE}" pid="3" name="MediaServiceImageTags">
    <vt:lpwstr/>
  </property>
  <property fmtid="{D5CDD505-2E9C-101B-9397-08002B2CF9AE}" pid="4" name="Order">
    <vt:r8>1229100</vt:r8>
  </property>
  <property fmtid="{D5CDD505-2E9C-101B-9397-08002B2CF9AE}" pid="5" name="ComplianceAssetId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</Properties>
</file>