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44"/>
  </p:notesMasterIdLst>
  <p:sldIdLst>
    <p:sldId id="256" r:id="rId9"/>
    <p:sldId id="348" r:id="rId10"/>
    <p:sldId id="349" r:id="rId11"/>
    <p:sldId id="360" r:id="rId12"/>
    <p:sldId id="363" r:id="rId13"/>
    <p:sldId id="387" r:id="rId14"/>
    <p:sldId id="364" r:id="rId15"/>
    <p:sldId id="365" r:id="rId16"/>
    <p:sldId id="366" r:id="rId17"/>
    <p:sldId id="358" r:id="rId18"/>
    <p:sldId id="370" r:id="rId19"/>
    <p:sldId id="377" r:id="rId20"/>
    <p:sldId id="378" r:id="rId21"/>
    <p:sldId id="379" r:id="rId22"/>
    <p:sldId id="369" r:id="rId23"/>
    <p:sldId id="381" r:id="rId24"/>
    <p:sldId id="382" r:id="rId25"/>
    <p:sldId id="380" r:id="rId26"/>
    <p:sldId id="371" r:id="rId27"/>
    <p:sldId id="372" r:id="rId28"/>
    <p:sldId id="376" r:id="rId29"/>
    <p:sldId id="383" r:id="rId30"/>
    <p:sldId id="385" r:id="rId31"/>
    <p:sldId id="374" r:id="rId32"/>
    <p:sldId id="388" r:id="rId33"/>
    <p:sldId id="384" r:id="rId34"/>
    <p:sldId id="373" r:id="rId35"/>
    <p:sldId id="386" r:id="rId36"/>
    <p:sldId id="389" r:id="rId37"/>
    <p:sldId id="325" r:id="rId38"/>
    <p:sldId id="326" r:id="rId39"/>
    <p:sldId id="327" r:id="rId40"/>
    <p:sldId id="286" r:id="rId41"/>
    <p:sldId id="375" r:id="rId42"/>
    <p:sldId id="287" r:id="rId4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77"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33C2CF67-9BF0-36C3-EEE1-09B84C3469D6}" name="BELLEMIN SANDRA" initials="SB" userId="S::SBELLEMIN@editions-hatier.fr::5fe4e071-d3f4-40df-970f-ee8fcf898346" providerId="AD"/>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Utilisateur de Microsoft Office" initials="Office [2]" lastIdx="1" clrIdx="7"/>
  <p:cmAuthor id="1" name="jennifer r" initials="" lastIdx="10" clrIdx="1"/>
  <p:cmAuthor id="8" name="Utilisateur de Microsoft Office" initials="Office [2] [2]" lastIdx="1" clrIdx="8"/>
  <p:cmAuthor id="2" name="Catherine MALLARD" initials="" lastIdx="7" clrIdx="2"/>
  <p:cmAuthor id="9" name="Utilisateur de Microsoft Office" initials="Office [3]" lastIdx="1" clrIdx="9"/>
  <p:cmAuthor id="3" name="Pauline Negrel-Lion" initials="" lastIdx="10" clrIdx="3"/>
  <p:cmAuthor id="4" name="HACHE Caroline" initials="" lastIdx="3" clrIdx="4"/>
  <p:cmAuthor id="5" name="Harmonie Tessier" initials="" lastIdx="3" clrIdx="5"/>
  <p:cmAuthor id="6" name="Utilisateur de Microsoft Office" initials="Office" lastIdx="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D00"/>
    <a:srgbClr val="BCCF1F"/>
    <a:srgbClr val="DC007D"/>
    <a:srgbClr val="843C0C"/>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93CBCC-556D-406A-9A2E-DFD7AE5ECBFD}" v="1" dt="2025-07-29T13:48:26.48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739" autoAdjust="0"/>
  </p:normalViewPr>
  <p:slideViewPr>
    <p:cSldViewPr snapToGrid="0">
      <p:cViewPr>
        <p:scale>
          <a:sx n="75" d="100"/>
          <a:sy n="75" d="100"/>
        </p:scale>
        <p:origin x="1824" y="360"/>
      </p:cViewPr>
      <p:guideLst>
        <p:guide orient="horz" pos="2160"/>
        <p:guide pos="2880"/>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84"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83"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79"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82"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notesMaster" Target="notesMasters/notesMaster1.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77" Type="http://customschemas.google.com/relationships/presentationmetadata" Target="metadata"/><Relationship Id="rId8" Type="http://schemas.openxmlformats.org/officeDocument/2006/relationships/slideMaster" Target="slideMasters/slideMaster5.xml"/><Relationship Id="rId8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revoir</a:t>
            </a:r>
            <a:r>
              <a:rPr lang="fr-FR" i="1" baseline="0" dirty="0"/>
              <a:t> le sens de la multiplication.</a:t>
            </a:r>
            <a:endParaRPr lang="fr-F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a:latin typeface="Calibri" panose="020F0502020204030204" pitchFamily="34" charset="0"/>
              </a:rPr>
              <a:t>→</a:t>
            </a:r>
            <a:r>
              <a:rPr lang="fr-FR" i="1">
                <a:latin typeface="Calibri" panose="020F0502020204030204" pitchFamily="34" charset="0"/>
              </a:rPr>
              <a:t> 8 + 8.</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Pour chaque train, il y a plusieurs fois la même réglette. En mathématiques, cela s’écrit d’une façon particulière que l’on va revoir juste après.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Gardez le tapis de réglettes sur votre table pour pouvoir le regarder si besoin lors des activités suivantes.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i="1"/>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1607143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a:latin typeface="Calibri" panose="020F0502020204030204" pitchFamily="34" charset="0"/>
              </a:rPr>
              <a:t>Voici un train de réglettes qui fait 16 et qui est composé de plusieurs fois la réglette 8. On a écrit juste avant l’addition correspondant à ce train</a:t>
            </a:r>
            <a:r>
              <a:rPr lang="fr-FR" i="0">
                <a:latin typeface="Calibri" panose="020F0502020204030204" pitchFamily="34" charset="0"/>
              </a:rPr>
              <a:t>.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18454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10D951-1992-3206-053C-803A2A8FB7A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0AF0D4F-D0DD-6BCC-9F96-19110AF9DE2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E843FA1-72D8-DC7A-0D05-E82C4DA2D1C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Combien de fois voyez-vous la réglette 8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Compter avec eux en montrant chaque réglette</a:t>
            </a:r>
            <a:r>
              <a:rPr lang="fr-FR" i="1">
                <a:latin typeface="Calibri" panose="020F0502020204030204" pitchFamily="34" charset="0"/>
              </a:rPr>
              <a:t> </a:t>
            </a:r>
            <a:r>
              <a:rPr lang="fr-FR">
                <a:latin typeface="Calibri" panose="020F0502020204030204" pitchFamily="34" charset="0"/>
              </a:rPr>
              <a:t>: </a:t>
            </a:r>
            <a:r>
              <a:rPr lang="fr-FR" i="1">
                <a:latin typeface="Calibri" panose="020F0502020204030204" pitchFamily="34" charset="0"/>
              </a:rPr>
              <a:t>1 réglette, 2 réglettes. </a:t>
            </a:r>
          </a:p>
          <a:p>
            <a:pPr marL="0" indent="0"/>
            <a:r>
              <a:rPr lang="fr-FR" i="1">
                <a:latin typeface="Calibri" panose="020F0502020204030204" pitchFamily="34" charset="0"/>
              </a:rPr>
              <a:t>→ La réglette 8 apparait 2 fois. </a:t>
            </a:r>
          </a:p>
        </p:txBody>
      </p:sp>
      <p:sp>
        <p:nvSpPr>
          <p:cNvPr id="4" name="Espace réservé du numéro de diapositive 3">
            <a:extLst>
              <a:ext uri="{FF2B5EF4-FFF2-40B4-BE49-F238E27FC236}">
                <a16:creationId xmlns:a16="http://schemas.microsoft.com/office/drawing/2014/main" id="{EADBC769-E89F-9E3A-C9C2-5CA592BBD49D}"/>
              </a:ext>
            </a:extLst>
          </p:cNvPr>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783827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C634B-88DA-31BC-DBA5-90C713C9C93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93B6F81-31AD-0599-3B7D-F414E5317BB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15A9478-0457-3F38-F60E-1FB398F16BB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Donc on a 2 fois la réglette 8. Il y a un signe mathématique qui veut dire « fois ». Est-ce</a:t>
            </a:r>
            <a:r>
              <a:rPr lang="fr-FR" i="1" baseline="0">
                <a:latin typeface="Calibri" panose="020F0502020204030204" pitchFamily="34" charset="0"/>
              </a:rPr>
              <a:t> que vous vous le rappelez</a:t>
            </a:r>
            <a:r>
              <a:rPr lang="fr-FR" i="1">
                <a:latin typeface="Calibri" panose="020F0502020204030204" pitchFamily="34" charset="0"/>
              </a:rPr>
              <a:t> </a:t>
            </a:r>
            <a:r>
              <a:rPr lang="fr-FR" i="1" baseline="0">
                <a:latin typeface="Calibri" panose="020F0502020204030204" pitchFamily="34" charset="0"/>
              </a:rPr>
              <a:t>?</a:t>
            </a:r>
            <a:endParaRPr lang="fr-FR" i="1">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4062453D-1E67-CC2E-16B6-F0E00DC676FD}"/>
              </a:ext>
            </a:extLst>
          </p:cNvPr>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886426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5E08D-543E-7D25-BD0B-A0EA3645E10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53DC8FB-4C02-437F-88B0-A185A6E24A1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254A532-83CD-9021-D884-8F2E9585B59A}"/>
              </a:ext>
            </a:extLst>
          </p:cNvPr>
          <p:cNvSpPr>
            <a:spLocks noGrp="1"/>
          </p:cNvSpPr>
          <p:nvPr>
            <p:ph type="body" idx="1"/>
          </p:nvPr>
        </p:nvSpPr>
        <p:spPr/>
        <p:txBody>
          <a:bodyPr/>
          <a:lstStyle/>
          <a:p>
            <a:pPr marL="0"/>
            <a:r>
              <a:rPr lang="fr-FR" i="1">
                <a:latin typeface="Calibri" panose="020F0502020204030204" pitchFamily="34" charset="0"/>
              </a:rPr>
              <a:t>Il s’agit de cette croix. On peut lire cette opération « 2 fois 8 égale 16 » </a:t>
            </a:r>
            <a:r>
              <a:rPr lang="fr-FR" i="0">
                <a:latin typeface="Calibri" panose="020F0502020204030204" pitchFamily="34" charset="0"/>
              </a:rPr>
              <a:t>(montrer chaque nombre et signe)</a:t>
            </a:r>
            <a:r>
              <a:rPr lang="fr-FR" i="1">
                <a:latin typeface="Calibri" panose="020F0502020204030204" pitchFamily="34" charset="0"/>
              </a:rPr>
              <a:t>.</a:t>
            </a:r>
            <a:endParaRPr lang="fr-FR" i="0">
              <a:latin typeface="Calibri" panose="020F0502020204030204" pitchFamily="34" charset="0"/>
            </a:endParaRPr>
          </a:p>
          <a:p>
            <a:pPr marL="0"/>
            <a:r>
              <a:rPr lang="fr-FR" i="1">
                <a:latin typeface="Calibri" panose="020F0502020204030204" pitchFamily="34" charset="0"/>
              </a:rPr>
              <a:t>Ce calcul s’appelle une multiplication,</a:t>
            </a:r>
            <a:r>
              <a:rPr lang="fr-FR" i="1" baseline="0">
                <a:latin typeface="Calibri" panose="020F0502020204030204" pitchFamily="34" charset="0"/>
              </a:rPr>
              <a:t> vous l’avez déjà vu au CE1.</a:t>
            </a:r>
            <a:endParaRPr lang="fr-FR" i="1">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D7144FF3-F422-014B-BCD9-DBB8ECE13BB1}"/>
              </a:ext>
            </a:extLst>
          </p:cNvPr>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3127487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Maintenant, nous allons compléter les trois lignes qui s’affichent. Commencez par compléter l’addition. Si vous avez du mal à voir le nombre de réglettes rouges, vous pouvez vous aider du tapis de réglettes qui est sur votre table. </a:t>
            </a:r>
          </a:p>
          <a:p>
            <a:pPr marL="0"/>
            <a:r>
              <a:rPr lang="fr-FR" i="0" dirty="0">
                <a:latin typeface="Calibri" panose="020F0502020204030204" pitchFamily="34" charset="0"/>
              </a:rPr>
              <a:t>Laisser un temps de recherche. Les élèves lèvent leur ardoise lorsqu’ils ont fini. Valider ou invalider les réponses d’un discret signe de tête, puis interroger un élève et compléter les pointillés sous sa dictée.</a:t>
            </a:r>
          </a:p>
          <a:p>
            <a:pPr marL="0"/>
            <a:r>
              <a:rPr lang="fr-FR" i="0" dirty="0">
                <a:latin typeface="Calibri" panose="020F0502020204030204" pitchFamily="34" charset="0"/>
              </a:rPr>
              <a:t>Même démarche pour les 2 autres lignes qui</a:t>
            </a:r>
            <a:r>
              <a:rPr lang="fr-FR" i="0" baseline="0" dirty="0">
                <a:latin typeface="Calibri" panose="020F0502020204030204" pitchFamily="34" charset="0"/>
              </a:rPr>
              <a:t> peuvent être traitées en même temps</a:t>
            </a:r>
            <a:r>
              <a:rPr lang="fr-FR" i="0" dirty="0">
                <a:latin typeface="Calibri" panose="020F0502020204030204" pitchFamily="34" charset="0"/>
              </a:rPr>
              <a:t>.</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8885954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9BBC3-CF62-0777-0C47-66CB88E38FA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F25161-BFE4-B6C5-AF1E-A6A19F08DC7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5B1BDEA-0585-1E82-3999-089DF5F02DA9}"/>
              </a:ext>
            </a:extLst>
          </p:cNvPr>
          <p:cNvSpPr>
            <a:spLocks noGrp="1"/>
          </p:cNvSpPr>
          <p:nvPr>
            <p:ph type="body" idx="1"/>
          </p:nvPr>
        </p:nvSpPr>
        <p:spPr/>
        <p:txBody>
          <a:bodyPr/>
          <a:lstStyle/>
          <a:p>
            <a:pPr marL="0"/>
            <a:r>
              <a:rPr lang="fr-FR" i="1" dirty="0">
                <a:latin typeface="Calibri" panose="020F0502020204030204" pitchFamily="34" charset="0"/>
              </a:rPr>
              <a:t>Que remarquez-vous à propos de ces deux trains de réglettes que nous venons de voir ensemble</a:t>
            </a:r>
            <a:r>
              <a:rPr lang="fr-FR" i="1" dirty="0">
                <a:latin typeface="Calibri" panose="020F0502020204030204" pitchFamily="34" charset="0"/>
                <a:sym typeface="Symbol" panose="05050102010706020507" pitchFamily="18" charset="2"/>
              </a:rPr>
              <a:t> </a:t>
            </a:r>
            <a:r>
              <a:rPr lang="fr-FR" i="1" dirty="0">
                <a:latin typeface="Calibri" panose="020F0502020204030204" pitchFamily="34" charset="0"/>
              </a:rPr>
              <a:t>?</a:t>
            </a:r>
          </a:p>
          <a:p>
            <a:pPr marL="0"/>
            <a:r>
              <a:rPr lang="fr-FR" i="0" dirty="0">
                <a:latin typeface="Calibri" panose="020F0502020204030204" pitchFamily="34" charset="0"/>
                <a:sym typeface="Symbol" panose="05050102010706020507" pitchFamily="18" charset="2"/>
              </a:rPr>
              <a:t>Recueillir les propositions des élèves. Il s’agit ici d’entrevoir la commutativité de la multiplication, qui sera revue plus tard, notamment dans la séance suivante.</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B4B4BD5D-FBB7-2534-8234-7ABBDD591EC8}"/>
              </a:ext>
            </a:extLst>
          </p:cNvPr>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2016524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00CC8-D91F-656D-8335-AB03FC50617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5B0CE82-C676-9181-C3D3-818DEE815AF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E61C9D7-CCF7-75B0-8CBA-E2B3C5740502}"/>
              </a:ext>
            </a:extLst>
          </p:cNvPr>
          <p:cNvSpPr>
            <a:spLocks noGrp="1"/>
          </p:cNvSpPr>
          <p:nvPr>
            <p:ph type="body" idx="1"/>
          </p:nvPr>
        </p:nvSpPr>
        <p:spPr/>
        <p:txBody>
          <a:bodyPr/>
          <a:lstStyle/>
          <a:p>
            <a:pPr marL="0"/>
            <a:r>
              <a:rPr lang="fr-FR" i="1" dirty="0">
                <a:latin typeface="Calibri" panose="020F0502020204030204" pitchFamily="34" charset="0"/>
              </a:rPr>
              <a:t>Dans une multiplication, je peux changer l’ordre des facteurs (les nombres de part et d’autre du signe </a:t>
            </a:r>
            <a:r>
              <a:rPr lang="fr-FR" i="1" dirty="0">
                <a:latin typeface="Calibri" panose="020F0502020204030204" pitchFamily="34" charset="0"/>
                <a:sym typeface="Symbol" panose="05050102010706020507" pitchFamily="18" charset="2"/>
              </a:rPr>
              <a:t>), le résultat est le même. C’est ce que signifie la double flèche </a:t>
            </a:r>
            <a:r>
              <a:rPr lang="fr-FR" i="0" dirty="0">
                <a:latin typeface="Calibri" panose="020F0502020204030204" pitchFamily="34" charset="0"/>
                <a:sym typeface="Symbol" panose="05050102010706020507" pitchFamily="18" charset="2"/>
              </a:rPr>
              <a:t>(la pointer).</a:t>
            </a:r>
          </a:p>
          <a:p>
            <a:pPr marL="0"/>
            <a:r>
              <a:rPr lang="fr-FR" i="1" dirty="0">
                <a:latin typeface="Calibri" panose="020F0502020204030204" pitchFamily="34" charset="0"/>
                <a:sym typeface="Symbol" panose="05050102010706020507" pitchFamily="18" charset="2"/>
              </a:rPr>
              <a:t>L’addition et la multiplication partagent cette propriété : quand je change les nombres de chaque côté du signe (+ ou ×), ça ne change pas le résultat.</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F06434F3-D9EE-6F18-2474-A9D6C688B5FA}"/>
              </a:ext>
            </a:extLst>
          </p:cNvPr>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441527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C4A106-F835-DAD0-D14F-1774FF164C6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06E222E-9413-9267-26BD-179DCDD426B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FEE8B80-E663-FDA2-F689-686CC1BF6891}"/>
              </a:ext>
            </a:extLst>
          </p:cNvPr>
          <p:cNvSpPr>
            <a:spLocks noGrp="1"/>
          </p:cNvSpPr>
          <p:nvPr>
            <p:ph type="body" idx="1"/>
          </p:nvPr>
        </p:nvSpPr>
        <p:spPr/>
        <p:txBody>
          <a:bodyPr/>
          <a:lstStyle/>
          <a:p>
            <a:pPr marL="0"/>
            <a:r>
              <a:rPr lang="fr-FR" i="0">
                <a:latin typeface="Calibri" panose="020F0502020204030204" pitchFamily="34" charset="0"/>
              </a:rPr>
              <a:t>Même démarche.</a:t>
            </a:r>
          </a:p>
        </p:txBody>
      </p:sp>
      <p:sp>
        <p:nvSpPr>
          <p:cNvPr id="4" name="Espace réservé du numéro de diapositive 3">
            <a:extLst>
              <a:ext uri="{FF2B5EF4-FFF2-40B4-BE49-F238E27FC236}">
                <a16:creationId xmlns:a16="http://schemas.microsoft.com/office/drawing/2014/main" id="{85EFAD94-0234-0149-21BB-B7CDC85357B0}"/>
              </a:ext>
            </a:extLst>
          </p:cNvPr>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8249081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a:latin typeface="Calibri" panose="020F0502020204030204" pitchFamily="34" charset="0"/>
              </a:rPr>
              <a:t>Insister sur le fait qu’écrire l’addition itérée</a:t>
            </a:r>
            <a:r>
              <a:rPr lang="fr-FR" i="0" baseline="0">
                <a:latin typeface="Calibri" panose="020F0502020204030204" pitchFamily="34" charset="0"/>
              </a:rPr>
              <a:t> prend beaucoup plus de temps qu’écrire la multiplication.</a:t>
            </a:r>
            <a:endParaRPr lang="fr-FR" i="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7346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a:r>
              <a:rPr lang="fr-FR" b="0" i="0" u="none" strike="noStrike" cap="none">
                <a:solidFill>
                  <a:schemeClr val="dk1"/>
                </a:solidFill>
                <a:latin typeface="Calibri" panose="020F0502020204030204" pitchFamily="34" charset="0"/>
                <a:ea typeface="Calibri"/>
                <a:cs typeface="Calibri"/>
                <a:sym typeface="Calibri"/>
              </a:rPr>
              <a:t>Distribuer les réglettes et demander aux élèves de construire </a:t>
            </a:r>
            <a:r>
              <a:rPr lang="fr-FR" b="0" i="0" u="none" strike="noStrike" cap="none">
                <a:solidFill>
                  <a:srgbClr val="444746"/>
                </a:solidFill>
                <a:effectLst/>
                <a:latin typeface="Calibri" panose="020F0502020204030204" pitchFamily="34" charset="0"/>
                <a:ea typeface="Calibri"/>
                <a:cs typeface="Calibri"/>
                <a:sym typeface="Calibri"/>
              </a:rPr>
              <a:t>le nombre 16 avec les réglettes 10 et 6. </a:t>
            </a:r>
            <a:r>
              <a:rPr lang="fr-FR" b="0" i="1" u="none" strike="noStrike" cap="none">
                <a:solidFill>
                  <a:schemeClr val="dk1"/>
                </a:solidFill>
                <a:latin typeface="Calibri" panose="020F0502020204030204" pitchFamily="34" charset="0"/>
                <a:ea typeface="Calibri"/>
                <a:cs typeface="Calibri"/>
                <a:sym typeface="Calibri"/>
              </a:rPr>
              <a:t>Maintenant, vous allez construire des trains qui font 16, mais en utilisant seulement des réglettes identiques, c'est-à-dire que chaque train de réglettes doit être d'une seule couleur.</a:t>
            </a:r>
          </a:p>
          <a:p>
            <a:pPr marL="0" lvl="0"/>
            <a:r>
              <a:rPr lang="fr-FR" b="0" i="0" u="none" strike="noStrike" cap="none">
                <a:solidFill>
                  <a:schemeClr val="dk1"/>
                </a:solidFill>
                <a:latin typeface="Calibri" panose="020F0502020204030204" pitchFamily="34" charset="0"/>
                <a:ea typeface="Calibri"/>
                <a:cs typeface="Calibri"/>
                <a:sym typeface="Calibri"/>
              </a:rPr>
              <a:t>Montrer la diapositive suivante pour s’assurer de la compréhension de la consigne.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422579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a:latin typeface="Calibri" panose="020F0502020204030204" pitchFamily="34" charset="0"/>
              </a:rPr>
              <a:t>À partir de maintenant, les trains ne seront plus égaux à 16. Mais ce sont toujours des trains d’une seule couleur qui vont s’afficher.</a:t>
            </a:r>
            <a:endParaRPr lang="fr-FR" i="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900402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A4DEBD-4DA5-0C59-3B15-D6799378230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94630F7-8850-6F81-8E78-379F5988DDC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7D57F66-A916-8D22-4E60-D0D1D4ECA6EC}"/>
              </a:ext>
            </a:extLst>
          </p:cNvPr>
          <p:cNvSpPr>
            <a:spLocks noGrp="1"/>
          </p:cNvSpPr>
          <p:nvPr>
            <p:ph type="body" idx="1"/>
          </p:nvPr>
        </p:nvSpPr>
        <p:spPr/>
        <p:txBody>
          <a:bodyPr/>
          <a:lstStyle/>
          <a:p>
            <a:pPr marL="0"/>
            <a:r>
              <a:rPr lang="fr-FR" i="1" dirty="0">
                <a:latin typeface="Calibri" panose="020F0502020204030204" pitchFamily="34" charset="0"/>
              </a:rPr>
              <a:t>Recopiez</a:t>
            </a:r>
            <a:r>
              <a:rPr lang="fr-FR" i="1" baseline="0" dirty="0">
                <a:latin typeface="Calibri" panose="020F0502020204030204" pitchFamily="34" charset="0"/>
              </a:rPr>
              <a:t> et complétez ces égalités sur vos ardoises.</a:t>
            </a:r>
          </a:p>
          <a:p>
            <a:pPr marL="0"/>
            <a:r>
              <a:rPr lang="fr-FR" i="0" dirty="0">
                <a:latin typeface="Calibri" panose="020F0502020204030204" pitchFamily="34" charset="0"/>
              </a:rPr>
              <a:t>Laisser un temps de recherche. Les élèves lèvent leur ardoise lorsqu’ils ont fini. Valider ou invalider leurs réponses d’un discret signe de tête, puis interroger un élève et compléter les pointillés.</a:t>
            </a:r>
          </a:p>
        </p:txBody>
      </p:sp>
      <p:sp>
        <p:nvSpPr>
          <p:cNvPr id="4" name="Espace réservé du numéro de diapositive 3">
            <a:extLst>
              <a:ext uri="{FF2B5EF4-FFF2-40B4-BE49-F238E27FC236}">
                <a16:creationId xmlns:a16="http://schemas.microsoft.com/office/drawing/2014/main" id="{29295963-D1E2-DFA4-446C-BA9EE3A9EDE5}"/>
              </a:ext>
            </a:extLst>
          </p:cNvPr>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3416987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8D02D-5120-CFE1-6C65-CFD91267DFA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072340C-2B33-0FA1-09A7-97EA570A7F9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ABCF554-9A6D-D3D6-2A24-D8AD4A2832FC}"/>
              </a:ext>
            </a:extLst>
          </p:cNvPr>
          <p:cNvSpPr>
            <a:spLocks noGrp="1"/>
          </p:cNvSpPr>
          <p:nvPr>
            <p:ph type="body" idx="1"/>
          </p:nvPr>
        </p:nvSpPr>
        <p:spPr/>
        <p:txBody>
          <a:bodyPr/>
          <a:lstStyle/>
          <a:p>
            <a:pPr marL="0"/>
            <a:r>
              <a:rPr lang="fr-FR" i="1" baseline="0" dirty="0">
                <a:latin typeface="Calibri" panose="020F0502020204030204" pitchFamily="34" charset="0"/>
              </a:rPr>
              <a:t>Quelle est l’opération correspondante que je peux écrire</a:t>
            </a:r>
            <a:r>
              <a:rPr lang="fr-FR" i="0" dirty="0">
                <a:latin typeface="Calibri" panose="020F0502020204030204" pitchFamily="34" charset="0"/>
                <a:sym typeface="Symbol" panose="05050102010706020507" pitchFamily="18" charset="2"/>
              </a:rPr>
              <a:t> </a:t>
            </a:r>
            <a:r>
              <a:rPr lang="fr-FR" i="1" baseline="0" dirty="0">
                <a:latin typeface="Calibri" panose="020F0502020204030204" pitchFamily="34" charset="0"/>
              </a:rPr>
              <a:t>?</a:t>
            </a:r>
          </a:p>
          <a:p>
            <a:pPr marL="0"/>
            <a:r>
              <a:rPr lang="fr-FR" i="0" dirty="0">
                <a:latin typeface="Calibri" panose="020F0502020204030204" pitchFamily="34" charset="0"/>
              </a:rPr>
              <a:t>Laisser un temps de recherche. Les élèves lèvent leur ardoise lorsqu’ils ont fini. Valider ou invalider leurs réponses d’un discret signe de tête, puis interroger un élève.</a:t>
            </a:r>
          </a:p>
        </p:txBody>
      </p:sp>
      <p:sp>
        <p:nvSpPr>
          <p:cNvPr id="4" name="Espace réservé du numéro de diapositive 3">
            <a:extLst>
              <a:ext uri="{FF2B5EF4-FFF2-40B4-BE49-F238E27FC236}">
                <a16:creationId xmlns:a16="http://schemas.microsoft.com/office/drawing/2014/main" id="{6A7C9E97-DB83-2C62-BAB1-01F409962162}"/>
              </a:ext>
            </a:extLst>
          </p:cNvPr>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15903541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920A8-5F7F-BFCB-B8E8-FE801DB7358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0AC0CA6-101D-17AC-3562-7A42F992B20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5B41793-FF6F-F9A6-C624-558844409EC2}"/>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i="0" dirty="0">
                <a:latin typeface="Calibri" panose="020F0502020204030204" pitchFamily="34" charset="0"/>
              </a:rPr>
              <a:t>: </a:t>
            </a:r>
            <a:r>
              <a:rPr lang="fr-FR" b="1" i="0" dirty="0">
                <a:latin typeface="Calibri" panose="020F0502020204030204" pitchFamily="34" charset="0"/>
              </a:rPr>
              <a:t>3</a:t>
            </a:r>
            <a:r>
              <a:rPr lang="fr-FR" i="0" dirty="0">
                <a:latin typeface="Calibri" panose="020F0502020204030204" pitchFamily="34" charset="0"/>
                <a:sym typeface="Symbol" panose="05050102010706020507" pitchFamily="18" charset="2"/>
              </a:rPr>
              <a:t>  </a:t>
            </a:r>
            <a:r>
              <a:rPr lang="fr-FR" b="1" i="0" dirty="0">
                <a:latin typeface="Calibri" panose="020F0502020204030204" pitchFamily="34" charset="0"/>
                <a:sym typeface="Symbol" panose="05050102010706020507" pitchFamily="18" charset="2"/>
              </a:rPr>
              <a:t>4</a:t>
            </a:r>
            <a:r>
              <a:rPr lang="fr-FR" i="0" dirty="0">
                <a:latin typeface="Calibri" panose="020F0502020204030204" pitchFamily="34" charset="0"/>
                <a:sym typeface="Symbol" panose="05050102010706020507" pitchFamily="18" charset="2"/>
              </a:rPr>
              <a:t> = 12.</a:t>
            </a:r>
          </a:p>
          <a:p>
            <a:pPr marL="0"/>
            <a:r>
              <a:rPr lang="fr-FR" i="1" dirty="0">
                <a:latin typeface="Calibri" panose="020F0502020204030204" pitchFamily="34" charset="0"/>
                <a:sym typeface="Symbol" panose="05050102010706020507" pitchFamily="18" charset="2"/>
              </a:rPr>
              <a:t>On voit bien que les trains 4</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3 et 3</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4 sont différents mais ils ont la même longueur.</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AF8A28CB-7E1E-40C3-3AC9-3B49507A59B6}"/>
              </a:ext>
            </a:extLst>
          </p:cNvPr>
          <p:cNvSpPr>
            <a:spLocks noGrp="1"/>
          </p:cNvSpPr>
          <p:nvPr>
            <p:ph type="sldNum" sz="quarter" idx="5"/>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1614585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a:latin typeface="Calibri" panose="020F0502020204030204" pitchFamily="34" charset="0"/>
              </a:rPr>
              <a:t>Même démarche.</a:t>
            </a:r>
          </a:p>
          <a:p>
            <a:pPr marL="0"/>
            <a:endParaRPr lang="fr-FR" i="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13063763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DCFB8-66F0-ADD6-2E53-BB75084F5CB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AB7CE46-7A35-1FB1-82F7-D1AFC538FE5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0775BE7-46BF-A054-72E4-8A6A8D2A2E62}"/>
              </a:ext>
            </a:extLst>
          </p:cNvPr>
          <p:cNvSpPr>
            <a:spLocks noGrp="1"/>
          </p:cNvSpPr>
          <p:nvPr>
            <p:ph type="body" idx="1"/>
          </p:nvPr>
        </p:nvSpPr>
        <p:spPr/>
        <p:txBody>
          <a:bodyPr/>
          <a:lstStyle/>
          <a:p>
            <a:pPr marL="0"/>
            <a:r>
              <a:rPr lang="fr-FR" i="1" baseline="0" dirty="0">
                <a:latin typeface="Calibri" panose="020F0502020204030204" pitchFamily="34" charset="0"/>
              </a:rPr>
              <a:t>Quelle est l’opération correspondante que je peux écrire</a:t>
            </a:r>
            <a:r>
              <a:rPr lang="fr-FR" i="0" dirty="0">
                <a:latin typeface="Calibri" panose="020F0502020204030204" pitchFamily="34" charset="0"/>
                <a:sym typeface="Symbol" panose="05050102010706020507" pitchFamily="18" charset="2"/>
              </a:rPr>
              <a:t> </a:t>
            </a:r>
            <a:r>
              <a:rPr lang="fr-FR" i="1" baseline="0" dirty="0">
                <a:latin typeface="Calibri" panose="020F0502020204030204" pitchFamily="34" charset="0"/>
              </a:rPr>
              <a:t>?</a:t>
            </a:r>
          </a:p>
          <a:p>
            <a:pPr marL="0"/>
            <a:r>
              <a:rPr lang="fr-FR" i="0" dirty="0">
                <a:latin typeface="Calibri" panose="020F0502020204030204" pitchFamily="34" charset="0"/>
              </a:rPr>
              <a:t>Laisser un temps de recherche. Les élèves lèvent leur ardoise lorsqu’ils ont fini. Valider ou invalider leurs réponses d’un discret signe de tête, puis interroger un élève et compléter les pointillés.</a:t>
            </a:r>
          </a:p>
          <a:p>
            <a:pPr marL="0"/>
            <a:r>
              <a:rPr lang="fr-FR" b="1" i="0" dirty="0">
                <a:latin typeface="Calibri" panose="020F0502020204030204" pitchFamily="34" charset="0"/>
              </a:rPr>
              <a:t>Réponse attendue</a:t>
            </a:r>
            <a:r>
              <a:rPr lang="fr-FR" b="1" i="0" dirty="0">
                <a:latin typeface="Calibri" panose="020F0502020204030204" pitchFamily="34" charset="0"/>
                <a:sym typeface="Symbol" panose="05050102010706020507" pitchFamily="18" charset="2"/>
              </a:rPr>
              <a:t> </a:t>
            </a:r>
            <a:r>
              <a:rPr lang="fr-FR" i="0" dirty="0">
                <a:latin typeface="Calibri" panose="020F0502020204030204" pitchFamily="34" charset="0"/>
              </a:rPr>
              <a:t>: </a:t>
            </a:r>
            <a:r>
              <a:rPr lang="fr-FR" b="1" i="0" dirty="0">
                <a:latin typeface="Calibri" panose="020F0502020204030204" pitchFamily="34" charset="0"/>
              </a:rPr>
              <a:t>7</a:t>
            </a:r>
            <a:r>
              <a:rPr lang="fr-FR" i="0" dirty="0">
                <a:latin typeface="Calibri" panose="020F0502020204030204" pitchFamily="34" charset="0"/>
                <a:sym typeface="Symbol" panose="05050102010706020507" pitchFamily="18" charset="2"/>
              </a:rPr>
              <a:t>  </a:t>
            </a:r>
            <a:r>
              <a:rPr lang="fr-FR" b="1" i="0" dirty="0">
                <a:latin typeface="Calibri" panose="020F0502020204030204" pitchFamily="34" charset="0"/>
                <a:sym typeface="Symbol" panose="05050102010706020507" pitchFamily="18" charset="2"/>
              </a:rPr>
              <a:t>2</a:t>
            </a:r>
            <a:r>
              <a:rPr lang="fr-FR" i="0" dirty="0">
                <a:latin typeface="Calibri" panose="020F0502020204030204" pitchFamily="34" charset="0"/>
                <a:sym typeface="Symbol" panose="05050102010706020507" pitchFamily="18" charset="2"/>
              </a:rPr>
              <a:t> = 14.</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54804FEF-25CA-9C01-69BB-ACC4CE036C14}"/>
              </a:ext>
            </a:extLst>
          </p:cNvPr>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33491475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8CC9F-029B-CB59-894C-0A7C2AFF902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1C9BC67-A989-50FC-0D01-C3DCA7A066A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74C8C4B-55C7-1DE6-76DC-E7FF5312FA7E}"/>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sym typeface="Symbol" panose="05050102010706020507" pitchFamily="18" charset="2"/>
              </a:rPr>
              <a:t>On voit bien que les trains 2</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7 et 7</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2 sont différents mais ils ont la même longueur. </a:t>
            </a:r>
            <a:endParaRPr lang="fr-FR" i="1" dirty="0">
              <a:latin typeface="Calibri" panose="020F0502020204030204" pitchFamily="34" charset="0"/>
            </a:endParaRPr>
          </a:p>
          <a:p>
            <a:pPr marL="0"/>
            <a:endParaRPr lang="fr-FR" i="0" dirty="0"/>
          </a:p>
        </p:txBody>
      </p:sp>
      <p:sp>
        <p:nvSpPr>
          <p:cNvPr id="4" name="Espace réservé du numéro de diapositive 3">
            <a:extLst>
              <a:ext uri="{FF2B5EF4-FFF2-40B4-BE49-F238E27FC236}">
                <a16:creationId xmlns:a16="http://schemas.microsoft.com/office/drawing/2014/main" id="{4FC95029-86E7-40DC-0827-65E5AA761E60}"/>
              </a:ext>
            </a:extLst>
          </p:cNvPr>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9686650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7732752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33EC7-A80F-2498-0023-4ADF4BB73B4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BDA5D61-8A8C-B46F-9571-4D04BFE44A7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5CB9AA8-36BB-729A-BB19-441247E9DD2F}"/>
              </a:ext>
            </a:extLst>
          </p:cNvPr>
          <p:cNvSpPr>
            <a:spLocks noGrp="1"/>
          </p:cNvSpPr>
          <p:nvPr>
            <p:ph type="body" idx="1"/>
          </p:nvPr>
        </p:nvSpPr>
        <p:spPr/>
        <p:txBody>
          <a:bodyPr/>
          <a:lstStyle/>
          <a:p>
            <a:pPr marL="0"/>
            <a:r>
              <a:rPr lang="fr-FR" b="0" i="0" baseline="0" dirty="0">
                <a:latin typeface="Calibri" panose="020F0502020204030204" pitchFamily="34" charset="0"/>
              </a:rPr>
              <a:t>Même démarche.</a:t>
            </a:r>
            <a:endParaRPr lang="fr-FR" b="0" i="0" dirty="0">
              <a:latin typeface="Calibri" panose="020F0502020204030204" pitchFamily="34" charset="0"/>
            </a:endParaRPr>
          </a:p>
          <a:p>
            <a:pPr marL="0"/>
            <a:r>
              <a:rPr lang="fr-FR" b="1" i="0" dirty="0">
                <a:latin typeface="Calibri" panose="020F0502020204030204" pitchFamily="34" charset="0"/>
              </a:rPr>
              <a:t>Réponse attendue</a:t>
            </a:r>
            <a:r>
              <a:rPr lang="fr-FR" b="1" i="0" dirty="0">
                <a:latin typeface="Calibri" panose="020F0502020204030204" pitchFamily="34" charset="0"/>
                <a:sym typeface="Symbol" panose="05050102010706020507" pitchFamily="18" charset="2"/>
              </a:rPr>
              <a:t> </a:t>
            </a:r>
            <a:r>
              <a:rPr lang="fr-FR" i="0" dirty="0">
                <a:latin typeface="Calibri" panose="020F0502020204030204" pitchFamily="34" charset="0"/>
              </a:rPr>
              <a:t>:</a:t>
            </a:r>
            <a:r>
              <a:rPr lang="fr-FR" i="0" dirty="0">
                <a:latin typeface="Calibri" panose="020F0502020204030204" pitchFamily="34" charset="0"/>
                <a:sym typeface="Symbol" panose="05050102010706020507" pitchFamily="18" charset="2"/>
              </a:rPr>
              <a:t> </a:t>
            </a:r>
            <a:r>
              <a:rPr lang="fr-FR" b="1" i="0" dirty="0">
                <a:latin typeface="Calibri" panose="020F0502020204030204" pitchFamily="34" charset="0"/>
              </a:rPr>
              <a:t>5</a:t>
            </a:r>
            <a:r>
              <a:rPr lang="fr-FR" i="0" dirty="0">
                <a:latin typeface="Calibri" panose="020F0502020204030204" pitchFamily="34" charset="0"/>
                <a:sym typeface="Symbol" panose="05050102010706020507" pitchFamily="18" charset="2"/>
              </a:rPr>
              <a:t>  </a:t>
            </a:r>
            <a:r>
              <a:rPr lang="fr-FR" b="1" i="0" dirty="0">
                <a:latin typeface="Calibri" panose="020F0502020204030204" pitchFamily="34" charset="0"/>
                <a:sym typeface="Symbol" panose="05050102010706020507" pitchFamily="18" charset="2"/>
              </a:rPr>
              <a:t>3</a:t>
            </a:r>
            <a:r>
              <a:rPr lang="fr-FR" i="1" dirty="0">
                <a:latin typeface="Calibri" panose="020F0502020204030204" pitchFamily="34" charset="0"/>
                <a:sym typeface="Symbol" panose="05050102010706020507" pitchFamily="18" charset="2"/>
              </a:rPr>
              <a:t> </a:t>
            </a:r>
            <a:r>
              <a:rPr lang="fr-FR" i="0" dirty="0">
                <a:latin typeface="Calibri" panose="020F0502020204030204" pitchFamily="34" charset="0"/>
                <a:sym typeface="Symbol" panose="05050102010706020507" pitchFamily="18" charset="2"/>
              </a:rPr>
              <a:t>= 15.</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F3F4600-87FD-82A6-5D8F-7E783E42B8D7}"/>
              </a:ext>
            </a:extLst>
          </p:cNvPr>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13069058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0A9F61-07C0-21AF-A569-A75744BEB0F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63FD710-9232-2BBF-3379-CA55A50509E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D86FFEE-FAF6-258F-CE9B-441DEA4C63BF}"/>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sym typeface="Symbol" panose="05050102010706020507" pitchFamily="18" charset="2"/>
              </a:rPr>
              <a:t>Une fois encore, on voit que les trains 3</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5 et 5</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3 sont différents mais qu’ils ont la même longueur. </a:t>
            </a:r>
            <a:endParaRPr lang="fr-FR" i="1" dirty="0">
              <a:latin typeface="Calibri" panose="020F0502020204030204" pitchFamily="34" charset="0"/>
            </a:endParaRPr>
          </a:p>
          <a:p>
            <a:pPr marL="0"/>
            <a:endParaRPr lang="fr-FR" i="0" dirty="0"/>
          </a:p>
        </p:txBody>
      </p:sp>
      <p:sp>
        <p:nvSpPr>
          <p:cNvPr id="4" name="Espace réservé du numéro de diapositive 3">
            <a:extLst>
              <a:ext uri="{FF2B5EF4-FFF2-40B4-BE49-F238E27FC236}">
                <a16:creationId xmlns:a16="http://schemas.microsoft.com/office/drawing/2014/main" id="{91715C23-73C3-0569-3DF5-97C44477CF17}"/>
              </a:ext>
            </a:extLst>
          </p:cNvPr>
          <p:cNvSpPr>
            <a:spLocks noGrp="1"/>
          </p:cNvSpPr>
          <p:nvPr>
            <p:ph type="sldNum" sz="quarter" idx="5"/>
          </p:nvPr>
        </p:nvSpPr>
        <p:spPr/>
        <p:txBody>
          <a:bodyPr/>
          <a:lstStyle/>
          <a:p>
            <a:fld id="{0F5038E3-B7CF-455E-96F4-A4DE1B143443}" type="slidenum">
              <a:rPr lang="fr-FR" smtClean="0"/>
              <a:t>29</a:t>
            </a:fld>
            <a:endParaRPr lang="fr-FR"/>
          </a:p>
        </p:txBody>
      </p:sp>
    </p:spTree>
    <p:extLst>
      <p:ext uri="{BB962C8B-B14F-4D97-AF65-F5344CB8AC3E}">
        <p14:creationId xmlns:p14="http://schemas.microsoft.com/office/powerpoint/2010/main" val="2037770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Par exemple, est-ce que ce train convient ? → Non, car il y a deux réglettes différentes, une réglette bleue et une réglette</a:t>
            </a:r>
            <a:r>
              <a:rPr lang="fr-FR" i="1" baseline="0">
                <a:latin typeface="Calibri" panose="020F0502020204030204" pitchFamily="34" charset="0"/>
              </a:rPr>
              <a:t> noire</a:t>
            </a:r>
            <a:r>
              <a:rPr lang="fr-FR" i="1">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i="1"/>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3947025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622270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95350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38809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34</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5266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a:latin typeface="Calibri" panose="020F0502020204030204" pitchFamily="34" charset="0"/>
              </a:rPr>
              <a:t>Vous allez travailler par 2 et construire un maximum de trains qui font 16. Attention, je vous rappelle que chaque train doit être composé toujours de la même réglette ; il ne doit être que d’une seule couleur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Laisser un temps aux élèves en passant dans les rangs pour les aider et valider (ou invalider) leur travail.</a:t>
            </a: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Interroger les élèves pour faire verbaliser</a:t>
            </a:r>
            <a:r>
              <a:rPr lang="fr-FR" baseline="0">
                <a:latin typeface="Calibri" panose="020F0502020204030204" pitchFamily="34" charset="0"/>
              </a:rPr>
              <a:t> les différentes possibilités avant de passer à la diapositive suivante.</a:t>
            </a:r>
            <a:endParaRPr lang="fr-FR">
              <a:latin typeface="Calibri" panose="020F0502020204030204" pitchFamily="34" charset="0"/>
            </a:endParaRPr>
          </a:p>
          <a:p>
            <a:pPr marL="0" lvl="0"/>
            <a:endParaRPr lang="fr-FR" sz="1200" b="0" i="1" u="none" strike="noStrike" cap="none">
              <a:solidFill>
                <a:schemeClr val="dk1"/>
              </a:solidFill>
              <a:latin typeface="Calibri"/>
              <a:ea typeface="Calibri"/>
              <a:cs typeface="Calibri"/>
              <a:sym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050102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dirty="0">
                <a:latin typeface="Calibri" panose="020F0502020204030204" pitchFamily="34" charset="0"/>
              </a:rPr>
              <a:t>Reprendre en collectif : </a:t>
            </a:r>
            <a:r>
              <a:rPr lang="fr-FR" i="1" dirty="0">
                <a:latin typeface="Calibri" panose="020F0502020204030204" pitchFamily="34" charset="0"/>
              </a:rPr>
              <a:t>voici l’ensemble des trains de réglettes que l’on peut faire en utilisant à chaque fois une seule couleur de réglette. </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260146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BE49C-2F33-691B-6DA3-B39FE0E3ED5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4CD5861-926B-7924-12AB-2EC3858E713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5575957-0DCD-73EF-4304-1DDCC1237C62}"/>
              </a:ext>
            </a:extLst>
          </p:cNvPr>
          <p:cNvSpPr>
            <a:spLocks noGrp="1"/>
          </p:cNvSpPr>
          <p:nvPr>
            <p:ph type="body" idx="1"/>
          </p:nvPr>
        </p:nvSpPr>
        <p:spPr/>
        <p:txBody>
          <a:bodyPr/>
          <a:lstStyle/>
          <a:p>
            <a:pPr marL="0"/>
            <a:r>
              <a:rPr lang="fr-FR" i="1" dirty="0">
                <a:latin typeface="Calibri" panose="020F0502020204030204" pitchFamily="34" charset="0"/>
              </a:rPr>
              <a:t>Pour chaque train, nous allons écrire l’opération qui correspond.</a:t>
            </a:r>
          </a:p>
          <a:p>
            <a:pPr marL="0"/>
            <a:r>
              <a:rPr lang="fr-FR" dirty="0">
                <a:latin typeface="Calibri" panose="020F0502020204030204" pitchFamily="34" charset="0"/>
              </a:rPr>
              <a:t>Montrer le train composé de 16 réglettes 1 : </a:t>
            </a:r>
            <a:r>
              <a:rPr lang="fr-FR" i="1" dirty="0">
                <a:latin typeface="Calibri" panose="020F0502020204030204" pitchFamily="34" charset="0"/>
              </a:rPr>
              <a:t>quel calcul peut-on écrire pour représenter ce train de réglettes ? Écrivez-le sur vos ardoises.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dirty="0">
                <a:solidFill>
                  <a:schemeClr val="dk1"/>
                </a:solidFill>
                <a:latin typeface="Calibri" panose="020F0502020204030204" pitchFamily="34" charset="0"/>
                <a:cs typeface="Calibri"/>
                <a:sym typeface="Calibri"/>
              </a:rPr>
              <a:t>C’est l’addition itérée qui est attendue ici, mais certains élèves vont déjà écrire une multiplication. Relever que c’est tout à fait correct, que c’est la formulation « experte » et indiquer que vous y reviendrez.</a:t>
            </a:r>
          </a:p>
          <a:p>
            <a:pPr marL="0"/>
            <a:r>
              <a:rPr lang="fr-FR" i="0" dirty="0">
                <a:latin typeface="Calibri" panose="020F0502020204030204" pitchFamily="34" charset="0"/>
              </a:rPr>
              <a:t>Les élèves écrivent le calcul et lèvent leur ardoise. Valider d’un discret signe de tête les réponses, puis interroger un élève.</a:t>
            </a:r>
          </a:p>
        </p:txBody>
      </p:sp>
      <p:sp>
        <p:nvSpPr>
          <p:cNvPr id="4" name="Espace réservé du numéro de diapositive 3">
            <a:extLst>
              <a:ext uri="{FF2B5EF4-FFF2-40B4-BE49-F238E27FC236}">
                <a16:creationId xmlns:a16="http://schemas.microsoft.com/office/drawing/2014/main" id="{0C86A379-51E7-03C8-B785-27529383174E}"/>
              </a:ext>
            </a:extLst>
          </p:cNvPr>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4875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defRPr/>
            </a:pPr>
            <a:r>
              <a:rPr lang="fr-FR" i="0" dirty="0">
                <a:latin typeface="Calibri" panose="020F0502020204030204" pitchFamily="34" charset="0"/>
              </a:rPr>
              <a:t>→ </a:t>
            </a:r>
            <a:r>
              <a:rPr lang="fr-FR" i="1" dirty="0">
                <a:latin typeface="Calibri" panose="020F0502020204030204" pitchFamily="34" charset="0"/>
              </a:rPr>
              <a:t>Il y a 16</a:t>
            </a:r>
            <a:r>
              <a:rPr lang="fr-FR" i="0" dirty="0">
                <a:latin typeface="Calibri" panose="020F0502020204030204" pitchFamily="34" charset="0"/>
              </a:rPr>
              <a:t> </a:t>
            </a:r>
            <a:r>
              <a:rPr lang="fr-FR" i="1" dirty="0">
                <a:latin typeface="Calibri" panose="020F0502020204030204" pitchFamily="34" charset="0"/>
              </a:rPr>
              <a:t>réglettes blanches. 1</a:t>
            </a:r>
            <a:r>
              <a:rPr lang="fr-FR" i="0" dirty="0">
                <a:latin typeface="Calibri" panose="020F0502020204030204" pitchFamily="34" charset="0"/>
              </a:rPr>
              <a:t> </a:t>
            </a:r>
            <a:r>
              <a:rPr lang="fr-FR" i="1" dirty="0">
                <a:latin typeface="Calibri" panose="020F0502020204030204" pitchFamily="34" charset="0"/>
              </a:rPr>
              <a:t>+</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+ 1 + 1 + 1 + 1 + 1 + 1 + 1 + 1 + 1.</a:t>
            </a:r>
            <a:endParaRPr lang="en-US" dirty="0">
              <a:latin typeface="Calibri" panose="020F0502020204030204" pitchFamily="34" charset="0"/>
            </a:endParaRPr>
          </a:p>
          <a:p>
            <a:pPr marL="0">
              <a:defRPr/>
            </a:pPr>
            <a:r>
              <a:rPr lang="fr-FR" dirty="0">
                <a:latin typeface="Calibri" panose="020F0502020204030204" pitchFamily="34" charset="0"/>
              </a:rPr>
              <a:t>Dire ce calcul en pointant chaque réglette à chaque fois que vous dites « 1 ».</a:t>
            </a:r>
            <a:endParaRPr lang="en-US" dirty="0">
              <a:latin typeface="Calibri" panose="020F0502020204030204" pitchFamily="34" charset="0"/>
            </a:endParaRPr>
          </a:p>
          <a:p>
            <a:pPr marL="0" indent="0">
              <a:defRPr/>
            </a:pPr>
            <a:r>
              <a:rPr lang="fr-FR" dirty="0">
                <a:latin typeface="Calibri" panose="020F0502020204030204" pitchFamily="34" charset="0"/>
              </a:rPr>
              <a:t>Montrer le train composé de 8 réglettes 2 : </a:t>
            </a:r>
            <a:r>
              <a:rPr lang="fr-FR" i="1" dirty="0">
                <a:latin typeface="Calibri" panose="020F0502020204030204" pitchFamily="34" charset="0"/>
              </a:rPr>
              <a:t>quel calcul peut-on écrire pour représenter ce train de réglettes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713267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a:latin typeface="Calibri" panose="020F0502020204030204" pitchFamily="34" charset="0"/>
              </a:rPr>
              <a:t>→</a:t>
            </a:r>
            <a:r>
              <a:rPr lang="fr-FR">
                <a:latin typeface="Calibri" panose="020F0502020204030204" pitchFamily="34" charset="0"/>
              </a:rPr>
              <a:t> </a:t>
            </a:r>
            <a:r>
              <a:rPr lang="fr-FR" i="1">
                <a:latin typeface="Calibri" panose="020F0502020204030204" pitchFamily="34" charset="0"/>
              </a:rPr>
              <a:t>2 + 2 + 2 + 2 + 2 + 2 + 2 + 2.</a:t>
            </a:r>
            <a:endParaRPr lang="en-US">
              <a:latin typeface="Calibri" panose="020F0502020204030204" pitchFamily="34" charset="0"/>
            </a:endParaRPr>
          </a:p>
          <a:p>
            <a:pPr marL="0" indent="0"/>
            <a:r>
              <a:rPr lang="fr-FR">
                <a:latin typeface="Calibri" panose="020F0502020204030204" pitchFamily="34" charset="0"/>
              </a:rPr>
              <a:t>Montrer le train composé de 4 réglettes 4 : </a:t>
            </a:r>
            <a:r>
              <a:rPr lang="fr-FR" i="1">
                <a:latin typeface="Calibri" panose="020F0502020204030204" pitchFamily="34" charset="0"/>
              </a:rPr>
              <a:t>quel calcul peut-on écrire pour représenter ce train de réglettes ? </a:t>
            </a:r>
            <a:endParaRPr lang="fr-FR">
              <a:latin typeface="Calibri" panose="020F0502020204030204" pitchFamily="34" charset="0"/>
            </a:endParaRPr>
          </a:p>
          <a:p>
            <a:pPr marL="0" marR="0" lvl="0" algn="l" defTabSz="914400">
              <a:lnSpc>
                <a:spcPct val="100000"/>
              </a:lnSpc>
              <a:spcBef>
                <a:spcPts val="0"/>
              </a:spcBef>
              <a:spcAft>
                <a:spcPts val="0"/>
              </a:spcAft>
              <a:buFont typeface="Arial"/>
              <a:buNone/>
              <a:tabLst/>
              <a:defRPr/>
            </a:pPr>
            <a:endParaRPr lang="fr-FR" i="1">
              <a:latin typeface="Calibri" panose="020F0502020204030204" pitchFamily="34" charset="0"/>
            </a:endParaRPr>
          </a:p>
          <a:p>
            <a:pPr marL="0" indent="0">
              <a:buClrTx/>
              <a:buSzTx/>
              <a:buFontTx/>
              <a:defRPr/>
            </a:pPr>
            <a:endParaRPr lang="fr-FR" i="1"/>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12927120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ClrTx/>
              <a:buSzTx/>
              <a:defRPr/>
            </a:pPr>
            <a:r>
              <a:rPr lang="fr-FR" i="0">
                <a:latin typeface="Calibri" panose="020F0502020204030204" pitchFamily="34" charset="0"/>
              </a:rPr>
              <a:t>→</a:t>
            </a:r>
            <a:r>
              <a:rPr lang="fr-FR" i="1">
                <a:latin typeface="Calibri" panose="020F0502020204030204" pitchFamily="34" charset="0"/>
              </a:rPr>
              <a:t> 4 + 4 + 4 + 4.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Montrer le train composé de 2</a:t>
            </a:r>
            <a:r>
              <a:rPr lang="fr-FR" i="1">
                <a:latin typeface="Calibri" panose="020F0502020204030204" pitchFamily="34" charset="0"/>
              </a:rPr>
              <a:t> </a:t>
            </a:r>
            <a:r>
              <a:rPr lang="fr-FR">
                <a:latin typeface="Calibri" panose="020F0502020204030204" pitchFamily="34" charset="0"/>
              </a:rPr>
              <a:t>réglettes</a:t>
            </a:r>
            <a:r>
              <a:rPr lang="fr-FR" i="1">
                <a:latin typeface="Calibri" panose="020F0502020204030204" pitchFamily="34" charset="0"/>
              </a:rPr>
              <a:t> </a:t>
            </a:r>
            <a:r>
              <a:rPr lang="fr-FR" i="0">
                <a:latin typeface="Calibri" panose="020F0502020204030204" pitchFamily="34" charset="0"/>
              </a:rPr>
              <a:t>8</a:t>
            </a:r>
            <a:r>
              <a:rPr lang="fr-FR" i="1">
                <a:latin typeface="Calibri" panose="020F0502020204030204" pitchFamily="34" charset="0"/>
              </a:rPr>
              <a:t> </a:t>
            </a:r>
            <a:r>
              <a:rPr lang="fr-FR">
                <a:latin typeface="Calibri" panose="020F0502020204030204" pitchFamily="34" charset="0"/>
              </a:rPr>
              <a:t>: </a:t>
            </a:r>
            <a:r>
              <a:rPr lang="fr-FR" i="1">
                <a:latin typeface="Calibri" panose="020F0502020204030204" pitchFamily="34" charset="0"/>
              </a:rPr>
              <a:t>quel calcul peut-on écrire pour représenter ce train de réglettes ? </a:t>
            </a:r>
            <a:endParaRPr lang="fr-FR">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i="1"/>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2949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Exercice des champions</a:t>
            </a:r>
            <a:endParaRPr/>
          </a:p>
        </p:txBody>
      </p:sp>
      <p:pic>
        <p:nvPicPr>
          <p:cNvPr id="4" name="Image 3" descr="Une image contenant symbole, logo, Graphique, Police&#10;&#10;Le contenu généré par l’IA peut être incorrect.">
            <a:extLst>
              <a:ext uri="{FF2B5EF4-FFF2-40B4-BE49-F238E27FC236}">
                <a16:creationId xmlns:a16="http://schemas.microsoft.com/office/drawing/2014/main" id="{45894B12-C3F4-FF80-33AD-EFFE719962B3}"/>
              </a:ext>
            </a:extLst>
          </p:cNvPr>
          <p:cNvPicPr>
            <a:picLocks noChangeAspect="1"/>
          </p:cNvPicPr>
          <p:nvPr userDrawn="1"/>
        </p:nvPicPr>
        <p:blipFill>
          <a:blip r:embed="rId2"/>
          <a:stretch>
            <a:fillRect/>
          </a:stretch>
        </p:blipFill>
        <p:spPr>
          <a:xfrm>
            <a:off x="8073039" y="51815"/>
            <a:ext cx="1115411" cy="126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8"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30/07/2025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p:txBody>
          <a:bodyPr>
            <a:noAutofit/>
          </a:bodyPr>
          <a:lstStyle/>
          <a:p>
            <a:pPr lvl="0"/>
            <a:r>
              <a:rPr lang="fr-FR"/>
              <a:t>17. Comprendre le sens de la multiplication : addition itérée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re 43">
            <a:extLst>
              <a:ext uri="{FF2B5EF4-FFF2-40B4-BE49-F238E27FC236}">
                <a16:creationId xmlns:a16="http://schemas.microsoft.com/office/drawing/2014/main" id="{F96E7483-DAB8-F6C9-14E8-AF306314B7D6}"/>
              </a:ext>
            </a:extLst>
          </p:cNvPr>
          <p:cNvSpPr>
            <a:spLocks noGrp="1"/>
          </p:cNvSpPr>
          <p:nvPr>
            <p:ph type="title"/>
          </p:nvPr>
        </p:nvSpPr>
        <p:spPr/>
        <p:txBody>
          <a:bodyPr/>
          <a:lstStyle/>
          <a:p>
            <a:endParaRPr lang="fr-FR"/>
          </a:p>
        </p:txBody>
      </p:sp>
      <p:pic>
        <p:nvPicPr>
          <p:cNvPr id="46" name="Image 45">
            <a:extLst>
              <a:ext uri="{FF2B5EF4-FFF2-40B4-BE49-F238E27FC236}">
                <a16:creationId xmlns:a16="http://schemas.microsoft.com/office/drawing/2014/main" id="{A1A2FFCA-0F1D-D984-3274-54B13443DA7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2742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59F9A4C-32BE-7E8E-89CF-A8F7CF278A4C}"/>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910323D-70A6-41DD-5DE4-954EC17B3C4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63974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09FC6-56F8-FBEC-0DFE-127AF98D7F2F}"/>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4C0CD27-6D37-88EE-ABF8-69B80C794E9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B23EDE2-CB70-A713-B2F8-728877D7EFB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90236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65BCFE-1036-CE26-2A5F-345CFC99DD56}"/>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CB89B333-84CE-651D-2E3A-47C350C79D3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B0AF476-C65A-D90F-EE38-34ACFFA9BE7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73196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A3164-5A62-3722-12C9-07C33DF33CA1}"/>
            </a:ext>
          </a:extLst>
        </p:cNvPr>
        <p:cNvGrpSpPr/>
        <p:nvPr/>
      </p:nvGrpSpPr>
      <p:grpSpPr>
        <a:xfrm>
          <a:off x="0" y="0"/>
          <a:ext cx="0" cy="0"/>
          <a:chOff x="0" y="0"/>
          <a:chExt cx="0" cy="0"/>
        </a:xfrm>
      </p:grpSpPr>
      <p:sp>
        <p:nvSpPr>
          <p:cNvPr id="11" name="Titre 10">
            <a:extLst>
              <a:ext uri="{FF2B5EF4-FFF2-40B4-BE49-F238E27FC236}">
                <a16:creationId xmlns:a16="http://schemas.microsoft.com/office/drawing/2014/main" id="{3C187F10-8BFA-6E58-C4DF-8DC5967BE80D}"/>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69D7AAE9-9F06-32E0-F285-CBFDADAB1F5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90543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9E46E10F-BDFB-3B17-EC4E-86AB3960BC62}"/>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2763E0B3-80E5-9C16-D653-DF551AE8537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60407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0DCD2-39A8-909A-E970-861C8CCABC9A}"/>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B1A29C5-078F-7C66-B329-BD1FDD95BB0C}"/>
              </a:ext>
            </a:extLst>
          </p:cNvPr>
          <p:cNvSpPr>
            <a:spLocks noGrp="1"/>
          </p:cNvSpPr>
          <p:nvPr>
            <p:ph type="title"/>
          </p:nvPr>
        </p:nvSpPr>
        <p:spPr/>
        <p:txBody>
          <a:bodyPr/>
          <a:lstStyle/>
          <a:p>
            <a:endParaRPr lang="fr-FR"/>
          </a:p>
        </p:txBody>
      </p:sp>
      <p:pic>
        <p:nvPicPr>
          <p:cNvPr id="19" name="Image 18">
            <a:extLst>
              <a:ext uri="{FF2B5EF4-FFF2-40B4-BE49-F238E27FC236}">
                <a16:creationId xmlns:a16="http://schemas.microsoft.com/office/drawing/2014/main" id="{962F6BE8-B1E5-BDFE-A0BF-FB7C628B7F3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88569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EE844-E5A1-5FC2-1478-A06DE57030C9}"/>
            </a:ext>
          </a:extLst>
        </p:cNvPr>
        <p:cNvGrpSpPr/>
        <p:nvPr/>
      </p:nvGrpSpPr>
      <p:grpSpPr>
        <a:xfrm>
          <a:off x="0" y="0"/>
          <a:ext cx="0" cy="0"/>
          <a:chOff x="0" y="0"/>
          <a:chExt cx="0" cy="0"/>
        </a:xfrm>
      </p:grpSpPr>
      <p:sp>
        <p:nvSpPr>
          <p:cNvPr id="18" name="Titre 17">
            <a:extLst>
              <a:ext uri="{FF2B5EF4-FFF2-40B4-BE49-F238E27FC236}">
                <a16:creationId xmlns:a16="http://schemas.microsoft.com/office/drawing/2014/main" id="{C6E4803B-8163-EA8F-9E6E-550ADC8C64D2}"/>
              </a:ext>
            </a:extLst>
          </p:cNvPr>
          <p:cNvSpPr>
            <a:spLocks noGrp="1"/>
          </p:cNvSpPr>
          <p:nvPr>
            <p:ph type="title"/>
          </p:nvPr>
        </p:nvSpPr>
        <p:spPr/>
        <p:txBody>
          <a:bodyPr/>
          <a:lstStyle/>
          <a:p>
            <a:endParaRPr lang="fr-FR"/>
          </a:p>
        </p:txBody>
      </p:sp>
      <p:pic>
        <p:nvPicPr>
          <p:cNvPr id="21" name="Image 20">
            <a:extLst>
              <a:ext uri="{FF2B5EF4-FFF2-40B4-BE49-F238E27FC236}">
                <a16:creationId xmlns:a16="http://schemas.microsoft.com/office/drawing/2014/main" id="{D5461FC9-29CA-F058-00AA-D16F830EC78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29175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DC3B74-CE54-7E3C-7785-D14670843AE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25491CD1-DE7B-2F2E-BAD3-EBCE724E04C7}"/>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41458901-E2E6-A0BE-2A23-02B4046CC8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124606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AE729709-CC51-9831-0350-8845F85781C5}"/>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213DB3B-7AA1-9026-B8DB-98A75C81E04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3310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B7D5719-F120-A0AD-C56B-927083588CDB}"/>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1547D07F-6780-9882-AA6E-ADA57C08836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864637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536AFB2-126E-4D26-6909-6A23B9B29AC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3E4A348-E93E-A8C9-ACF2-4B3E2FAC1A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14930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B431C-16C9-EA2A-1CC6-7DB37637759A}"/>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01E28940-C987-391C-ED86-80CCBDF8BFC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8592E5E-87CB-97D1-C88D-2D7B5E6DAB7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793056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69F8C-2920-F588-9CA6-8117E91074CD}"/>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57C9901F-F1A0-C951-952B-7861BDDFDB8A}"/>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AC922DF-E049-1F2E-6B19-6B43DC5BD04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25981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9D7986-F245-D6F6-C2DD-DCC38F136F35}"/>
            </a:ext>
          </a:extLst>
        </p:cNvPr>
        <p:cNvGrpSpPr/>
        <p:nvPr/>
      </p:nvGrpSpPr>
      <p:grpSpPr>
        <a:xfrm>
          <a:off x="0" y="0"/>
          <a:ext cx="0" cy="0"/>
          <a:chOff x="0" y="0"/>
          <a:chExt cx="0" cy="0"/>
        </a:xfrm>
      </p:grpSpPr>
      <p:sp>
        <p:nvSpPr>
          <p:cNvPr id="10" name="Titre 9">
            <a:extLst>
              <a:ext uri="{FF2B5EF4-FFF2-40B4-BE49-F238E27FC236}">
                <a16:creationId xmlns:a16="http://schemas.microsoft.com/office/drawing/2014/main" id="{45C688DC-467B-6D8E-5A95-450776D4B5BC}"/>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B141BE29-3940-FE5B-0628-BE60627C529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6668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2AF2CCC-54D4-0B3C-978C-6C40FD971BB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68393554-8869-DBFE-8906-0D3BB9445FF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605364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0418D6-CAD3-36BA-0EBA-8298B3695EB7}"/>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59887B2D-A113-0510-3A71-0368921B432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90012BAE-FB43-24D2-7F24-46D7F24CA09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80058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9D37A-F890-69D4-45CA-E365F1728F1B}"/>
            </a:ext>
          </a:extLst>
        </p:cNvPr>
        <p:cNvGrpSpPr/>
        <p:nvPr/>
      </p:nvGrpSpPr>
      <p:grpSpPr>
        <a:xfrm>
          <a:off x="0" y="0"/>
          <a:ext cx="0" cy="0"/>
          <a:chOff x="0" y="0"/>
          <a:chExt cx="0" cy="0"/>
        </a:xfrm>
      </p:grpSpPr>
      <p:sp>
        <p:nvSpPr>
          <p:cNvPr id="14" name="Titre 13">
            <a:extLst>
              <a:ext uri="{FF2B5EF4-FFF2-40B4-BE49-F238E27FC236}">
                <a16:creationId xmlns:a16="http://schemas.microsoft.com/office/drawing/2014/main" id="{E95311AA-B8CB-5ED4-912A-961D1009F652}"/>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F683C0A9-6F93-5464-BDB0-C51CAA94B23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855699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37F2198F-F29C-5AD5-B6FF-2506805DF977}"/>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F4730DC1-BE89-8DF0-95D2-764C81F98A5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872329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12446-C017-3057-1E43-4B7B7FADE8CA}"/>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A441BF94-B0C5-74A7-BE14-A6AE0472362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0507DC5-3B20-84E5-CF26-073CA501B3C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327371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9542C-86AE-3D13-CBF5-6936E09DA7E2}"/>
            </a:ext>
          </a:extLst>
        </p:cNvPr>
        <p:cNvGrpSpPr/>
        <p:nvPr/>
      </p:nvGrpSpPr>
      <p:grpSpPr>
        <a:xfrm>
          <a:off x="0" y="0"/>
          <a:ext cx="0" cy="0"/>
          <a:chOff x="0" y="0"/>
          <a:chExt cx="0" cy="0"/>
        </a:xfrm>
      </p:grpSpPr>
      <p:sp>
        <p:nvSpPr>
          <p:cNvPr id="9" name="Titre 8">
            <a:extLst>
              <a:ext uri="{FF2B5EF4-FFF2-40B4-BE49-F238E27FC236}">
                <a16:creationId xmlns:a16="http://schemas.microsoft.com/office/drawing/2014/main" id="{8EEA70B3-CF6E-03CE-056C-1409BBC7AA95}"/>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AD93EC5A-57A3-E22D-0F8C-17C66FB489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40471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6A7D79E-A1DF-9B84-4C44-B2D4080ABA94}"/>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2114360D-5FEF-DD6E-A27C-8AEA222B58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482290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0BFE0BF2-0F31-0E62-2A47-DEE2885D509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AD59962-5957-3BD1-0516-387F8F051C8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97015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4635184-10FD-9C1D-2F10-2BBCEB70CE4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A20E72B-A7E5-E64B-4CBE-D6959F52D6E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467198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C2824C77-7FCD-BA99-833E-9CD4B4BD597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E287AE3-6B88-2457-C4AB-1F3DB6B988A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78569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FBAE7599-42A5-ACFE-ACC7-636DE805F45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688F86D-8529-B3E9-60DC-AD3AA3549F9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61A0D8A-F69D-169E-030F-D3A914F77DA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42712FE-FAC0-1D50-550A-9F6471708C6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754246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5C883675-50E4-21FC-AE68-34AF28F1132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678CE19-8BE4-D958-A04B-FF83C0F9AF9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C28A8C69-A326-1BB5-2C82-77EE4EA759B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A5B2D4E-0631-313E-D905-F61A9A7BE9E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87506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re 41">
            <a:extLst>
              <a:ext uri="{FF2B5EF4-FFF2-40B4-BE49-F238E27FC236}">
                <a16:creationId xmlns:a16="http://schemas.microsoft.com/office/drawing/2014/main" id="{6D1E0221-7AF7-5017-37DE-5CB8CE79CA8B}"/>
              </a:ext>
            </a:extLst>
          </p:cNvPr>
          <p:cNvSpPr>
            <a:spLocks noGrp="1"/>
          </p:cNvSpPr>
          <p:nvPr>
            <p:ph type="title"/>
          </p:nvPr>
        </p:nvSpPr>
        <p:spPr/>
        <p:txBody>
          <a:bodyPr/>
          <a:lstStyle/>
          <a:p>
            <a:endParaRPr lang="fr-FR"/>
          </a:p>
        </p:txBody>
      </p:sp>
      <p:pic>
        <p:nvPicPr>
          <p:cNvPr id="44" name="Image 43">
            <a:extLst>
              <a:ext uri="{FF2B5EF4-FFF2-40B4-BE49-F238E27FC236}">
                <a16:creationId xmlns:a16="http://schemas.microsoft.com/office/drawing/2014/main" id="{884063E6-2D13-31C7-91C9-4083CDFC9D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14127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3EB347-68E2-BDFB-5A3A-1950A5DCA2CC}"/>
            </a:ext>
          </a:extLst>
        </p:cNvPr>
        <p:cNvGrpSpPr/>
        <p:nvPr/>
      </p:nvGrpSpPr>
      <p:grpSpPr>
        <a:xfrm>
          <a:off x="0" y="0"/>
          <a:ext cx="0" cy="0"/>
          <a:chOff x="0" y="0"/>
          <a:chExt cx="0" cy="0"/>
        </a:xfrm>
      </p:grpSpPr>
      <p:sp>
        <p:nvSpPr>
          <p:cNvPr id="42" name="Titre 41">
            <a:extLst>
              <a:ext uri="{FF2B5EF4-FFF2-40B4-BE49-F238E27FC236}">
                <a16:creationId xmlns:a16="http://schemas.microsoft.com/office/drawing/2014/main" id="{27E10245-5280-D0F0-3241-66BB06B8E48C}"/>
              </a:ext>
            </a:extLst>
          </p:cNvPr>
          <p:cNvSpPr>
            <a:spLocks noGrp="1"/>
          </p:cNvSpPr>
          <p:nvPr>
            <p:ph type="title"/>
          </p:nvPr>
        </p:nvSpPr>
        <p:spPr/>
        <p:txBody>
          <a:bodyPr/>
          <a:lstStyle/>
          <a:p>
            <a:endParaRPr lang="fr-FR"/>
          </a:p>
        </p:txBody>
      </p:sp>
      <p:pic>
        <p:nvPicPr>
          <p:cNvPr id="44" name="Image 43">
            <a:extLst>
              <a:ext uri="{FF2B5EF4-FFF2-40B4-BE49-F238E27FC236}">
                <a16:creationId xmlns:a16="http://schemas.microsoft.com/office/drawing/2014/main" id="{33CF54B3-5079-30E4-F719-30E8C0029F7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73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BD90995-85DA-121D-8049-6B44219E277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59A05BC-8503-0184-50DF-04E7F363DE2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52963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A34611A0-6E94-9BC4-3F28-4F456AA36713}"/>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5B5A2E0B-8C99-80BA-9F72-C924C2D4F30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64799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DBD80BF6-2692-CD75-549E-5A467AA5F20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AA8685B-CC12-053F-B12C-D7AF891730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69822078"/>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29E02337-0F9F-4A5C-BD44-ACF1707054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27f64e36-29aa-44d5-a3e0-06242cad7d4d"/>
    <ds:schemaRef ds:uri="cd84cc96-e4f0-4e7f-873a-a508fb658c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be993d5a-5390-4a32-bd90-2a12d82b1d47"/>
  </ds:schemaRefs>
</ds:datastoreItem>
</file>

<file path=docProps/app.xml><?xml version="1.0" encoding="utf-8"?>
<Properties xmlns="http://schemas.openxmlformats.org/officeDocument/2006/extended-properties" xmlns:vt="http://schemas.openxmlformats.org/officeDocument/2006/docPropsVTypes">
  <TotalTime>0</TotalTime>
  <Words>1153</Words>
  <Application>Microsoft Office PowerPoint</Application>
  <PresentationFormat>Affichage à l'écran (4:3)</PresentationFormat>
  <Paragraphs>85</Paragraphs>
  <Slides>35</Slides>
  <Notes>35</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35</vt:i4>
      </vt:variant>
    </vt:vector>
  </HeadingPairs>
  <TitlesOfParts>
    <vt:vector size="44" baseType="lpstr">
      <vt:lpstr>Arial</vt:lpstr>
      <vt:lpstr>Calibri</vt:lpstr>
      <vt:lpstr>Calibri Light</vt:lpstr>
      <vt:lpstr>Verdana</vt:lpstr>
      <vt:lpstr>Thème Office</vt:lpstr>
      <vt:lpstr>1_Thème Office</vt:lpstr>
      <vt:lpstr>2_Thème Office</vt:lpstr>
      <vt:lpstr>3_Thème Office</vt:lpstr>
      <vt:lpstr>7_Thème Office</vt:lpstr>
      <vt:lpstr>17. Comprendre le sens de la multiplication : addition itérée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BELLEMIN SANDRA</cp:lastModifiedBy>
  <cp:revision>2</cp:revision>
  <dcterms:created xsi:type="dcterms:W3CDTF">2022-01-07T11:15:07Z</dcterms:created>
  <dcterms:modified xsi:type="dcterms:W3CDTF">2025-07-30T08:23:05Z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