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4"/>
    <p:sldMasterId id="2147483760" r:id="rId5"/>
    <p:sldMasterId id="2147483768" r:id="rId6"/>
  </p:sldMasterIdLst>
  <p:notesMasterIdLst>
    <p:notesMasterId r:id="rId27"/>
  </p:notesMasterIdLst>
  <p:sldIdLst>
    <p:sldId id="498" r:id="rId7"/>
    <p:sldId id="369" r:id="rId8"/>
    <p:sldId id="428" r:id="rId9"/>
    <p:sldId id="492" r:id="rId10"/>
    <p:sldId id="410" r:id="rId11"/>
    <p:sldId id="500" r:id="rId12"/>
    <p:sldId id="501" r:id="rId13"/>
    <p:sldId id="502" r:id="rId14"/>
    <p:sldId id="503" r:id="rId15"/>
    <p:sldId id="504" r:id="rId16"/>
    <p:sldId id="371" r:id="rId17"/>
    <p:sldId id="493" r:id="rId18"/>
    <p:sldId id="494" r:id="rId19"/>
    <p:sldId id="495" r:id="rId20"/>
    <p:sldId id="496" r:id="rId21"/>
    <p:sldId id="497" r:id="rId22"/>
    <p:sldId id="484" r:id="rId23"/>
    <p:sldId id="490" r:id="rId24"/>
    <p:sldId id="491" r:id="rId25"/>
    <p:sldId id="489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8035A710-E786-5AD4-6E6B-F2C4540F2679}" name="CHAUVELLIER ANNE" initials="CA" userId="S::ACHAUVELLIER@editions-hatier.fr::f6f57ace-c9cf-44ce-941b-3615434e65b1" providerId="AD"/>
  <p188:author id="{5F8BA321-80A1-CEA0-CCDE-AB6954515002}" name="TAILLADE JUSTINE" initials="JT" userId="S::JTAILLADE@editions-hatier.fr::7689be7a-6074-46a5-a6a4-f2fd3e4f6393" providerId="AD"/>
  <p188:author id="{6EC3644E-CAF9-BE47-EB1A-C427F723DB1E}" name="catherine.mallard2" initials="ca" userId="S::catherine.mallard2_gmail.com#ext#@hachette.onmicrosoft.com::943e5806-a044-4790-a0a9-05d7075f8f80" providerId="AD"/>
  <p188:author id="{7F7E7B9F-1A3E-4D99-E946-F9A38FEEBA9F}" name="HACHE Caroline" initials="HC" userId="S::caroline.hache_univ-amu.fr#ext#@hachette.onmicrosoft.com::8f7bb2c5-af1f-4ec9-9672-c04e07afd9f4" providerId="AD"/>
  <p188:author id="{D1DA31B1-B817-6551-D189-800565F96188}" name="sylvie.advenier" initials="sy" userId="S::sylvie.advenier_gmail.com#ext#@hachette.onmicrosoft.com::62265617-bba0-4816-b687-fd9955c55dd9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UVELLIER ANNE" initials="CA" lastIdx="4" clrIdx="0">
    <p:extLst>
      <p:ext uri="{19B8F6BF-5375-455C-9EA6-DF929625EA0E}">
        <p15:presenceInfo xmlns:p15="http://schemas.microsoft.com/office/powerpoint/2012/main" userId="S::ACHAUVELLIER@editions-hatier.fr::63234966-364e-422f-8c52-45fd5239a521" providerId="AD"/>
      </p:ext>
    </p:extLst>
  </p:cmAuthor>
  <p:cmAuthor id="2" name="catherine.mallard2" initials="ca" lastIdx="2" clrIdx="1">
    <p:extLst>
      <p:ext uri="{19B8F6BF-5375-455C-9EA6-DF929625EA0E}">
        <p15:presenceInfo xmlns:p15="http://schemas.microsoft.com/office/powerpoint/2012/main" userId="S::catherine.mallard2_gmail.com#ext#@hachette.onmicrosoft.com::943e5806-a044-4790-a0a9-05d7075f8f80" providerId="AD"/>
      </p:ext>
    </p:extLst>
  </p:cmAuthor>
  <p:cmAuthor id="3" name="Compte Microsoft" initials="CM" lastIdx="7" clrIdx="2">
    <p:extLst>
      <p:ext uri="{19B8F6BF-5375-455C-9EA6-DF929625EA0E}">
        <p15:presenceInfo xmlns:p15="http://schemas.microsoft.com/office/powerpoint/2012/main" userId="b37cafc324dd2ae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8F8F8"/>
    <a:srgbClr val="984807"/>
    <a:srgbClr val="0033CC"/>
    <a:srgbClr val="003399"/>
    <a:srgbClr val="000099"/>
    <a:srgbClr val="0070C0"/>
    <a:srgbClr val="E60096"/>
    <a:srgbClr val="F7F7F7"/>
    <a:srgbClr val="E60A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6E8A5AA-1D1C-446B-ABCB-13E63996820D}" v="30" dt="2025-07-25T11:22:56.08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36" autoAdjust="0"/>
    <p:restoredTop sz="62092" autoAdjust="0"/>
  </p:normalViewPr>
  <p:slideViewPr>
    <p:cSldViewPr snapToGrid="0">
      <p:cViewPr varScale="1">
        <p:scale>
          <a:sx n="51" d="100"/>
          <a:sy n="51" d="100"/>
        </p:scale>
        <p:origin x="1627" y="43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microsoft.com/office/2018/10/relationships/authors" Target="author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commentAuthors" Target="commentAuthor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25/07/2025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>
                <a:latin typeface="Calibri" panose="020F0502020204030204" pitchFamily="34" charset="0"/>
              </a:rPr>
              <a:t>Aujourd’hui, nous allons apprendre utiliser des tableaux pour résoudre des problèmes.</a:t>
            </a:r>
            <a:endParaRPr lang="fr-FR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baseline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baseline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baseline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34128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E3F63B-E107-420B-E7C4-02BBBB1B4D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4722DCD-EC42-F317-C6F9-09A54F4CF36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46C76DA-9DF7-2FFE-A8B4-0AECE8613C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None/>
              <a:tabLst/>
              <a:defRPr/>
            </a:pPr>
            <a:r>
              <a:rPr lang="fr-FR" b="1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Comment peut-on trouver ce nombre ?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E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n ajoutant les 3 nombres : 11 + 6 + 7 = 24.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Il y a 24 élèves en tout.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8221F52-DEDA-CFEA-64B4-92B6A2155D4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98554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dirty="0">
                <a:latin typeface="Calibri" panose="020F0502020204030204" pitchFamily="34" charset="0"/>
              </a:rPr>
              <a:t>Voici à présent un tableau vide que nous allons compléter en nous servant du dessin.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Quelles 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informations va-t-on noter dans ce tableau ? 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strike="noStrike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Le nombre d’oiseaux de chaque couleur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.</a:t>
            </a:r>
          </a:p>
          <a:p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Notez sur votre ardoise le nombre qu’il faut mettre dans la case correspondant au nombre d’oiseaux bleus. </a:t>
            </a:r>
          </a:p>
          <a:p>
            <a:endParaRPr lang="fr-FR" b="0" i="1" kern="1200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Laisser 30</a:t>
            </a: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 </a:t>
            </a: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secondes, puis interroger un élève en lui demandant de justifier sa réponse</a:t>
            </a: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 </a:t>
            </a: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: 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quel nombre faut-il écrire dans cette case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 ?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 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3. </a:t>
            </a:r>
          </a:p>
          <a:p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Pourquoi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? 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Parce qu’il y a 3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oiseaux bleus.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00517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Notez sur votre ardoise le nombre qu’il faut mettre dans la case correspondant au nombre d’oiseaux roses. </a:t>
            </a:r>
          </a:p>
          <a:p>
            <a:r>
              <a:rPr lang="fr-FR" b="0" i="0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Laisser 30</a:t>
            </a:r>
            <a:r>
              <a:rPr lang="fr-FR" b="0" i="0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 </a:t>
            </a:r>
            <a:r>
              <a:rPr lang="fr-FR" b="0" i="0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secondes, puis interroger un élève en lui demandant de justifier sa réponse : 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quel nombre faut-il écrire dans cette case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 ?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 </a:t>
            </a:r>
            <a:r>
              <a:rPr lang="fr-FR" b="0" i="1" kern="120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1. </a:t>
            </a:r>
          </a:p>
          <a:p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Pourquoi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 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? </a:t>
            </a:r>
            <a:r>
              <a:rPr lang="fr-FR" b="0" i="1" kern="120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Parce qu’il y a 1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 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seul oiseau rose.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6137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Notez sur votre ardoise le nombre qu’il faut mettre dans la case correspondant au nombre d’oiseaux jaunes. </a:t>
            </a:r>
          </a:p>
          <a:p>
            <a:r>
              <a:rPr lang="fr-FR" b="0" i="0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Laisser 30 secondes, puis interroger un élève en lui demandant de justifier sa réponse : 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quel nombre faut-il écrire dans cette case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 ?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 </a:t>
            </a:r>
            <a:r>
              <a:rPr lang="fr-FR" b="0" i="1" kern="120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2. </a:t>
            </a:r>
          </a:p>
          <a:p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Pourquoi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 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? </a:t>
            </a:r>
            <a:r>
              <a:rPr lang="fr-FR" b="0" i="1" kern="120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Parce qu’il y a 2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 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oiseaux jaunes.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14769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Notez sur votre ardoise le nombre qu’il faut mettre dans la case correspondant au nombre d’oiseaux marron.</a:t>
            </a:r>
          </a:p>
          <a:p>
            <a:r>
              <a:rPr lang="fr-FR" b="0" i="0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Laisser 30 secondes, puis interroger un élève en lui demandant de justifier sa réponse : 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quel nombre faut-il écrire dans cette case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 ?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 </a:t>
            </a:r>
            <a:r>
              <a:rPr lang="fr-FR" b="0" i="1" kern="120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2. </a:t>
            </a:r>
          </a:p>
          <a:p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Pourquoi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 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? </a:t>
            </a:r>
            <a:r>
              <a:rPr lang="fr-FR" b="0" i="1" kern="120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Parce qu’il y a 2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 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oiseaux marron.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57120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Pour finir, notez sur votre ardoise le nombre qu’il faut mettre dans la case du total.</a:t>
            </a:r>
          </a:p>
          <a:p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Laisser 30 secondes, puis interroger un élève en lui demandant de justifier sa réponse : 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quel nombre faut-il écrire dans cette case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 ?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 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8. </a:t>
            </a:r>
          </a:p>
          <a:p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Pourquoi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? 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Parce qu’il y a 8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oiseaux en tout.</a:t>
            </a:r>
            <a:endParaRPr lang="fr-FR" b="0" i="0" kern="1200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71905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Pour trouver, ce nombre 8, il y a deux méthodes :</a:t>
            </a:r>
          </a:p>
          <a:p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- on peut le calculer en ajoutant tous les nombres de la seconde ligne : 3 + 1 + 2 + 2 = 8 ; </a:t>
            </a:r>
          </a:p>
          <a:p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- o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n peut compter le nombre d’oiseaux représentés.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00579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>
                <a:latin typeface="Calibri" panose="020F0502020204030204" pitchFamily="34" charset="0"/>
              </a:rPr>
              <a:t>Prenez votre cahier page 11. </a:t>
            </a:r>
          </a:p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17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8518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18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5638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19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4576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0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Interroger les élèves sur ce qu’ils pensent être un tableau.</a:t>
            </a:r>
          </a:p>
          <a:p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Quels tableaux connaissez-vous ? </a:t>
            </a:r>
            <a:r>
              <a:rPr lang="fr-FR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Certains élèves citeront les tableaux de peintres, le </a:t>
            </a:r>
            <a:r>
              <a:rPr lang="fr-FR" b="0" i="0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tableau de la classe, un tableau d’affichage, etc.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Connaissez-vous un tableau que l’on utilise en mathématiques </a:t>
            </a:r>
            <a:r>
              <a:rPr lang="fr-FR" b="0" i="0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? Faire émerger le tableau des nombres.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endParaRPr lang="fr-FR" sz="1200" b="0" i="1" kern="1200" baseline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0943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>
                <a:latin typeface="Calibri" panose="020F0502020204030204" pitchFamily="34" charset="0"/>
              </a:rPr>
              <a:t>Inciter les élèves à faire l’aller-retour entre les données de l’énoncé et celles du tableau.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73614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fr-FR" b="0" i="1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Voici le tableau des nombres. Il contient tous les nombres de 0 à 99 comme la file numérique, mais il n’est pas présenté de la même manière. 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fr-FR" b="0" i="1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Qu’est ce qui change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 </a:t>
            </a:r>
            <a:r>
              <a:rPr lang="fr-FR" b="0" i="1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? </a:t>
            </a:r>
            <a:r>
              <a:rPr lang="fr-FR" b="0" i="1" kern="120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  <a:sym typeface="Symbol" panose="05050102010706020507" pitchFamily="18" charset="2"/>
              </a:rPr>
              <a:t>Il a des</a:t>
            </a:r>
            <a:r>
              <a:rPr lang="fr-FR" b="0" i="1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lignes et des colonnes qui contiennent les nombres. C’est pour cela qu’on l’appelle </a:t>
            </a:r>
            <a:r>
              <a:rPr lang="fr-FR" b="1" i="1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tableau </a:t>
            </a:r>
            <a:r>
              <a:rPr lang="fr-FR" b="0" i="1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(et pas file).</a:t>
            </a:r>
            <a:endParaRPr lang="fr-FR" b="0" i="1">
              <a:effectLst/>
              <a:latin typeface="Calibri" panose="020F0502020204030204" pitchFamily="34" charset="0"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fr-FR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Montrer aux élèves une ligne en la suivant du doigt, puis montrer une colonne. 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fr-FR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Pour aider les élèves à reconnaitre ces mots, évoquer la </a:t>
            </a:r>
            <a:r>
              <a:rPr lang="fr-FR" b="1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ligne</a:t>
            </a:r>
            <a:r>
              <a:rPr lang="fr-FR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d’horizon qui est horizontale, et la </a:t>
            </a:r>
            <a:r>
              <a:rPr lang="fr-FR" b="1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colonne</a:t>
            </a:r>
            <a:r>
              <a:rPr lang="fr-FR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vertébrale, qui est verticale.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9516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fr-FR" b="0" i="0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Faire une synthèse de ce qu’est un tableau :</a:t>
            </a:r>
          </a:p>
          <a:p>
            <a:pPr marL="171450" indent="-171450">
              <a:buFontTx/>
              <a:buChar char="-"/>
            </a:pP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il est formé de lignes et de colonnes </a:t>
            </a:r>
            <a:r>
              <a:rPr lang="fr-FR" b="0" i="0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(montrer avec le doigt la ligne et la colonne en couleur)</a:t>
            </a: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 ;</a:t>
            </a:r>
          </a:p>
          <a:p>
            <a:pPr marL="171450" indent="-171450">
              <a:buFontTx/>
              <a:buChar char="-"/>
            </a:pP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une case est  au croisement d’une ligne et d’une colonne </a:t>
            </a:r>
            <a:r>
              <a:rPr lang="fr-FR" b="0" i="0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(montrer avec le doigt la case).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En mathématiques, nous utiliserons des tableaux pour présenter des informations : on met une information par case (sous forme de nombres ou de mots).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49276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dirty="0">
                <a:latin typeface="Calibri" panose="020F0502020204030204" pitchFamily="34" charset="0"/>
              </a:rPr>
              <a:t>Voici un tableau aves des informations.</a:t>
            </a:r>
            <a:endParaRPr lang="fr-FR" b="0" i="1" kern="1200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Quelles 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informations peut-on lire dans ce tableau ? 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strike="noStrike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La couleur préférée des 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élèves.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 lit la couleur préférée sur la 1</a:t>
            </a:r>
            <a:r>
              <a:rPr lang="fr-FR" b="0" i="1" kern="12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re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ligne. </a:t>
            </a: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Avec le doigt, suivez le contour de la ligne entière.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92771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05C5A1-6508-113B-989A-817A716685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E988A65-B9A9-889D-0E75-4A75784A50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77FB2B4C-C2CC-5000-A40A-7E092F1991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Quelles</a:t>
            </a:r>
            <a:r>
              <a:rPr lang="fr-FR" b="1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sont les différentes couleurs possibles ? 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strike="noStrike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Vert, bleu, rouge.</a:t>
            </a:r>
            <a:endParaRPr lang="fr-FR" b="0" i="1" kern="1200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A30B7F9-1288-04B1-C0C5-AF75E6363D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62609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203AFF-0341-25FD-567B-C6AD9F058E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12E8E4B-0F28-7C2A-B0B2-BE47300222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1F470A52-AC19-0981-9314-6D6D8DC0E1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À quoi servent les nombres sur la </a:t>
            </a:r>
            <a:r>
              <a:rPr lang="fr-FR" b="0" i="1" kern="1200" baseline="0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lang="fr-FR" b="0" i="1" kern="1200" baseline="30000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de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ligne </a:t>
            </a: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(avec le doigt, suivez le contour de la ligne entière)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 ? 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strike="noStrike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Les nombres indiquent combien d’élèves préfèrent le vert, le bleu ou le rouge.</a:t>
            </a:r>
            <a:endParaRPr lang="fr-FR" b="0" i="1" kern="1200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2904EF4-A731-B409-E98F-36A6D53A5B7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23202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10593F-823A-D483-BC1A-49BDD6C25D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0B99C6AD-E0BE-C166-1D0A-6DCF616BF0B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160C76C6-EC59-5C43-1FD8-08466CFD4C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Combien d’élèves préfèrent le rouge ? </a:t>
            </a: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Laisser quelques instants, puis interroger un élève. 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7 élèves préfèrent le rouge.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BF8B0A1-21D1-D579-4EA9-FC5276EB6F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63605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24CC94-7175-0F4E-E6AC-A004344356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5DB31739-4EF4-9334-D7C5-743D0A82EDA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1BEAD81-5B06-BF90-5463-EA6C4EFF9A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None/>
              <a:tabLst/>
              <a:defRPr/>
            </a:pPr>
            <a:r>
              <a:rPr lang="fr-FR" b="1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Que représente la case vide ?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Combien d’élèves il y a en tout. C’est ce qu’on appelle le total.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8CF2558-2DE0-93BB-99CB-09671C0CFF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8160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1A71FAA7-0151-4E68-A79F-C6A3DDCCD2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716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3C0F9BF-8D3B-499E-84F2-5221B9C88C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108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E5403410-2664-4ED1-BA33-463B920DA5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32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itre 3">
            <a:extLst>
              <a:ext uri="{FF2B5EF4-FFF2-40B4-BE49-F238E27FC236}">
                <a16:creationId xmlns:a16="http://schemas.microsoft.com/office/drawing/2014/main" id="{57404682-7381-4603-9091-BA0787836EA2}"/>
              </a:ext>
            </a:extLst>
          </p:cNvPr>
          <p:cNvSpPr txBox="1">
            <a:spLocks/>
          </p:cNvSpPr>
          <p:nvPr userDrawn="1"/>
        </p:nvSpPr>
        <p:spPr>
          <a:xfrm>
            <a:off x="4342511" y="6163768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</a:t>
            </a:r>
            <a:r>
              <a:rPr lang="fr-FR" sz="200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vidéoprojection</a:t>
            </a:r>
            <a:endParaRPr lang="fr-FR" sz="200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36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635549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64E38B-E7A3-4A1A-A559-0B847F368B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1243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6379864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359CA78-C9E8-4A1E-8AEA-0174C017B2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510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6255904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3C0F9BF-8D3B-499E-84F2-5221B9C88C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663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5981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5519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4209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5614D3E7-780F-4F20-8F2A-83F233579B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968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959A59D-4501-404B-BBCB-BEB8095AE1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348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habits, personne, capture d’écran&#10;&#10;Le contenu généré par l’IA peut être incorrect.">
            <a:extLst>
              <a:ext uri="{FF2B5EF4-FFF2-40B4-BE49-F238E27FC236}">
                <a16:creationId xmlns:a16="http://schemas.microsoft.com/office/drawing/2014/main" id="{E2EB296A-F435-45C1-063D-6AEB087AA1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83468295-3979-CA6D-D9F2-FC3AFEED5EC7}"/>
              </a:ext>
            </a:extLst>
          </p:cNvPr>
          <p:cNvSpPr txBox="1">
            <a:spLocks/>
          </p:cNvSpPr>
          <p:nvPr userDrawn="1"/>
        </p:nvSpPr>
        <p:spPr>
          <a:xfrm>
            <a:off x="4342511" y="6163768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</a:t>
            </a:r>
            <a:r>
              <a:rPr lang="fr-FR" sz="2000" err="1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vidéoprojection</a:t>
            </a:r>
            <a:endParaRPr lang="fr-FR" sz="200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571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64E38B-E7A3-4A1A-A559-0B847F368B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489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359CA78-C9E8-4A1E-8AEA-0174C017B2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488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25/07/2025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874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25/07/2025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013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74" r:id="rId3"/>
    <p:sldLayoutId id="2147483775" r:id="rId4"/>
    <p:sldLayoutId id="2147483776" r:id="rId5"/>
    <p:sldLayoutId id="2147483777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25/07/2025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9213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713776E6-FDAB-4DC4-9050-5852F249B9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FR" sz="2700"/>
              <a:t>10. Utiliser un tableau</a:t>
            </a:r>
          </a:p>
        </p:txBody>
      </p:sp>
    </p:spTree>
    <p:extLst>
      <p:ext uri="{BB962C8B-B14F-4D97-AF65-F5344CB8AC3E}">
        <p14:creationId xmlns:p14="http://schemas.microsoft.com/office/powerpoint/2010/main" val="35729194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8C7F0D-5200-4B13-A8C2-905D5642B0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94304742-85B6-065C-B829-B1199649E5E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8" name="Titre 7">
            <a:extLst>
              <a:ext uri="{FF2B5EF4-FFF2-40B4-BE49-F238E27FC236}">
                <a16:creationId xmlns:a16="http://schemas.microsoft.com/office/drawing/2014/main" id="{E78EBBD2-FE96-705A-5B61-A8D7153F0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60746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Espace réservé du contenu 10">
            <a:extLst>
              <a:ext uri="{FF2B5EF4-FFF2-40B4-BE49-F238E27FC236}">
                <a16:creationId xmlns:a16="http://schemas.microsoft.com/office/drawing/2014/main" id="{DB423FB5-5585-43CD-40D1-AC37B4CFB67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9" name="Titre 8">
            <a:extLst>
              <a:ext uri="{FF2B5EF4-FFF2-40B4-BE49-F238E27FC236}">
                <a16:creationId xmlns:a16="http://schemas.microsoft.com/office/drawing/2014/main" id="{40DD972B-CE89-F42C-1343-3398D1768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71918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Espace réservé du contenu 10">
            <a:extLst>
              <a:ext uri="{FF2B5EF4-FFF2-40B4-BE49-F238E27FC236}">
                <a16:creationId xmlns:a16="http://schemas.microsoft.com/office/drawing/2014/main" id="{16085119-30FE-B65F-BF69-276341ED986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9" name="Titre 8">
            <a:extLst>
              <a:ext uri="{FF2B5EF4-FFF2-40B4-BE49-F238E27FC236}">
                <a16:creationId xmlns:a16="http://schemas.microsoft.com/office/drawing/2014/main" id="{6305EA37-3E90-94B0-2DF9-7F0BB4C049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80800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Espace réservé du contenu 10">
            <a:extLst>
              <a:ext uri="{FF2B5EF4-FFF2-40B4-BE49-F238E27FC236}">
                <a16:creationId xmlns:a16="http://schemas.microsoft.com/office/drawing/2014/main" id="{03822D8E-C7DE-D616-4450-090C5FC06F1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9" name="Titre 8">
            <a:extLst>
              <a:ext uri="{FF2B5EF4-FFF2-40B4-BE49-F238E27FC236}">
                <a16:creationId xmlns:a16="http://schemas.microsoft.com/office/drawing/2014/main" id="{91CAFBED-4C41-B697-3B7D-D41C1F3A0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3299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Espace réservé du contenu 10">
            <a:extLst>
              <a:ext uri="{FF2B5EF4-FFF2-40B4-BE49-F238E27FC236}">
                <a16:creationId xmlns:a16="http://schemas.microsoft.com/office/drawing/2014/main" id="{4201CD4A-1D9B-7DDD-D764-80F70DB8299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9" name="Titre 8">
            <a:extLst>
              <a:ext uri="{FF2B5EF4-FFF2-40B4-BE49-F238E27FC236}">
                <a16:creationId xmlns:a16="http://schemas.microsoft.com/office/drawing/2014/main" id="{8B3B5665-40B5-1914-5DEF-7CE1E6D6E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70026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DCEDE87-D207-39C0-AC57-1B4A094B2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Espace réservé du contenu 10">
            <a:extLst>
              <a:ext uri="{FF2B5EF4-FFF2-40B4-BE49-F238E27FC236}">
                <a16:creationId xmlns:a16="http://schemas.microsoft.com/office/drawing/2014/main" id="{21414538-F0AB-DBF1-9B5C-B5948EBAAD8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4485226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Espace réservé du contenu 10">
            <a:extLst>
              <a:ext uri="{FF2B5EF4-FFF2-40B4-BE49-F238E27FC236}">
                <a16:creationId xmlns:a16="http://schemas.microsoft.com/office/drawing/2014/main" id="{65E5C9D2-AB91-5661-8197-30ADEDE4E04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7" name="Titre 6">
            <a:extLst>
              <a:ext uri="{FF2B5EF4-FFF2-40B4-BE49-F238E27FC236}">
                <a16:creationId xmlns:a16="http://schemas.microsoft.com/office/drawing/2014/main" id="{301554E4-555C-175C-42EB-B1556C75A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78221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FF79794-2EC3-3427-A973-3FCE116D22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2C8FE5A-F6C0-D8B3-D173-B0484C13F68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4854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3B34A117-435C-9023-7F9C-9E0CCBF553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3F5184C-9695-DF75-789A-486B07E68D5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1946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2DE82984-5606-C45C-60E3-04B26E8F1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C84523C-1E97-CA04-368B-65DC6C6626A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732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68B8150-EECF-AF78-5D25-70AC5D777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27F6D89-981F-FF77-0784-8C4A234C0EE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3083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D47C392C-7412-7287-C378-E1CB386DE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0EF8104-F6B4-7F17-0281-3D2D847519E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412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18E2A589-D87C-F09E-85B4-6951B2C77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5166F7A-2393-3325-7737-5C2FCF66C39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242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32181E7-BDC6-9080-5378-C32ABEB6C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22D7C6D-05B4-806B-4725-7542A35F45B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931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2D180FC2-7EA2-9887-81DF-C2819846D70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8" name="Titre 7">
            <a:extLst>
              <a:ext uri="{FF2B5EF4-FFF2-40B4-BE49-F238E27FC236}">
                <a16:creationId xmlns:a16="http://schemas.microsoft.com/office/drawing/2014/main" id="{F2EFAF19-49DE-CAA7-77FF-8F3CA4EB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558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1DD738-63E7-BA03-7BEB-A203365201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12C246FD-8061-FF85-96F6-0BABA0D7B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5B84162-34E3-1E1D-F27C-B1C9B8BD1A1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7284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477981-F186-7DED-3FAB-3033E8D08B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132FF6C9-8EDA-0ECF-ED5C-6B82B1ED32E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7" name="Titre 6">
            <a:extLst>
              <a:ext uri="{FF2B5EF4-FFF2-40B4-BE49-F238E27FC236}">
                <a16:creationId xmlns:a16="http://schemas.microsoft.com/office/drawing/2014/main" id="{F315EC4C-0065-708D-FEE9-5CCC5B374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693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3B7B49-0F30-4AED-BF3C-36F3EF16C1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C4A22055-9978-C1A6-D244-5F26DD9571D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8" name="Titre 7">
            <a:extLst>
              <a:ext uri="{FF2B5EF4-FFF2-40B4-BE49-F238E27FC236}">
                <a16:creationId xmlns:a16="http://schemas.microsoft.com/office/drawing/2014/main" id="{BF648A9E-F096-D82F-5D3D-EDB095FBD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8176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C89A23-9D34-3B71-20DB-9389773C3D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6B4C9D0B-FFA2-3998-25A1-2735A8C4660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  <p:sp>
        <p:nvSpPr>
          <p:cNvPr id="8" name="Titre 7">
            <a:extLst>
              <a:ext uri="{FF2B5EF4-FFF2-40B4-BE49-F238E27FC236}">
                <a16:creationId xmlns:a16="http://schemas.microsoft.com/office/drawing/2014/main" id="{7458CA97-EC80-F0CB-EE11-84158711F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1013265"/>
      </p:ext>
    </p:extLst>
  </p:cSld>
  <p:clrMapOvr>
    <a:masterClrMapping/>
  </p:clrMapOvr>
</p:sld>
</file>

<file path=ppt/theme/theme1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0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6C2C895EEC4E44B0B53F68476E4C38" ma:contentTypeVersion="19" ma:contentTypeDescription="Create a new document." ma:contentTypeScope="" ma:versionID="18803a878aac849c00b4a01ccbe54988">
  <xsd:schema xmlns:xsd="http://www.w3.org/2001/XMLSchema" xmlns:xs="http://www.w3.org/2001/XMLSchema" xmlns:p="http://schemas.microsoft.com/office/2006/metadata/properties" xmlns:ns2="cd84cc96-e4f0-4e7f-873a-a508fb658c41" xmlns:ns3="27f64e36-29aa-44d5-a3e0-06242cad7d4d" targetNamespace="http://schemas.microsoft.com/office/2006/metadata/properties" ma:root="true" ma:fieldsID="780e55d487851c59b72b49e6c88a20c9" ns2:_="" ns3:_="">
    <xsd:import namespace="cd84cc96-e4f0-4e7f-873a-a508fb658c41"/>
    <xsd:import namespace="27f64e36-29aa-44d5-a3e0-06242cad7d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4cc96-e4f0-4e7f-873a-a508fb658c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f64e36-29aa-44d5-a3e0-06242cad7d4d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909781d-db56-47c3-b873-85a7506b6ab1}" ma:internalName="TaxCatchAll" ma:showField="CatchAllData" ma:web="27f64e36-29aa-44d5-a3e0-06242cad7d4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84cc96-e4f0-4e7f-873a-a508fb658c41">
      <Terms xmlns="http://schemas.microsoft.com/office/infopath/2007/PartnerControls"/>
    </lcf76f155ced4ddcb4097134ff3c332f>
    <TaxCatchAll xmlns="27f64e36-29aa-44d5-a3e0-06242cad7d4d" xsi:nil="true"/>
    <SharedWithUsers xmlns="27f64e36-29aa-44d5-a3e0-06242cad7d4d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155142E5-E6DE-4D26-8EE9-C4998E4EFF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84cc96-e4f0-4e7f-873a-a508fb658c41"/>
    <ds:schemaRef ds:uri="27f64e36-29aa-44d5-a3e0-06242cad7d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CB29B1E-CD13-48AB-BBEF-DF001D11879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2B294D5-9479-4072-A39C-3F5AF912A241}">
  <ds:schemaRefs>
    <ds:schemaRef ds:uri="http://purl.org/dc/elements/1.1/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27f64e36-29aa-44d5-a3e0-06242cad7d4d"/>
    <ds:schemaRef ds:uri="cd84cc96-e4f0-4e7f-873a-a508fb658c41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819</Words>
  <Application>Microsoft Office PowerPoint</Application>
  <PresentationFormat>Affichage à l'écran (4:3)</PresentationFormat>
  <Paragraphs>66</Paragraphs>
  <Slides>20</Slides>
  <Notes>20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20</vt:i4>
      </vt:variant>
    </vt:vector>
  </HeadingPairs>
  <TitlesOfParts>
    <vt:vector size="28" baseType="lpstr">
      <vt:lpstr>Arial</vt:lpstr>
      <vt:lpstr>Calibri</vt:lpstr>
      <vt:lpstr>Calibri Light</vt:lpstr>
      <vt:lpstr>Symbol</vt:lpstr>
      <vt:lpstr>Verdana</vt:lpstr>
      <vt:lpstr>4_Thème Office</vt:lpstr>
      <vt:lpstr>10_Thème Office</vt:lpstr>
      <vt:lpstr>Thème Office</vt:lpstr>
      <vt:lpstr>10. Utiliser un tableau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Éditions Hatier</dc:creator>
  <cp:lastModifiedBy>TAILLADE JUSTINE</cp:lastModifiedBy>
  <cp:revision>2</cp:revision>
  <dcterms:created xsi:type="dcterms:W3CDTF">2022-01-07T11:15:07Z</dcterms:created>
  <dcterms:modified xsi:type="dcterms:W3CDTF">2025-07-25T16:44:28Z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0x010100C56C2C895EEC4E44B0B53F68476E4C38</vt:lpwstr>
  </property>
  <property fmtid="{D5CDD505-2E9C-101B-9397-08002B2CF9AE}" pid="3" name="MediaServiceImageTags">
    <vt:lpwstr/>
  </property>
  <property fmtid="{D5CDD505-2E9C-101B-9397-08002B2CF9AE}" pid="4" name="Order">
    <vt:r8>1236900</vt:r8>
  </property>
  <property fmtid="{D5CDD505-2E9C-101B-9397-08002B2CF9AE}" pid="5" name="ComplianceAssetId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</Properties>
</file>