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4.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52" r:id="rId5"/>
    <p:sldMasterId id="2147483656" r:id="rId6"/>
    <p:sldMasterId id="2147483659" r:id="rId7"/>
    <p:sldMasterId id="2147483662" r:id="rId8"/>
  </p:sldMasterIdLst>
  <p:notesMasterIdLst>
    <p:notesMasterId r:id="rId43"/>
  </p:notesMasterIdLst>
  <p:sldIdLst>
    <p:sldId id="302" r:id="rId9"/>
    <p:sldId id="310" r:id="rId10"/>
    <p:sldId id="276" r:id="rId11"/>
    <p:sldId id="360" r:id="rId12"/>
    <p:sldId id="361" r:id="rId13"/>
    <p:sldId id="362" r:id="rId14"/>
    <p:sldId id="364" r:id="rId15"/>
    <p:sldId id="363" r:id="rId16"/>
    <p:sldId id="385" r:id="rId17"/>
    <p:sldId id="317" r:id="rId18"/>
    <p:sldId id="323" r:id="rId19"/>
    <p:sldId id="313" r:id="rId20"/>
    <p:sldId id="314" r:id="rId21"/>
    <p:sldId id="315" r:id="rId22"/>
    <p:sldId id="312" r:id="rId23"/>
    <p:sldId id="318" r:id="rId24"/>
    <p:sldId id="365" r:id="rId25"/>
    <p:sldId id="370" r:id="rId26"/>
    <p:sldId id="386" r:id="rId27"/>
    <p:sldId id="389" r:id="rId28"/>
    <p:sldId id="374" r:id="rId29"/>
    <p:sldId id="391" r:id="rId30"/>
    <p:sldId id="392" r:id="rId31"/>
    <p:sldId id="322" r:id="rId32"/>
    <p:sldId id="353" r:id="rId33"/>
    <p:sldId id="393" r:id="rId34"/>
    <p:sldId id="383" r:id="rId35"/>
    <p:sldId id="384" r:id="rId36"/>
    <p:sldId id="279" r:id="rId37"/>
    <p:sldId id="280" r:id="rId38"/>
    <p:sldId id="281" r:id="rId39"/>
    <p:sldId id="289" r:id="rId40"/>
    <p:sldId id="283" r:id="rId41"/>
    <p:sldId id="284" r:id="rId42"/>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4" roundtripDataSignature="AMtx7mh1yCoz+QmjfH9Iu0uFtdeC7rO/+w=="/>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51BF5A0C-B0EB-839A-131C-955373972CF5}" name="LE BOT SANDRA" initials="SL" userId="S::SLEBOT@editions-hatier.fr::5fe4e071-d3f4-40df-970f-ee8fcf898346" providerId="AD"/>
  <p188:author id="{33C2CF67-9BF0-36C3-EEE1-09B84C3469D6}" name="BELLEMIN SANDRA" initials="SB" userId="S::SBELLEMIN@editions-hatier.fr::5fe4e071-d3f4-40df-970f-ee8fcf898346" providerId="AD"/>
  <p188:author id="{6E47C18F-DDAE-EA39-9B3A-D5582A6DAE9D}" name="pauline.negrellion" initials="pa" userId="S::pauline.negrellion_gmail.com#ext#@hachette.onmicrosoft.com::9fb65b54-3bbd-4994-b3cf-42d8602c7eef" providerId="AD"/>
  <p188:author id="{CB410498-00AA-A716-1E6C-E42B11846246}" name="jennifer riviere" initials="jr" userId="77148290420568c5" providerId="Windows Live"/>
  <p188:author id="{99B08BAC-A5CC-5B93-C974-BC3036FFCE66}" name="yaelb06" initials="ya" userId="S::yaelb06_yahoo.fr#ext#@hachette.onmicrosoft.com::178ef0ed-7e4d-4a1d-b478-d626cbda7b77" providerId="AD"/>
  <p188:author id="{4CF84EDD-95CE-3E5E-4B94-06DB52278683}" name="Christophe Dracos" initials="CD" userId="S::cri.dracos_outlook.fr#ext#@hachette.onmicrosoft.com::9a339485-cc17-450e-b56d-f2edc49cae5a" providerId="AD"/>
  <p188:author id="{11392DF4-B385-4FE1-7B1C-2996C4C1DFB8}" name="Yaël Fernandez" initials="YF" userId="5a0aec09e72f9ec6"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3949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A1E0D34-F3D0-475A-A5C5-1249BAA48EA5}" v="1" dt="2025-12-17T14:56:34.934"/>
  </p1510:revLst>
</p1510:revInfo>
</file>

<file path=ppt/tableStyles.xml><?xml version="1.0" encoding="utf-8"?>
<a:tblStyleLst xmlns:a="http://schemas.openxmlformats.org/drawingml/2006/main" def="{2B360CE9-A932-4D2E-85E7-FC26A12FA787}">
  <a:tblStyle styleId="{2B360CE9-A932-4D2E-85E7-FC26A12FA787}" styleName="Table_0">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b="off" i="off"/>
      <a:tcStyle>
        <a:tcBdr/>
        <a:fill>
          <a:solidFill>
            <a:srgbClr val="CDD4EA"/>
          </a:solidFill>
        </a:fill>
      </a:tcStyle>
    </a:band1H>
    <a:band2H>
      <a:tcTxStyle b="off" i="off"/>
      <a:tcStyle>
        <a:tcBdr/>
      </a:tcStyle>
    </a:band2H>
    <a:band1V>
      <a:tcTxStyle b="off" i="off"/>
      <a:tcStyle>
        <a:tcBdr/>
        <a:fill>
          <a:solidFill>
            <a:srgbClr val="CDD4EA"/>
          </a:solidFill>
        </a:fill>
      </a:tcStyle>
    </a:band1V>
    <a:band2V>
      <a:tcTxStyle b="off" i="off"/>
      <a:tcStyle>
        <a:tcBdr/>
      </a:tcStyle>
    </a:band2V>
    <a:lastCol>
      <a:tcTxStyle b="on" i="off">
        <a:font>
          <a:latin typeface="Arial"/>
          <a:ea typeface="Arial"/>
          <a:cs typeface="Arial"/>
        </a:font>
        <a:schemeClr val="lt1"/>
      </a:tcTxStyle>
      <a:tcStyle>
        <a:tcBdr/>
        <a:fill>
          <a:solidFill>
            <a:schemeClr val="accent1"/>
          </a:solidFill>
        </a:fill>
      </a:tcStyle>
    </a:lastCol>
    <a:firstCol>
      <a:tcTxStyle b="on" i="off">
        <a:font>
          <a:latin typeface="Arial"/>
          <a:ea typeface="Arial"/>
          <a:cs typeface="Arial"/>
        </a:font>
        <a:schemeClr val="lt1"/>
      </a:tcTxStyle>
      <a:tcStyle>
        <a:tcBdr/>
        <a:fill>
          <a:solidFill>
            <a:schemeClr val="accent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4286" autoAdjust="0"/>
  </p:normalViewPr>
  <p:slideViewPr>
    <p:cSldViewPr snapToGrid="0">
      <p:cViewPr varScale="1">
        <p:scale>
          <a:sx n="71" d="100"/>
          <a:sy n="71" d="100"/>
        </p:scale>
        <p:origin x="2754" y="66"/>
      </p:cViewPr>
      <p:guideLst>
        <p:guide orient="horz" pos="2160"/>
        <p:guide pos="2880"/>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theme" Target="theme/theme1.xml"/><Relationship Id="rId50" Type="http://schemas.microsoft.com/office/2018/10/relationships/authors" Target="author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slide" Target="slides/slide3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microsoft.com/office/2015/10/relationships/revisionInfo" Target="revisionInfo.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customschemas.google.com/relationships/presentationmetadata" Target="metadata"/><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Master" Target="slideMasters/slideMaster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a:r>
              <a:rPr lang="fr-FR" i="1" dirty="0"/>
              <a:t>Aujourd’hui, nous allons apprendre à faire le lien entre la multiplication et la division.</a:t>
            </a:r>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1" dirty="0">
                <a:latin typeface="Calibri" panose="020F0502020204030204" pitchFamily="34" charset="0"/>
              </a:rPr>
              <a:t>Le signe que l’on utilise pour l’opération de la division est les 2 points avec une barre entre les 2 points. </a:t>
            </a:r>
          </a:p>
          <a:p>
            <a:pPr marL="0"/>
            <a:r>
              <a:rPr lang="fr-FR" i="1" dirty="0">
                <a:latin typeface="Calibri" panose="020F0502020204030204" pitchFamily="34" charset="0"/>
              </a:rPr>
              <a:t>Parfois, on trouve le signe « divisé par » avec les 2 points seulement.</a:t>
            </a:r>
          </a:p>
        </p:txBody>
      </p:sp>
      <p:sp>
        <p:nvSpPr>
          <p:cNvPr id="4" name="Espace réservé du numéro de diapositive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10</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2423251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B74DE3-51FC-04F0-6DD0-B28C7045EA9C}"/>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9F68263-A02D-B4EC-1DF4-DA451E800C2C}"/>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E6E389EE-7FEF-26D4-7F4E-403ABD6A8FC7}"/>
              </a:ext>
            </a:extLst>
          </p:cNvPr>
          <p:cNvSpPr>
            <a:spLocks noGrp="1"/>
          </p:cNvSpPr>
          <p:nvPr>
            <p:ph type="body" idx="1"/>
          </p:nvPr>
        </p:nvSpPr>
        <p:spPr/>
        <p:txBody>
          <a:bodyPr/>
          <a:lstStyle/>
          <a:p>
            <a:pPr marL="0"/>
            <a:r>
              <a:rPr lang="fr-FR" i="1" dirty="0">
                <a:latin typeface="Calibri" panose="020F0502020204030204" pitchFamily="34" charset="0"/>
              </a:rPr>
              <a:t>Vous connaissez déjà ce signe car on le rencontre dans le rituel du CJC. Dans le rituel, on divise le nombre du jour par 2, parce qu’on cherche la moitié. Aujourd’hui, on ne va pas seulement diviser par 2, mais aussi par 3, par 4, …</a:t>
            </a:r>
          </a:p>
        </p:txBody>
      </p:sp>
      <p:sp>
        <p:nvSpPr>
          <p:cNvPr id="4" name="Espace réservé du numéro de diapositive 3">
            <a:extLst>
              <a:ext uri="{FF2B5EF4-FFF2-40B4-BE49-F238E27FC236}">
                <a16:creationId xmlns:a16="http://schemas.microsoft.com/office/drawing/2014/main" id="{5A7FC1A8-CC4F-1312-426A-1D6F543ABB5D}"/>
              </a:ext>
            </a:extLst>
          </p:cNvPr>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11</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3628698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1" dirty="0">
                <a:latin typeface="Calibri" panose="020F0502020204030204" pitchFamily="34" charset="0"/>
              </a:rPr>
              <a:t>Avant que l’on commence les divisions, nous allons parler du lien entre les différentes opérations. </a:t>
            </a:r>
          </a:p>
          <a:p>
            <a:pPr marL="0"/>
            <a:r>
              <a:rPr lang="fr-FR" i="1" dirty="0">
                <a:latin typeface="Calibri" panose="020F0502020204030204" pitchFamily="34" charset="0"/>
              </a:rPr>
              <a:t>Depuis longtemps, vous savez qu’il existe un lien entre l’addition et la soustraction. Ce sont des opérations inverses. </a:t>
            </a:r>
          </a:p>
        </p:txBody>
      </p:sp>
      <p:sp>
        <p:nvSpPr>
          <p:cNvPr id="4" name="Espace réservé du numéro de diapositive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12</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2226309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1" dirty="0">
                <a:latin typeface="Calibri" panose="020F0502020204030204" pitchFamily="34" charset="0"/>
              </a:rPr>
              <a:t>Par exemple, l’addition à trou 4 + … = 46 peut être transformée en soustraction 46 – 4 pour trouver plus facilement le résultat.</a:t>
            </a:r>
          </a:p>
          <a:p>
            <a:pPr marL="0"/>
            <a:r>
              <a:rPr lang="fr-FR" i="0" dirty="0">
                <a:latin typeface="Calibri" panose="020F0502020204030204" pitchFamily="34" charset="0"/>
              </a:rPr>
              <a:t>Interroger un élève sur le résultat, qui explique sa procédure. Compléter les pointillés</a:t>
            </a:r>
          </a:p>
          <a:p>
            <a:pPr marL="0"/>
            <a:r>
              <a:rPr lang="fr-FR" b="1" i="0" dirty="0">
                <a:latin typeface="Calibri" panose="020F0502020204030204" pitchFamily="34" charset="0"/>
              </a:rPr>
              <a:t>Réponse attendue </a:t>
            </a:r>
            <a:r>
              <a:rPr lang="fr-FR" b="0" i="0" dirty="0">
                <a:latin typeface="Calibri" panose="020F0502020204030204" pitchFamily="34" charset="0"/>
              </a:rPr>
              <a:t>:</a:t>
            </a:r>
            <a:r>
              <a:rPr lang="fr-FR" b="1" i="0" dirty="0">
                <a:latin typeface="Calibri" panose="020F0502020204030204" pitchFamily="34" charset="0"/>
              </a:rPr>
              <a:t> </a:t>
            </a:r>
            <a:r>
              <a:rPr lang="fr-FR" i="0" dirty="0">
                <a:latin typeface="Calibri" panose="020F0502020204030204" pitchFamily="34" charset="0"/>
              </a:rPr>
              <a:t>42</a:t>
            </a:r>
          </a:p>
        </p:txBody>
      </p:sp>
      <p:sp>
        <p:nvSpPr>
          <p:cNvPr id="4" name="Espace réservé du numéro de diapositive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13</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564233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1" dirty="0">
                <a:latin typeface="Calibri" panose="020F0502020204030204" pitchFamily="34" charset="0"/>
              </a:rPr>
              <a:t>Il existe le même lien entre la multiplication et la division. Ce sont des opérations inverses. </a:t>
            </a:r>
          </a:p>
        </p:txBody>
      </p:sp>
      <p:sp>
        <p:nvSpPr>
          <p:cNvPr id="4" name="Espace réservé du numéro de diapositive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14</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968800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dirty="0">
                <a:latin typeface="Calibri" panose="020F0502020204030204" pitchFamily="34" charset="0"/>
              </a:rPr>
              <a:t>Donc lorsqu’on cherche le résultat d’une multiplication à trou comme « 5 fois combien est égal à 20 », on peut transformer ce calcul en division « 20 divisé par 5 ».</a:t>
            </a:r>
          </a:p>
          <a:p>
            <a:pPr marL="0"/>
            <a:r>
              <a:rPr lang="fr-FR" i="1" dirty="0">
                <a:latin typeface="Calibri" panose="020F0502020204030204" pitchFamily="34" charset="0"/>
              </a:rPr>
              <a:t>Vous connaissez par cœur que 5 </a:t>
            </a:r>
            <a:r>
              <a:rPr lang="fr-FR" b="0" i="0" u="none" strike="noStrike" dirty="0">
                <a:solidFill>
                  <a:srgbClr val="000000"/>
                </a:solidFill>
                <a:effectLst/>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dirty="0">
                <a:latin typeface="Calibri" panose="020F0502020204030204" pitchFamily="34" charset="0"/>
                <a:sym typeface="Symbol" panose="05050102010706020507" pitchFamily="18" charset="2"/>
              </a:rPr>
              <a:t>4</a:t>
            </a:r>
            <a:r>
              <a:rPr lang="fr-FR" i="1" dirty="0">
                <a:latin typeface="Calibri" panose="020F0502020204030204" pitchFamily="34" charset="0"/>
              </a:rPr>
              <a:t> </a:t>
            </a:r>
            <a:r>
              <a:rPr lang="fr-FR" i="1"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dirty="0">
                <a:latin typeface="Calibri" panose="020F0502020204030204" pitchFamily="34" charset="0"/>
                <a:sym typeface="Symbol" panose="05050102010706020507" pitchFamily="18" charset="2"/>
              </a:rPr>
              <a:t>20, vous allez donc voir que 20</a:t>
            </a:r>
            <a:r>
              <a:rPr lang="fr-FR" i="1" dirty="0">
                <a:latin typeface="Calibri" panose="020F0502020204030204" pitchFamily="34" charset="0"/>
              </a:rPr>
              <a:t> </a:t>
            </a:r>
            <a:r>
              <a:rPr lang="fr-FR" b="0" i="0" u="none" strike="noStrike" cap="none" dirty="0">
                <a:solidFill>
                  <a:schemeClr val="dk1"/>
                </a:solidFill>
                <a:effectLst/>
                <a:latin typeface="Calibri" panose="020F0502020204030204" pitchFamily="34" charset="0"/>
                <a:ea typeface="Calibri"/>
                <a:cs typeface="Calibri"/>
                <a:sym typeface="Calibri"/>
              </a:rPr>
              <a:t>÷</a:t>
            </a:r>
            <a:r>
              <a:rPr lang="fr-FR" i="1" dirty="0">
                <a:latin typeface="Calibri" panose="020F0502020204030204" pitchFamily="34" charset="0"/>
              </a:rPr>
              <a:t> </a:t>
            </a:r>
            <a:r>
              <a:rPr lang="fr-FR" i="1" dirty="0">
                <a:latin typeface="Calibri" panose="020F0502020204030204" pitchFamily="34" charset="0"/>
                <a:ea typeface="Verdana" panose="020B0604030504040204" pitchFamily="34" charset="0"/>
                <a:sym typeface="Symbol" panose="05050102010706020507" pitchFamily="18" charset="2"/>
              </a:rPr>
              <a:t>5</a:t>
            </a:r>
            <a:r>
              <a:rPr lang="fr-FR" i="1" dirty="0">
                <a:latin typeface="Calibri" panose="020F0502020204030204" pitchFamily="34" charset="0"/>
              </a:rPr>
              <a:t> </a:t>
            </a:r>
            <a:r>
              <a:rPr lang="fr-FR" i="1" dirty="0">
                <a:latin typeface="Calibri" panose="020F0502020204030204" pitchFamily="34" charset="0"/>
                <a:ea typeface="Verdana" panose="020B0604030504040204" pitchFamily="34" charset="0"/>
                <a:sym typeface="Symbol" panose="05050102010706020507" pitchFamily="18" charset="2"/>
              </a:rPr>
              <a:t>=</a:t>
            </a:r>
            <a:r>
              <a:rPr lang="fr-FR" i="1" dirty="0">
                <a:latin typeface="Calibri" panose="020F0502020204030204" pitchFamily="34" charset="0"/>
              </a:rPr>
              <a:t> </a:t>
            </a:r>
            <a:r>
              <a:rPr lang="fr-FR" i="1" dirty="0">
                <a:latin typeface="Calibri" panose="020F0502020204030204" pitchFamily="34" charset="0"/>
                <a:ea typeface="Verdana" panose="020B0604030504040204" pitchFamily="34" charset="0"/>
                <a:sym typeface="Symbol" panose="05050102010706020507" pitchFamily="18" charset="2"/>
              </a:rPr>
              <a:t>4.</a:t>
            </a:r>
            <a:endParaRPr lang="fr-FR" i="1" dirty="0">
              <a:latin typeface="Calibri" panose="020F0502020204030204" pitchFamily="34" charset="0"/>
            </a:endParaRPr>
          </a:p>
        </p:txBody>
      </p:sp>
      <p:sp>
        <p:nvSpPr>
          <p:cNvPr id="4" name="Espace réservé du numéro de diapositive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15</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1477986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1" dirty="0">
                <a:latin typeface="Calibri" panose="020F0502020204030204" pitchFamily="34" charset="0"/>
              </a:rPr>
              <a:t>Nous allons utiliser ce lien entre la multiplication et la division pour résoudre des problèmes.</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16</a:t>
            </a:fld>
            <a:endParaRPr lang="fr-FR"/>
          </a:p>
        </p:txBody>
      </p:sp>
    </p:spTree>
    <p:extLst>
      <p:ext uri="{BB962C8B-B14F-4D97-AF65-F5344CB8AC3E}">
        <p14:creationId xmlns:p14="http://schemas.microsoft.com/office/powerpoint/2010/main" val="24317956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rtl="0">
              <a:spcBef>
                <a:spcPts val="0"/>
              </a:spcBef>
              <a:spcAft>
                <a:spcPts val="0"/>
              </a:spcAft>
            </a:pPr>
            <a:r>
              <a:rPr lang="fr-FR" b="0" dirty="0">
                <a:effectLst/>
                <a:latin typeface="Calibri" panose="020F0502020204030204" pitchFamily="34" charset="0"/>
              </a:rPr>
              <a:t>Demander à un élève de lire le problème et le faire reformuler.</a:t>
            </a:r>
          </a:p>
          <a:p>
            <a:pPr marL="0" rtl="0">
              <a:spcBef>
                <a:spcPts val="0"/>
              </a:spcBef>
              <a:spcAft>
                <a:spcPts val="0"/>
              </a:spcAft>
            </a:pPr>
            <a:r>
              <a:rPr lang="fr-FR" b="0" i="1" u="none" strike="noStrike" dirty="0">
                <a:solidFill>
                  <a:srgbClr val="000000"/>
                </a:solidFill>
                <a:effectLst/>
                <a:latin typeface="Calibri" panose="020F0502020204030204" pitchFamily="34" charset="0"/>
              </a:rPr>
              <a:t>Combien de crayons ai-je au départ ? → 20 crayons </a:t>
            </a:r>
          </a:p>
          <a:p>
            <a:pPr marL="0" rtl="0">
              <a:spcBef>
                <a:spcPts val="0"/>
              </a:spcBef>
              <a:spcAft>
                <a:spcPts val="0"/>
              </a:spcAft>
            </a:pPr>
            <a:r>
              <a:rPr lang="fr-FR" b="0" i="1" u="none" strike="noStrike" dirty="0">
                <a:solidFill>
                  <a:srgbClr val="000000"/>
                </a:solidFill>
                <a:effectLst/>
                <a:latin typeface="Calibri" panose="020F0502020204030204" pitchFamily="34" charset="0"/>
              </a:rPr>
              <a:t>Combien de pots y a-t-il ? → 5 pots </a:t>
            </a:r>
            <a:endParaRPr lang="fr-FR" b="0" i="0" u="none" strike="noStrike" dirty="0">
              <a:solidFill>
                <a:srgbClr val="000000"/>
              </a:solidFill>
              <a:effectLst/>
              <a:latin typeface="Calibri" panose="020F0502020204030204" pitchFamily="34" charset="0"/>
            </a:endParaRPr>
          </a:p>
          <a:p>
            <a:pPr marL="0" rtl="0">
              <a:spcBef>
                <a:spcPts val="0"/>
              </a:spcBef>
              <a:spcAft>
                <a:spcPts val="0"/>
              </a:spcAft>
            </a:pPr>
            <a:r>
              <a:rPr lang="fr-FR" b="0" i="1" u="none" strike="noStrike" dirty="0">
                <a:solidFill>
                  <a:srgbClr val="000000"/>
                </a:solidFill>
                <a:effectLst/>
                <a:latin typeface="Calibri" panose="020F0502020204030204" pitchFamily="34" charset="0"/>
              </a:rPr>
              <a:t>Combien de crayons y aura-t-il dans chaque pot ? → On ne sait pas, c’est ce que l’on cherche.</a:t>
            </a:r>
            <a:endParaRPr lang="fr-FR" b="0" dirty="0">
              <a:effectLst/>
              <a:latin typeface="Calibri" panose="020F0502020204030204" pitchFamily="34" charset="0"/>
            </a:endParaRPr>
          </a:p>
          <a:p>
            <a:pPr marL="0" rtl="0">
              <a:spcBef>
                <a:spcPts val="0"/>
              </a:spcBef>
              <a:spcAft>
                <a:spcPts val="0"/>
              </a:spcAft>
            </a:pPr>
            <a:r>
              <a:rPr lang="fr-FR" b="0" i="1" u="none" strike="noStrike" dirty="0">
                <a:solidFill>
                  <a:srgbClr val="000000"/>
                </a:solidFill>
                <a:effectLst/>
                <a:latin typeface="Calibri" panose="020F0502020204030204" pitchFamily="34" charset="0"/>
              </a:rPr>
              <a:t>Quel type de problème avons-nous ici ? → un problème de partage.</a:t>
            </a:r>
          </a:p>
          <a:p>
            <a:pPr marL="0" rtl="0">
              <a:spcBef>
                <a:spcPts val="0"/>
              </a:spcBef>
              <a:spcAft>
                <a:spcPts val="0"/>
              </a:spcAft>
            </a:pPr>
            <a:r>
              <a:rPr lang="fr-FR" b="0" i="1" u="none" strike="noStrike" dirty="0">
                <a:solidFill>
                  <a:srgbClr val="000000"/>
                </a:solidFill>
                <a:effectLst/>
                <a:latin typeface="Calibri" panose="020F0502020204030204" pitchFamily="34" charset="0"/>
              </a:rPr>
              <a:t>Et que cherche-t-on ? La valeur d’une part, c’est-à-dire combien de crayon dans chaque pot.</a:t>
            </a:r>
          </a:p>
          <a:p>
            <a:pPr marL="0" rtl="0">
              <a:spcBef>
                <a:spcPts val="0"/>
              </a:spcBef>
              <a:spcAft>
                <a:spcPts val="0"/>
              </a:spcAft>
            </a:pPr>
            <a:r>
              <a:rPr lang="fr-FR" b="0" i="1" u="none" strike="noStrike" cap="none" dirty="0">
                <a:solidFill>
                  <a:schemeClr val="dk1"/>
                </a:solidFill>
                <a:effectLst/>
                <a:latin typeface="Calibri" panose="020F0502020204030204" pitchFamily="34" charset="0"/>
                <a:ea typeface="Calibri"/>
                <a:cs typeface="Calibri"/>
                <a:sym typeface="Calibri"/>
              </a:rPr>
              <a:t>Est-ce qu'il existe une opération qui correspond à ce problème ? Si oui laquelle ?</a:t>
            </a:r>
          </a:p>
          <a:p>
            <a:pPr marL="0" rtl="0">
              <a:spcBef>
                <a:spcPts val="0"/>
              </a:spcBef>
              <a:spcAft>
                <a:spcPts val="0"/>
              </a:spcAft>
            </a:pPr>
            <a:r>
              <a:rPr lang="fr-FR" b="0" i="1" dirty="0">
                <a:effectLst/>
                <a:latin typeface="Calibri" panose="020F0502020204030204" pitchFamily="34" charset="0"/>
              </a:rPr>
              <a:t>Nous cherchons à partager 20 crayons en 5 parts égales, donc l’opération est 20</a:t>
            </a:r>
            <a:r>
              <a:rPr lang="fr-FR" i="1" dirty="0">
                <a:latin typeface="Calibri" panose="020F0502020204030204" pitchFamily="34" charset="0"/>
              </a:rPr>
              <a:t> </a:t>
            </a:r>
            <a:r>
              <a:rPr lang="fr-FR" b="0" i="1" dirty="0">
                <a:effectLst/>
                <a:latin typeface="Calibri" panose="020F0502020204030204" pitchFamily="34" charset="0"/>
                <a:ea typeface="Verdana" panose="020B0604030504040204" pitchFamily="34" charset="0"/>
              </a:rPr>
              <a:t>÷</a:t>
            </a:r>
            <a:r>
              <a:rPr lang="fr-FR" i="1" dirty="0">
                <a:latin typeface="Calibri" panose="020F0502020204030204" pitchFamily="34" charset="0"/>
              </a:rPr>
              <a:t> </a:t>
            </a:r>
            <a:r>
              <a:rPr lang="fr-FR" b="0" i="1" dirty="0">
                <a:effectLst/>
                <a:latin typeface="Calibri" panose="020F0502020204030204" pitchFamily="34" charset="0"/>
              </a:rPr>
              <a:t>5.</a:t>
            </a:r>
            <a:endParaRPr lang="fr-FR" b="0" i="1" u="none" strike="noStrike" dirty="0">
              <a:solidFill>
                <a:srgbClr val="000000"/>
              </a:solidFill>
              <a:effectLst/>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17</a:t>
            </a:fld>
            <a:endParaRPr lang="fr-FR"/>
          </a:p>
        </p:txBody>
      </p:sp>
    </p:spTree>
    <p:extLst>
      <p:ext uri="{BB962C8B-B14F-4D97-AF65-F5344CB8AC3E}">
        <p14:creationId xmlns:p14="http://schemas.microsoft.com/office/powerpoint/2010/main" val="13876608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rtl="0">
              <a:spcBef>
                <a:spcPts val="0"/>
              </a:spcBef>
              <a:spcAft>
                <a:spcPts val="0"/>
              </a:spcAft>
            </a:pPr>
            <a:r>
              <a:rPr lang="fr-FR" b="0" i="1" dirty="0">
                <a:effectLst/>
                <a:latin typeface="Calibri" panose="020F0502020204030204" pitchFamily="34" charset="0"/>
              </a:rPr>
              <a:t>Comment peut-on trouver le résultat de ce calcul ?</a:t>
            </a:r>
          </a:p>
          <a:p>
            <a:pPr marL="0" rtl="0">
              <a:spcBef>
                <a:spcPts val="0"/>
              </a:spcBef>
              <a:spcAft>
                <a:spcPts val="0"/>
              </a:spcAft>
            </a:pPr>
            <a:r>
              <a:rPr lang="fr-FR" b="0" i="1" dirty="0">
                <a:effectLst/>
                <a:latin typeface="Calibri" panose="020F0502020204030204" pitchFamily="34" charset="0"/>
              </a:rPr>
              <a:t>On se demande : combien font 20 partagés en 5 parts égales</a:t>
            </a:r>
            <a:r>
              <a:rPr lang="fr-FR" i="1" dirty="0">
                <a:latin typeface="Calibri" panose="020F0502020204030204" pitchFamily="34" charset="0"/>
              </a:rPr>
              <a:t> </a:t>
            </a:r>
            <a:r>
              <a:rPr lang="fr-FR" b="0" i="1" dirty="0">
                <a:effectLst/>
                <a:latin typeface="Calibri" panose="020F0502020204030204" pitchFamily="34" charset="0"/>
              </a:rPr>
              <a:t>? Cela revient à écrire une multiplication à trou </a:t>
            </a:r>
            <a:r>
              <a:rPr lang="fr-FR" b="0" i="1" u="none" strike="noStrike" dirty="0">
                <a:solidFill>
                  <a:srgbClr val="000000"/>
                </a:solidFill>
                <a:effectLst/>
                <a:latin typeface="Calibri" panose="020F0502020204030204" pitchFamily="34" charset="0"/>
              </a:rPr>
              <a:t>→</a:t>
            </a:r>
            <a:r>
              <a:rPr lang="fr-FR" b="0" i="1" dirty="0">
                <a:effectLst/>
                <a:latin typeface="Calibri" panose="020F0502020204030204" pitchFamily="34" charset="0"/>
                <a:sym typeface="Symbol" panose="05050102010706020507" pitchFamily="18" charset="2"/>
              </a:rPr>
              <a:t> 20</a:t>
            </a:r>
            <a:r>
              <a:rPr lang="fr-FR" i="1" dirty="0">
                <a:latin typeface="Calibri" panose="020F0502020204030204" pitchFamily="34" charset="0"/>
              </a:rPr>
              <a:t> </a:t>
            </a:r>
            <a:r>
              <a:rPr lang="fr-FR" b="0" i="1" dirty="0">
                <a:effectLst/>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b="0" i="1" dirty="0">
                <a:effectLst/>
                <a:latin typeface="Calibri" panose="020F0502020204030204" pitchFamily="34" charset="0"/>
                <a:sym typeface="Symbol" panose="05050102010706020507" pitchFamily="18" charset="2"/>
              </a:rPr>
              <a:t>5</a:t>
            </a:r>
            <a:r>
              <a:rPr lang="fr-FR" i="1" dirty="0">
                <a:latin typeface="Calibri" panose="020F0502020204030204" pitchFamily="34" charset="0"/>
              </a:rPr>
              <a:t> </a:t>
            </a:r>
            <a:r>
              <a:rPr lang="fr-FR" b="0" i="0" u="none" strike="noStrike" dirty="0">
                <a:solidFill>
                  <a:srgbClr val="000000"/>
                </a:solidFill>
                <a:effectLst/>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b="0" i="1" dirty="0">
                <a:effectLst/>
                <a:latin typeface="Calibri" panose="020F0502020204030204" pitchFamily="34" charset="0"/>
                <a:sym typeface="Symbol" panose="05050102010706020507" pitchFamily="18" charset="2"/>
              </a:rPr>
              <a:t>... .</a:t>
            </a:r>
            <a:endParaRPr lang="fr-FR" b="0" i="1" dirty="0">
              <a:effectLst/>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18</a:t>
            </a:fld>
            <a:endParaRPr lang="fr-FR"/>
          </a:p>
        </p:txBody>
      </p:sp>
    </p:spTree>
    <p:extLst>
      <p:ext uri="{BB962C8B-B14F-4D97-AF65-F5344CB8AC3E}">
        <p14:creationId xmlns:p14="http://schemas.microsoft.com/office/powerpoint/2010/main" val="6834054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5282B4-3CE6-D4F8-7872-5DCC590A33CD}"/>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6BCB55F-CBD1-07F4-ED6B-999B0A53C4DD}"/>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80F97571-9923-2EDE-014F-F4A1B4367D83}"/>
              </a:ext>
            </a:extLst>
          </p:cNvPr>
          <p:cNvSpPr>
            <a:spLocks noGrp="1"/>
          </p:cNvSpPr>
          <p:nvPr>
            <p:ph type="body" idx="1"/>
          </p:nvPr>
        </p:nvSpPr>
        <p:spPr/>
        <p:txBody>
          <a:bodyPr/>
          <a:lstStyle/>
          <a:p>
            <a:pPr marL="0" rtl="0">
              <a:spcBef>
                <a:spcPts val="0"/>
              </a:spcBef>
              <a:spcAft>
                <a:spcPts val="0"/>
              </a:spcAft>
            </a:pPr>
            <a:r>
              <a:rPr lang="fr-FR" b="0" i="1" dirty="0">
                <a:effectLst/>
                <a:latin typeface="Calibri" panose="020F0502020204030204" pitchFamily="34" charset="0"/>
              </a:rPr>
              <a:t>5 fois combien font 20</a:t>
            </a:r>
            <a:r>
              <a:rPr lang="fr-FR" i="1" dirty="0">
                <a:latin typeface="Calibri" panose="020F0502020204030204" pitchFamily="34" charset="0"/>
              </a:rPr>
              <a:t> </a:t>
            </a:r>
            <a:r>
              <a:rPr lang="fr-FR" b="0" i="1" dirty="0">
                <a:effectLst/>
                <a:latin typeface="Calibri" panose="020F0502020204030204" pitchFamily="34" charset="0"/>
              </a:rPr>
              <a:t>? 5 fois 4 font 20. </a:t>
            </a:r>
            <a:r>
              <a:rPr lang="fr-FR" b="0" i="0" dirty="0">
                <a:effectLst/>
                <a:latin typeface="Calibri" panose="020F0502020204030204" pitchFamily="34" charset="0"/>
              </a:rPr>
              <a:t>Écrire 4 sur les pointillés de la multiplication.</a:t>
            </a:r>
          </a:p>
          <a:p>
            <a:pPr marL="0" rtl="0">
              <a:spcBef>
                <a:spcPts val="0"/>
              </a:spcBef>
              <a:spcAft>
                <a:spcPts val="0"/>
              </a:spcAft>
            </a:pPr>
            <a:r>
              <a:rPr lang="fr-FR" b="0" i="1" dirty="0">
                <a:effectLst/>
                <a:latin typeface="Calibri" panose="020F0502020204030204" pitchFamily="34" charset="0"/>
              </a:rPr>
              <a:t>Quel est alors le résultat de 20 divisé par 5</a:t>
            </a:r>
            <a:r>
              <a:rPr lang="fr-FR" i="1" dirty="0">
                <a:latin typeface="Calibri" panose="020F0502020204030204" pitchFamily="34" charset="0"/>
              </a:rPr>
              <a:t> </a:t>
            </a:r>
            <a:r>
              <a:rPr lang="fr-FR" b="0" i="1" dirty="0">
                <a:effectLst/>
                <a:latin typeface="Calibri" panose="020F0502020204030204" pitchFamily="34" charset="0"/>
              </a:rPr>
              <a:t>? C’est 4. </a:t>
            </a:r>
            <a:r>
              <a:rPr lang="fr-FR" b="0" i="0" dirty="0">
                <a:effectLst/>
                <a:latin typeface="Calibri" panose="020F0502020204030204" pitchFamily="34" charset="0"/>
              </a:rPr>
              <a:t>Écrire 4 sur les autres pointillés</a:t>
            </a:r>
            <a:endParaRPr lang="fr-FR" b="0" i="1" dirty="0">
              <a:effectLst/>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B47A6D50-0872-BABA-2A8A-3320B08BF9B7}"/>
              </a:ext>
            </a:extLst>
          </p:cNvPr>
          <p:cNvSpPr>
            <a:spLocks noGrp="1"/>
          </p:cNvSpPr>
          <p:nvPr>
            <p:ph type="sldNum" sz="quarter" idx="5"/>
          </p:nvPr>
        </p:nvSpPr>
        <p:spPr/>
        <p:txBody>
          <a:bodyPr/>
          <a:lstStyle/>
          <a:p>
            <a:fld id="{0F5038E3-B7CF-455E-96F4-A4DE1B143443}" type="slidenum">
              <a:rPr lang="fr-FR" smtClean="0"/>
              <a:t>19</a:t>
            </a:fld>
            <a:endParaRPr lang="fr-FR"/>
          </a:p>
        </p:txBody>
      </p:sp>
    </p:spTree>
    <p:extLst>
      <p:ext uri="{BB962C8B-B14F-4D97-AF65-F5344CB8AC3E}">
        <p14:creationId xmlns:p14="http://schemas.microsoft.com/office/powerpoint/2010/main" val="10704235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rtl="0">
              <a:lnSpc>
                <a:spcPct val="100000"/>
              </a:lnSpc>
              <a:spcBef>
                <a:spcPts val="0"/>
              </a:spcBef>
              <a:spcAft>
                <a:spcPts val="0"/>
              </a:spcAft>
              <a:buClr>
                <a:schemeClr val="dk1"/>
              </a:buClr>
              <a:buSzPts val="1200"/>
              <a:buFont typeface="Calibri"/>
              <a:buNone/>
            </a:pPr>
            <a:r>
              <a:rPr lang="fr-FR" b="0" i="1" dirty="0">
                <a:latin typeface="Calibri" panose="020F0502020204030204" pitchFamily="34" charset="0"/>
              </a:rPr>
              <a:t>Vous allez voir que les tables de multiplication sont très utiles lorsqu’on cherche le résultat d’une division. On va donc commencer par revoir les tables de multiplication en complétant des multiplications à trous. Vous connaissez cet exercice, on l’a déjà fait plusieurs fois. Ici, vous devez utiliser les résultats que nous avons mémorisés. C’est pour cela que le pictogramme du cœur est affiché. Vous ne devez pas écrire seulement le nombre manquant mais toute l’égalité. </a:t>
            </a:r>
            <a:endParaRPr lang="fr-FR" b="0" dirty="0">
              <a:latin typeface="Calibri" panose="020F0502020204030204" pitchFamily="34" charset="0"/>
            </a:endParaRPr>
          </a:p>
          <a:p>
            <a:pPr marL="0" indent="0" rtl="0">
              <a:spcBef>
                <a:spcPts val="0"/>
              </a:spcBef>
              <a:spcAft>
                <a:spcPts val="0"/>
              </a:spcAft>
            </a:pPr>
            <a:r>
              <a:rPr lang="fr-FR" b="0" i="0" u="none" strike="noStrike" dirty="0">
                <a:solidFill>
                  <a:srgbClr val="000000"/>
                </a:solidFill>
                <a:effectLst/>
                <a:latin typeface="Calibri" panose="020F0502020204030204" pitchFamily="34" charset="0"/>
              </a:rPr>
              <a:t>Cette phase doit être assez rythmée.</a:t>
            </a:r>
            <a:endParaRPr lang="fr-FR" b="0" i="0" dirty="0">
              <a:effectLst/>
              <a:latin typeface="Calibri" panose="020F0502020204030204" pitchFamily="34" charset="0"/>
            </a:endParaRPr>
          </a:p>
          <a:p>
            <a:pPr indent="0"/>
            <a:br>
              <a:rPr lang="fr-FR" dirty="0">
                <a:latin typeface="Calibri" panose="020F0502020204030204" pitchFamily="34" charset="0"/>
              </a:rPr>
            </a:br>
            <a:endParaRPr lang="fr-FR" i="1"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a:t>
            </a:fld>
            <a:endParaRPr lang="fr-FR"/>
          </a:p>
        </p:txBody>
      </p:sp>
    </p:spTree>
    <p:extLst>
      <p:ext uri="{BB962C8B-B14F-4D97-AF65-F5344CB8AC3E}">
        <p14:creationId xmlns:p14="http://schemas.microsoft.com/office/powerpoint/2010/main" val="261382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054F2D-518C-CD31-72E5-4389352D644B}"/>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F97A6B35-D161-1090-F167-21FE35ED7A6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56D50A96-2E2F-B209-CEE4-69586E2DBEC5}"/>
              </a:ext>
            </a:extLst>
          </p:cNvPr>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1" dirty="0">
                <a:effectLst/>
                <a:latin typeface="Calibri" panose="020F0502020204030204" pitchFamily="34" charset="0"/>
              </a:rPr>
              <a:t>Nous voyons bien ici le lien entre multiplication et la division. Il est symbolisé par cet arc de cercle </a:t>
            </a:r>
            <a:r>
              <a:rPr lang="fr-FR" b="0" i="0" dirty="0">
                <a:effectLst/>
                <a:latin typeface="Calibri" panose="020F0502020204030204" pitchFamily="34" charset="0"/>
              </a:rPr>
              <a:t>(pointer)</a:t>
            </a:r>
            <a:r>
              <a:rPr lang="fr-FR" b="0" i="1" dirty="0">
                <a:effectLst/>
                <a:latin typeface="Calibri" panose="020F0502020204030204" pitchFamily="34" charset="0"/>
              </a:rPr>
              <a:t>. Comme 5 fois 4 égal 20 alors je sais que 20 divisé par 5 égal 4. </a:t>
            </a:r>
            <a:r>
              <a:rPr lang="fr-FR" b="0" i="0" dirty="0">
                <a:effectLst/>
                <a:latin typeface="Calibri" panose="020F0502020204030204" pitchFamily="34" charset="0"/>
              </a:rPr>
              <a:t>Compléter les pointillés.</a:t>
            </a:r>
          </a:p>
        </p:txBody>
      </p:sp>
      <p:sp>
        <p:nvSpPr>
          <p:cNvPr id="4" name="Espace réservé du numéro de diapositive 3">
            <a:extLst>
              <a:ext uri="{FF2B5EF4-FFF2-40B4-BE49-F238E27FC236}">
                <a16:creationId xmlns:a16="http://schemas.microsoft.com/office/drawing/2014/main" id="{548EB95F-89A5-F5E4-822B-9437E4478C94}"/>
              </a:ext>
            </a:extLst>
          </p:cNvPr>
          <p:cNvSpPr>
            <a:spLocks noGrp="1"/>
          </p:cNvSpPr>
          <p:nvPr>
            <p:ph type="sldNum" sz="quarter" idx="5"/>
          </p:nvPr>
        </p:nvSpPr>
        <p:spPr/>
        <p:txBody>
          <a:bodyPr/>
          <a:lstStyle/>
          <a:p>
            <a:fld id="{0F5038E3-B7CF-455E-96F4-A4DE1B143443}" type="slidenum">
              <a:rPr lang="fr-FR" smtClean="0"/>
              <a:t>20</a:t>
            </a:fld>
            <a:endParaRPr lang="fr-FR"/>
          </a:p>
        </p:txBody>
      </p:sp>
    </p:spTree>
    <p:extLst>
      <p:ext uri="{BB962C8B-B14F-4D97-AF65-F5344CB8AC3E}">
        <p14:creationId xmlns:p14="http://schemas.microsoft.com/office/powerpoint/2010/main" val="19270145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rtl="0">
              <a:spcBef>
                <a:spcPts val="0"/>
              </a:spcBef>
              <a:spcAft>
                <a:spcPts val="0"/>
              </a:spcAft>
            </a:pPr>
            <a:r>
              <a:rPr lang="fr-FR" b="0" i="1" dirty="0">
                <a:effectLst/>
                <a:latin typeface="Calibri" panose="020F0502020204030204" pitchFamily="34" charset="0"/>
              </a:rPr>
              <a:t>Voici un autre problème. </a:t>
            </a:r>
            <a:r>
              <a:rPr lang="fr-FR" b="0" dirty="0">
                <a:effectLst/>
                <a:latin typeface="Calibri" panose="020F0502020204030204" pitchFamily="34" charset="0"/>
              </a:rPr>
              <a:t>Demander à un élève de lire le problème et le faire reformuler.</a:t>
            </a:r>
          </a:p>
          <a:p>
            <a:pPr marL="0" rtl="0">
              <a:spcBef>
                <a:spcPts val="0"/>
              </a:spcBef>
              <a:spcAft>
                <a:spcPts val="0"/>
              </a:spcAft>
            </a:pPr>
            <a:r>
              <a:rPr lang="fr-FR" b="0" i="1" u="none" strike="noStrike" dirty="0">
                <a:solidFill>
                  <a:srgbClr val="000000"/>
                </a:solidFill>
                <a:effectLst/>
                <a:latin typeface="Calibri" panose="020F0502020204030204" pitchFamily="34" charset="0"/>
              </a:rPr>
              <a:t>Combien de billes ai-je au départ ? → 18 billes.</a:t>
            </a:r>
            <a:endParaRPr lang="fr-FR" b="0" dirty="0">
              <a:effectLst/>
              <a:latin typeface="Calibri" panose="020F0502020204030204" pitchFamily="34" charset="0"/>
            </a:endParaRPr>
          </a:p>
          <a:p>
            <a:pPr marL="0" rtl="0">
              <a:spcBef>
                <a:spcPts val="0"/>
              </a:spcBef>
              <a:spcAft>
                <a:spcPts val="0"/>
              </a:spcAft>
            </a:pPr>
            <a:r>
              <a:rPr lang="fr-FR" b="0" i="1" u="none" strike="noStrike" dirty="0">
                <a:solidFill>
                  <a:srgbClr val="000000"/>
                </a:solidFill>
                <a:effectLst/>
                <a:latin typeface="Calibri" panose="020F0502020204030204" pitchFamily="34" charset="0"/>
              </a:rPr>
              <a:t>Combien de billes y aura-t-il dans chaque sachet ? →</a:t>
            </a:r>
            <a:r>
              <a:rPr lang="fr-FR" b="0" i="1" u="none" strike="noStrike" dirty="0">
                <a:solidFill>
                  <a:srgbClr val="000000"/>
                </a:solidFill>
                <a:effectLst/>
                <a:latin typeface="Calibri" panose="020F0502020204030204" pitchFamily="34" charset="0"/>
                <a:sym typeface="Symbol" panose="05050102010706020507" pitchFamily="18" charset="2"/>
              </a:rPr>
              <a:t> 3.</a:t>
            </a:r>
            <a:endParaRPr lang="fr-FR" b="0" i="1" u="none" strike="noStrike" dirty="0">
              <a:solidFill>
                <a:srgbClr val="000000"/>
              </a:solidFill>
              <a:effectLst/>
              <a:latin typeface="Calibri" panose="020F0502020204030204" pitchFamily="34" charset="0"/>
            </a:endParaRPr>
          </a:p>
          <a:p>
            <a:pPr marL="0" rtl="0">
              <a:spcBef>
                <a:spcPts val="0"/>
              </a:spcBef>
              <a:spcAft>
                <a:spcPts val="0"/>
              </a:spcAft>
            </a:pPr>
            <a:r>
              <a:rPr lang="fr-FR" b="0" i="1" u="none" strike="noStrike" dirty="0">
                <a:solidFill>
                  <a:srgbClr val="000000"/>
                </a:solidFill>
                <a:effectLst/>
                <a:latin typeface="Calibri" panose="020F0502020204030204" pitchFamily="34" charset="0"/>
              </a:rPr>
              <a:t>Combien de sachets y a-t-il ? → On ne sait pas, c’est ce que l’on cherche.</a:t>
            </a:r>
            <a:endParaRPr lang="fr-FR" b="0" dirty="0">
              <a:effectLst/>
              <a:latin typeface="Calibri" panose="020F0502020204030204" pitchFamily="34" charset="0"/>
            </a:endParaRPr>
          </a:p>
          <a:p>
            <a:pPr marL="0" rtl="0">
              <a:spcBef>
                <a:spcPts val="0"/>
              </a:spcBef>
              <a:spcAft>
                <a:spcPts val="0"/>
              </a:spcAft>
            </a:pPr>
            <a:r>
              <a:rPr lang="fr-FR" b="0" i="1" u="none" strike="noStrike" dirty="0">
                <a:solidFill>
                  <a:srgbClr val="000000"/>
                </a:solidFill>
                <a:effectLst/>
                <a:latin typeface="Calibri" panose="020F0502020204030204" pitchFamily="34" charset="0"/>
              </a:rPr>
              <a:t>Quel type de problème avons-nous ici ? → C’est encore un problème de partage.</a:t>
            </a:r>
          </a:p>
          <a:p>
            <a:pPr marL="0" rtl="0">
              <a:spcBef>
                <a:spcPts val="0"/>
              </a:spcBef>
              <a:spcAft>
                <a:spcPts val="0"/>
              </a:spcAft>
            </a:pPr>
            <a:r>
              <a:rPr lang="fr-FR" b="0" i="1" u="none" strike="noStrike" dirty="0">
                <a:solidFill>
                  <a:srgbClr val="000000"/>
                </a:solidFill>
                <a:effectLst/>
                <a:latin typeface="Calibri" panose="020F0502020204030204" pitchFamily="34" charset="0"/>
              </a:rPr>
              <a:t>Et que cherche-t-on ? Le nombre de part, c’est-à-dire combien de sachets de 3 billes on fera. Lors du problème précédent on cherchait la valeur d’une part.</a:t>
            </a:r>
          </a:p>
          <a:p>
            <a:pPr marL="0" rtl="0">
              <a:spcBef>
                <a:spcPts val="0"/>
              </a:spcBef>
              <a:spcAft>
                <a:spcPts val="0"/>
              </a:spcAft>
            </a:pPr>
            <a:r>
              <a:rPr lang="fr-FR" b="0" i="1" u="none" strike="noStrike" cap="none" dirty="0">
                <a:solidFill>
                  <a:schemeClr val="dk1"/>
                </a:solidFill>
                <a:effectLst/>
                <a:latin typeface="Calibri" panose="020F0502020204030204" pitchFamily="34" charset="0"/>
                <a:ea typeface="Calibri"/>
                <a:cs typeface="Calibri"/>
                <a:sym typeface="Calibri"/>
              </a:rPr>
              <a:t>Est-ce qu'il existe une opération qui permet de trouver le nombre de sachets de 3 billes que l'on peut faire ? Si oui laquelle ?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1" dirty="0">
                <a:effectLst/>
                <a:latin typeface="Calibri" panose="020F0502020204030204" pitchFamily="34" charset="0"/>
              </a:rPr>
              <a:t>Nous cherchons à savoir combien de paquets de 3 billes je peux faire avec 18 billes, donc ...</a:t>
            </a:r>
            <a:r>
              <a:rPr lang="fr-FR" i="1" dirty="0">
                <a:latin typeface="Calibri" panose="020F0502020204030204" pitchFamily="34" charset="0"/>
              </a:rPr>
              <a:t> </a:t>
            </a:r>
            <a:r>
              <a:rPr lang="fr-FR" b="0" i="1" dirty="0">
                <a:effectLst/>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b="0" i="1" dirty="0">
                <a:effectLst/>
                <a:latin typeface="Calibri" panose="020F0502020204030204" pitchFamily="34" charset="0"/>
                <a:sym typeface="Symbol" panose="05050102010706020507" pitchFamily="18" charset="2"/>
              </a:rPr>
              <a:t>3</a:t>
            </a:r>
            <a:r>
              <a:rPr lang="fr-FR" i="1" dirty="0">
                <a:latin typeface="Calibri" panose="020F0502020204030204" pitchFamily="34" charset="0"/>
              </a:rPr>
              <a:t> </a:t>
            </a:r>
            <a:r>
              <a:rPr lang="fr-FR" b="0" i="1" dirty="0">
                <a:effectLst/>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b="0" i="1" dirty="0">
                <a:effectLst/>
                <a:latin typeface="Calibri" panose="020F0502020204030204" pitchFamily="34" charset="0"/>
                <a:sym typeface="Symbol" panose="05050102010706020507" pitchFamily="18" charset="2"/>
              </a:rPr>
              <a:t>18.</a:t>
            </a:r>
            <a:endParaRPr lang="fr-FR" b="0" i="1" dirty="0">
              <a:effectLst/>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21</a:t>
            </a:fld>
            <a:endParaRPr lang="fr-FR"/>
          </a:p>
        </p:txBody>
      </p:sp>
    </p:spTree>
    <p:extLst>
      <p:ext uri="{BB962C8B-B14F-4D97-AF65-F5344CB8AC3E}">
        <p14:creationId xmlns:p14="http://schemas.microsoft.com/office/powerpoint/2010/main" val="31889076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0CC891-A42E-BCDD-EAEE-2DBE9D96C754}"/>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5C2CEDB-7199-699C-6681-57FF09512FD6}"/>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95953E55-8B10-24DD-C474-DAF7796641E0}"/>
              </a:ext>
            </a:extLst>
          </p:cNvPr>
          <p:cNvSpPr>
            <a:spLocks noGrp="1"/>
          </p:cNvSpPr>
          <p:nvPr>
            <p:ph type="body" idx="1"/>
          </p:nvPr>
        </p:nvSpPr>
        <p:spPr/>
        <p:txBody>
          <a:bodyPr/>
          <a:lstStyle/>
          <a:p>
            <a:pPr marL="0" rtl="0">
              <a:spcBef>
                <a:spcPts val="0"/>
              </a:spcBef>
              <a:spcAft>
                <a:spcPts val="0"/>
              </a:spcAft>
            </a:pPr>
            <a:r>
              <a:rPr lang="fr-FR" b="0" i="1" dirty="0">
                <a:effectLst/>
                <a:latin typeface="Calibri" panose="020F0502020204030204" pitchFamily="34" charset="0"/>
              </a:rPr>
              <a:t>Combien de fois 3 pour faire 18 ? 6 fois 3 égal 18. </a:t>
            </a:r>
            <a:r>
              <a:rPr lang="fr-FR" b="0" i="0" dirty="0">
                <a:effectLst/>
                <a:latin typeface="Calibri" panose="020F0502020204030204" pitchFamily="34" charset="0"/>
              </a:rPr>
              <a:t>Écrire 6 sur les pointillés</a:t>
            </a:r>
            <a:r>
              <a:rPr lang="fr-FR" b="0" i="1" dirty="0">
                <a:effectLst/>
                <a:latin typeface="Calibri" panose="020F0502020204030204" pitchFamily="34" charset="0"/>
              </a:rPr>
              <a:t>.</a:t>
            </a:r>
          </a:p>
          <a:p>
            <a:pPr marL="0" rtl="0">
              <a:spcBef>
                <a:spcPts val="0"/>
              </a:spcBef>
              <a:spcAft>
                <a:spcPts val="0"/>
              </a:spcAft>
            </a:pPr>
            <a:r>
              <a:rPr lang="fr-FR" b="0" i="1" dirty="0">
                <a:effectLst/>
                <a:latin typeface="Calibri" panose="020F0502020204030204" pitchFamily="34" charset="0"/>
              </a:rPr>
              <a:t>Quelle est la division que je peux écrire qui correspond à cette multiplication</a:t>
            </a:r>
            <a:r>
              <a:rPr lang="fr-FR" i="1" dirty="0">
                <a:latin typeface="Calibri" panose="020F0502020204030204" pitchFamily="34" charset="0"/>
              </a:rPr>
              <a:t> </a:t>
            </a:r>
            <a:r>
              <a:rPr lang="fr-FR" b="0" i="1" dirty="0">
                <a:effectLst/>
                <a:latin typeface="Calibri" panose="020F0502020204030204" pitchFamily="34" charset="0"/>
              </a:rPr>
              <a:t>?</a:t>
            </a:r>
          </a:p>
        </p:txBody>
      </p:sp>
      <p:sp>
        <p:nvSpPr>
          <p:cNvPr id="4" name="Espace réservé du numéro de diapositive 3">
            <a:extLst>
              <a:ext uri="{FF2B5EF4-FFF2-40B4-BE49-F238E27FC236}">
                <a16:creationId xmlns:a16="http://schemas.microsoft.com/office/drawing/2014/main" id="{536E4F79-C209-3B9E-197F-E5AE1F6FD8B4}"/>
              </a:ext>
            </a:extLst>
          </p:cNvPr>
          <p:cNvSpPr>
            <a:spLocks noGrp="1"/>
          </p:cNvSpPr>
          <p:nvPr>
            <p:ph type="sldNum" sz="quarter" idx="5"/>
          </p:nvPr>
        </p:nvSpPr>
        <p:spPr/>
        <p:txBody>
          <a:bodyPr/>
          <a:lstStyle/>
          <a:p>
            <a:fld id="{0F5038E3-B7CF-455E-96F4-A4DE1B143443}" type="slidenum">
              <a:rPr lang="fr-FR" smtClean="0"/>
              <a:t>22</a:t>
            </a:fld>
            <a:endParaRPr lang="fr-FR"/>
          </a:p>
        </p:txBody>
      </p:sp>
    </p:spTree>
    <p:extLst>
      <p:ext uri="{BB962C8B-B14F-4D97-AF65-F5344CB8AC3E}">
        <p14:creationId xmlns:p14="http://schemas.microsoft.com/office/powerpoint/2010/main" val="38337046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F68714-6FD1-C083-C3BA-10711C8287C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0D84F60D-8B09-BBF6-B10D-C42A117B0137}"/>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DF089940-6557-6878-4FA3-F44BD5CC1107}"/>
              </a:ext>
            </a:extLst>
          </p:cNvPr>
          <p:cNvSpPr>
            <a:spLocks noGrp="1"/>
          </p:cNvSpPr>
          <p:nvPr>
            <p:ph type="body" idx="1"/>
          </p:nvPr>
        </p:nvSpPr>
        <p:spPr/>
        <p:txBody>
          <a:bodyPr/>
          <a:lstStyle/>
          <a:p>
            <a:pPr marL="0" rtl="0">
              <a:spcBef>
                <a:spcPts val="0"/>
              </a:spcBef>
              <a:spcAft>
                <a:spcPts val="0"/>
              </a:spcAft>
            </a:pPr>
            <a:r>
              <a:rPr lang="fr-FR" b="0" i="1" dirty="0">
                <a:effectLst/>
                <a:latin typeface="Calibri" panose="020F0502020204030204" pitchFamily="34" charset="0"/>
              </a:rPr>
              <a:t>18 </a:t>
            </a:r>
            <a:r>
              <a:rPr lang="fr-FR" b="0" i="1" dirty="0">
                <a:effectLst/>
                <a:latin typeface="Calibri" panose="020F0502020204030204" pitchFamily="34" charset="0"/>
                <a:ea typeface="Verdana" panose="020B0604030504040204" pitchFamily="34" charset="0"/>
              </a:rPr>
              <a:t>÷</a:t>
            </a:r>
            <a:r>
              <a:rPr lang="fr-FR" b="0" i="1" dirty="0">
                <a:effectLst/>
                <a:latin typeface="Calibri" panose="020F0502020204030204" pitchFamily="34" charset="0"/>
              </a:rPr>
              <a:t> 3 = 6. </a:t>
            </a:r>
            <a:r>
              <a:rPr lang="fr-FR" b="0" i="0" dirty="0">
                <a:effectLst/>
                <a:latin typeface="Calibri" panose="020F0502020204030204" pitchFamily="34" charset="0"/>
              </a:rPr>
              <a:t>Écrire 6 sur les pointillés.</a:t>
            </a:r>
          </a:p>
          <a:p>
            <a:pPr marL="0" rtl="0">
              <a:spcBef>
                <a:spcPts val="0"/>
              </a:spcBef>
              <a:spcAft>
                <a:spcPts val="0"/>
              </a:spcAft>
            </a:pPr>
            <a:r>
              <a:rPr lang="fr-FR" b="0" i="1" dirty="0">
                <a:effectLst/>
                <a:latin typeface="Calibri" panose="020F0502020204030204" pitchFamily="34" charset="0"/>
              </a:rPr>
              <a:t>Comme il y a un lien entre la multiplication et la division </a:t>
            </a:r>
            <a:r>
              <a:rPr lang="fr-FR" b="0" i="0" dirty="0">
                <a:effectLst/>
                <a:latin typeface="Calibri" panose="020F0502020204030204" pitchFamily="34" charset="0"/>
              </a:rPr>
              <a:t>(pointer l’arc de cercle) </a:t>
            </a:r>
            <a:r>
              <a:rPr lang="fr-FR" b="0" i="1" dirty="0">
                <a:effectLst/>
                <a:latin typeface="Calibri" panose="020F0502020204030204" pitchFamily="34" charset="0"/>
              </a:rPr>
              <a:t>alors je sais que 18</a:t>
            </a:r>
            <a:r>
              <a:rPr lang="fr-FR" i="1" dirty="0">
                <a:latin typeface="Calibri" panose="020F0502020204030204" pitchFamily="34" charset="0"/>
              </a:rPr>
              <a:t> </a:t>
            </a:r>
            <a:r>
              <a:rPr lang="fr-FR" b="0" i="1" dirty="0">
                <a:effectLst/>
                <a:latin typeface="Calibri" panose="020F0502020204030204" pitchFamily="34" charset="0"/>
                <a:ea typeface="Verdana" panose="020B0604030504040204" pitchFamily="34" charset="0"/>
              </a:rPr>
              <a:t>÷</a:t>
            </a:r>
            <a:r>
              <a:rPr lang="fr-FR" i="1" dirty="0">
                <a:latin typeface="Calibri" panose="020F0502020204030204" pitchFamily="34" charset="0"/>
              </a:rPr>
              <a:t> </a:t>
            </a:r>
            <a:r>
              <a:rPr lang="fr-FR" b="0" i="1" dirty="0">
                <a:effectLst/>
                <a:latin typeface="Calibri" panose="020F0502020204030204" pitchFamily="34" charset="0"/>
              </a:rPr>
              <a:t>3</a:t>
            </a:r>
            <a:r>
              <a:rPr lang="fr-FR" i="1" dirty="0">
                <a:latin typeface="Calibri" panose="020F0502020204030204" pitchFamily="34" charset="0"/>
              </a:rPr>
              <a:t> </a:t>
            </a:r>
            <a:r>
              <a:rPr lang="fr-FR" b="0" i="1" dirty="0">
                <a:effectLst/>
                <a:latin typeface="Calibri" panose="020F0502020204030204" pitchFamily="34" charset="0"/>
              </a:rPr>
              <a:t>=</a:t>
            </a:r>
            <a:r>
              <a:rPr lang="fr-FR" i="1" dirty="0">
                <a:latin typeface="Calibri" panose="020F0502020204030204" pitchFamily="34" charset="0"/>
              </a:rPr>
              <a:t> </a:t>
            </a:r>
            <a:r>
              <a:rPr lang="fr-FR" b="0" i="1" dirty="0">
                <a:effectLst/>
                <a:latin typeface="Calibri" panose="020F0502020204030204" pitchFamily="34" charset="0"/>
              </a:rPr>
              <a:t>6.</a:t>
            </a:r>
          </a:p>
          <a:p>
            <a:pPr marL="0" rtl="0">
              <a:spcBef>
                <a:spcPts val="0"/>
              </a:spcBef>
              <a:spcAft>
                <a:spcPts val="0"/>
              </a:spcAft>
            </a:pPr>
            <a:endParaRPr lang="fr-FR" b="0" i="1" dirty="0">
              <a:effectLst/>
            </a:endParaRPr>
          </a:p>
        </p:txBody>
      </p:sp>
      <p:sp>
        <p:nvSpPr>
          <p:cNvPr id="4" name="Espace réservé du numéro de diapositive 3">
            <a:extLst>
              <a:ext uri="{FF2B5EF4-FFF2-40B4-BE49-F238E27FC236}">
                <a16:creationId xmlns:a16="http://schemas.microsoft.com/office/drawing/2014/main" id="{62BABE27-3B9D-E451-92DB-63199C2DC42B}"/>
              </a:ext>
            </a:extLst>
          </p:cNvPr>
          <p:cNvSpPr>
            <a:spLocks noGrp="1"/>
          </p:cNvSpPr>
          <p:nvPr>
            <p:ph type="sldNum" sz="quarter" idx="5"/>
          </p:nvPr>
        </p:nvSpPr>
        <p:spPr/>
        <p:txBody>
          <a:bodyPr/>
          <a:lstStyle/>
          <a:p>
            <a:fld id="{0F5038E3-B7CF-455E-96F4-A4DE1B143443}" type="slidenum">
              <a:rPr lang="fr-FR" smtClean="0"/>
              <a:t>23</a:t>
            </a:fld>
            <a:endParaRPr lang="fr-FR"/>
          </a:p>
        </p:txBody>
      </p:sp>
    </p:spTree>
    <p:extLst>
      <p:ext uri="{BB962C8B-B14F-4D97-AF65-F5344CB8AC3E}">
        <p14:creationId xmlns:p14="http://schemas.microsoft.com/office/powerpoint/2010/main" val="39410922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1" dirty="0">
                <a:latin typeface="Calibri" panose="020F0502020204030204" pitchFamily="34" charset="0"/>
              </a:rPr>
              <a:t>Vous allez maintenant vous entrainer à compléter des multiplications à trous ainsi que les divisions qui sont liées. Vous allez écrire les deux égalités en entier.</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24</a:t>
            </a:fld>
            <a:endParaRPr lang="fr-FR"/>
          </a:p>
        </p:txBody>
      </p:sp>
    </p:spTree>
    <p:extLst>
      <p:ext uri="{BB962C8B-B14F-4D97-AF65-F5344CB8AC3E}">
        <p14:creationId xmlns:p14="http://schemas.microsoft.com/office/powerpoint/2010/main" val="27128289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B22075-0054-2D61-AFA5-C06342B76CF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7B2CB58-364A-6C6C-30C4-81A4C265D58C}"/>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7B26FC6A-26AE-BB6A-126E-DB09221D19C6}"/>
              </a:ext>
            </a:extLst>
          </p:cNvPr>
          <p:cNvSpPr>
            <a:spLocks noGrp="1"/>
          </p:cNvSpPr>
          <p:nvPr>
            <p:ph type="body" idx="1"/>
          </p:nvPr>
        </p:nvSpPr>
        <p:spPr/>
        <p:txBody>
          <a:bodyPr/>
          <a:lstStyle/>
          <a:p>
            <a:pPr marL="0"/>
            <a:r>
              <a:rPr lang="fr-FR" i="1" dirty="0">
                <a:latin typeface="Calibri" panose="020F0502020204030204" pitchFamily="34" charset="0"/>
              </a:rPr>
              <a:t>Sur votre ardoise écrivez et complétez ces deux égalités. N’oubliez pas qu’elles ont un lien comme l’indique l’arc de cercle </a:t>
            </a:r>
            <a:r>
              <a:rPr lang="fr-FR" i="0" dirty="0">
                <a:latin typeface="Calibri" panose="020F0502020204030204" pitchFamily="34" charset="0"/>
              </a:rPr>
              <a:t>(pointer).</a:t>
            </a:r>
          </a:p>
          <a:p>
            <a:pPr marL="0"/>
            <a:r>
              <a:rPr lang="fr-FR" b="1" i="0" dirty="0">
                <a:latin typeface="Calibri" panose="020F0502020204030204" pitchFamily="34" charset="0"/>
              </a:rPr>
              <a:t>Réponse attendue </a:t>
            </a:r>
            <a:r>
              <a:rPr lang="fr-FR" b="0" i="0" dirty="0">
                <a:latin typeface="Calibri" panose="020F0502020204030204" pitchFamily="34" charset="0"/>
              </a:rPr>
              <a:t>:</a:t>
            </a:r>
            <a:r>
              <a:rPr lang="fr-FR" b="1" i="0" dirty="0">
                <a:latin typeface="Calibri" panose="020F0502020204030204" pitchFamily="34" charset="0"/>
              </a:rPr>
              <a:t> </a:t>
            </a:r>
            <a:r>
              <a:rPr lang="fr-FR" i="0" dirty="0">
                <a:latin typeface="Calibri" panose="020F0502020204030204" pitchFamily="34" charset="0"/>
              </a:rPr>
              <a:t>7</a:t>
            </a:r>
            <a:r>
              <a:rPr lang="fr-FR" i="1" dirty="0">
                <a:latin typeface="Calibri" panose="020F0502020204030204" pitchFamily="34" charset="0"/>
              </a:rPr>
              <a:t> </a:t>
            </a:r>
            <a:r>
              <a:rPr lang="fr-FR" i="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0" dirty="0">
                <a:latin typeface="Calibri" panose="020F0502020204030204" pitchFamily="34" charset="0"/>
                <a:sym typeface="Symbol" panose="05050102010706020507" pitchFamily="18" charset="2"/>
              </a:rPr>
              <a:t>2</a:t>
            </a:r>
            <a:r>
              <a:rPr lang="fr-FR" i="1" dirty="0">
                <a:latin typeface="Calibri" panose="020F0502020204030204" pitchFamily="34" charset="0"/>
              </a:rPr>
              <a:t> </a:t>
            </a:r>
            <a:r>
              <a:rPr lang="fr-FR" i="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0" dirty="0">
                <a:latin typeface="Calibri" panose="020F0502020204030204" pitchFamily="34" charset="0"/>
                <a:sym typeface="Symbol" panose="05050102010706020507" pitchFamily="18" charset="2"/>
              </a:rPr>
              <a:t>14 et 14</a:t>
            </a:r>
            <a:r>
              <a:rPr lang="fr-FR" i="1" dirty="0">
                <a:latin typeface="Calibri" panose="020F0502020204030204" pitchFamily="34" charset="0"/>
              </a:rPr>
              <a:t> </a:t>
            </a:r>
            <a:r>
              <a:rPr lang="fr-FR" i="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0" dirty="0">
                <a:latin typeface="Calibri" panose="020F0502020204030204" pitchFamily="34" charset="0"/>
                <a:sym typeface="Symbol" panose="05050102010706020507" pitchFamily="18" charset="2"/>
              </a:rPr>
              <a:t>2</a:t>
            </a:r>
            <a:r>
              <a:rPr lang="fr-FR" i="1" dirty="0">
                <a:latin typeface="Calibri" panose="020F0502020204030204" pitchFamily="34" charset="0"/>
              </a:rPr>
              <a:t> </a:t>
            </a:r>
            <a:r>
              <a:rPr lang="fr-FR" i="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0" dirty="0">
                <a:latin typeface="Calibri" panose="020F0502020204030204" pitchFamily="34" charset="0"/>
                <a:sym typeface="Symbol" panose="05050102010706020507" pitchFamily="18" charset="2"/>
              </a:rPr>
              <a:t>7.</a:t>
            </a:r>
          </a:p>
          <a:p>
            <a:pPr marL="0"/>
            <a:r>
              <a:rPr lang="fr-FR" i="1" dirty="0">
                <a:latin typeface="Calibri" panose="020F0502020204030204" pitchFamily="34" charset="0"/>
                <a:sym typeface="Symbol" panose="05050102010706020507" pitchFamily="18" charset="2"/>
              </a:rPr>
              <a:t>Comme 7 fois 2 égal 14 alors je sais que 14 divisé par 2 égal 7.</a:t>
            </a:r>
            <a:endParaRPr lang="fr-FR" i="1"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708A062F-4094-9446-4019-D8EA44BB6127}"/>
              </a:ext>
            </a:extLst>
          </p:cNvPr>
          <p:cNvSpPr>
            <a:spLocks noGrp="1"/>
          </p:cNvSpPr>
          <p:nvPr>
            <p:ph type="sldNum" sz="quarter" idx="5"/>
          </p:nvPr>
        </p:nvSpPr>
        <p:spPr/>
        <p:txBody>
          <a:bodyPr/>
          <a:lstStyle/>
          <a:p>
            <a:fld id="{0F5038E3-B7CF-455E-96F4-A4DE1B143443}" type="slidenum">
              <a:rPr lang="fr-FR" smtClean="0"/>
              <a:t>25</a:t>
            </a:fld>
            <a:endParaRPr lang="fr-FR"/>
          </a:p>
        </p:txBody>
      </p:sp>
    </p:spTree>
    <p:extLst>
      <p:ext uri="{BB962C8B-B14F-4D97-AF65-F5344CB8AC3E}">
        <p14:creationId xmlns:p14="http://schemas.microsoft.com/office/powerpoint/2010/main" val="30055955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9E86EE-F905-0DB2-E497-3E490EB95050}"/>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6D69F17D-EC0A-B364-A8AF-166AFC14F27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4B3AD874-A2EA-4DD1-7EB3-FC3CDA9A1F18}"/>
              </a:ext>
            </a:extLst>
          </p:cNvPr>
          <p:cNvSpPr>
            <a:spLocks noGrp="1"/>
          </p:cNvSpPr>
          <p:nvPr>
            <p:ph type="body" idx="1"/>
          </p:nvPr>
        </p:nvSpPr>
        <p:spPr/>
        <p:txBody>
          <a:bodyPr/>
          <a:lstStyle/>
          <a:p>
            <a:pPr marL="0"/>
            <a:r>
              <a:rPr lang="fr-FR" i="0" dirty="0">
                <a:latin typeface="Calibri" panose="020F0502020204030204" pitchFamily="34" charset="0"/>
              </a:rPr>
              <a:t>Même démarche.</a:t>
            </a:r>
          </a:p>
          <a:p>
            <a:pPr marL="0"/>
            <a:r>
              <a:rPr lang="fr-FR" b="1" i="0" dirty="0">
                <a:latin typeface="Calibri" panose="020F0502020204030204" pitchFamily="34" charset="0"/>
              </a:rPr>
              <a:t>Réponse attendue </a:t>
            </a:r>
            <a:r>
              <a:rPr lang="fr-FR" b="0" i="0" dirty="0">
                <a:latin typeface="Calibri" panose="020F0502020204030204" pitchFamily="34" charset="0"/>
              </a:rPr>
              <a:t>:</a:t>
            </a:r>
            <a:r>
              <a:rPr lang="fr-FR" b="1" i="0" dirty="0">
                <a:latin typeface="Calibri" panose="020F0502020204030204" pitchFamily="34" charset="0"/>
              </a:rPr>
              <a:t> </a:t>
            </a:r>
            <a:r>
              <a:rPr lang="fr-FR" i="0" dirty="0">
                <a:latin typeface="Calibri" panose="020F0502020204030204" pitchFamily="34" charset="0"/>
                <a:sym typeface="Symbol" panose="05050102010706020507" pitchFamily="18" charset="2"/>
              </a:rPr>
              <a:t>24</a:t>
            </a:r>
            <a:r>
              <a:rPr lang="fr-FR" i="1" dirty="0">
                <a:latin typeface="Calibri" panose="020F0502020204030204" pitchFamily="34" charset="0"/>
              </a:rPr>
              <a:t> </a:t>
            </a:r>
            <a:r>
              <a:rPr lang="fr-FR" i="0" dirty="0">
                <a:latin typeface="Calibri" panose="020F0502020204030204" pitchFamily="34" charset="0"/>
                <a:ea typeface="Verdana" panose="020B0604030504040204" pitchFamily="34" charset="0"/>
                <a:sym typeface="Symbol" panose="05050102010706020507" pitchFamily="18" charset="2"/>
              </a:rPr>
              <a:t>÷</a:t>
            </a:r>
            <a:r>
              <a:rPr lang="fr-FR" i="1" dirty="0">
                <a:latin typeface="Calibri" panose="020F0502020204030204" pitchFamily="34" charset="0"/>
              </a:rPr>
              <a:t> </a:t>
            </a:r>
            <a:r>
              <a:rPr lang="fr-FR" i="0" dirty="0">
                <a:latin typeface="Calibri" panose="020F0502020204030204" pitchFamily="34" charset="0"/>
                <a:sym typeface="Symbol" panose="05050102010706020507" pitchFamily="18" charset="2"/>
              </a:rPr>
              <a:t>4</a:t>
            </a:r>
            <a:r>
              <a:rPr lang="fr-FR" i="1" dirty="0">
                <a:latin typeface="Calibri" panose="020F0502020204030204" pitchFamily="34" charset="0"/>
              </a:rPr>
              <a:t> </a:t>
            </a:r>
            <a:r>
              <a:rPr lang="fr-FR" i="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0" dirty="0">
                <a:latin typeface="Calibri" panose="020F0502020204030204" pitchFamily="34" charset="0"/>
                <a:sym typeface="Symbol" panose="05050102010706020507" pitchFamily="18" charset="2"/>
              </a:rPr>
              <a:t>6 et </a:t>
            </a:r>
            <a:r>
              <a:rPr lang="fr-FR" i="0" dirty="0">
                <a:latin typeface="Calibri" panose="020F0502020204030204" pitchFamily="34" charset="0"/>
              </a:rPr>
              <a:t>4</a:t>
            </a:r>
            <a:r>
              <a:rPr lang="fr-FR" i="1" dirty="0">
                <a:latin typeface="Calibri" panose="020F0502020204030204" pitchFamily="34" charset="0"/>
              </a:rPr>
              <a:t> </a:t>
            </a:r>
            <a:r>
              <a:rPr lang="fr-FR" i="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0" dirty="0">
                <a:latin typeface="Calibri" panose="020F0502020204030204" pitchFamily="34" charset="0"/>
                <a:sym typeface="Symbol" panose="05050102010706020507" pitchFamily="18" charset="2"/>
              </a:rPr>
              <a:t>6</a:t>
            </a:r>
            <a:r>
              <a:rPr lang="fr-FR" i="1" dirty="0">
                <a:latin typeface="Calibri" panose="020F0502020204030204" pitchFamily="34" charset="0"/>
              </a:rPr>
              <a:t> </a:t>
            </a:r>
            <a:r>
              <a:rPr lang="fr-FR" i="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0" dirty="0">
                <a:latin typeface="Calibri" panose="020F0502020204030204" pitchFamily="34" charset="0"/>
                <a:sym typeface="Symbol" panose="05050102010706020507" pitchFamily="18" charset="2"/>
              </a:rPr>
              <a:t>24.</a:t>
            </a:r>
          </a:p>
        </p:txBody>
      </p:sp>
      <p:sp>
        <p:nvSpPr>
          <p:cNvPr id="4" name="Espace réservé du numéro de diapositive 3">
            <a:extLst>
              <a:ext uri="{FF2B5EF4-FFF2-40B4-BE49-F238E27FC236}">
                <a16:creationId xmlns:a16="http://schemas.microsoft.com/office/drawing/2014/main" id="{0EB7AFD1-B85A-1275-5608-115E56AD9159}"/>
              </a:ext>
            </a:extLst>
          </p:cNvPr>
          <p:cNvSpPr>
            <a:spLocks noGrp="1"/>
          </p:cNvSpPr>
          <p:nvPr>
            <p:ph type="sldNum" sz="quarter" idx="5"/>
          </p:nvPr>
        </p:nvSpPr>
        <p:spPr/>
        <p:txBody>
          <a:bodyPr/>
          <a:lstStyle/>
          <a:p>
            <a:fld id="{0F5038E3-B7CF-455E-96F4-A4DE1B143443}" type="slidenum">
              <a:rPr lang="fr-FR" smtClean="0"/>
              <a:t>26</a:t>
            </a:fld>
            <a:endParaRPr lang="fr-FR"/>
          </a:p>
        </p:txBody>
      </p:sp>
    </p:spTree>
    <p:extLst>
      <p:ext uri="{BB962C8B-B14F-4D97-AF65-F5344CB8AC3E}">
        <p14:creationId xmlns:p14="http://schemas.microsoft.com/office/powerpoint/2010/main" val="35852752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B22075-0054-2D61-AFA5-C06342B76CF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7B2CB58-364A-6C6C-30C4-81A4C265D58C}"/>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7B26FC6A-26AE-BB6A-126E-DB09221D19C6}"/>
              </a:ext>
            </a:extLst>
          </p:cNvPr>
          <p:cNvSpPr>
            <a:spLocks noGrp="1"/>
          </p:cNvSpPr>
          <p:nvPr>
            <p:ph type="body" idx="1"/>
          </p:nvPr>
        </p:nvSpPr>
        <p:spPr/>
        <p:txBody>
          <a:bodyPr/>
          <a:lstStyle/>
          <a:p>
            <a:pPr marL="0"/>
            <a:r>
              <a:rPr lang="fr-FR" b="1" i="0" dirty="0">
                <a:latin typeface="Calibri" panose="020F0502020204030204" pitchFamily="34" charset="0"/>
              </a:rPr>
              <a:t>Réponse attendue </a:t>
            </a:r>
            <a:r>
              <a:rPr lang="fr-FR" b="0" i="0" dirty="0">
                <a:latin typeface="Calibri" panose="020F0502020204030204" pitchFamily="34" charset="0"/>
              </a:rPr>
              <a:t>:</a:t>
            </a:r>
            <a:r>
              <a:rPr lang="fr-FR" b="1" i="0" dirty="0">
                <a:latin typeface="Calibri" panose="020F0502020204030204" pitchFamily="34" charset="0"/>
              </a:rPr>
              <a:t> </a:t>
            </a:r>
            <a:r>
              <a:rPr lang="fr-FR" i="0" dirty="0">
                <a:latin typeface="Calibri" panose="020F0502020204030204" pitchFamily="34" charset="0"/>
              </a:rPr>
              <a:t>8</a:t>
            </a:r>
            <a:r>
              <a:rPr lang="fr-FR" i="1" dirty="0">
                <a:latin typeface="Calibri" panose="020F0502020204030204" pitchFamily="34" charset="0"/>
              </a:rPr>
              <a:t> </a:t>
            </a:r>
            <a:r>
              <a:rPr lang="fr-FR" b="0" i="0" u="none" strike="noStrike" cap="none" dirty="0">
                <a:solidFill>
                  <a:schemeClr val="dk1"/>
                </a:solidFill>
                <a:effectLst/>
                <a:latin typeface="Calibri" panose="020F0502020204030204" pitchFamily="34" charset="0"/>
                <a:ea typeface="Calibri"/>
                <a:cs typeface="Calibri"/>
                <a:sym typeface="Calibri"/>
              </a:rPr>
              <a:t>×</a:t>
            </a:r>
            <a:r>
              <a:rPr lang="fr-FR" i="1" dirty="0">
                <a:latin typeface="Calibri" panose="020F0502020204030204" pitchFamily="34" charset="0"/>
              </a:rPr>
              <a:t> </a:t>
            </a:r>
            <a:r>
              <a:rPr lang="fr-FR" i="0" dirty="0">
                <a:latin typeface="Calibri" panose="020F0502020204030204" pitchFamily="34" charset="0"/>
                <a:sym typeface="Symbol" panose="05050102010706020507" pitchFamily="18" charset="2"/>
              </a:rPr>
              <a:t>3</a:t>
            </a:r>
            <a:r>
              <a:rPr lang="fr-FR" i="1" dirty="0">
                <a:latin typeface="Calibri" panose="020F0502020204030204" pitchFamily="34" charset="0"/>
              </a:rPr>
              <a:t> </a:t>
            </a:r>
            <a:r>
              <a:rPr lang="fr-FR" i="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0" dirty="0">
                <a:latin typeface="Calibri" panose="020F0502020204030204" pitchFamily="34" charset="0"/>
                <a:sym typeface="Symbol" panose="05050102010706020507" pitchFamily="18" charset="2"/>
              </a:rPr>
              <a:t>24 et 24</a:t>
            </a:r>
            <a:r>
              <a:rPr lang="fr-FR" i="1" dirty="0">
                <a:latin typeface="Calibri" panose="020F0502020204030204" pitchFamily="34" charset="0"/>
              </a:rPr>
              <a:t> </a:t>
            </a:r>
            <a:r>
              <a:rPr lang="fr-FR" i="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0" dirty="0">
                <a:latin typeface="Calibri" panose="020F0502020204030204" pitchFamily="34" charset="0"/>
                <a:sym typeface="Symbol" panose="05050102010706020507" pitchFamily="18" charset="2"/>
              </a:rPr>
              <a:t>8</a:t>
            </a:r>
            <a:r>
              <a:rPr lang="fr-FR" i="1" dirty="0">
                <a:latin typeface="Calibri" panose="020F0502020204030204" pitchFamily="34" charset="0"/>
              </a:rPr>
              <a:t> </a:t>
            </a:r>
            <a:r>
              <a:rPr lang="fr-FR" i="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0" dirty="0">
                <a:latin typeface="Calibri" panose="020F0502020204030204" pitchFamily="34" charset="0"/>
                <a:sym typeface="Symbol" panose="05050102010706020507" pitchFamily="18" charset="2"/>
              </a:rPr>
              <a:t>3.</a:t>
            </a:r>
          </a:p>
        </p:txBody>
      </p:sp>
      <p:sp>
        <p:nvSpPr>
          <p:cNvPr id="4" name="Espace réservé du numéro de diapositive 3">
            <a:extLst>
              <a:ext uri="{FF2B5EF4-FFF2-40B4-BE49-F238E27FC236}">
                <a16:creationId xmlns:a16="http://schemas.microsoft.com/office/drawing/2014/main" id="{708A062F-4094-9446-4019-D8EA44BB6127}"/>
              </a:ext>
            </a:extLst>
          </p:cNvPr>
          <p:cNvSpPr>
            <a:spLocks noGrp="1"/>
          </p:cNvSpPr>
          <p:nvPr>
            <p:ph type="sldNum" sz="quarter" idx="5"/>
          </p:nvPr>
        </p:nvSpPr>
        <p:spPr/>
        <p:txBody>
          <a:bodyPr/>
          <a:lstStyle/>
          <a:p>
            <a:fld id="{0F5038E3-B7CF-455E-96F4-A4DE1B143443}" type="slidenum">
              <a:rPr lang="fr-FR" smtClean="0"/>
              <a:t>27</a:t>
            </a:fld>
            <a:endParaRPr lang="fr-FR"/>
          </a:p>
        </p:txBody>
      </p:sp>
    </p:spTree>
    <p:extLst>
      <p:ext uri="{BB962C8B-B14F-4D97-AF65-F5344CB8AC3E}">
        <p14:creationId xmlns:p14="http://schemas.microsoft.com/office/powerpoint/2010/main" val="154637977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B22075-0054-2D61-AFA5-C06342B76CF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7B2CB58-364A-6C6C-30C4-81A4C265D58C}"/>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7B26FC6A-26AE-BB6A-126E-DB09221D19C6}"/>
              </a:ext>
            </a:extLst>
          </p:cNvPr>
          <p:cNvSpPr>
            <a:spLocks noGrp="1"/>
          </p:cNvSpPr>
          <p:nvPr>
            <p:ph type="body" idx="1"/>
          </p:nvPr>
        </p:nvSpPr>
        <p:spPr/>
        <p:txBody>
          <a:bodyPr/>
          <a:lstStyle/>
          <a:p>
            <a:pPr marL="0"/>
            <a:r>
              <a:rPr lang="fr-FR" b="1" i="0" dirty="0">
                <a:latin typeface="Calibri" panose="020F0502020204030204" pitchFamily="34" charset="0"/>
              </a:rPr>
              <a:t>Réponse attendue </a:t>
            </a:r>
            <a:r>
              <a:rPr lang="fr-FR" b="0" i="0" dirty="0">
                <a:latin typeface="Calibri" panose="020F0502020204030204" pitchFamily="34" charset="0"/>
              </a:rPr>
              <a:t>:</a:t>
            </a:r>
            <a:r>
              <a:rPr lang="fr-FR" b="1" i="0" dirty="0">
                <a:latin typeface="Calibri" panose="020F0502020204030204" pitchFamily="34" charset="0"/>
              </a:rPr>
              <a:t> </a:t>
            </a:r>
            <a:r>
              <a:rPr lang="fr-FR" i="0" dirty="0">
                <a:latin typeface="Calibri" panose="020F0502020204030204" pitchFamily="34" charset="0"/>
                <a:sym typeface="Symbol" panose="05050102010706020507" pitchFamily="18" charset="2"/>
              </a:rPr>
              <a:t>50</a:t>
            </a:r>
            <a:r>
              <a:rPr lang="fr-FR" i="1" dirty="0">
                <a:latin typeface="Calibri" panose="020F0502020204030204" pitchFamily="34" charset="0"/>
              </a:rPr>
              <a:t> </a:t>
            </a:r>
            <a:r>
              <a:rPr lang="fr-FR" b="0" i="0" u="none" strike="noStrike" cap="none" dirty="0">
                <a:solidFill>
                  <a:schemeClr val="dk1"/>
                </a:solidFill>
                <a:effectLst/>
                <a:latin typeface="Calibri" panose="020F0502020204030204" pitchFamily="34" charset="0"/>
                <a:ea typeface="Calibri"/>
                <a:cs typeface="Calibri"/>
                <a:sym typeface="Calibri"/>
              </a:rPr>
              <a:t>÷</a:t>
            </a:r>
            <a:r>
              <a:rPr lang="fr-FR" i="1" dirty="0">
                <a:latin typeface="Calibri" panose="020F0502020204030204" pitchFamily="34" charset="0"/>
              </a:rPr>
              <a:t> </a:t>
            </a:r>
            <a:r>
              <a:rPr lang="fr-FR" i="0" dirty="0">
                <a:latin typeface="Calibri" panose="020F0502020204030204" pitchFamily="34" charset="0"/>
                <a:sym typeface="Symbol" panose="05050102010706020507" pitchFamily="18" charset="2"/>
              </a:rPr>
              <a:t>10</a:t>
            </a:r>
            <a:r>
              <a:rPr lang="fr-FR" i="1" dirty="0">
                <a:latin typeface="Calibri" panose="020F0502020204030204" pitchFamily="34" charset="0"/>
              </a:rPr>
              <a:t> </a:t>
            </a:r>
            <a:r>
              <a:rPr lang="fr-FR" i="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0" dirty="0">
                <a:latin typeface="Calibri" panose="020F0502020204030204" pitchFamily="34" charset="0"/>
                <a:sym typeface="Symbol" panose="05050102010706020507" pitchFamily="18" charset="2"/>
              </a:rPr>
              <a:t>5 et </a:t>
            </a:r>
            <a:r>
              <a:rPr lang="fr-FR" i="0" dirty="0">
                <a:latin typeface="Calibri" panose="020F0502020204030204" pitchFamily="34" charset="0"/>
              </a:rPr>
              <a:t>5</a:t>
            </a:r>
            <a:r>
              <a:rPr lang="fr-FR" i="1" dirty="0">
                <a:latin typeface="Calibri" panose="020F0502020204030204" pitchFamily="34" charset="0"/>
              </a:rPr>
              <a:t> </a:t>
            </a:r>
            <a:r>
              <a:rPr lang="fr-FR" b="0" i="0" u="none" strike="noStrike" cap="none" dirty="0">
                <a:solidFill>
                  <a:schemeClr val="dk1"/>
                </a:solidFill>
                <a:effectLst/>
                <a:latin typeface="Calibri" panose="020F0502020204030204" pitchFamily="34" charset="0"/>
                <a:ea typeface="Calibri"/>
                <a:cs typeface="Calibri"/>
                <a:sym typeface="Calibri"/>
              </a:rPr>
              <a:t>×</a:t>
            </a:r>
            <a:r>
              <a:rPr lang="fr-FR" i="1" dirty="0">
                <a:latin typeface="Calibri" panose="020F0502020204030204" pitchFamily="34" charset="0"/>
              </a:rPr>
              <a:t> </a:t>
            </a:r>
            <a:r>
              <a:rPr lang="fr-FR" i="0" dirty="0">
                <a:latin typeface="Calibri" panose="020F0502020204030204" pitchFamily="34" charset="0"/>
                <a:sym typeface="Symbol" panose="05050102010706020507" pitchFamily="18" charset="2"/>
              </a:rPr>
              <a:t>10</a:t>
            </a:r>
            <a:r>
              <a:rPr lang="fr-FR" i="1" dirty="0">
                <a:latin typeface="Calibri" panose="020F0502020204030204" pitchFamily="34" charset="0"/>
              </a:rPr>
              <a:t> </a:t>
            </a:r>
            <a:r>
              <a:rPr lang="fr-FR" i="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0" dirty="0">
                <a:latin typeface="Calibri" panose="020F0502020204030204" pitchFamily="34" charset="0"/>
                <a:sym typeface="Symbol" panose="05050102010706020507" pitchFamily="18" charset="2"/>
              </a:rPr>
              <a:t>50.</a:t>
            </a:r>
          </a:p>
        </p:txBody>
      </p:sp>
      <p:sp>
        <p:nvSpPr>
          <p:cNvPr id="4" name="Espace réservé du numéro de diapositive 3">
            <a:extLst>
              <a:ext uri="{FF2B5EF4-FFF2-40B4-BE49-F238E27FC236}">
                <a16:creationId xmlns:a16="http://schemas.microsoft.com/office/drawing/2014/main" id="{708A062F-4094-9446-4019-D8EA44BB6127}"/>
              </a:ext>
            </a:extLst>
          </p:cNvPr>
          <p:cNvSpPr>
            <a:spLocks noGrp="1"/>
          </p:cNvSpPr>
          <p:nvPr>
            <p:ph type="sldNum" sz="quarter" idx="5"/>
          </p:nvPr>
        </p:nvSpPr>
        <p:spPr/>
        <p:txBody>
          <a:bodyPr/>
          <a:lstStyle/>
          <a:p>
            <a:fld id="{0F5038E3-B7CF-455E-96F4-A4DE1B143443}" type="slidenum">
              <a:rPr lang="fr-FR" smtClean="0"/>
              <a:t>28</a:t>
            </a:fld>
            <a:endParaRPr lang="fr-FR"/>
          </a:p>
        </p:txBody>
      </p:sp>
    </p:spTree>
    <p:extLst>
      <p:ext uri="{BB962C8B-B14F-4D97-AF65-F5344CB8AC3E}">
        <p14:creationId xmlns:p14="http://schemas.microsoft.com/office/powerpoint/2010/main" val="67497553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5" name="Google Shape;315;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rtl="0">
              <a:spcBef>
                <a:spcPts val="0"/>
              </a:spcBef>
              <a:spcAft>
                <a:spcPts val="0"/>
              </a:spcAft>
            </a:pPr>
            <a:r>
              <a:rPr lang="fr-FR" b="0" i="0" u="none" strike="noStrike" dirty="0">
                <a:solidFill>
                  <a:srgbClr val="000000"/>
                </a:solidFill>
                <a:effectLst/>
                <a:latin typeface="Calibri" panose="020F0502020204030204" pitchFamily="34" charset="0"/>
              </a:rPr>
              <a:t>Verbaliser le calcul. </a:t>
            </a:r>
            <a:r>
              <a:rPr lang="fr-FR" b="0" i="1" u="none" strike="noStrike" dirty="0">
                <a:solidFill>
                  <a:srgbClr val="000000"/>
                </a:solidFill>
                <a:effectLst/>
                <a:latin typeface="Calibri" panose="020F0502020204030204" pitchFamily="34" charset="0"/>
              </a:rPr>
              <a:t>6 fois combien égal 42</a:t>
            </a:r>
            <a:r>
              <a:rPr lang="fr-FR" i="1" dirty="0">
                <a:latin typeface="Calibri" panose="020F0502020204030204" pitchFamily="34" charset="0"/>
              </a:rPr>
              <a:t> </a:t>
            </a:r>
            <a:r>
              <a:rPr lang="fr-FR" b="0" i="1" u="none" strike="noStrike" dirty="0">
                <a:solidFill>
                  <a:srgbClr val="000000"/>
                </a:solidFill>
                <a:effectLst/>
                <a:latin typeface="Calibri" panose="020F0502020204030204" pitchFamily="34" charset="0"/>
              </a:rPr>
              <a:t>?</a:t>
            </a:r>
            <a:endParaRPr lang="fr-FR" b="0" dirty="0">
              <a:effectLst/>
              <a:latin typeface="Calibri" panose="020F0502020204030204" pitchFamily="34" charset="0"/>
            </a:endParaRPr>
          </a:p>
          <a:p>
            <a:pPr marL="0" rtl="0">
              <a:spcBef>
                <a:spcPts val="0"/>
              </a:spcBef>
              <a:spcAft>
                <a:spcPts val="0"/>
              </a:spcAft>
            </a:pPr>
            <a:r>
              <a:rPr lang="fr-FR" b="0" i="0" u="none" strike="noStrike" dirty="0">
                <a:solidFill>
                  <a:srgbClr val="000000"/>
                </a:solidFill>
                <a:effectLst/>
                <a:latin typeface="Calibri" panose="020F0502020204030204" pitchFamily="34" charset="0"/>
              </a:rPr>
              <a:t>Laisser quelques secondes aux élèves pour répondre puis procéder à la mise en commun. </a:t>
            </a:r>
            <a:endParaRPr lang="fr-FR" b="0" i="0" u="none" strike="noStrike" dirty="0">
              <a:solidFill>
                <a:schemeClr val="dk1"/>
              </a:solidFill>
              <a:effectLst/>
              <a:latin typeface="Calibri" panose="020F0502020204030204" pitchFamily="34" charset="0"/>
            </a:endParaRPr>
          </a:p>
          <a:p>
            <a:pPr marL="0" rtl="0">
              <a:spcBef>
                <a:spcPts val="0"/>
              </a:spcBef>
              <a:spcAft>
                <a:spcPts val="0"/>
              </a:spcAft>
            </a:pPr>
            <a:r>
              <a:rPr lang="fr-FR" b="0" i="1" u="none" strike="noStrike" dirty="0">
                <a:solidFill>
                  <a:srgbClr val="000000"/>
                </a:solidFill>
                <a:effectLst/>
                <a:latin typeface="Calibri" panose="020F0502020204030204" pitchFamily="34" charset="0"/>
              </a:rPr>
              <a:t>Je sais par cœur que 6</a:t>
            </a:r>
            <a:r>
              <a:rPr lang="fr-FR" i="1" dirty="0">
                <a:latin typeface="Calibri" panose="020F0502020204030204" pitchFamily="34" charset="0"/>
              </a:rPr>
              <a:t> </a:t>
            </a:r>
            <a:r>
              <a:rPr lang="fr-FR" b="0" i="0" u="none" strike="noStrike" dirty="0">
                <a:solidFill>
                  <a:srgbClr val="000000"/>
                </a:solidFill>
                <a:effectLst/>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b="0" i="1" u="none" strike="noStrike" dirty="0">
                <a:solidFill>
                  <a:srgbClr val="000000"/>
                </a:solidFill>
                <a:effectLst/>
                <a:latin typeface="Calibri" panose="020F0502020204030204" pitchFamily="34" charset="0"/>
              </a:rPr>
              <a:t>7</a:t>
            </a:r>
            <a:r>
              <a:rPr lang="fr-FR" i="1" dirty="0">
                <a:latin typeface="Calibri" panose="020F0502020204030204" pitchFamily="34" charset="0"/>
              </a:rPr>
              <a:t> </a:t>
            </a:r>
            <a:r>
              <a:rPr lang="fr-FR" b="0" i="1" u="none" strike="noStrike" dirty="0">
                <a:solidFill>
                  <a:srgbClr val="000000"/>
                </a:solidFill>
                <a:effectLst/>
                <a:latin typeface="Calibri" panose="020F0502020204030204" pitchFamily="34" charset="0"/>
              </a:rPr>
              <a:t>=</a:t>
            </a:r>
            <a:r>
              <a:rPr lang="fr-FR" i="1" dirty="0">
                <a:latin typeface="Calibri" panose="020F0502020204030204" pitchFamily="34" charset="0"/>
              </a:rPr>
              <a:t> </a:t>
            </a:r>
            <a:r>
              <a:rPr lang="fr-FR" b="0" i="1" u="none" strike="noStrike" dirty="0">
                <a:solidFill>
                  <a:srgbClr val="000000"/>
                </a:solidFill>
                <a:effectLst/>
                <a:latin typeface="Calibri" panose="020F0502020204030204" pitchFamily="34" charset="0"/>
              </a:rPr>
              <a:t>42 donc le nombre manquant dans cette multiplication à trou est 7.</a:t>
            </a:r>
            <a:endParaRPr lang="fr-FR"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3</a:t>
            </a:fld>
            <a:endParaRPr lang="fr-FR"/>
          </a:p>
        </p:txBody>
      </p:sp>
    </p:spTree>
    <p:extLst>
      <p:ext uri="{BB962C8B-B14F-4D97-AF65-F5344CB8AC3E}">
        <p14:creationId xmlns:p14="http://schemas.microsoft.com/office/powerpoint/2010/main" val="208925336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p5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i="0" u="none" strike="noStrike" cap="none" dirty="0">
                <a:solidFill>
                  <a:schemeClr val="dk1"/>
                </a:solidFill>
                <a:effectLst/>
                <a:latin typeface="Calibri"/>
                <a:ea typeface="Calibri"/>
                <a:cs typeface="Calibri"/>
                <a:sym typeface="Calibri"/>
              </a:rPr>
              <a:t>Les élèves ont 1 minute (chronomètre en main) pour compléter au stylo bleu les 12 résultats. Une fois le temps écoulé, les élèves reprennent leur crayon gris pour terminer l’exercice de fluence. Seuls les résultats justes écrits au stylo bleu seront comptabilisés pour le score de fluence de calcul. Les élèves poursuivent ensuite la fiche durant les minutes restantes de la séance.</a:t>
            </a:r>
            <a:endParaRPr lang="fr-FR" dirty="0"/>
          </a:p>
          <a:p>
            <a:pPr marL="0" lvl="0" indent="0" algn="l" rtl="0">
              <a:lnSpc>
                <a:spcPct val="100000"/>
              </a:lnSpc>
              <a:spcBef>
                <a:spcPts val="0"/>
              </a:spcBef>
              <a:spcAft>
                <a:spcPts val="0"/>
              </a:spcAft>
              <a:buSzPts val="1400"/>
              <a:buNone/>
            </a:pPr>
            <a:endParaRPr lang="fr-FR" dirty="0"/>
          </a:p>
          <a:p>
            <a:pPr marL="0" lvl="0" indent="0" algn="l" rtl="0">
              <a:lnSpc>
                <a:spcPct val="100000"/>
              </a:lnSpc>
              <a:spcBef>
                <a:spcPts val="0"/>
              </a:spcBef>
              <a:spcAft>
                <a:spcPts val="0"/>
              </a:spcAft>
              <a:buSzPts val="1400"/>
              <a:buNone/>
            </a:pPr>
            <a:endParaRPr dirty="0"/>
          </a:p>
        </p:txBody>
      </p:sp>
      <p:sp>
        <p:nvSpPr>
          <p:cNvPr id="321" name="Google Shape;321;p5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7" name="Google Shape;327;p2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7" name="Google Shape;327;p2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084882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9" name="Google Shape;339;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SzPts val="1400"/>
              <a:buNone/>
            </a:pPr>
            <a:endParaRPr/>
          </a:p>
        </p:txBody>
      </p:sp>
      <p:sp>
        <p:nvSpPr>
          <p:cNvPr id="340" name="Google Shape;340;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33</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4"/>
        <p:cNvGrpSpPr/>
        <p:nvPr/>
      </p:nvGrpSpPr>
      <p:grpSpPr>
        <a:xfrm>
          <a:off x="0" y="0"/>
          <a:ext cx="0" cy="0"/>
          <a:chOff x="0" y="0"/>
          <a:chExt cx="0" cy="0"/>
        </a:xfrm>
      </p:grpSpPr>
      <p:sp>
        <p:nvSpPr>
          <p:cNvPr id="345" name="Google Shape;345;p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46" name="Google Shape;346;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rtl="0">
              <a:spcBef>
                <a:spcPts val="0"/>
              </a:spcBef>
              <a:spcAft>
                <a:spcPts val="0"/>
              </a:spcAft>
            </a:pPr>
            <a:r>
              <a:rPr lang="fr-FR" b="0" i="0" u="none" strike="noStrike" dirty="0">
                <a:solidFill>
                  <a:srgbClr val="000000"/>
                </a:solidFill>
                <a:effectLst/>
                <a:latin typeface="Calibri" panose="020F0502020204030204" pitchFamily="34" charset="0"/>
              </a:rPr>
              <a:t>Même démarche.</a:t>
            </a:r>
          </a:p>
          <a:p>
            <a:pPr marL="0" rtl="0">
              <a:spcBef>
                <a:spcPts val="0"/>
              </a:spcBef>
              <a:spcAft>
                <a:spcPts val="0"/>
              </a:spcAft>
            </a:pPr>
            <a:r>
              <a:rPr lang="fr-FR" b="1" i="0" u="none" strike="noStrike" dirty="0">
                <a:solidFill>
                  <a:srgbClr val="000000"/>
                </a:solidFill>
                <a:effectLst/>
                <a:latin typeface="Calibri" panose="020F0502020204030204" pitchFamily="34" charset="0"/>
              </a:rPr>
              <a:t>Réponse attendue </a:t>
            </a:r>
            <a:r>
              <a:rPr lang="fr-FR" b="0" i="0" u="none" strike="noStrike" dirty="0">
                <a:solidFill>
                  <a:srgbClr val="000000"/>
                </a:solidFill>
                <a:effectLst/>
                <a:latin typeface="Calibri" panose="020F0502020204030204" pitchFamily="34" charset="0"/>
              </a:rPr>
              <a:t>:</a:t>
            </a:r>
            <a:r>
              <a:rPr lang="fr-FR" b="1" i="0" u="none" strike="noStrike" dirty="0">
                <a:solidFill>
                  <a:srgbClr val="000000"/>
                </a:solidFill>
                <a:effectLst/>
                <a:latin typeface="Calibri" panose="020F0502020204030204" pitchFamily="34" charset="0"/>
              </a:rPr>
              <a:t> </a:t>
            </a:r>
            <a:r>
              <a:rPr lang="fr-FR" b="0" i="0" u="none" strike="noStrike" dirty="0">
                <a:solidFill>
                  <a:srgbClr val="000000"/>
                </a:solidFill>
                <a:effectLst/>
                <a:latin typeface="Calibri" panose="020F0502020204030204" pitchFamily="34" charset="0"/>
              </a:rPr>
              <a:t>4</a:t>
            </a:r>
            <a:r>
              <a:rPr lang="fr-FR" i="1" dirty="0">
                <a:latin typeface="Calibri" panose="020F0502020204030204" pitchFamily="34" charset="0"/>
              </a:rPr>
              <a:t> </a:t>
            </a:r>
            <a:r>
              <a:rPr lang="fr-FR" b="0" i="0" u="none" strike="noStrike" dirty="0">
                <a:solidFill>
                  <a:srgbClr val="000000"/>
                </a:solidFill>
                <a:effectLst/>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b="0" i="0" u="none" strike="noStrike" dirty="0">
                <a:solidFill>
                  <a:srgbClr val="000000"/>
                </a:solidFill>
                <a:effectLst/>
                <a:latin typeface="Calibri" panose="020F0502020204030204" pitchFamily="34" charset="0"/>
                <a:sym typeface="Symbol" panose="05050102010706020507" pitchFamily="18" charset="2"/>
              </a:rPr>
              <a:t>9</a:t>
            </a:r>
            <a:r>
              <a:rPr lang="fr-FR" i="1" dirty="0">
                <a:latin typeface="Calibri" panose="020F0502020204030204" pitchFamily="34" charset="0"/>
              </a:rPr>
              <a:t> </a:t>
            </a:r>
            <a:r>
              <a:rPr lang="fr-FR" b="0" i="0" u="none" strike="noStrike" dirty="0">
                <a:solidFill>
                  <a:srgbClr val="000000"/>
                </a:solidFill>
                <a:effectLst/>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b="0" i="0" u="none" strike="noStrike" dirty="0">
                <a:solidFill>
                  <a:srgbClr val="000000"/>
                </a:solidFill>
                <a:effectLst/>
                <a:latin typeface="Calibri" panose="020F0502020204030204" pitchFamily="34" charset="0"/>
                <a:sym typeface="Symbol" panose="05050102010706020507" pitchFamily="18" charset="2"/>
              </a:rPr>
              <a:t>36.</a:t>
            </a:r>
            <a:endParaRPr lang="fr-FR" b="0" dirty="0">
              <a:effectLst/>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4</a:t>
            </a:fld>
            <a:endParaRPr lang="fr-FR"/>
          </a:p>
        </p:txBody>
      </p:sp>
    </p:spTree>
    <p:extLst>
      <p:ext uri="{BB962C8B-B14F-4D97-AF65-F5344CB8AC3E}">
        <p14:creationId xmlns:p14="http://schemas.microsoft.com/office/powerpoint/2010/main" val="3136663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rtl="0">
              <a:spcBef>
                <a:spcPts val="0"/>
              </a:spcBef>
              <a:spcAft>
                <a:spcPts val="0"/>
              </a:spcAft>
            </a:pPr>
            <a:r>
              <a:rPr lang="fr-FR" b="0" i="0" u="none" strike="noStrike" dirty="0">
                <a:solidFill>
                  <a:srgbClr val="000000"/>
                </a:solidFill>
                <a:effectLst/>
                <a:latin typeface="Calibri" panose="020F0502020204030204" pitchFamily="34" charset="0"/>
              </a:rPr>
              <a:t>Dans cet item, le résultat de la multiplication est écrit à gauche du signe égal pour préparer les élèves à la division qui va suivre.  </a:t>
            </a:r>
            <a:endParaRPr lang="fr-FR" b="0" dirty="0">
              <a:effectLst/>
              <a:latin typeface="Calibri" panose="020F0502020204030204" pitchFamily="34" charset="0"/>
            </a:endParaRPr>
          </a:p>
          <a:p>
            <a:pPr marL="0" rtl="0">
              <a:spcBef>
                <a:spcPts val="0"/>
              </a:spcBef>
              <a:spcAft>
                <a:spcPts val="0"/>
              </a:spcAft>
            </a:pPr>
            <a:r>
              <a:rPr lang="fr-FR" b="0" i="0" u="none" strike="noStrike" dirty="0">
                <a:solidFill>
                  <a:srgbClr val="000000"/>
                </a:solidFill>
                <a:effectLst/>
                <a:latin typeface="Calibri" panose="020F0502020204030204" pitchFamily="34" charset="0"/>
              </a:rPr>
              <a:t>Verbaliser le calcul. </a:t>
            </a:r>
            <a:r>
              <a:rPr lang="fr-FR" b="0" i="1" u="none" strike="noStrike" dirty="0">
                <a:solidFill>
                  <a:srgbClr val="000000"/>
                </a:solidFill>
                <a:effectLst/>
                <a:latin typeface="Calibri" panose="020F0502020204030204" pitchFamily="34" charset="0"/>
              </a:rPr>
              <a:t>56 est égal à combien de fois 8</a:t>
            </a:r>
            <a:r>
              <a:rPr lang="fr-FR" i="1" dirty="0">
                <a:latin typeface="Calibri" panose="020F0502020204030204" pitchFamily="34" charset="0"/>
              </a:rPr>
              <a:t> </a:t>
            </a:r>
            <a:r>
              <a:rPr lang="fr-FR" b="0" i="1" u="none" strike="noStrike" dirty="0">
                <a:solidFill>
                  <a:srgbClr val="000000"/>
                </a:solidFill>
                <a:effectLst/>
                <a:latin typeface="Calibri" panose="020F0502020204030204" pitchFamily="34" charset="0"/>
              </a:rPr>
              <a:t>? </a:t>
            </a:r>
            <a:endParaRPr lang="fr-FR" b="0" dirty="0">
              <a:effectLst/>
              <a:latin typeface="Calibri" panose="020F0502020204030204" pitchFamily="34" charset="0"/>
            </a:endParaRPr>
          </a:p>
          <a:p>
            <a:pPr marL="0" rtl="0">
              <a:spcBef>
                <a:spcPts val="0"/>
              </a:spcBef>
              <a:spcAft>
                <a:spcPts val="0"/>
              </a:spcAft>
            </a:pPr>
            <a:r>
              <a:rPr lang="fr-FR" b="0" i="0" u="none" strike="noStrike" dirty="0">
                <a:solidFill>
                  <a:srgbClr val="000000"/>
                </a:solidFill>
                <a:effectLst/>
                <a:latin typeface="Calibri" panose="020F0502020204030204" pitchFamily="34" charset="0"/>
              </a:rPr>
              <a:t>Laisser quelques secondes aux élèves pour répondre puis procéder à la mise en commun. </a:t>
            </a:r>
            <a:endParaRPr lang="fr-FR" b="0" dirty="0">
              <a:effectLst/>
              <a:latin typeface="Calibri" panose="020F0502020204030204" pitchFamily="34" charset="0"/>
            </a:endParaRPr>
          </a:p>
          <a:p>
            <a:pPr marL="0" rtl="0">
              <a:spcBef>
                <a:spcPts val="0"/>
              </a:spcBef>
              <a:spcAft>
                <a:spcPts val="0"/>
              </a:spcAft>
            </a:pPr>
            <a:r>
              <a:rPr lang="fr-FR" b="0" i="1" u="none" strike="noStrike" dirty="0">
                <a:solidFill>
                  <a:srgbClr val="000000"/>
                </a:solidFill>
                <a:effectLst/>
                <a:latin typeface="Calibri" panose="020F0502020204030204" pitchFamily="34" charset="0"/>
              </a:rPr>
              <a:t>Je sais par cœur que 7</a:t>
            </a:r>
            <a:r>
              <a:rPr lang="fr-FR" i="1" dirty="0">
                <a:latin typeface="Calibri" panose="020F0502020204030204" pitchFamily="34" charset="0"/>
              </a:rPr>
              <a:t> </a:t>
            </a:r>
            <a:r>
              <a:rPr lang="fr-FR" b="0" i="0" u="none" strike="noStrike" dirty="0">
                <a:solidFill>
                  <a:srgbClr val="000000"/>
                </a:solidFill>
                <a:effectLst/>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b="0" i="1" u="none" strike="noStrike" dirty="0">
                <a:solidFill>
                  <a:srgbClr val="000000"/>
                </a:solidFill>
                <a:effectLst/>
                <a:latin typeface="Calibri" panose="020F0502020204030204" pitchFamily="34" charset="0"/>
              </a:rPr>
              <a:t>8</a:t>
            </a:r>
            <a:r>
              <a:rPr lang="fr-FR" i="1" dirty="0">
                <a:latin typeface="Calibri" panose="020F0502020204030204" pitchFamily="34" charset="0"/>
              </a:rPr>
              <a:t> </a:t>
            </a:r>
            <a:r>
              <a:rPr lang="fr-FR" b="0" i="1" u="none" strike="noStrike" dirty="0">
                <a:solidFill>
                  <a:srgbClr val="000000"/>
                </a:solidFill>
                <a:effectLst/>
                <a:latin typeface="Calibri" panose="020F0502020204030204" pitchFamily="34" charset="0"/>
              </a:rPr>
              <a:t>=</a:t>
            </a:r>
            <a:r>
              <a:rPr lang="fr-FR" i="1" dirty="0">
                <a:latin typeface="Calibri" panose="020F0502020204030204" pitchFamily="34" charset="0"/>
              </a:rPr>
              <a:t> </a:t>
            </a:r>
            <a:r>
              <a:rPr lang="fr-FR" b="0" i="1" u="none" strike="noStrike" dirty="0">
                <a:solidFill>
                  <a:srgbClr val="000000"/>
                </a:solidFill>
                <a:effectLst/>
                <a:latin typeface="Calibri" panose="020F0502020204030204" pitchFamily="34" charset="0"/>
              </a:rPr>
              <a:t>56 donc le nombre manquant dans cette multiplication à trou est 7.</a:t>
            </a:r>
          </a:p>
          <a:p>
            <a:pPr marL="0" rtl="0">
              <a:spcBef>
                <a:spcPts val="0"/>
              </a:spcBef>
              <a:spcAft>
                <a:spcPts val="0"/>
              </a:spcAft>
            </a:pPr>
            <a:r>
              <a:rPr lang="fr-FR" b="1" i="0" u="none" strike="noStrike" dirty="0">
                <a:solidFill>
                  <a:srgbClr val="000000"/>
                </a:solidFill>
                <a:effectLst/>
                <a:latin typeface="Calibri" panose="020F0502020204030204" pitchFamily="34" charset="0"/>
              </a:rPr>
              <a:t>Réponse attendue </a:t>
            </a:r>
            <a:r>
              <a:rPr lang="fr-FR" b="0" i="0" u="none" strike="noStrike" dirty="0">
                <a:solidFill>
                  <a:srgbClr val="000000"/>
                </a:solidFill>
                <a:effectLst/>
                <a:latin typeface="Calibri" panose="020F0502020204030204" pitchFamily="34" charset="0"/>
              </a:rPr>
              <a:t>:</a:t>
            </a:r>
            <a:r>
              <a:rPr lang="fr-FR" b="1" i="0" u="none" strike="noStrike" dirty="0">
                <a:solidFill>
                  <a:srgbClr val="000000"/>
                </a:solidFill>
                <a:effectLst/>
                <a:latin typeface="Calibri" panose="020F0502020204030204" pitchFamily="34" charset="0"/>
              </a:rPr>
              <a:t> </a:t>
            </a:r>
            <a:r>
              <a:rPr lang="fr-FR" b="0" i="0" u="none" strike="noStrike" dirty="0">
                <a:solidFill>
                  <a:srgbClr val="000000"/>
                </a:solidFill>
                <a:effectLst/>
                <a:latin typeface="Calibri" panose="020F0502020204030204" pitchFamily="34" charset="0"/>
              </a:rPr>
              <a:t>56</a:t>
            </a:r>
            <a:r>
              <a:rPr lang="fr-FR" i="1" dirty="0">
                <a:latin typeface="Calibri" panose="020F0502020204030204" pitchFamily="34" charset="0"/>
              </a:rPr>
              <a:t> </a:t>
            </a:r>
            <a:r>
              <a:rPr lang="fr-FR" b="1" i="0" u="none" strike="noStrike" dirty="0">
                <a:solidFill>
                  <a:srgbClr val="000000"/>
                </a:solidFill>
                <a:effectLst/>
                <a:latin typeface="Calibri" panose="020F0502020204030204" pitchFamily="34" charset="0"/>
              </a:rPr>
              <a:t>=</a:t>
            </a:r>
            <a:r>
              <a:rPr lang="fr-FR" i="1" dirty="0">
                <a:latin typeface="Calibri" panose="020F0502020204030204" pitchFamily="34" charset="0"/>
              </a:rPr>
              <a:t> </a:t>
            </a:r>
            <a:r>
              <a:rPr lang="fr-FR" b="0" i="0" u="none" strike="noStrike" dirty="0">
                <a:solidFill>
                  <a:srgbClr val="000000"/>
                </a:solidFill>
                <a:effectLst/>
                <a:latin typeface="Calibri" panose="020F0502020204030204" pitchFamily="34" charset="0"/>
              </a:rPr>
              <a:t>7</a:t>
            </a:r>
            <a:r>
              <a:rPr lang="fr-FR" i="1" dirty="0">
                <a:latin typeface="Calibri" panose="020F0502020204030204" pitchFamily="34" charset="0"/>
              </a:rPr>
              <a:t> </a:t>
            </a:r>
            <a:r>
              <a:rPr lang="fr-FR" b="0" i="0" u="none" strike="noStrike" dirty="0">
                <a:solidFill>
                  <a:srgbClr val="000000"/>
                </a:solidFill>
                <a:effectLst/>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b="0" i="0" u="none" strike="noStrike" dirty="0">
                <a:solidFill>
                  <a:srgbClr val="000000"/>
                </a:solidFill>
                <a:effectLst/>
                <a:latin typeface="Calibri" panose="020F0502020204030204" pitchFamily="34" charset="0"/>
                <a:sym typeface="Symbol" panose="05050102010706020507" pitchFamily="18" charset="2"/>
              </a:rPr>
              <a:t>8.</a:t>
            </a:r>
            <a:endParaRPr lang="fr-FR" b="0" dirty="0">
              <a:effectLst/>
              <a:latin typeface="Calibri" panose="020F0502020204030204" pitchFamily="34" charset="0"/>
            </a:endParaRPr>
          </a:p>
          <a:p>
            <a:pPr marL="0" rtl="0">
              <a:spcBef>
                <a:spcPts val="0"/>
              </a:spcBef>
              <a:spcAft>
                <a:spcPts val="0"/>
              </a:spcAft>
            </a:pPr>
            <a:endParaRPr lang="fr-FR" sz="2800" b="0" dirty="0">
              <a:effectLst/>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5</a:t>
            </a:fld>
            <a:endParaRPr lang="fr-FR"/>
          </a:p>
        </p:txBody>
      </p:sp>
    </p:spTree>
    <p:extLst>
      <p:ext uri="{BB962C8B-B14F-4D97-AF65-F5344CB8AC3E}">
        <p14:creationId xmlns:p14="http://schemas.microsoft.com/office/powerpoint/2010/main" val="31451255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rtl="0">
              <a:spcBef>
                <a:spcPts val="0"/>
              </a:spcBef>
              <a:spcAft>
                <a:spcPts val="0"/>
              </a:spcAft>
            </a:pPr>
            <a:r>
              <a:rPr lang="fr-FR" b="1" i="0" u="none" strike="noStrike" dirty="0">
                <a:solidFill>
                  <a:srgbClr val="000000"/>
                </a:solidFill>
                <a:effectLst/>
                <a:latin typeface="Calibri" panose="020F0502020204030204" pitchFamily="34" charset="0"/>
              </a:rPr>
              <a:t>Réponse attendue </a:t>
            </a:r>
            <a:r>
              <a:rPr lang="fr-FR" b="0" i="0" u="none" strike="noStrike" dirty="0">
                <a:solidFill>
                  <a:srgbClr val="000000"/>
                </a:solidFill>
                <a:effectLst/>
                <a:latin typeface="Calibri" panose="020F0502020204030204" pitchFamily="34" charset="0"/>
              </a:rPr>
              <a:t>:</a:t>
            </a:r>
            <a:r>
              <a:rPr lang="fr-FR" b="1" i="0" u="none" strike="noStrike" dirty="0">
                <a:solidFill>
                  <a:srgbClr val="000000"/>
                </a:solidFill>
                <a:effectLst/>
                <a:latin typeface="Calibri" panose="020F0502020204030204" pitchFamily="34" charset="0"/>
              </a:rPr>
              <a:t> </a:t>
            </a:r>
            <a:r>
              <a:rPr lang="fr-FR" b="0" i="0" u="none" strike="noStrike" dirty="0">
                <a:solidFill>
                  <a:srgbClr val="000000"/>
                </a:solidFill>
                <a:effectLst/>
                <a:latin typeface="Calibri" panose="020F0502020204030204" pitchFamily="34" charset="0"/>
              </a:rPr>
              <a:t>8</a:t>
            </a:r>
            <a:r>
              <a:rPr lang="fr-FR" i="1" dirty="0">
                <a:latin typeface="Calibri" panose="020F0502020204030204" pitchFamily="34" charset="0"/>
              </a:rPr>
              <a:t> </a:t>
            </a:r>
            <a:r>
              <a:rPr lang="fr-FR" b="0" i="0" u="none" strike="noStrike" dirty="0">
                <a:solidFill>
                  <a:srgbClr val="000000"/>
                </a:solidFill>
                <a:effectLst/>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b="0" i="0" u="none" strike="noStrike" dirty="0">
                <a:solidFill>
                  <a:srgbClr val="000000"/>
                </a:solidFill>
                <a:effectLst/>
                <a:latin typeface="Calibri" panose="020F0502020204030204" pitchFamily="34" charset="0"/>
                <a:sym typeface="Symbol" panose="05050102010706020507" pitchFamily="18" charset="2"/>
              </a:rPr>
              <a:t>5</a:t>
            </a:r>
            <a:r>
              <a:rPr lang="fr-FR" i="1" dirty="0">
                <a:latin typeface="Calibri" panose="020F0502020204030204" pitchFamily="34" charset="0"/>
              </a:rPr>
              <a:t> </a:t>
            </a:r>
            <a:r>
              <a:rPr lang="fr-FR" b="0" i="0" u="none" strike="noStrike" dirty="0">
                <a:solidFill>
                  <a:srgbClr val="000000"/>
                </a:solidFill>
                <a:effectLst/>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b="0" i="0" u="none" strike="noStrike" dirty="0">
                <a:solidFill>
                  <a:srgbClr val="000000"/>
                </a:solidFill>
                <a:effectLst/>
                <a:latin typeface="Calibri" panose="020F0502020204030204" pitchFamily="34" charset="0"/>
                <a:sym typeface="Symbol" panose="05050102010706020507" pitchFamily="18" charset="2"/>
              </a:rPr>
              <a:t>40.</a:t>
            </a:r>
            <a:endParaRPr lang="fr-FR" b="0" i="0" dirty="0">
              <a:effectLst/>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6</a:t>
            </a:fld>
            <a:endParaRPr lang="fr-FR"/>
          </a:p>
        </p:txBody>
      </p:sp>
    </p:spTree>
    <p:extLst>
      <p:ext uri="{BB962C8B-B14F-4D97-AF65-F5344CB8AC3E}">
        <p14:creationId xmlns:p14="http://schemas.microsoft.com/office/powerpoint/2010/main" val="18618011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rtl="0">
              <a:spcBef>
                <a:spcPts val="0"/>
              </a:spcBef>
              <a:spcAft>
                <a:spcPts val="0"/>
              </a:spcAft>
            </a:pPr>
            <a:r>
              <a:rPr lang="fr-FR" b="1" i="0" u="none" strike="noStrike" dirty="0">
                <a:solidFill>
                  <a:srgbClr val="000000"/>
                </a:solidFill>
                <a:effectLst/>
                <a:latin typeface="Calibri" panose="020F0502020204030204" pitchFamily="34" charset="0"/>
              </a:rPr>
              <a:t>Réponse attendue </a:t>
            </a:r>
            <a:r>
              <a:rPr lang="fr-FR" b="0" i="0" u="none" strike="noStrike" dirty="0">
                <a:solidFill>
                  <a:srgbClr val="000000"/>
                </a:solidFill>
                <a:effectLst/>
                <a:latin typeface="Calibri" panose="020F0502020204030204" pitchFamily="34" charset="0"/>
              </a:rPr>
              <a:t>:</a:t>
            </a:r>
            <a:r>
              <a:rPr lang="fr-FR" b="1" i="0" u="none" strike="noStrike" dirty="0">
                <a:solidFill>
                  <a:srgbClr val="000000"/>
                </a:solidFill>
                <a:effectLst/>
                <a:latin typeface="Calibri" panose="020F0502020204030204" pitchFamily="34" charset="0"/>
              </a:rPr>
              <a:t> </a:t>
            </a:r>
            <a:r>
              <a:rPr lang="fr-FR" b="0" i="0" u="none" strike="noStrike" dirty="0">
                <a:solidFill>
                  <a:srgbClr val="000000"/>
                </a:solidFill>
                <a:effectLst/>
                <a:latin typeface="Calibri" panose="020F0502020204030204" pitchFamily="34" charset="0"/>
              </a:rPr>
              <a:t>54</a:t>
            </a:r>
            <a:r>
              <a:rPr lang="fr-FR" i="1" dirty="0">
                <a:latin typeface="Calibri" panose="020F0502020204030204" pitchFamily="34" charset="0"/>
              </a:rPr>
              <a:t> </a:t>
            </a:r>
            <a:r>
              <a:rPr lang="fr-FR" b="0" i="0" u="none" strike="noStrike" dirty="0">
                <a:solidFill>
                  <a:srgbClr val="000000"/>
                </a:solidFill>
                <a:effectLst/>
                <a:latin typeface="Calibri" panose="020F0502020204030204" pitchFamily="34" charset="0"/>
              </a:rPr>
              <a:t>=</a:t>
            </a:r>
            <a:r>
              <a:rPr lang="fr-FR" i="1" dirty="0">
                <a:latin typeface="Calibri" panose="020F0502020204030204" pitchFamily="34" charset="0"/>
              </a:rPr>
              <a:t> </a:t>
            </a:r>
            <a:r>
              <a:rPr lang="fr-FR" b="0" i="0" u="none" strike="noStrike" dirty="0">
                <a:solidFill>
                  <a:srgbClr val="000000"/>
                </a:solidFill>
                <a:effectLst/>
                <a:latin typeface="Calibri" panose="020F0502020204030204" pitchFamily="34" charset="0"/>
              </a:rPr>
              <a:t>6</a:t>
            </a:r>
            <a:r>
              <a:rPr lang="fr-FR" i="1" dirty="0">
                <a:latin typeface="Calibri" panose="020F0502020204030204" pitchFamily="34" charset="0"/>
              </a:rPr>
              <a:t> </a:t>
            </a:r>
            <a:r>
              <a:rPr lang="fr-FR" b="0" i="0" u="none" strike="noStrike" dirty="0">
                <a:solidFill>
                  <a:srgbClr val="000000"/>
                </a:solidFill>
                <a:effectLst/>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b="0" i="0" u="none" strike="noStrike" dirty="0">
                <a:solidFill>
                  <a:srgbClr val="000000"/>
                </a:solidFill>
                <a:effectLst/>
                <a:latin typeface="Calibri" panose="020F0502020204030204" pitchFamily="34" charset="0"/>
                <a:sym typeface="Symbol" panose="05050102010706020507" pitchFamily="18" charset="2"/>
              </a:rPr>
              <a:t>9.</a:t>
            </a:r>
            <a:endParaRPr lang="fr-FR" b="0" i="0" dirty="0">
              <a:effectLst/>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7</a:t>
            </a:fld>
            <a:endParaRPr lang="fr-FR"/>
          </a:p>
        </p:txBody>
      </p:sp>
    </p:spTree>
    <p:extLst>
      <p:ext uri="{BB962C8B-B14F-4D97-AF65-F5344CB8AC3E}">
        <p14:creationId xmlns:p14="http://schemas.microsoft.com/office/powerpoint/2010/main" val="19696917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rtl="0">
              <a:spcBef>
                <a:spcPts val="0"/>
              </a:spcBef>
              <a:spcAft>
                <a:spcPts val="0"/>
              </a:spcAft>
            </a:pPr>
            <a:r>
              <a:rPr lang="fr-FR" b="1" i="0" u="none" strike="noStrike" dirty="0">
                <a:solidFill>
                  <a:srgbClr val="000000"/>
                </a:solidFill>
                <a:effectLst/>
                <a:latin typeface="Calibri" panose="020F0502020204030204" pitchFamily="34" charset="0"/>
              </a:rPr>
              <a:t>Réponse attendue</a:t>
            </a:r>
            <a:r>
              <a:rPr lang="fr-FR" b="0" i="0" u="none" strike="noStrike" dirty="0">
                <a:solidFill>
                  <a:srgbClr val="000000"/>
                </a:solidFill>
                <a:effectLst/>
                <a:latin typeface="Calibri" panose="020F0502020204030204" pitchFamily="34" charset="0"/>
              </a:rPr>
              <a:t> : 3</a:t>
            </a:r>
            <a:r>
              <a:rPr lang="fr-FR" i="1" dirty="0">
                <a:latin typeface="Calibri" panose="020F0502020204030204" pitchFamily="34" charset="0"/>
              </a:rPr>
              <a:t> </a:t>
            </a:r>
            <a:r>
              <a:rPr lang="fr-FR" b="0" i="0" u="none" strike="noStrike" dirty="0">
                <a:solidFill>
                  <a:srgbClr val="000000"/>
                </a:solidFill>
                <a:effectLst/>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b="0" i="0" u="none" strike="noStrike" dirty="0">
                <a:solidFill>
                  <a:srgbClr val="000000"/>
                </a:solidFill>
                <a:effectLst/>
                <a:latin typeface="Calibri" panose="020F0502020204030204" pitchFamily="34" charset="0"/>
                <a:sym typeface="Symbol" panose="05050102010706020507" pitchFamily="18" charset="2"/>
              </a:rPr>
              <a:t>7</a:t>
            </a:r>
            <a:r>
              <a:rPr lang="fr-FR" i="1" dirty="0">
                <a:latin typeface="Calibri" panose="020F0502020204030204" pitchFamily="34" charset="0"/>
              </a:rPr>
              <a:t> </a:t>
            </a:r>
            <a:r>
              <a:rPr lang="fr-FR" b="0" i="0" u="none" strike="noStrike" dirty="0">
                <a:solidFill>
                  <a:srgbClr val="000000"/>
                </a:solidFill>
                <a:effectLst/>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b="0" i="0" u="none" strike="noStrike" dirty="0">
                <a:solidFill>
                  <a:srgbClr val="000000"/>
                </a:solidFill>
                <a:effectLst/>
                <a:latin typeface="Calibri" panose="020F0502020204030204" pitchFamily="34" charset="0"/>
                <a:sym typeface="Symbol" panose="05050102010706020507" pitchFamily="18" charset="2"/>
              </a:rPr>
              <a:t>21.</a:t>
            </a:r>
            <a:endParaRPr lang="fr-FR" b="0" i="0" dirty="0">
              <a:effectLst/>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8</a:t>
            </a:fld>
            <a:endParaRPr lang="fr-FR"/>
          </a:p>
        </p:txBody>
      </p:sp>
    </p:spTree>
    <p:extLst>
      <p:ext uri="{BB962C8B-B14F-4D97-AF65-F5344CB8AC3E}">
        <p14:creationId xmlns:p14="http://schemas.microsoft.com/office/powerpoint/2010/main" val="10232026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1" dirty="0">
                <a:latin typeface="Calibri" panose="020F0502020204030204" pitchFamily="34" charset="0"/>
              </a:rPr>
              <a:t>Aujourd’hui, nous allons effectuer des divisions. Qu’est-ce qu’une division ?</a:t>
            </a:r>
          </a:p>
          <a:p>
            <a:pPr marL="0"/>
            <a:r>
              <a:rPr lang="fr-FR" i="0" dirty="0">
                <a:latin typeface="Calibri" panose="020F0502020204030204" pitchFamily="34" charset="0"/>
              </a:rPr>
              <a:t>Interroger les élèves. </a:t>
            </a:r>
            <a:r>
              <a:rPr lang="fr-FR" i="1" dirty="0">
                <a:latin typeface="Calibri" panose="020F0502020204030204" pitchFamily="34" charset="0"/>
              </a:rPr>
              <a:t>Dans division on entend le mot « diviser », lorsqu’on divise, on coupe, on partage.</a:t>
            </a:r>
          </a:p>
          <a:p>
            <a:pPr marL="0"/>
            <a:r>
              <a:rPr lang="fr-FR" b="1" i="0" dirty="0">
                <a:latin typeface="Calibri" panose="020F0502020204030204" pitchFamily="34" charset="0"/>
              </a:rPr>
              <a:t>Une division, </a:t>
            </a:r>
            <a:r>
              <a:rPr lang="fr-FR" b="1" i="1" dirty="0">
                <a:latin typeface="Calibri" panose="020F0502020204030204" pitchFamily="34" charset="0"/>
              </a:rPr>
              <a:t>c’est le fait de partager un nombre en parts égales. </a:t>
            </a:r>
            <a:r>
              <a:rPr lang="fr-FR" i="1" dirty="0">
                <a:latin typeface="Calibri" panose="020F0502020204030204" pitchFamily="34" charset="0"/>
              </a:rPr>
              <a:t>C’est, par exemple, lorsque des pirates partagent équitablement un trésor ou que des enfants partagent équitablement des bonbons pour que chacun en ait autant. Le mot « équitablement » est très important. Cela signifie que chacun doit avoir la même quantité. On ne peut pas donner plus à l’un ou à l’autre. </a:t>
            </a:r>
          </a:p>
        </p:txBody>
      </p:sp>
      <p:sp>
        <p:nvSpPr>
          <p:cNvPr id="4" name="Espace réservé du numéro de diapositive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9</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29426358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5.xml"/><Relationship Id="rId4" Type="http://schemas.openxmlformats.org/officeDocument/2006/relationships/image" Target="../media/image5.pn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FEBFC995-DB1F-74AA-0B20-22C7D12F33FD}"/>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hasCustomPrompt="1"/>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chemeClr val="bg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3. Les tables d’addition jusqu’à 10</a:t>
            </a:r>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a:solidFill>
                  <a:schemeClr val="bg1"/>
                </a:solidFill>
                <a:latin typeface="Verdana"/>
                <a:ea typeface="Verdana"/>
                <a:cs typeface="Verdana"/>
                <a:sym typeface="Verdana"/>
              </a:rPr>
              <a:t>Réservé à la </a:t>
            </a:r>
            <a:r>
              <a:rPr lang="fr-FR" sz="2000" b="0" i="0" u="none" strike="noStrike" cap="none" err="1">
                <a:solidFill>
                  <a:schemeClr val="bg1"/>
                </a:solidFill>
                <a:latin typeface="Verdana"/>
                <a:ea typeface="Verdana"/>
                <a:cs typeface="Verdana"/>
                <a:sym typeface="Verdana"/>
              </a:rPr>
              <a:t>vidéoprojection</a:t>
            </a:r>
            <a:endParaRPr sz="2000" b="0" i="0" u="none" strike="noStrike" cap="none">
              <a:solidFill>
                <a:schemeClr val="bg1"/>
              </a:solidFill>
              <a:latin typeface="Verdana"/>
              <a:ea typeface="Verdana"/>
              <a:cs typeface="Verdana"/>
              <a:sym typeface="Verdana"/>
            </a:endParaRPr>
          </a:p>
        </p:txBody>
      </p:sp>
    </p:spTree>
    <p:extLst>
      <p:ext uri="{BB962C8B-B14F-4D97-AF65-F5344CB8AC3E}">
        <p14:creationId xmlns:p14="http://schemas.microsoft.com/office/powerpoint/2010/main" val="18752737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re et contenu" type="obj">
  <p:cSld name="Titre et contenu">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extLst>
      <p:ext uri="{BB962C8B-B14F-4D97-AF65-F5344CB8AC3E}">
        <p14:creationId xmlns:p14="http://schemas.microsoft.com/office/powerpoint/2010/main" val="6332660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re et contenu" type="obj" preserve="1">
  <p:cSld name="1_Titre et contenu">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hasCustomPrompt="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r>
              <a:rPr lang="fr-FR"/>
              <a:t>Calcule.</a:t>
            </a:r>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pic>
        <p:nvPicPr>
          <p:cNvPr id="7" name="Image 6">
            <a:extLst>
              <a:ext uri="{FF2B5EF4-FFF2-40B4-BE49-F238E27FC236}">
                <a16:creationId xmlns:a16="http://schemas.microsoft.com/office/drawing/2014/main" id="{A55BA86F-BE0D-CB8E-B504-102F1957DF7F}"/>
              </a:ext>
            </a:extLst>
          </p:cNvPr>
          <p:cNvPicPr preferRelativeResize="0">
            <a:picLocks/>
          </p:cNvPicPr>
          <p:nvPr userDrawn="1"/>
        </p:nvPicPr>
        <p:blipFill>
          <a:blip r:embed="rId3">
            <a:extLst>
              <a:ext uri="{28A0092B-C50C-407E-A947-70E740481C1C}">
                <a14:useLocalDpi xmlns:a14="http://schemas.microsoft.com/office/drawing/2010/main" val="0"/>
              </a:ext>
            </a:extLst>
          </a:blip>
          <a:srcRect/>
          <a:stretch/>
        </p:blipFill>
        <p:spPr>
          <a:xfrm>
            <a:off x="3467840" y="1734532"/>
            <a:ext cx="2131447" cy="1660601"/>
          </a:xfrm>
          <a:prstGeom prst="rect">
            <a:avLst/>
          </a:prstGeom>
          <a:ln>
            <a:noFill/>
          </a:ln>
        </p:spPr>
      </p:pic>
      <p:pic>
        <p:nvPicPr>
          <p:cNvPr id="8" name="Image 7">
            <a:extLst>
              <a:ext uri="{FF2B5EF4-FFF2-40B4-BE49-F238E27FC236}">
                <a16:creationId xmlns:a16="http://schemas.microsoft.com/office/drawing/2014/main" id="{CC5EA09C-7D38-4036-984C-0DAC19512DA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584788" y="4580462"/>
            <a:ext cx="1897549" cy="979950"/>
          </a:xfrm>
          <a:prstGeom prst="rect">
            <a:avLst/>
          </a:prstGeom>
        </p:spPr>
      </p:pic>
    </p:spTree>
    <p:extLst>
      <p:ext uri="{BB962C8B-B14F-4D97-AF65-F5344CB8AC3E}">
        <p14:creationId xmlns:p14="http://schemas.microsoft.com/office/powerpoint/2010/main" val="30931696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Deux contenus" type="twoObj">
  <p:cSld name="Deux contenus">
    <p:spTree>
      <p:nvGrpSpPr>
        <p:cNvPr id="1" name="Shape 30"/>
        <p:cNvGrpSpPr/>
        <p:nvPr/>
      </p:nvGrpSpPr>
      <p:grpSpPr>
        <a:xfrm>
          <a:off x="0" y="0"/>
          <a:ext cx="0" cy="0"/>
          <a:chOff x="0" y="0"/>
          <a:chExt cx="0" cy="0"/>
        </a:xfrm>
      </p:grpSpPr>
      <p:sp>
        <p:nvSpPr>
          <p:cNvPr id="31" name="Google Shape;31;p43"/>
          <p:cNvSpPr/>
          <p:nvPr/>
        </p:nvSpPr>
        <p:spPr>
          <a:xfrm>
            <a:off x="5715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36" name="Google Shape;36;p43"/>
          <p:cNvPicPr preferRelativeResize="0"/>
          <p:nvPr/>
        </p:nvPicPr>
        <p:blipFill rotWithShape="1">
          <a:blip r:embed="rId2">
            <a:alphaModFix/>
          </a:blip>
          <a:srcRect/>
          <a:stretch/>
        </p:blipFill>
        <p:spPr>
          <a:xfrm>
            <a:off x="6885427" y="-1"/>
            <a:ext cx="2258573" cy="472441"/>
          </a:xfrm>
          <a:prstGeom prst="rect">
            <a:avLst/>
          </a:prstGeom>
          <a:noFill/>
          <a:ln>
            <a:noFill/>
          </a:ln>
        </p:spPr>
      </p:pic>
    </p:spTree>
    <p:extLst>
      <p:ext uri="{BB962C8B-B14F-4D97-AF65-F5344CB8AC3E}">
        <p14:creationId xmlns:p14="http://schemas.microsoft.com/office/powerpoint/2010/main" val="3129230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25"/>
        <p:cNvGrpSpPr/>
        <p:nvPr/>
      </p:nvGrpSpPr>
      <p:grpSpPr>
        <a:xfrm>
          <a:off x="0" y="0"/>
          <a:ext cx="0" cy="0"/>
          <a:chOff x="0" y="0"/>
          <a:chExt cx="0" cy="0"/>
        </a:xfrm>
      </p:grpSpPr>
      <p:sp>
        <p:nvSpPr>
          <p:cNvPr id="26" name="Google Shape;26;p43"/>
          <p:cNvSpPr/>
          <p:nvPr/>
        </p:nvSpPr>
        <p:spPr>
          <a:xfrm>
            <a:off x="5715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7" name="Google Shape;27;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 name="Google Shape;29;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0" name="Google Shape;30;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31" name="Google Shape;31;p43"/>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38"/>
        <p:cNvGrpSpPr/>
        <p:nvPr/>
      </p:nvGrpSpPr>
      <p:grpSpPr>
        <a:xfrm>
          <a:off x="0" y="0"/>
          <a:ext cx="0" cy="0"/>
          <a:chOff x="0" y="0"/>
          <a:chExt cx="0" cy="0"/>
        </a:xfrm>
      </p:grpSpPr>
      <p:sp>
        <p:nvSpPr>
          <p:cNvPr id="39" name="Google Shape;39;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EC527E"/>
              </a:solidFill>
              <a:latin typeface="Calibri"/>
              <a:ea typeface="Calibri"/>
              <a:cs typeface="Calibri"/>
              <a:sym typeface="Calibri"/>
            </a:endParaRPr>
          </a:p>
        </p:txBody>
      </p:sp>
      <p:sp>
        <p:nvSpPr>
          <p:cNvPr id="40" name="Google Shape;40;p38"/>
          <p:cNvSpPr txBox="1">
            <a:spLocks noGrp="1"/>
          </p:cNvSpPr>
          <p:nvPr>
            <p:ph type="title"/>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p38"/>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38"/>
          <p:cNvSpPr/>
          <p:nvPr/>
        </p:nvSpPr>
        <p:spPr>
          <a:xfrm>
            <a:off x="18039"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43" name="Google Shape;43;p38"/>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44"/>
        <p:cNvGrpSpPr/>
        <p:nvPr/>
      </p:nvGrpSpPr>
      <p:grpSpPr>
        <a:xfrm>
          <a:off x="0" y="0"/>
          <a:ext cx="0" cy="0"/>
          <a:chOff x="0" y="0"/>
          <a:chExt cx="0" cy="0"/>
        </a:xfrm>
      </p:grpSpPr>
      <p:sp>
        <p:nvSpPr>
          <p:cNvPr id="45" name="Google Shape;45;p45"/>
          <p:cNvSpPr/>
          <p:nvPr/>
        </p:nvSpPr>
        <p:spPr>
          <a:xfrm>
            <a:off x="5715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 name="Google Shape;46;p45"/>
          <p:cNvSpPr txBox="1">
            <a:spLocks noGrp="1"/>
          </p:cNvSpPr>
          <p:nvPr>
            <p:ph type="title"/>
          </p:nvPr>
        </p:nvSpPr>
        <p:spPr>
          <a:xfrm>
            <a:off x="57150" y="0"/>
            <a:ext cx="6379864"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45"/>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8" name="Google Shape;48;p45"/>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9" name="Google Shape;49;p45"/>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0" name="Google Shape;50;p4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51"/>
        <p:cNvGrpSpPr/>
        <p:nvPr/>
      </p:nvGrpSpPr>
      <p:grpSpPr>
        <a:xfrm>
          <a:off x="0" y="0"/>
          <a:ext cx="0" cy="0"/>
          <a:chOff x="0" y="0"/>
          <a:chExt cx="0" cy="0"/>
        </a:xfrm>
      </p:grpSpPr>
      <p:sp>
        <p:nvSpPr>
          <p:cNvPr id="52" name="Google Shape;52;p46"/>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3" name="Google Shape;53;p46"/>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4" name="Google Shape;54;p46"/>
          <p:cNvSpPr txBox="1">
            <a:spLocks noGrp="1"/>
          </p:cNvSpPr>
          <p:nvPr>
            <p:ph type="title"/>
          </p:nvPr>
        </p:nvSpPr>
        <p:spPr>
          <a:xfrm>
            <a:off x="57149" y="0"/>
            <a:ext cx="6162581"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55" name="Google Shape;55;p46"/>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62"/>
        <p:cNvGrpSpPr/>
        <p:nvPr/>
      </p:nvGrpSpPr>
      <p:grpSpPr>
        <a:xfrm>
          <a:off x="0" y="0"/>
          <a:ext cx="0" cy="0"/>
          <a:chOff x="0" y="0"/>
          <a:chExt cx="0" cy="0"/>
        </a:xfrm>
      </p:grpSpPr>
      <p:sp>
        <p:nvSpPr>
          <p:cNvPr id="63" name="Google Shape;63;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4" name="Google Shape;64;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5" name="Google Shape;65;p40"/>
          <p:cNvSpPr txBox="1">
            <a:spLocks noGrp="1"/>
          </p:cNvSpPr>
          <p:nvPr>
            <p:ph type="title"/>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re et contenu">
  <p:cSld name="Titre et contenu">
    <p:spTree>
      <p:nvGrpSpPr>
        <p:cNvPr id="1" name="Shape 68"/>
        <p:cNvGrpSpPr/>
        <p:nvPr/>
      </p:nvGrpSpPr>
      <p:grpSpPr>
        <a:xfrm>
          <a:off x="0" y="0"/>
          <a:ext cx="0" cy="0"/>
          <a:chOff x="0" y="0"/>
          <a:chExt cx="0" cy="0"/>
        </a:xfrm>
      </p:grpSpPr>
      <p:sp>
        <p:nvSpPr>
          <p:cNvPr id="69" name="Google Shape;69;p48"/>
          <p:cNvSpPr/>
          <p:nvPr/>
        </p:nvSpPr>
        <p:spPr>
          <a:xfrm>
            <a:off x="0" y="0"/>
            <a:ext cx="9144000" cy="476672"/>
          </a:xfrm>
          <a:prstGeom prst="rect">
            <a:avLst/>
          </a:prstGeom>
          <a:solidFill>
            <a:srgbClr val="FFD33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EC527E"/>
              </a:solidFill>
              <a:latin typeface="Calibri"/>
              <a:ea typeface="Calibri"/>
              <a:cs typeface="Calibri"/>
              <a:sym typeface="Calibri"/>
            </a:endParaRPr>
          </a:p>
        </p:txBody>
      </p:sp>
      <p:sp>
        <p:nvSpPr>
          <p:cNvPr id="70" name="Google Shape;70;p48"/>
          <p:cNvSpPr txBox="1">
            <a:spLocks noGrp="1"/>
          </p:cNvSpPr>
          <p:nvPr>
            <p:ph type="title"/>
          </p:nvPr>
        </p:nvSpPr>
        <p:spPr>
          <a:xfrm>
            <a:off x="77714" y="-13971"/>
            <a:ext cx="6087695" cy="476673"/>
          </a:xfrm>
          <a:prstGeom prst="rect">
            <a:avLst/>
          </a:prstGeom>
          <a:solidFill>
            <a:srgbClr val="FFD333"/>
          </a:solid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48"/>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2" name="Google Shape;72;p48"/>
          <p:cNvSpPr/>
          <p:nvPr/>
        </p:nvSpPr>
        <p:spPr>
          <a:xfrm>
            <a:off x="18039"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73" name="Google Shape;73;p48"/>
          <p:cNvPicPr preferRelativeResize="0"/>
          <p:nvPr/>
        </p:nvPicPr>
        <p:blipFill rotWithShape="1">
          <a:blip r:embed="rId2">
            <a:alphaModFix/>
          </a:blip>
          <a:srcRect/>
          <a:stretch/>
        </p:blipFill>
        <p:spPr>
          <a:xfrm>
            <a:off x="8381494" y="-257514"/>
            <a:ext cx="914402" cy="1225298"/>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80"/>
        <p:cNvGrpSpPr/>
        <p:nvPr/>
      </p:nvGrpSpPr>
      <p:grpSpPr>
        <a:xfrm>
          <a:off x="0" y="0"/>
          <a:ext cx="0" cy="0"/>
          <a:chOff x="0" y="0"/>
          <a:chExt cx="0" cy="0"/>
        </a:xfrm>
      </p:grpSpPr>
      <p:sp>
        <p:nvSpPr>
          <p:cNvPr id="81" name="Google Shape;81;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2" name="Google Shape;82;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3" name="Google Shape;83;p42"/>
          <p:cNvSpPr txBox="1">
            <a:spLocks noGrp="1"/>
          </p:cNvSpPr>
          <p:nvPr>
            <p:ph type="title"/>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84" name="Google Shape;84;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re et contenu">
  <p:cSld name="Titre et contenu">
    <p:spTree>
      <p:nvGrpSpPr>
        <p:cNvPr id="1" name="Shape 86"/>
        <p:cNvGrpSpPr/>
        <p:nvPr/>
      </p:nvGrpSpPr>
      <p:grpSpPr>
        <a:xfrm>
          <a:off x="0" y="0"/>
          <a:ext cx="0" cy="0"/>
          <a:chOff x="0" y="0"/>
          <a:chExt cx="0" cy="0"/>
        </a:xfrm>
      </p:grpSpPr>
      <p:sp>
        <p:nvSpPr>
          <p:cNvPr id="87" name="Google Shape;87;p50"/>
          <p:cNvSpPr/>
          <p:nvPr/>
        </p:nvSpPr>
        <p:spPr>
          <a:xfrm>
            <a:off x="0" y="0"/>
            <a:ext cx="9144000" cy="476672"/>
          </a:xfrm>
          <a:prstGeom prst="rect">
            <a:avLst/>
          </a:prstGeom>
          <a:solidFill>
            <a:srgbClr val="61C4D1"/>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EC527E"/>
              </a:solidFill>
              <a:latin typeface="Calibri"/>
              <a:ea typeface="Calibri"/>
              <a:cs typeface="Calibri"/>
              <a:sym typeface="Calibri"/>
            </a:endParaRPr>
          </a:p>
        </p:txBody>
      </p:sp>
      <p:sp>
        <p:nvSpPr>
          <p:cNvPr id="88" name="Google Shape;88;p50"/>
          <p:cNvSpPr txBox="1">
            <a:spLocks noGrp="1"/>
          </p:cNvSpPr>
          <p:nvPr>
            <p:ph type="title"/>
          </p:nvPr>
        </p:nvSpPr>
        <p:spPr>
          <a:xfrm>
            <a:off x="72468" y="0"/>
            <a:ext cx="4113032" cy="476673"/>
          </a:xfrm>
          <a:prstGeom prst="rect">
            <a:avLst/>
          </a:prstGeom>
          <a:solidFill>
            <a:srgbClr val="61C4D1"/>
          </a:solid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9" name="Google Shape;89;p50"/>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0" name="Google Shape;90;p50"/>
          <p:cNvSpPr/>
          <p:nvPr/>
        </p:nvSpPr>
        <p:spPr>
          <a:xfrm>
            <a:off x="18039"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7.xml"/><Relationship Id="rId1" Type="http://schemas.openxmlformats.org/officeDocument/2006/relationships/slideLayout" Target="../slideLayouts/slideLayout6.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9.xml"/><Relationship Id="rId1" Type="http://schemas.openxmlformats.org/officeDocument/2006/relationships/slideLayout" Target="../slideLayouts/slideLayout8.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5" Type="http://schemas.openxmlformats.org/officeDocument/2006/relationships/theme" Target="../theme/theme5.xml"/><Relationship Id="rId4"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0" r:id="rId1"/>
    <p:sldLayoutId id="2147483651"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2"/>
        <p:cNvGrpSpPr/>
        <p:nvPr/>
      </p:nvGrpSpPr>
      <p:grpSpPr>
        <a:xfrm>
          <a:off x="0" y="0"/>
          <a:ext cx="0" cy="0"/>
          <a:chOff x="0" y="0"/>
          <a:chExt cx="0" cy="0"/>
        </a:xfrm>
      </p:grpSpPr>
      <p:sp>
        <p:nvSpPr>
          <p:cNvPr id="33" name="Google Shape;33;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34" name="Google Shape;34;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5" name="Google Shape;35;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36" name="Google Shape;36;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37" name="Google Shape;37;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3" r:id="rId1"/>
    <p:sldLayoutId id="2147483654" r:id="rId2"/>
    <p:sldLayoutId id="2147483655"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6"/>
        <p:cNvGrpSpPr/>
        <p:nvPr/>
      </p:nvGrpSpPr>
      <p:grpSpPr>
        <a:xfrm>
          <a:off x="0" y="0"/>
          <a:ext cx="0" cy="0"/>
          <a:chOff x="0" y="0"/>
          <a:chExt cx="0" cy="0"/>
        </a:xfrm>
      </p:grpSpPr>
      <p:sp>
        <p:nvSpPr>
          <p:cNvPr id="57" name="Google Shape;57;p3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58" name="Google Shape;58;p3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9" name="Google Shape;59;p3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60" name="Google Shape;60;p3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61" name="Google Shape;61;p3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7" r:id="rId1"/>
    <p:sldLayoutId id="2147483658"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4"/>
        <p:cNvGrpSpPr/>
        <p:nvPr/>
      </p:nvGrpSpPr>
      <p:grpSpPr>
        <a:xfrm>
          <a:off x="0" y="0"/>
          <a:ext cx="0" cy="0"/>
          <a:chOff x="0" y="0"/>
          <a:chExt cx="0" cy="0"/>
        </a:xfrm>
      </p:grpSpPr>
      <p:sp>
        <p:nvSpPr>
          <p:cNvPr id="75" name="Google Shape;75;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6" name="Google Shape;76;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7" name="Google Shape;77;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78" name="Google Shape;78;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79" name="Google Shape;79;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0" r:id="rId1"/>
    <p:sldLayoutId id="2147483661"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extLst>
      <p:ext uri="{BB962C8B-B14F-4D97-AF65-F5344CB8AC3E}">
        <p14:creationId xmlns:p14="http://schemas.microsoft.com/office/powerpoint/2010/main" val="1227255148"/>
      </p:ext>
    </p:extLst>
  </p:cSld>
  <p:clrMap bg1="lt1" tx1="dk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p:txBody>
          <a:bodyPr>
            <a:noAutofit/>
          </a:bodyPr>
          <a:lstStyle/>
          <a:p>
            <a:pPr lvl="0"/>
            <a:r>
              <a:rPr lang="fr-FR"/>
              <a:t>66. La division (1)</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53475E15-2E9F-E598-A526-F1FDF2C25D70}"/>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73FB2BB5-53E0-25F7-7570-E82FA7626FA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9859892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B34F6B-1F2D-1494-7734-AF10BD027760}"/>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250A3F4F-5DFE-4ADC-DEAC-8F335C9455EE}"/>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2FAD30F3-0BC1-ED0A-735B-E985126A01B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51752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8A0A61BD-B3F3-5FCF-7543-E08CAD29D4E2}"/>
              </a:ext>
            </a:extLst>
          </p:cNvPr>
          <p:cNvSpPr>
            <a:spLocks noGrp="1"/>
          </p:cNvSpPr>
          <p:nvPr>
            <p:ph type="title"/>
          </p:nvPr>
        </p:nvSpPr>
        <p:spPr/>
        <p:txBody>
          <a:bodyPr/>
          <a:lstStyle/>
          <a:p>
            <a:endParaRPr lang="fr-FR"/>
          </a:p>
        </p:txBody>
      </p:sp>
      <p:pic>
        <p:nvPicPr>
          <p:cNvPr id="12" name="Image 11">
            <a:extLst>
              <a:ext uri="{FF2B5EF4-FFF2-40B4-BE49-F238E27FC236}">
                <a16:creationId xmlns:a16="http://schemas.microsoft.com/office/drawing/2014/main" id="{AC12BE64-709A-F1BE-8EA9-37D9882FD17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9165114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a:extLst>
              <a:ext uri="{FF2B5EF4-FFF2-40B4-BE49-F238E27FC236}">
                <a16:creationId xmlns:a16="http://schemas.microsoft.com/office/drawing/2014/main" id="{5139A09D-56AC-4433-34DD-118A3674154A}"/>
              </a:ext>
            </a:extLst>
          </p:cNvPr>
          <p:cNvSpPr>
            <a:spLocks noGrp="1"/>
          </p:cNvSpPr>
          <p:nvPr>
            <p:ph type="title"/>
          </p:nvPr>
        </p:nvSpPr>
        <p:spPr/>
        <p:txBody>
          <a:bodyPr/>
          <a:lstStyle/>
          <a:p>
            <a:endParaRPr lang="fr-FR"/>
          </a:p>
        </p:txBody>
      </p:sp>
      <p:pic>
        <p:nvPicPr>
          <p:cNvPr id="17" name="Image 16">
            <a:extLst>
              <a:ext uri="{FF2B5EF4-FFF2-40B4-BE49-F238E27FC236}">
                <a16:creationId xmlns:a16="http://schemas.microsoft.com/office/drawing/2014/main" id="{3986AFF1-1CF1-25C8-B867-E2EA08D000D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580346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621F81D4-51F6-9643-08EE-8DA016753571}"/>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9EFE946A-944B-C27B-A482-F8F707BE7E1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5389326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B5C3096A-B583-A410-6A6C-A5D6A9455357}"/>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913EA49C-05EA-15BE-7FF9-E27AB6097F6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598099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C4993549-27F9-9CA8-C6EB-649A7FC8481B}"/>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6B63D0A0-9994-B06D-7D0E-3AE01FB2CB6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3756147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88DEC802-BCD9-12EB-406F-CC32D46A3611}"/>
              </a:ext>
            </a:extLst>
          </p:cNvPr>
          <p:cNvSpPr>
            <a:spLocks noGrp="1"/>
          </p:cNvSpPr>
          <p:nvPr>
            <p:ph type="title"/>
          </p:nvPr>
        </p:nvSpPr>
        <p:spPr/>
        <p:txBody>
          <a:bodyPr/>
          <a:lstStyle/>
          <a:p>
            <a:endParaRPr lang="fr-FR"/>
          </a:p>
        </p:txBody>
      </p:sp>
      <p:pic>
        <p:nvPicPr>
          <p:cNvPr id="5" name="Image 4">
            <a:extLst>
              <a:ext uri="{FF2B5EF4-FFF2-40B4-BE49-F238E27FC236}">
                <a16:creationId xmlns:a16="http://schemas.microsoft.com/office/drawing/2014/main" id="{511E9D1B-21E8-D603-F11B-8CC44189003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7214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5EC77124-3E27-0755-119B-FAEC34C850E4}"/>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0027A1E4-E42D-40CD-5060-1B38A564D51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642636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D1D57F-95FC-9F90-266D-A06A1715465B}"/>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71DD24FF-259E-39BD-F659-BA8C34DBC45C}"/>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2890A0CC-49EA-CF2B-BB63-30358F2E9C3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1478083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318BE0E3-9128-7A4B-DE98-25A5A74ABDC9}"/>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54EE15A5-5823-41F0-B044-148EAB39C772}"/>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D5CBF2E2-172D-2A5E-6A2F-75F177A6778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4977640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DE00DF-C992-BDBA-2B34-4F564549BF78}"/>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DE2AD937-854E-6D79-8A10-DE66C17F9436}"/>
              </a:ext>
            </a:extLst>
          </p:cNvPr>
          <p:cNvSpPr>
            <a:spLocks noGrp="1"/>
          </p:cNvSpPr>
          <p:nvPr>
            <p:ph type="title"/>
          </p:nvPr>
        </p:nvSpPr>
        <p:spPr/>
        <p:txBody>
          <a:bodyPr/>
          <a:lstStyle/>
          <a:p>
            <a:endParaRPr lang="fr-FR"/>
          </a:p>
        </p:txBody>
      </p:sp>
      <p:pic>
        <p:nvPicPr>
          <p:cNvPr id="22" name="Image 21">
            <a:extLst>
              <a:ext uri="{FF2B5EF4-FFF2-40B4-BE49-F238E27FC236}">
                <a16:creationId xmlns:a16="http://schemas.microsoft.com/office/drawing/2014/main" id="{86BBCBF5-6564-573C-97F7-DA8CCDC6663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4941897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B17E88F5-281F-DB96-F4B3-C606CB0E06A5}"/>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1D641783-B7F0-5EB6-4FE8-897948DCDD0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1807449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E9B2E7-C2C9-AAFE-826F-EC786AA7D5FB}"/>
            </a:ext>
          </a:extLst>
        </p:cNvPr>
        <p:cNvGrpSpPr/>
        <p:nvPr/>
      </p:nvGrpSpPr>
      <p:grpSpPr>
        <a:xfrm>
          <a:off x="0" y="0"/>
          <a:ext cx="0" cy="0"/>
          <a:chOff x="0" y="0"/>
          <a:chExt cx="0" cy="0"/>
        </a:xfrm>
      </p:grpSpPr>
      <p:sp>
        <p:nvSpPr>
          <p:cNvPr id="15" name="Titre 14">
            <a:extLst>
              <a:ext uri="{FF2B5EF4-FFF2-40B4-BE49-F238E27FC236}">
                <a16:creationId xmlns:a16="http://schemas.microsoft.com/office/drawing/2014/main" id="{F3649BD0-D3F7-8A9B-86D5-D1A7D87584D8}"/>
              </a:ext>
            </a:extLst>
          </p:cNvPr>
          <p:cNvSpPr>
            <a:spLocks noGrp="1"/>
          </p:cNvSpPr>
          <p:nvPr>
            <p:ph type="title"/>
          </p:nvPr>
        </p:nvSpPr>
        <p:spPr/>
        <p:txBody>
          <a:bodyPr/>
          <a:lstStyle/>
          <a:p>
            <a:endParaRPr lang="fr-FR"/>
          </a:p>
        </p:txBody>
      </p:sp>
      <p:pic>
        <p:nvPicPr>
          <p:cNvPr id="17" name="Image 16">
            <a:extLst>
              <a:ext uri="{FF2B5EF4-FFF2-40B4-BE49-F238E27FC236}">
                <a16:creationId xmlns:a16="http://schemas.microsoft.com/office/drawing/2014/main" id="{3D9E47FA-988B-9D1D-0001-B75D6745667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223753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9E6C59-E30F-DF9D-3E1A-6BBCE9A718A4}"/>
            </a:ext>
          </a:extLst>
        </p:cNvPr>
        <p:cNvGrpSpPr/>
        <p:nvPr/>
      </p:nvGrpSpPr>
      <p:grpSpPr>
        <a:xfrm>
          <a:off x="0" y="0"/>
          <a:ext cx="0" cy="0"/>
          <a:chOff x="0" y="0"/>
          <a:chExt cx="0" cy="0"/>
        </a:xfrm>
      </p:grpSpPr>
      <p:sp>
        <p:nvSpPr>
          <p:cNvPr id="18" name="Titre 17">
            <a:extLst>
              <a:ext uri="{FF2B5EF4-FFF2-40B4-BE49-F238E27FC236}">
                <a16:creationId xmlns:a16="http://schemas.microsoft.com/office/drawing/2014/main" id="{F24722E8-36E0-2D6B-17B2-2BFECA8685E2}"/>
              </a:ext>
            </a:extLst>
          </p:cNvPr>
          <p:cNvSpPr>
            <a:spLocks noGrp="1"/>
          </p:cNvSpPr>
          <p:nvPr>
            <p:ph type="title"/>
          </p:nvPr>
        </p:nvSpPr>
        <p:spPr/>
        <p:txBody>
          <a:bodyPr/>
          <a:lstStyle/>
          <a:p>
            <a:endParaRPr lang="fr-FR"/>
          </a:p>
        </p:txBody>
      </p:sp>
      <p:pic>
        <p:nvPicPr>
          <p:cNvPr id="20" name="Image 19">
            <a:extLst>
              <a:ext uri="{FF2B5EF4-FFF2-40B4-BE49-F238E27FC236}">
                <a16:creationId xmlns:a16="http://schemas.microsoft.com/office/drawing/2014/main" id="{8764FEBD-4978-AD02-E2E0-8BA35EEC153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195692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9DC781B8-7983-07A6-ABC0-1AA6F946E8F8}"/>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527DEE31-7917-9E9E-13A5-432B4961EA78}"/>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906B2655-3445-F3FD-D92B-A3E5C623586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3508722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8E0BCF-29B5-CA7D-580B-E34D084C10BF}"/>
            </a:ext>
          </a:extLst>
        </p:cNvPr>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50F67676-1E75-66A8-9D91-FD9533D89562}"/>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5E803470-F32D-D973-561F-8183592A7C3A}"/>
              </a:ext>
            </a:extLst>
          </p:cNvPr>
          <p:cNvSpPr>
            <a:spLocks noGrp="1"/>
          </p:cNvSpPr>
          <p:nvPr>
            <p:ph type="title"/>
          </p:nvPr>
        </p:nvSpPr>
        <p:spPr/>
        <p:txBody>
          <a:bodyPr/>
          <a:lstStyle/>
          <a:p>
            <a:endParaRPr lang="fr-FR"/>
          </a:p>
        </p:txBody>
      </p:sp>
      <p:pic>
        <p:nvPicPr>
          <p:cNvPr id="12" name="Image 11">
            <a:extLst>
              <a:ext uri="{FF2B5EF4-FFF2-40B4-BE49-F238E27FC236}">
                <a16:creationId xmlns:a16="http://schemas.microsoft.com/office/drawing/2014/main" id="{CE2A2758-3852-7BA5-40D5-6D3A8715FAD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0231473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A5C5CA-3F8C-9E9D-07A3-3166804F51D6}"/>
            </a:ext>
          </a:extLst>
        </p:cNvPr>
        <p:cNvGrpSpPr/>
        <p:nvPr/>
      </p:nvGrpSpPr>
      <p:grpSpPr>
        <a:xfrm>
          <a:off x="0" y="0"/>
          <a:ext cx="0" cy="0"/>
          <a:chOff x="0" y="0"/>
          <a:chExt cx="0" cy="0"/>
        </a:xfrm>
      </p:grpSpPr>
      <p:sp>
        <p:nvSpPr>
          <p:cNvPr id="8" name="Espace réservé du texte 7">
            <a:extLst>
              <a:ext uri="{FF2B5EF4-FFF2-40B4-BE49-F238E27FC236}">
                <a16:creationId xmlns:a16="http://schemas.microsoft.com/office/drawing/2014/main" id="{B8488133-0E28-F66A-619E-0CAF1244B1AA}"/>
              </a:ext>
            </a:extLst>
          </p:cNvPr>
          <p:cNvSpPr>
            <a:spLocks noGrp="1"/>
          </p:cNvSpPr>
          <p:nvPr>
            <p:ph type="body" idx="1"/>
          </p:nvPr>
        </p:nvSpPr>
        <p:spPr/>
        <p:txBody>
          <a:bodyPr/>
          <a:lstStyle/>
          <a:p>
            <a:endParaRPr lang="fr-FR"/>
          </a:p>
        </p:txBody>
      </p:sp>
      <p:sp>
        <p:nvSpPr>
          <p:cNvPr id="10" name="Titre 9">
            <a:extLst>
              <a:ext uri="{FF2B5EF4-FFF2-40B4-BE49-F238E27FC236}">
                <a16:creationId xmlns:a16="http://schemas.microsoft.com/office/drawing/2014/main" id="{0D9CF386-410B-3AC0-1E79-D9CDFAA098D9}"/>
              </a:ext>
            </a:extLst>
          </p:cNvPr>
          <p:cNvSpPr>
            <a:spLocks noGrp="1"/>
          </p:cNvSpPr>
          <p:nvPr>
            <p:ph type="title"/>
          </p:nvPr>
        </p:nvSpPr>
        <p:spPr/>
        <p:txBody>
          <a:bodyPr/>
          <a:lstStyle/>
          <a:p>
            <a:endParaRPr lang="fr-FR"/>
          </a:p>
        </p:txBody>
      </p:sp>
      <p:pic>
        <p:nvPicPr>
          <p:cNvPr id="12" name="Image 11">
            <a:extLst>
              <a:ext uri="{FF2B5EF4-FFF2-40B4-BE49-F238E27FC236}">
                <a16:creationId xmlns:a16="http://schemas.microsoft.com/office/drawing/2014/main" id="{899B52B9-2BBE-61A4-55A4-87B531AADC1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677766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8E0BCF-29B5-CA7D-580B-E34D084C10BF}"/>
            </a:ext>
          </a:extLst>
        </p:cNvPr>
        <p:cNvGrpSpPr/>
        <p:nvPr/>
      </p:nvGrpSpPr>
      <p:grpSpPr>
        <a:xfrm>
          <a:off x="0" y="0"/>
          <a:ext cx="0" cy="0"/>
          <a:chOff x="0" y="0"/>
          <a:chExt cx="0" cy="0"/>
        </a:xfrm>
      </p:grpSpPr>
      <p:sp>
        <p:nvSpPr>
          <p:cNvPr id="8" name="Espace réservé du texte 7">
            <a:extLst>
              <a:ext uri="{FF2B5EF4-FFF2-40B4-BE49-F238E27FC236}">
                <a16:creationId xmlns:a16="http://schemas.microsoft.com/office/drawing/2014/main" id="{2FB9934F-8138-93FF-F4CF-9140383BBDC9}"/>
              </a:ext>
            </a:extLst>
          </p:cNvPr>
          <p:cNvSpPr>
            <a:spLocks noGrp="1"/>
          </p:cNvSpPr>
          <p:nvPr>
            <p:ph type="body" idx="1"/>
          </p:nvPr>
        </p:nvSpPr>
        <p:spPr/>
        <p:txBody>
          <a:bodyPr/>
          <a:lstStyle/>
          <a:p>
            <a:endParaRPr lang="fr-FR"/>
          </a:p>
        </p:txBody>
      </p:sp>
      <p:sp>
        <p:nvSpPr>
          <p:cNvPr id="10" name="Titre 9">
            <a:extLst>
              <a:ext uri="{FF2B5EF4-FFF2-40B4-BE49-F238E27FC236}">
                <a16:creationId xmlns:a16="http://schemas.microsoft.com/office/drawing/2014/main" id="{DD68F7A6-FC31-4A30-8204-2B52D8FF3911}"/>
              </a:ext>
            </a:extLst>
          </p:cNvPr>
          <p:cNvSpPr>
            <a:spLocks noGrp="1"/>
          </p:cNvSpPr>
          <p:nvPr>
            <p:ph type="title"/>
          </p:nvPr>
        </p:nvSpPr>
        <p:spPr/>
        <p:txBody>
          <a:bodyPr/>
          <a:lstStyle/>
          <a:p>
            <a:endParaRPr lang="fr-FR"/>
          </a:p>
        </p:txBody>
      </p:sp>
      <p:pic>
        <p:nvPicPr>
          <p:cNvPr id="12" name="Image 11">
            <a:extLst>
              <a:ext uri="{FF2B5EF4-FFF2-40B4-BE49-F238E27FC236}">
                <a16:creationId xmlns:a16="http://schemas.microsoft.com/office/drawing/2014/main" id="{63790BAD-3035-7FC4-2328-3056C1F6B86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4435914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8E0BCF-29B5-CA7D-580B-E34D084C10BF}"/>
            </a:ext>
          </a:extLst>
        </p:cNvPr>
        <p:cNvGrpSpPr/>
        <p:nvPr/>
      </p:nvGrpSpPr>
      <p:grpSpPr>
        <a:xfrm>
          <a:off x="0" y="0"/>
          <a:ext cx="0" cy="0"/>
          <a:chOff x="0" y="0"/>
          <a:chExt cx="0" cy="0"/>
        </a:xfrm>
      </p:grpSpPr>
      <p:sp>
        <p:nvSpPr>
          <p:cNvPr id="8" name="Espace réservé du texte 7">
            <a:extLst>
              <a:ext uri="{FF2B5EF4-FFF2-40B4-BE49-F238E27FC236}">
                <a16:creationId xmlns:a16="http://schemas.microsoft.com/office/drawing/2014/main" id="{CAB07953-023D-94CD-0D2D-B308C8F72DEB}"/>
              </a:ext>
            </a:extLst>
          </p:cNvPr>
          <p:cNvSpPr>
            <a:spLocks noGrp="1"/>
          </p:cNvSpPr>
          <p:nvPr>
            <p:ph type="body" idx="1"/>
          </p:nvPr>
        </p:nvSpPr>
        <p:spPr/>
        <p:txBody>
          <a:bodyPr/>
          <a:lstStyle/>
          <a:p>
            <a:endParaRPr lang="fr-FR"/>
          </a:p>
        </p:txBody>
      </p:sp>
      <p:sp>
        <p:nvSpPr>
          <p:cNvPr id="10" name="Titre 9">
            <a:extLst>
              <a:ext uri="{FF2B5EF4-FFF2-40B4-BE49-F238E27FC236}">
                <a16:creationId xmlns:a16="http://schemas.microsoft.com/office/drawing/2014/main" id="{E9FC3333-C6E9-CA58-2F92-4870A7C33504}"/>
              </a:ext>
            </a:extLst>
          </p:cNvPr>
          <p:cNvSpPr>
            <a:spLocks noGrp="1"/>
          </p:cNvSpPr>
          <p:nvPr>
            <p:ph type="title"/>
          </p:nvPr>
        </p:nvSpPr>
        <p:spPr/>
        <p:txBody>
          <a:bodyPr/>
          <a:lstStyle/>
          <a:p>
            <a:endParaRPr lang="fr-FR"/>
          </a:p>
        </p:txBody>
      </p:sp>
      <p:pic>
        <p:nvPicPr>
          <p:cNvPr id="12" name="Image 11">
            <a:extLst>
              <a:ext uri="{FF2B5EF4-FFF2-40B4-BE49-F238E27FC236}">
                <a16:creationId xmlns:a16="http://schemas.microsoft.com/office/drawing/2014/main" id="{21CBDD56-3AA9-D20A-8ADD-716D82C1B99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2868739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4" name="Titre 3">
            <a:extLst>
              <a:ext uri="{FF2B5EF4-FFF2-40B4-BE49-F238E27FC236}">
                <a16:creationId xmlns:a16="http://schemas.microsoft.com/office/drawing/2014/main" id="{6CC02E1D-80B0-8305-9194-1E43FD904E40}"/>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6D9A44A2-C5DE-EE0C-6793-FA57ECC6B39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00C26D86-0B86-0519-42C4-EFCD7542EEDD}"/>
              </a:ext>
            </a:extLst>
          </p:cNvPr>
          <p:cNvSpPr>
            <a:spLocks noGrp="1"/>
          </p:cNvSpPr>
          <p:nvPr>
            <p:ph type="body" idx="1"/>
          </p:nvPr>
        </p:nvSpPr>
        <p:spPr/>
        <p:txBody>
          <a:bodyPr/>
          <a:lstStyle/>
          <a:p>
            <a:endParaRPr lang="fr-FR"/>
          </a:p>
        </p:txBody>
      </p:sp>
      <p:sp>
        <p:nvSpPr>
          <p:cNvPr id="10" name="Titre 9">
            <a:extLst>
              <a:ext uri="{FF2B5EF4-FFF2-40B4-BE49-F238E27FC236}">
                <a16:creationId xmlns:a16="http://schemas.microsoft.com/office/drawing/2014/main" id="{538752A6-6556-36AA-F5CE-40B23C2D3148}"/>
              </a:ext>
            </a:extLst>
          </p:cNvPr>
          <p:cNvSpPr>
            <a:spLocks noGrp="1"/>
          </p:cNvSpPr>
          <p:nvPr>
            <p:ph type="title"/>
          </p:nvPr>
        </p:nvSpPr>
        <p:spPr/>
        <p:txBody>
          <a:bodyPr/>
          <a:lstStyle/>
          <a:p>
            <a:endParaRPr lang="fr-FR"/>
          </a:p>
        </p:txBody>
      </p:sp>
      <p:pic>
        <p:nvPicPr>
          <p:cNvPr id="12" name="Image 11">
            <a:extLst>
              <a:ext uri="{FF2B5EF4-FFF2-40B4-BE49-F238E27FC236}">
                <a16:creationId xmlns:a16="http://schemas.microsoft.com/office/drawing/2014/main" id="{A63C636A-6357-9E22-89D5-88F481DD5AC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994104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4" name="Titre 3">
            <a:extLst>
              <a:ext uri="{FF2B5EF4-FFF2-40B4-BE49-F238E27FC236}">
                <a16:creationId xmlns:a16="http://schemas.microsoft.com/office/drawing/2014/main" id="{8F4ADB59-C43D-A195-5FB4-35C1F779BE1F}"/>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9EF6F230-E723-9779-96E1-6E2D31F3254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4" name="Titre 3">
            <a:extLst>
              <a:ext uri="{FF2B5EF4-FFF2-40B4-BE49-F238E27FC236}">
                <a16:creationId xmlns:a16="http://schemas.microsoft.com/office/drawing/2014/main" id="{29758D4A-CD3F-00F6-2A00-C655C048531A}"/>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55E4B5CC-7255-A53E-9673-C79AEF5722A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4" name="Titre 3">
            <a:extLst>
              <a:ext uri="{FF2B5EF4-FFF2-40B4-BE49-F238E27FC236}">
                <a16:creationId xmlns:a16="http://schemas.microsoft.com/office/drawing/2014/main" id="{790E4D2D-5DD8-1981-0409-249256407ED9}"/>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DB515725-0C43-A4C2-095E-D36FAC61BA7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80865512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4" name="Titre 3">
            <a:extLst>
              <a:ext uri="{FF2B5EF4-FFF2-40B4-BE49-F238E27FC236}">
                <a16:creationId xmlns:a16="http://schemas.microsoft.com/office/drawing/2014/main" id="{F7766737-3662-92FD-0745-3B705F524CFB}"/>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E5480B8A-83A9-47CF-FDCF-D3F9446A7FD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47"/>
        <p:cNvGrpSpPr/>
        <p:nvPr/>
      </p:nvGrpSpPr>
      <p:grpSpPr>
        <a:xfrm>
          <a:off x="0" y="0"/>
          <a:ext cx="0" cy="0"/>
          <a:chOff x="0" y="0"/>
          <a:chExt cx="0" cy="0"/>
        </a:xfrm>
      </p:grpSpPr>
      <p:sp>
        <p:nvSpPr>
          <p:cNvPr id="4" name="Titre 3">
            <a:extLst>
              <a:ext uri="{FF2B5EF4-FFF2-40B4-BE49-F238E27FC236}">
                <a16:creationId xmlns:a16="http://schemas.microsoft.com/office/drawing/2014/main" id="{05AAF1D0-1919-539D-EAB7-8CCA464A550D}"/>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7A98DFC7-580E-C3CD-F89B-CE6D405D660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texte 6">
            <a:extLst>
              <a:ext uri="{FF2B5EF4-FFF2-40B4-BE49-F238E27FC236}">
                <a16:creationId xmlns:a16="http://schemas.microsoft.com/office/drawing/2014/main" id="{53359877-F137-7DFE-0ECF-EA9899038B6A}"/>
              </a:ext>
            </a:extLst>
          </p:cNvPr>
          <p:cNvSpPr>
            <a:spLocks noGrp="1"/>
          </p:cNvSpPr>
          <p:nvPr>
            <p:ph type="body" idx="1"/>
          </p:nvPr>
        </p:nvSpPr>
        <p:spPr/>
        <p:txBody>
          <a:bodyPr/>
          <a:lstStyle/>
          <a:p>
            <a:endParaRPr lang="fr-FR"/>
          </a:p>
        </p:txBody>
      </p:sp>
      <p:sp>
        <p:nvSpPr>
          <p:cNvPr id="10" name="Titre 9">
            <a:extLst>
              <a:ext uri="{FF2B5EF4-FFF2-40B4-BE49-F238E27FC236}">
                <a16:creationId xmlns:a16="http://schemas.microsoft.com/office/drawing/2014/main" id="{4AF40AE4-3255-599F-576A-F57190461394}"/>
              </a:ext>
            </a:extLst>
          </p:cNvPr>
          <p:cNvSpPr>
            <a:spLocks noGrp="1"/>
          </p:cNvSpPr>
          <p:nvPr>
            <p:ph type="title"/>
          </p:nvPr>
        </p:nvSpPr>
        <p:spPr/>
        <p:txBody>
          <a:bodyPr/>
          <a:lstStyle/>
          <a:p>
            <a:endParaRPr lang="fr-FR"/>
          </a:p>
        </p:txBody>
      </p:sp>
      <p:pic>
        <p:nvPicPr>
          <p:cNvPr id="12" name="Image 11">
            <a:extLst>
              <a:ext uri="{FF2B5EF4-FFF2-40B4-BE49-F238E27FC236}">
                <a16:creationId xmlns:a16="http://schemas.microsoft.com/office/drawing/2014/main" id="{6C036025-02C9-422B-9A7A-699A9BD6E1D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149132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texte 6">
            <a:extLst>
              <a:ext uri="{FF2B5EF4-FFF2-40B4-BE49-F238E27FC236}">
                <a16:creationId xmlns:a16="http://schemas.microsoft.com/office/drawing/2014/main" id="{2BC29466-0B81-86A4-6521-41B9DB90377B}"/>
              </a:ext>
            </a:extLst>
          </p:cNvPr>
          <p:cNvSpPr>
            <a:spLocks noGrp="1"/>
          </p:cNvSpPr>
          <p:nvPr>
            <p:ph type="body" idx="1"/>
          </p:nvPr>
        </p:nvSpPr>
        <p:spPr/>
        <p:txBody>
          <a:bodyPr/>
          <a:lstStyle/>
          <a:p>
            <a:endParaRPr lang="fr-FR"/>
          </a:p>
        </p:txBody>
      </p:sp>
      <p:sp>
        <p:nvSpPr>
          <p:cNvPr id="10" name="Titre 9">
            <a:extLst>
              <a:ext uri="{FF2B5EF4-FFF2-40B4-BE49-F238E27FC236}">
                <a16:creationId xmlns:a16="http://schemas.microsoft.com/office/drawing/2014/main" id="{FA0009FB-AF4B-FF1A-1E20-543C974417D7}"/>
              </a:ext>
            </a:extLst>
          </p:cNvPr>
          <p:cNvSpPr>
            <a:spLocks noGrp="1"/>
          </p:cNvSpPr>
          <p:nvPr>
            <p:ph type="title"/>
          </p:nvPr>
        </p:nvSpPr>
        <p:spPr/>
        <p:txBody>
          <a:bodyPr/>
          <a:lstStyle/>
          <a:p>
            <a:endParaRPr lang="fr-FR"/>
          </a:p>
        </p:txBody>
      </p:sp>
      <p:pic>
        <p:nvPicPr>
          <p:cNvPr id="12" name="Image 11">
            <a:extLst>
              <a:ext uri="{FF2B5EF4-FFF2-40B4-BE49-F238E27FC236}">
                <a16:creationId xmlns:a16="http://schemas.microsoft.com/office/drawing/2014/main" id="{323076BD-F4CE-1577-A558-000210CD7A3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0461624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texte 6">
            <a:extLst>
              <a:ext uri="{FF2B5EF4-FFF2-40B4-BE49-F238E27FC236}">
                <a16:creationId xmlns:a16="http://schemas.microsoft.com/office/drawing/2014/main" id="{82A083AD-4532-5C28-7230-0EFBA8A36DA9}"/>
              </a:ext>
            </a:extLst>
          </p:cNvPr>
          <p:cNvSpPr>
            <a:spLocks noGrp="1"/>
          </p:cNvSpPr>
          <p:nvPr>
            <p:ph type="body" idx="1"/>
          </p:nvPr>
        </p:nvSpPr>
        <p:spPr/>
        <p:txBody>
          <a:bodyPr/>
          <a:lstStyle/>
          <a:p>
            <a:endParaRPr lang="fr-FR"/>
          </a:p>
        </p:txBody>
      </p:sp>
      <p:sp>
        <p:nvSpPr>
          <p:cNvPr id="10" name="Titre 9">
            <a:extLst>
              <a:ext uri="{FF2B5EF4-FFF2-40B4-BE49-F238E27FC236}">
                <a16:creationId xmlns:a16="http://schemas.microsoft.com/office/drawing/2014/main" id="{18D9C1EE-1A90-E6FB-3947-E5EFCCC11F50}"/>
              </a:ext>
            </a:extLst>
          </p:cNvPr>
          <p:cNvSpPr>
            <a:spLocks noGrp="1"/>
          </p:cNvSpPr>
          <p:nvPr>
            <p:ph type="title"/>
          </p:nvPr>
        </p:nvSpPr>
        <p:spPr/>
        <p:txBody>
          <a:bodyPr/>
          <a:lstStyle/>
          <a:p>
            <a:endParaRPr lang="fr-FR"/>
          </a:p>
        </p:txBody>
      </p:sp>
      <p:pic>
        <p:nvPicPr>
          <p:cNvPr id="12" name="Image 11">
            <a:extLst>
              <a:ext uri="{FF2B5EF4-FFF2-40B4-BE49-F238E27FC236}">
                <a16:creationId xmlns:a16="http://schemas.microsoft.com/office/drawing/2014/main" id="{4772EDE9-6260-12F4-3787-3EAD7BBF951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3176273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texte 6">
            <a:extLst>
              <a:ext uri="{FF2B5EF4-FFF2-40B4-BE49-F238E27FC236}">
                <a16:creationId xmlns:a16="http://schemas.microsoft.com/office/drawing/2014/main" id="{A4CC7CE1-8DAB-B4B5-61A0-15626EFDB1F4}"/>
              </a:ext>
            </a:extLst>
          </p:cNvPr>
          <p:cNvSpPr>
            <a:spLocks noGrp="1"/>
          </p:cNvSpPr>
          <p:nvPr>
            <p:ph type="body" idx="1"/>
          </p:nvPr>
        </p:nvSpPr>
        <p:spPr/>
        <p:txBody>
          <a:bodyPr/>
          <a:lstStyle/>
          <a:p>
            <a:endParaRPr lang="fr-FR"/>
          </a:p>
        </p:txBody>
      </p:sp>
      <p:sp>
        <p:nvSpPr>
          <p:cNvPr id="10" name="Titre 9">
            <a:extLst>
              <a:ext uri="{FF2B5EF4-FFF2-40B4-BE49-F238E27FC236}">
                <a16:creationId xmlns:a16="http://schemas.microsoft.com/office/drawing/2014/main" id="{B8E9D608-B241-DF1A-8B47-B8BEF39D80FB}"/>
              </a:ext>
            </a:extLst>
          </p:cNvPr>
          <p:cNvSpPr>
            <a:spLocks noGrp="1"/>
          </p:cNvSpPr>
          <p:nvPr>
            <p:ph type="title"/>
          </p:nvPr>
        </p:nvSpPr>
        <p:spPr/>
        <p:txBody>
          <a:bodyPr/>
          <a:lstStyle/>
          <a:p>
            <a:endParaRPr lang="fr-FR"/>
          </a:p>
        </p:txBody>
      </p:sp>
      <p:pic>
        <p:nvPicPr>
          <p:cNvPr id="12" name="Image 11">
            <a:extLst>
              <a:ext uri="{FF2B5EF4-FFF2-40B4-BE49-F238E27FC236}">
                <a16:creationId xmlns:a16="http://schemas.microsoft.com/office/drawing/2014/main" id="{7DEBEA3C-4E3A-AB3F-C7E9-29A66D43803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4236254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texte 6">
            <a:extLst>
              <a:ext uri="{FF2B5EF4-FFF2-40B4-BE49-F238E27FC236}">
                <a16:creationId xmlns:a16="http://schemas.microsoft.com/office/drawing/2014/main" id="{95B8827E-9FE4-3864-69DD-13CC1EA5759A}"/>
              </a:ext>
            </a:extLst>
          </p:cNvPr>
          <p:cNvSpPr>
            <a:spLocks noGrp="1"/>
          </p:cNvSpPr>
          <p:nvPr>
            <p:ph type="body" idx="1"/>
          </p:nvPr>
        </p:nvSpPr>
        <p:spPr/>
        <p:txBody>
          <a:bodyPr/>
          <a:lstStyle/>
          <a:p>
            <a:endParaRPr lang="fr-FR"/>
          </a:p>
        </p:txBody>
      </p:sp>
      <p:sp>
        <p:nvSpPr>
          <p:cNvPr id="10" name="Titre 9">
            <a:extLst>
              <a:ext uri="{FF2B5EF4-FFF2-40B4-BE49-F238E27FC236}">
                <a16:creationId xmlns:a16="http://schemas.microsoft.com/office/drawing/2014/main" id="{9E671B3B-B2CA-3360-2B32-FCE71A53120F}"/>
              </a:ext>
            </a:extLst>
          </p:cNvPr>
          <p:cNvSpPr>
            <a:spLocks noGrp="1"/>
          </p:cNvSpPr>
          <p:nvPr>
            <p:ph type="title"/>
          </p:nvPr>
        </p:nvSpPr>
        <p:spPr/>
        <p:txBody>
          <a:bodyPr/>
          <a:lstStyle/>
          <a:p>
            <a:endParaRPr lang="fr-FR"/>
          </a:p>
        </p:txBody>
      </p:sp>
      <p:pic>
        <p:nvPicPr>
          <p:cNvPr id="12" name="Image 11">
            <a:extLst>
              <a:ext uri="{FF2B5EF4-FFF2-40B4-BE49-F238E27FC236}">
                <a16:creationId xmlns:a16="http://schemas.microsoft.com/office/drawing/2014/main" id="{2AB304EE-14DB-5695-F9D5-29AE6D7F8BD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5759758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0C303F27-8394-D363-BC6C-6C7EB7504AAB}"/>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AD74806D-AB4F-9D1E-A1B1-E972632328C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678597855"/>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eate a new document." ma:contentTypeScope="" ma:versionID="8b66e0204bf7144eb3a5b1e6961cec0c">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0d3d77727f0dd2f1c58380f3677019f8"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611FDBE-2093-4555-B8EB-F4CD049D8894}">
  <ds:schemaRefs>
    <ds:schemaRef ds:uri="27f64e36-29aa-44d5-a3e0-06242cad7d4d"/>
    <ds:schemaRef ds:uri="cd84cc96-e4f0-4e7f-873a-a508fb658c41"/>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36DCF520-B2EC-4378-ACEC-99B10790D8BA}">
  <ds:schemaRefs>
    <ds:schemaRef ds:uri="http://schemas.microsoft.com/sharepoint/v3/contenttype/forms"/>
  </ds:schemaRefs>
</ds:datastoreItem>
</file>

<file path=customXml/itemProps3.xml><?xml version="1.0" encoding="utf-8"?>
<ds:datastoreItem xmlns:ds="http://schemas.openxmlformats.org/officeDocument/2006/customXml" ds:itemID="{D45F597A-D771-4A0F-A67B-57242E17708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1349</Words>
  <Application>Microsoft Office PowerPoint</Application>
  <PresentationFormat>Affichage à l'écran (4:3)</PresentationFormat>
  <Paragraphs>95</Paragraphs>
  <Slides>34</Slides>
  <Notes>34</Notes>
  <HiddenSlides>0</HiddenSlides>
  <MMClips>0</MMClips>
  <ScaleCrop>false</ScaleCrop>
  <HeadingPairs>
    <vt:vector size="6" baseType="variant">
      <vt:variant>
        <vt:lpstr>Polices utilisées</vt:lpstr>
      </vt:variant>
      <vt:variant>
        <vt:i4>3</vt:i4>
      </vt:variant>
      <vt:variant>
        <vt:lpstr>Thème</vt:lpstr>
      </vt:variant>
      <vt:variant>
        <vt:i4>5</vt:i4>
      </vt:variant>
      <vt:variant>
        <vt:lpstr>Titres des diapositives</vt:lpstr>
      </vt:variant>
      <vt:variant>
        <vt:i4>34</vt:i4>
      </vt:variant>
    </vt:vector>
  </HeadingPairs>
  <TitlesOfParts>
    <vt:vector size="42" baseType="lpstr">
      <vt:lpstr>Arial</vt:lpstr>
      <vt:lpstr>Calibri</vt:lpstr>
      <vt:lpstr>Verdana</vt:lpstr>
      <vt:lpstr>Thème Office</vt:lpstr>
      <vt:lpstr>1_Thème Office</vt:lpstr>
      <vt:lpstr>2_Thème Office</vt:lpstr>
      <vt:lpstr>3_Thème Office</vt:lpstr>
      <vt:lpstr>4_Thème Office</vt:lpstr>
      <vt:lpstr>66. La division (1)</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28. MULTIPLICATION : la table de 2 et la table de 10</dc:title>
  <dc:creator>Éditions Hatier</dc:creator>
  <cp:lastModifiedBy>LE BOT SANDRA</cp:lastModifiedBy>
  <cp:revision>2</cp:revision>
  <dcterms:created xsi:type="dcterms:W3CDTF">2022-01-07T11:15:07Z</dcterms:created>
  <dcterms:modified xsi:type="dcterms:W3CDTF">2025-12-19T10:24:46Z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