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53" r:id="rId5"/>
    <p:sldMasterId id="2147483662" r:id="rId6"/>
    <p:sldMasterId id="2147483666" r:id="rId7"/>
  </p:sldMasterIdLst>
  <p:notesMasterIdLst>
    <p:notesMasterId r:id="rId38"/>
  </p:notesMasterIdLst>
  <p:sldIdLst>
    <p:sldId id="256" r:id="rId8"/>
    <p:sldId id="341" r:id="rId9"/>
    <p:sldId id="343" r:id="rId10"/>
    <p:sldId id="344" r:id="rId11"/>
    <p:sldId id="345" r:id="rId12"/>
    <p:sldId id="346" r:id="rId13"/>
    <p:sldId id="359" r:id="rId14"/>
    <p:sldId id="360" r:id="rId15"/>
    <p:sldId id="365" r:id="rId16"/>
    <p:sldId id="361" r:id="rId17"/>
    <p:sldId id="362" r:id="rId18"/>
    <p:sldId id="366" r:id="rId19"/>
    <p:sldId id="367" r:id="rId20"/>
    <p:sldId id="369" r:id="rId21"/>
    <p:sldId id="370" r:id="rId22"/>
    <p:sldId id="371" r:id="rId23"/>
    <p:sldId id="373" r:id="rId24"/>
    <p:sldId id="372" r:id="rId25"/>
    <p:sldId id="354" r:id="rId26"/>
    <p:sldId id="374" r:id="rId27"/>
    <p:sldId id="355" r:id="rId28"/>
    <p:sldId id="357" r:id="rId29"/>
    <p:sldId id="356" r:id="rId30"/>
    <p:sldId id="285" r:id="rId31"/>
    <p:sldId id="309" r:id="rId32"/>
    <p:sldId id="375" r:id="rId33"/>
    <p:sldId id="376" r:id="rId34"/>
    <p:sldId id="298" r:id="rId35"/>
    <p:sldId id="340" r:id="rId36"/>
    <p:sldId id="287" r:id="rId3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5" roundtripDataSignature="AMtx7miNbJHp9ho4ruAvxi+IG1Imtxoxr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51BF5A0C-B0EB-839A-131C-955373972CF5}" name="LE BOT SANDRA" initials="SL" userId="S::SLEBOT@editions-hatier.fr::5fe4e071-d3f4-40df-970f-ee8fcf898346" providerId="AD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TJ" userId="S::JTAILLADE@editions-hatier.fr::7689be7a-6074-46a5-a6a4-f2fd3e4f6393" providerId="AD"/>
  <p188:author id="{BCEC0C35-085C-D9B9-E378-2995294E600F}" name="Sylvie Advenier" initials="SA" userId="516bcc22ff4f1580" providerId="Windows Live"/>
  <p188:author id="{99329D8D-736E-127F-056B-D92D91D3CEEB}" name="Harmonie Rossi Tessier" initials="HRT" userId="ce3dc0babca3d520" providerId="Windows Live"/>
  <p188:author id="{6E47C18F-DDAE-EA39-9B3A-D5582A6DAE9D}" name="pauline.negrellion" initials="pa" userId="S::pauline.negrellion_gmail.com#ext#@hachette.onmicrosoft.com::9fb65b54-3bbd-4994-b3cf-42d8602c7eef" providerId="AD"/>
  <p188:author id="{CB410498-00AA-A716-1E6C-E42B11846246}" name="jennifer riviere" initials="jr" userId="77148290420568c5" providerId="Windows Live"/>
  <p188:author id="{2EACF4B5-B5D6-1F77-434B-4ACC816D40DA}" name="Caroline HACHE" initials="CH" userId="Caroline HACHE" providerId="None"/>
  <p188:author id="{4CF84EDD-95CE-3E5E-4B94-06DB52278683}" name="Christophe Dracos" initials="CD" userId="S::cri.dracos_outlook.fr#ext#@hachette.onmicrosoft.com::9a339485-cc17-450e-b56d-f2edc49cae5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DRACOS" initials="" lastIdx="5" clrIdx="0"/>
  <p:cmAuthor id="1" name="jennifer r" initials="" lastIdx="10" clrIdx="1"/>
  <p:cmAuthor id="2" name="Catherine MALLARD" initials="" lastIdx="7" clrIdx="2"/>
  <p:cmAuthor id="3" name="Pauline Negrel-Lion" initials="" lastIdx="10" clrIdx="3"/>
  <p:cmAuthor id="4" name="HACHE Caroline" initials="" lastIdx="3" clrIdx="4"/>
  <p:cmAuthor id="5" name="Harmonie Tessier" initials="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C4D1"/>
    <a:srgbClr val="FFD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E7954C-B778-4340-A905-47557ADD5DAB}" v="14" dt="2025-12-17T14:54:52.8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73487" autoAdjust="0"/>
  </p:normalViewPr>
  <p:slideViewPr>
    <p:cSldViewPr snapToGrid="0">
      <p:cViewPr varScale="1">
        <p:scale>
          <a:sx n="81" d="100"/>
          <a:sy n="81" d="100"/>
        </p:scale>
        <p:origin x="2442" y="84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55" Type="http://customschemas.google.com/relationships/presentationmetadata" Target="meta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notesMaster" Target="notesMasters/notesMaster1.xml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6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57" Type="http://schemas.openxmlformats.org/officeDocument/2006/relationships/presProps" Target="presProps.xml"/><Relationship Id="rId61" Type="http://schemas.microsoft.com/office/2015/10/relationships/revisionInfo" Target="revisionInfo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56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Aujourd’hui, nous allons</a:t>
            </a:r>
            <a:r>
              <a:rPr lang="fr-FR" i="1" baseline="0" dirty="0"/>
              <a:t> tracer des cercles et apprendre à utiliser un vocabulaire approprié à la géométrie.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i="1" dirty="0"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dirty="0">
                <a:latin typeface="Calibri" panose="020F0502020204030204" pitchFamily="34" charset="0"/>
              </a:rPr>
              <a:t>Réponse attendue</a:t>
            </a:r>
            <a:r>
              <a:rPr lang="fr-FR" b="0" i="0" dirty="0">
                <a:latin typeface="Calibri" panose="020F0502020204030204" pitchFamily="34" charset="0"/>
              </a:rPr>
              <a:t> : C</a:t>
            </a:r>
            <a:r>
              <a:rPr lang="fr-FR" b="0" i="0" baseline="0" dirty="0">
                <a:latin typeface="Calibri" panose="020F0502020204030204" pitchFamily="34" charset="0"/>
              </a:rPr>
              <a:t> est le centre du cercle</a:t>
            </a:r>
            <a:r>
              <a:rPr lang="fr-FR" b="0" i="0" dirty="0">
                <a:latin typeface="Calibri" panose="020F0502020204030204" pitchFamily="34" charset="0"/>
              </a:rPr>
              <a:t>.</a:t>
            </a:r>
            <a:endParaRPr lang="fr-FR" i="0" u="none" dirty="0">
              <a:latin typeface="Calibri" panose="020F0502020204030204" pitchFamily="34" charset="0"/>
            </a:endParaRP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i="1" u="none" dirty="0">
              <a:latin typeface="Calibri" panose="020F0502020204030204" pitchFamily="34" charset="0"/>
            </a:endParaRP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i="0" u="non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10944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i="0" u="non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41321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dirty="0">
                <a:latin typeface="Calibri" panose="020F0502020204030204" pitchFamily="34" charset="0"/>
              </a:rPr>
              <a:t>Réponse attendue</a:t>
            </a:r>
            <a:r>
              <a:rPr lang="fr-FR" b="0" i="0" dirty="0">
                <a:latin typeface="Calibri" panose="020F0502020204030204" pitchFamily="34" charset="0"/>
              </a:rPr>
              <a:t> : un rayon du</a:t>
            </a:r>
            <a:r>
              <a:rPr lang="fr-FR" b="0" i="0" baseline="0" dirty="0">
                <a:latin typeface="Calibri" panose="020F0502020204030204" pitchFamily="34" charset="0"/>
              </a:rPr>
              <a:t> cercle.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1" u="none" baseline="0" dirty="0">
                <a:latin typeface="Calibri" panose="020F0502020204030204" pitchFamily="34" charset="0"/>
              </a:rPr>
              <a:t>Combien mesure ce rayon ? → 4 cm.</a:t>
            </a:r>
            <a:endParaRPr lang="fr-FR" i="1" u="none" dirty="0">
              <a:latin typeface="Calibri" panose="020F0502020204030204" pitchFamily="34" charset="0"/>
            </a:endParaRP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i="0" u="non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77969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i="0" u="non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34909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dirty="0">
                <a:latin typeface="Calibri" panose="020F0502020204030204" pitchFamily="34" charset="0"/>
              </a:rPr>
              <a:t>Réponse attendue</a:t>
            </a:r>
            <a:r>
              <a:rPr lang="fr-FR" b="0" i="0" dirty="0">
                <a:latin typeface="Calibri" panose="020F0502020204030204" pitchFamily="34" charset="0"/>
              </a:rPr>
              <a:t> : le cercle de centre C et de rayon 4 cm.</a:t>
            </a:r>
            <a:endParaRPr lang="fr-FR" i="1" u="none" dirty="0">
              <a:latin typeface="Calibri" panose="020F0502020204030204" pitchFamily="34" charset="0"/>
            </a:endParaRP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i="0" u="non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9188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i="0" u="non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61635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dirty="0">
                <a:latin typeface="Calibri" panose="020F0502020204030204" pitchFamily="34" charset="0"/>
              </a:rPr>
              <a:t>Réponse attendue</a:t>
            </a:r>
            <a:r>
              <a:rPr lang="fr-FR" b="0" i="0" dirty="0">
                <a:latin typeface="Calibri" panose="020F0502020204030204" pitchFamily="34" charset="0"/>
              </a:rPr>
              <a:t> : un disque.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u="none" baseline="0" dirty="0">
                <a:latin typeface="Calibri" panose="020F0502020204030204" pitchFamily="34" charset="0"/>
              </a:rPr>
              <a:t>On va ajouter un autre élément : un diamètre.</a:t>
            </a:r>
            <a:endParaRPr lang="fr-FR" i="1" u="none" dirty="0">
              <a:latin typeface="Calibri" panose="020F0502020204030204" pitchFamily="34" charset="0"/>
            </a:endParaRP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i="0" u="non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95987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u="none" dirty="0">
                <a:latin typeface="Calibri" panose="020F0502020204030204" pitchFamily="34" charset="0"/>
              </a:rPr>
              <a:t>Un</a:t>
            </a:r>
            <a:r>
              <a:rPr lang="fr-FR" i="1" u="none" baseline="0" dirty="0">
                <a:latin typeface="Calibri" panose="020F0502020204030204" pitchFamily="34" charset="0"/>
              </a:rPr>
              <a:t> diamètre du cercle est un segment qui relie deux points du cercle et qui passe par le centre</a:t>
            </a:r>
            <a:r>
              <a:rPr lang="fr-FR" i="0" u="none" baseline="0" dirty="0">
                <a:latin typeface="Calibri" panose="020F0502020204030204" pitchFamily="34" charset="0"/>
              </a:rPr>
              <a:t> (pointer les extrémités du diamètre et le parcourir avec un doigt en insistant sur le passage par le centre du cercle). </a:t>
            </a:r>
            <a:r>
              <a:rPr lang="fr-FR" i="1" u="none" baseline="0" dirty="0">
                <a:latin typeface="Calibri" panose="020F0502020204030204" pitchFamily="34" charset="0"/>
              </a:rPr>
              <a:t>Le diamètre est composé de deux rayons</a:t>
            </a:r>
            <a:r>
              <a:rPr lang="fr-FR" i="0" u="none" baseline="0" dirty="0">
                <a:latin typeface="Calibri" panose="020F0502020204030204" pitchFamily="34" charset="0"/>
              </a:rPr>
              <a:t>. Montrer chaque rayon avec les mains : </a:t>
            </a:r>
            <a:r>
              <a:rPr lang="fr-FR" i="1" u="none" baseline="0" dirty="0">
                <a:latin typeface="Calibri" panose="020F0502020204030204" pitchFamily="34" charset="0"/>
              </a:rPr>
              <a:t>un rayon et un deuxième rayon. Ici, il mesure donc 8 cm (4 cm + 4 cm). On peut tracer autant de diamètres que l’on veut, ils passeront tous par le centre et ils relieront deux points du cercle. Ils mesureront tous 8 cm, dans le cas de notre cercle.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i="0" u="non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78244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u="none" baseline="0" dirty="0">
                <a:latin typeface="Calibri" panose="020F0502020204030204" pitchFamily="34" charset="0"/>
              </a:rPr>
              <a:t>Reprendre chaque élément avec cette diapositive récapitulative.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u="none" baseline="0" dirty="0">
                <a:latin typeface="Calibri" panose="020F0502020204030204" pitchFamily="34" charset="0"/>
              </a:rPr>
              <a:t>Vous allez maintenant tracer des cercles. Quel instrument utilise-t-on pour tracer un cercle ? </a:t>
            </a:r>
            <a:r>
              <a:rPr lang="fr-FR" i="0" u="none" baseline="0" dirty="0">
                <a:latin typeface="Calibri" panose="020F0502020204030204" pitchFamily="34" charset="0"/>
              </a:rPr>
              <a:t>→ </a:t>
            </a:r>
            <a:r>
              <a:rPr lang="fr-FR" i="1" u="none" baseline="0" dirty="0">
                <a:latin typeface="Calibri" panose="020F0502020204030204" pitchFamily="34" charset="0"/>
              </a:rPr>
              <a:t>un compas.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u="none" baseline="0" dirty="0">
                <a:latin typeface="Calibri" panose="020F0502020204030204" pitchFamily="34" charset="0"/>
              </a:rPr>
              <a:t>Faire préparer le matériel nécessaire : compas et gomme. Distribuer une feuille A5 par élève.</a:t>
            </a:r>
            <a:endParaRPr lang="fr-FR" i="0" u="none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94720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Vous allez placer</a:t>
            </a:r>
            <a:r>
              <a:rPr lang="fr-FR" i="1" baseline="0" dirty="0">
                <a:latin typeface="Calibri" panose="020F0502020204030204" pitchFamily="34" charset="0"/>
              </a:rPr>
              <a:t> deux points M et N comme au tableau, pas très éloignés l’un de l’autre.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7520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Nous allons</a:t>
            </a:r>
            <a:r>
              <a:rPr lang="fr-FR" i="1" baseline="0" dirty="0">
                <a:latin typeface="Calibri" panose="020F0502020204030204" pitchFamily="34" charset="0"/>
              </a:rPr>
              <a:t> commencer par faire le point sur ce dont vous vous rappelez à propos du cercle.</a:t>
            </a:r>
            <a:endParaRPr lang="fr-FR" i="1" dirty="0">
              <a:latin typeface="Calibri" panose="020F0502020204030204" pitchFamily="34" charset="0"/>
            </a:endParaRPr>
          </a:p>
          <a:p>
            <a:pPr marL="0"/>
            <a:r>
              <a:rPr lang="fr-FR" dirty="0">
                <a:latin typeface="Calibri" panose="020F0502020204030204" pitchFamily="34" charset="0"/>
              </a:rPr>
              <a:t>Lire</a:t>
            </a:r>
            <a:r>
              <a:rPr lang="fr-FR" baseline="0" dirty="0">
                <a:latin typeface="Calibri" panose="020F0502020204030204" pitchFamily="34" charset="0"/>
              </a:rPr>
              <a:t> la consigne. </a:t>
            </a:r>
            <a:r>
              <a:rPr lang="fr-FR" i="1" baseline="0" dirty="0">
                <a:latin typeface="Calibri" panose="020F0502020204030204" pitchFamily="34" charset="0"/>
              </a:rPr>
              <a:t>Une figure va apparaitre avec une affirmation. Vous devez écrire sur votre ardoise si la phrase est vraie alors vous écrivez la lettre V en majuscule ou si elle vous semble fausse, vous écrivez alors la lettre F majuscule.</a:t>
            </a:r>
          </a:p>
          <a:p>
            <a:pPr marL="0"/>
            <a:r>
              <a:rPr lang="fr-FR" i="0" baseline="0" dirty="0">
                <a:latin typeface="Calibri" panose="020F0502020204030204" pitchFamily="34" charset="0"/>
              </a:rPr>
              <a:t>Faire reformuler la consigne par un élève.</a:t>
            </a:r>
            <a:endParaRPr lang="fr-FR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19151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Vous devez tracer</a:t>
            </a:r>
            <a:r>
              <a:rPr lang="fr-FR" i="1" baseline="0" dirty="0">
                <a:latin typeface="Calibri" panose="020F0502020204030204" pitchFamily="34" charset="0"/>
              </a:rPr>
              <a:t> le cercle qui a pour centre M et qui passe par le point N.</a:t>
            </a:r>
            <a:endParaRPr lang="fr-FR" i="1" dirty="0">
              <a:latin typeface="Calibri" panose="020F0502020204030204" pitchFamily="34" charset="0"/>
            </a:endParaRPr>
          </a:p>
          <a:p>
            <a:pPr marL="0"/>
            <a:r>
              <a:rPr lang="fr-FR" baseline="0" dirty="0">
                <a:latin typeface="Calibri" panose="020F0502020204030204" pitchFamily="34" charset="0"/>
              </a:rPr>
              <a:t>Laisser un temps de travail individuel. Circuler pour aider et repérer les difficultés éventuelles, notamment quant à la tenue du compas. Puis, interroger un élève et suivre ses instructions pour réaliser le cercle au tableau.</a:t>
            </a:r>
          </a:p>
          <a:p>
            <a:pPr marL="0"/>
            <a:r>
              <a:rPr lang="fr-FR" baseline="0" dirty="0">
                <a:latin typeface="Calibri" panose="020F0502020204030204" pitchFamily="34" charset="0"/>
              </a:rPr>
              <a:t>Faire remarquer que le segment [MN] est un rayon du cercle :</a:t>
            </a:r>
            <a:r>
              <a:rPr lang="fr-FR" i="1" baseline="0" dirty="0">
                <a:latin typeface="Calibri" panose="020F0502020204030204" pitchFamily="34" charset="0"/>
              </a:rPr>
              <a:t> on a donc le cercle de centre M et de rayon [MN].</a:t>
            </a:r>
            <a:r>
              <a:rPr lang="fr-FR" baseline="0" dirty="0">
                <a:latin typeface="Calibri" panose="020F0502020204030204" pitchFamily="34" charset="0"/>
              </a:rPr>
              <a:t>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1107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0" dirty="0">
                <a:latin typeface="Calibri" panose="020F0502020204030204" pitchFamily="34" charset="0"/>
              </a:rPr>
              <a:t>Lire</a:t>
            </a:r>
            <a:r>
              <a:rPr lang="fr-FR" i="0" baseline="0" dirty="0">
                <a:latin typeface="Calibri" panose="020F0502020204030204" pitchFamily="34" charset="0"/>
              </a:rPr>
              <a:t> la consigne. </a:t>
            </a:r>
            <a:r>
              <a:rPr lang="fr-FR" i="1" baseline="0" dirty="0">
                <a:latin typeface="Calibri" panose="020F0502020204030204" pitchFamily="34" charset="0"/>
              </a:rPr>
              <a:t>Quelle est la différence avec la consigne précédente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? → Ici, on nous donne la mesure de la longueur du rayon (5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cm).</a:t>
            </a:r>
            <a:endParaRPr lang="fr-FR" i="0" baseline="0" dirty="0">
              <a:latin typeface="Calibri" panose="020F0502020204030204" pitchFamily="34" charset="0"/>
            </a:endParaRPr>
          </a:p>
          <a:p>
            <a:pPr marL="0"/>
            <a:r>
              <a:rPr lang="fr-FR" i="0" baseline="0" dirty="0">
                <a:latin typeface="Calibri" panose="020F0502020204030204" pitchFamily="34" charset="0"/>
              </a:rPr>
              <a:t>Utiliser le dos de la feuille A5.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49072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baseline="0" dirty="0">
                <a:latin typeface="Calibri" panose="020F0502020204030204" pitchFamily="34" charset="0"/>
              </a:rPr>
              <a:t>Placer un point F sur votre feuille, à peu près au milieu de la feuille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: indiquer clairement sa position avec une croix et son nom avec la lettre F, majuscule, que vous pouvez placer où vous voulez, proche de la croix.</a:t>
            </a:r>
            <a:endParaRPr lang="fr-FR" i="0" baseline="0" dirty="0">
              <a:latin typeface="Calibri" panose="020F0502020204030204" pitchFamily="34" charset="0"/>
            </a:endParaRPr>
          </a:p>
          <a:p>
            <a:pPr marL="0"/>
            <a:r>
              <a:rPr lang="fr-FR" i="0" baseline="0" dirty="0">
                <a:latin typeface="Calibri" panose="020F0502020204030204" pitchFamily="34" charset="0"/>
              </a:rPr>
              <a:t>Laisser un temps de travail, circuler pour aider et valider. Des élèves experts peuvent devenir des tuteurs pour d’autres élèves dans le guidage de l’ordre des actions à effectuer ou l’aide à la réalisation d’un tracé précis.</a:t>
            </a:r>
          </a:p>
          <a:p>
            <a:pPr marL="0"/>
            <a:r>
              <a:rPr lang="fr-FR" i="0" baseline="0" dirty="0">
                <a:latin typeface="Calibri" panose="020F0502020204030204" pitchFamily="34" charset="0"/>
              </a:rPr>
              <a:t>Puis, interroger un élève et suivre ses instructions pour réaliser la figure au tableau. </a:t>
            </a:r>
          </a:p>
          <a:p>
            <a:pPr marL="0"/>
            <a:r>
              <a:rPr lang="fr-FR" i="1" baseline="0" dirty="0">
                <a:latin typeface="Calibri" panose="020F0502020204030204" pitchFamily="34" charset="0"/>
              </a:rPr>
              <a:t>Combien mesure un rayon de ce cercle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? → 5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cm.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baseline="0" dirty="0">
                <a:latin typeface="Calibri" panose="020F0502020204030204" pitchFamily="34" charset="0"/>
              </a:rPr>
              <a:t>Combien mesure un diamètre de ce cercle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? → 10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cm. Le diamètre, c’est pareil que deux rayons donc sa longueur est le double de celle du rayon. </a:t>
            </a:r>
            <a:endParaRPr lang="fr-FR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3361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0" dirty="0">
                <a:latin typeface="Calibri" panose="020F0502020204030204" pitchFamily="34" charset="0"/>
              </a:rPr>
              <a:t>Même démarche. </a:t>
            </a:r>
          </a:p>
          <a:p>
            <a:pPr marL="0"/>
            <a:r>
              <a:rPr lang="fr-FR" i="0" baseline="0" dirty="0">
                <a:latin typeface="Calibri" panose="020F0502020204030204" pitchFamily="34" charset="0"/>
              </a:rPr>
              <a:t>Distribuer une </a:t>
            </a:r>
            <a:r>
              <a:rPr lang="fr-FR" i="0" baseline="0">
                <a:latin typeface="Calibri" panose="020F0502020204030204" pitchFamily="34" charset="0"/>
              </a:rPr>
              <a:t>nouvelle feuille A5.</a:t>
            </a:r>
          </a:p>
          <a:p>
            <a:pPr marL="0"/>
            <a:r>
              <a:rPr lang="fr-FR" i="1" baseline="0" dirty="0">
                <a:latin typeface="Calibri" panose="020F0502020204030204" pitchFamily="34" charset="0"/>
              </a:rPr>
              <a:t>Combien mesure un diamètre de ce cercle ? → 16 cm.</a:t>
            </a:r>
            <a:endParaRPr lang="fr-FR" i="0" dirty="0">
              <a:latin typeface="Calibri" panose="020F0502020204030204" pitchFamily="34" charset="0"/>
            </a:endParaRPr>
          </a:p>
          <a:p>
            <a:pPr marL="0"/>
            <a:endParaRPr lang="fr-FR" i="0" dirty="0">
              <a:latin typeface="Calibri" panose="020F0502020204030204" pitchFamily="34" charset="0"/>
            </a:endParaRPr>
          </a:p>
          <a:p>
            <a:pPr marL="0"/>
            <a:endParaRPr lang="fr-FR" i="0" baseline="0" dirty="0">
              <a:latin typeface="Calibri" panose="020F0502020204030204" pitchFamily="34" charset="0"/>
            </a:endParaRPr>
          </a:p>
          <a:p>
            <a:pPr marL="0"/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05453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89561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F4009250-EA19-DE68-DCBF-8504F4C6EA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1A70AACF-5F9F-C415-D117-79296B6C1D0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601F3976-97C8-EE46-2441-93C368F87D2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892713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A2C4321F-1B48-0053-2E8B-A1576FCCBC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BC4F022D-47BF-B957-9BBD-36D4DF8B784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352B2AA8-B5FA-703F-7164-D04F160BA24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20875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7" name="Google Shape;37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28549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5930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1" i="0" dirty="0">
                <a:latin typeface="Calibri" panose="020F0502020204030204" pitchFamily="34" charset="0"/>
              </a:rPr>
              <a:t>Réponse attendue</a:t>
            </a:r>
            <a:r>
              <a:rPr lang="fr-FR" b="0" i="0" dirty="0">
                <a:latin typeface="Calibri" panose="020F0502020204030204" pitchFamily="34" charset="0"/>
              </a:rPr>
              <a:t> : Faux.</a:t>
            </a:r>
            <a:endParaRPr lang="fr-FR" b="1" i="0" dirty="0">
              <a:latin typeface="Calibri" panose="020F0502020204030204" pitchFamily="34" charset="0"/>
            </a:endParaRPr>
          </a:p>
          <a:p>
            <a:pPr marL="0"/>
            <a:r>
              <a:rPr lang="fr-FR" i="0" dirty="0">
                <a:latin typeface="Calibri" panose="020F0502020204030204" pitchFamily="34" charset="0"/>
              </a:rPr>
              <a:t>Laisser 5</a:t>
            </a:r>
            <a:r>
              <a:rPr lang="fr-FR" i="0" baseline="0" dirty="0">
                <a:latin typeface="Calibri" panose="020F0502020204030204" pitchFamily="34" charset="0"/>
              </a:rPr>
              <a:t> secondes environ. Interroger un élève en demandant une explication. </a:t>
            </a:r>
            <a:r>
              <a:rPr lang="fr-FR" i="1" baseline="0" dirty="0">
                <a:latin typeface="Calibri" panose="020F0502020204030204" pitchFamily="34" charset="0"/>
              </a:rPr>
              <a:t>Un cercle n’a qu’un seul centre, ici C est le centre du cercle. E est un point du cercle. </a:t>
            </a:r>
            <a:r>
              <a:rPr lang="fr-FR" i="0" baseline="0" dirty="0">
                <a:latin typeface="Calibri" panose="020F0502020204030204" pitchFamily="34" charset="0"/>
              </a:rPr>
              <a:t>Préciser qu’il y a un très grand nombre de points sur le cercle, on peut en placer autant qu’on veut. Vous pouvez en placer 1 ou 2 supplémentaires sur le cercle en leur donnant un nom.</a:t>
            </a:r>
            <a:endParaRPr lang="fr-FR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67203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82" name="Google Shape;38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0" dirty="0">
                <a:latin typeface="Calibri" panose="020F0502020204030204" pitchFamily="34" charset="0"/>
              </a:rPr>
              <a:t>Même démarche.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dirty="0">
                <a:latin typeface="Calibri" panose="020F0502020204030204" pitchFamily="34" charset="0"/>
              </a:rPr>
              <a:t>Réponse attendue</a:t>
            </a:r>
            <a:r>
              <a:rPr lang="fr-FR" b="0" i="0" dirty="0">
                <a:latin typeface="Calibri" panose="020F0502020204030204" pitchFamily="34" charset="0"/>
              </a:rPr>
              <a:t> : Vrai.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Lors de la correction collective, préciser que l’on peut tracer plusieurs rayons dans des orientations différentes, comme dans la roue d’un vélo. Tous ont plusieurs</a:t>
            </a:r>
            <a:r>
              <a:rPr lang="fr-FR" b="0" i="0" baseline="0" dirty="0">
                <a:latin typeface="Calibri" panose="020F0502020204030204" pitchFamily="34" charset="0"/>
              </a:rPr>
              <a:t> points communs : </a:t>
            </a:r>
            <a:r>
              <a:rPr lang="fr-FR" b="0" i="1" baseline="0" dirty="0">
                <a:latin typeface="Calibri" panose="020F0502020204030204" pitchFamily="34" charset="0"/>
              </a:rPr>
              <a:t>un rayon est un segment qui relie le centre du cercle à un point du cercle et ils ont tous la même mesure de longueur, ici 4 cm. Comme on peut placer de nombreux points sur le cercle, on peut donc tracer plusieurs rayons d’un même cercle. </a:t>
            </a:r>
            <a:r>
              <a:rPr lang="fr-FR" b="0" i="0" baseline="0" dirty="0">
                <a:latin typeface="Calibri" panose="020F0502020204030204" pitchFamily="34" charset="0"/>
              </a:rPr>
              <a:t>Vous pouvez en tracer 2 ou 3, notamment celui qui relie les points C et E. </a:t>
            </a:r>
            <a:r>
              <a:rPr lang="fr-FR" b="0" i="1" baseline="0" dirty="0">
                <a:latin typeface="Calibri" panose="020F0502020204030204" pitchFamily="34" charset="0"/>
              </a:rPr>
              <a:t> </a:t>
            </a:r>
            <a:endParaRPr lang="fr-FR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2777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dirty="0">
                <a:latin typeface="Calibri" panose="020F0502020204030204" pitchFamily="34" charset="0"/>
              </a:rPr>
              <a:t>Réponse attendue</a:t>
            </a:r>
            <a:r>
              <a:rPr lang="fr-FR" b="0" i="0" dirty="0">
                <a:latin typeface="Calibri" panose="020F0502020204030204" pitchFamily="34" charset="0"/>
              </a:rPr>
              <a:t> : Faux.</a:t>
            </a:r>
            <a:endParaRPr lang="fr-FR" i="0" dirty="0">
              <a:latin typeface="Calibri" panose="020F0502020204030204" pitchFamily="34" charset="0"/>
            </a:endParaRPr>
          </a:p>
          <a:p>
            <a:pPr marL="0"/>
            <a:r>
              <a:rPr lang="fr-FR" i="1" dirty="0">
                <a:latin typeface="Calibri" panose="020F0502020204030204" pitchFamily="34" charset="0"/>
              </a:rPr>
              <a:t>Le cercle est le contour en noir</a:t>
            </a:r>
            <a:r>
              <a:rPr lang="fr-FR" i="0" dirty="0">
                <a:latin typeface="Calibri" panose="020F0502020204030204" pitchFamily="34" charset="0"/>
              </a:rPr>
              <a:t> (le suivre avec un doigt). Engager</a:t>
            </a:r>
            <a:r>
              <a:rPr lang="fr-FR" i="0" baseline="0" dirty="0">
                <a:latin typeface="Calibri" panose="020F0502020204030204" pitchFamily="34" charset="0"/>
              </a:rPr>
              <a:t> une discussion pour faire émerger le terme de « disque » ou le donner le cas échéant.</a:t>
            </a:r>
            <a:endParaRPr lang="fr-FR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2141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Nous allons revoir ensemble tous les</a:t>
            </a:r>
            <a:r>
              <a:rPr lang="fr-FR" i="1" baseline="0" dirty="0">
                <a:latin typeface="Calibri" panose="020F0502020204030204" pitchFamily="34" charset="0"/>
              </a:rPr>
              <a:t> éléments du cercle et leurs noms.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6199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rtl="0" fontAlgn="base"/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Comment s’appelle cet élément ?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Pointer le point E.</a:t>
            </a:r>
            <a:r>
              <a:rPr lang="fr-FR" b="0" i="0" u="none" strike="noStrike" cap="none" baseline="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endParaRPr lang="en-US" b="0" i="0" u="none" strike="noStrike" cap="none" dirty="0">
              <a:solidFill>
                <a:schemeClr val="dk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i="0" u="non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0033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Réponse attendue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: E est un point du cercle.​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Rappeler en insistant que la position d’un point est repérée précisément par une croix et que la lettre est le nom donné au point. </a:t>
            </a:r>
            <a:r>
              <a:rPr lang="en-US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​</a:t>
            </a:r>
            <a:endParaRPr lang="fr-FR" i="0" u="none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89956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u="none" dirty="0">
                <a:latin typeface="Calibri" panose="020F0502020204030204" pitchFamily="34" charset="0"/>
              </a:rPr>
              <a:t>Même démarche.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i="1" u="none" dirty="0">
              <a:latin typeface="Calibri" panose="020F0502020204030204" pitchFamily="34" charset="0"/>
            </a:endParaRP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i="0" u="non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1150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userDrawn="1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B24A46AB-A6B9-A7C4-820C-4DFCF139F5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Google Shape;17;p34">
            <a:extLst>
              <a:ext uri="{FF2B5EF4-FFF2-40B4-BE49-F238E27FC236}">
                <a16:creationId xmlns:a16="http://schemas.microsoft.com/office/drawing/2014/main" id="{88660960-86AD-A5A2-B671-E06D5864C16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rgbClr val="A3949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" name="Google Shape;18;p34">
            <a:extLst>
              <a:ext uri="{FF2B5EF4-FFF2-40B4-BE49-F238E27FC236}">
                <a16:creationId xmlns:a16="http://schemas.microsoft.com/office/drawing/2014/main" id="{1683D326-FB93-8820-EFB3-C0CBEDD4775A}"/>
              </a:ext>
            </a:extLst>
          </p:cNvPr>
          <p:cNvSpPr txBox="1"/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fr-FR"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3"/>
          <p:cNvSpPr/>
          <p:nvPr/>
        </p:nvSpPr>
        <p:spPr>
          <a:xfrm>
            <a:off x="57150" y="0"/>
            <a:ext cx="908685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24;p35">
            <a:extLst>
              <a:ext uri="{FF2B5EF4-FFF2-40B4-BE49-F238E27FC236}">
                <a16:creationId xmlns:a16="http://schemas.microsoft.com/office/drawing/2014/main" id="{A1B17535-1102-2C72-46E2-7517B38F137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8"/>
          <p:cNvSpPr txBox="1">
            <a:spLocks noGrp="1"/>
          </p:cNvSpPr>
          <p:nvPr>
            <p:ph type="title" hasCustomPrompt="1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sp>
        <p:nvSpPr>
          <p:cNvPr id="46" name="Google Shape;46;p38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pic>
        <p:nvPicPr>
          <p:cNvPr id="48" name="Google Shape;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61;p46">
            <a:extLst>
              <a:ext uri="{FF2B5EF4-FFF2-40B4-BE49-F238E27FC236}">
                <a16:creationId xmlns:a16="http://schemas.microsoft.com/office/drawing/2014/main" id="{564A3A83-35E2-AFB6-B1DD-3BE2B9B30A4A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5"/>
          <p:cNvSpPr/>
          <p:nvPr/>
        </p:nvSpPr>
        <p:spPr>
          <a:xfrm>
            <a:off x="57150" y="0"/>
            <a:ext cx="908685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45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6379864" cy="476672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sp>
        <p:nvSpPr>
          <p:cNvPr id="56" name="Google Shape;56;p45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45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9" name="Google Shape;59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58;p45">
            <a:extLst>
              <a:ext uri="{FF2B5EF4-FFF2-40B4-BE49-F238E27FC236}">
                <a16:creationId xmlns:a16="http://schemas.microsoft.com/office/drawing/2014/main" id="{F21DD13B-A008-F110-CFD7-A7C842BDF3A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46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46"/>
          <p:cNvSpPr txBox="1">
            <a:spLocks noGrp="1"/>
          </p:cNvSpPr>
          <p:nvPr>
            <p:ph type="title" hasCustomPrompt="1"/>
          </p:nvPr>
        </p:nvSpPr>
        <p:spPr>
          <a:xfrm>
            <a:off x="57149" y="0"/>
            <a:ext cx="6162581" cy="476672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pic>
        <p:nvPicPr>
          <p:cNvPr id="64" name="Google Shape;64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42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Devoirs</a:t>
            </a:r>
            <a:endParaRPr/>
          </a:p>
        </p:txBody>
      </p:sp>
      <p:pic>
        <p:nvPicPr>
          <p:cNvPr id="96" name="Google Shape;96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6192570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Leçon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30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0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Exercice des champions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76194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6" r:id="rId2"/>
    <p:sldLayoutId id="2147483657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3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685800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>
              <a:buSzPct val="100000"/>
            </a:pPr>
            <a:r>
              <a:rPr lang="fr-FR" dirty="0">
                <a:solidFill>
                  <a:schemeClr val="bg1"/>
                </a:solidFill>
              </a:rPr>
              <a:t>64. Tracer des cercles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9FF0E722-B217-95DA-F7E3-6ABDB69F16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Titre 20">
            <a:extLst>
              <a:ext uri="{FF2B5EF4-FFF2-40B4-BE49-F238E27FC236}">
                <a16:creationId xmlns:a16="http://schemas.microsoft.com/office/drawing/2014/main" id="{2D5B4809-69C0-CDCD-7938-1929DAE64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6FAD086B-4F3E-C7DC-2A6C-6AB00C30286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582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69E329C-EC81-DD81-CB7E-AE87620DEF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9F140F5-6DA0-E5FC-08FE-022E84D27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869522B7-8283-6117-F97C-79559F712C5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51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866154B-2C75-450A-EAC8-BB32782CA6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71D7C2B3-83F5-D5EB-67EE-16A88A2D8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EBF8CCB1-98C1-1F7C-F25C-69FD687954C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951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F9FDD161-4DE3-45CB-A01B-254EBCEB41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22E1F30D-5456-90B4-025B-9EDA7642C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E9C05A50-BE75-A93B-54D9-42CC4DF8F8C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733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AC6EB155-7585-41FA-9EF8-815CD1257B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Titre 19">
            <a:extLst>
              <a:ext uri="{FF2B5EF4-FFF2-40B4-BE49-F238E27FC236}">
                <a16:creationId xmlns:a16="http://schemas.microsoft.com/office/drawing/2014/main" id="{5B4DC9B6-99C9-A232-1D6C-500F35577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FDBB31F9-A014-DEF6-8475-D82BB8B913E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011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80F434C7-D353-DCAB-A913-4607E57759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8" name="Titre 17">
            <a:extLst>
              <a:ext uri="{FF2B5EF4-FFF2-40B4-BE49-F238E27FC236}">
                <a16:creationId xmlns:a16="http://schemas.microsoft.com/office/drawing/2014/main" id="{B5988EA9-0AF2-4A95-21BB-269868DE4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4BCA0D9C-F1E4-DEF9-0F24-279C5D2D26B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571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2D8EE940-91ED-F803-0D6C-B0F80BFBF3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Titre 19">
            <a:extLst>
              <a:ext uri="{FF2B5EF4-FFF2-40B4-BE49-F238E27FC236}">
                <a16:creationId xmlns:a16="http://schemas.microsoft.com/office/drawing/2014/main" id="{C2C5BE4A-5368-133B-3CB3-F165B5E48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8A2DE30D-4FC6-95A4-BB55-6FD0C5FBFA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3050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E5E921E-BBD8-1638-A6F4-551FBEC3AD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EAF1C3BE-32F8-B962-A995-4FFC18BC5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562F0782-C888-A030-6CC5-0C6EB8D8305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588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>
            <a:extLst>
              <a:ext uri="{FF2B5EF4-FFF2-40B4-BE49-F238E27FC236}">
                <a16:creationId xmlns:a16="http://schemas.microsoft.com/office/drawing/2014/main" id="{12A6AEC6-F94C-4C09-4F7D-C57DD9609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E6EFABFA-D382-4A06-1A3E-AC74F20E9D1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2144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74C9DDD6-8A70-6FC3-573A-A815E1480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995C6CF-EB8C-20E7-D44B-3F0BB6EA8CB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094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2F9E2C-84E0-FB2F-D023-0D32DD539B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5FB5D654-9B4A-61F0-527B-413DE22A5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38ACEB2-4381-2D23-97F1-FE17BCD1CB0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627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5CFAEA6-A33B-B5E1-B64D-B63CE33605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8F6BC47F-5D37-42B4-A604-4CC645199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5368F79-68E3-1A36-8F0D-007444248EF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81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3CBF7DD-4ADE-232A-B3F1-D0D7E27F76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E87A3A1B-BC87-BEFA-1875-799CB4D83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58393D4-5251-8C9B-15C9-30D99FE3F10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0936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165CC57-CF5B-2881-D9BD-A5B3A894D3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62A2444D-BFCE-7FD8-899D-F547FA77C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A53AF61-C92C-E71F-0096-2ABF87B0536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2191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5135CE8-94B1-FD6D-86C1-1BDE385377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4CC73DFF-6778-4581-3F13-FC60C8E03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6A5AD34-1BD7-20C2-3A5A-9D883B8E072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683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72A6A80-460C-F1AD-2F0B-B36A0C8F1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CE087B9-DEC2-6438-D5A2-6C9AE60C444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6E780BF-E3FE-CE18-61C4-ACEA4555E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80FD895-0581-63BF-885E-08F03483CE9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184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FADE3BFF-0F08-2BB8-6810-773AA4DF43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853E299-2A3C-17A1-D559-86EE8E3F2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419D646-5164-2999-AD00-C57F09563AA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1614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FB76AFC8-AD16-AE23-A6F0-41497B9CB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DE18970-3514-68BC-115D-55392FB6A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ACD0C3A-3314-7906-2024-15BF86F1A17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0599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F01BA47-E3B7-D2A3-F678-785C8EA5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689099C-79F4-E2DF-BEAA-60260CA27AA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882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A767B4C-6AF4-B197-4BCB-BDBBE6ED2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97DD003-ECD2-9CAE-65EE-8882FB00521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79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38DD733-A8D6-751D-F760-45F49483A8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6A357AB-3948-2213-2B96-93A21F380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9EC7AED-4C0C-78C5-1C13-1A6E236089F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601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EB741C5-1C09-C013-5CA1-A3AC9970D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16A7233-35E4-52E5-72BC-BEE0F3C8975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1E0F75-74AD-60C4-0CBC-6E39E72F5A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7A420EC0-A622-8320-DF01-E7215B8DB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38CC165-6D28-DE60-8CAB-63C00AAFCB0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539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13CCF7A5-22B4-9002-A716-F0659EBD1D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8" name="Titre 17">
            <a:extLst>
              <a:ext uri="{FF2B5EF4-FFF2-40B4-BE49-F238E27FC236}">
                <a16:creationId xmlns:a16="http://schemas.microsoft.com/office/drawing/2014/main" id="{7E2BE064-8293-7458-E819-78042E845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EB7F2331-2CC6-41E7-20B0-80DA62ED6AE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774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D8903AD-5050-2CBB-E43D-71696737BC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43E3ED52-82AD-9E66-C6CD-E12890DB9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ED729F3-67AC-534B-6191-ECDDC63C4F6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70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BA3A0724-F83C-0645-DCEA-E549ECCA05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AC5AD2-7E02-ECA1-2D50-75B64096F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EDA50695-08E7-CB17-FE07-D4D0691EE36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315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7C2E5DD2-CCB0-C158-0AFC-E4E5940C14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306DCC5-0FAF-FF4A-7873-FB725B2FD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714C09A9-060A-D7C9-F854-45C1673A6EF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391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86A2509-7483-F106-EB12-76D0B57EF4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Titre 19">
            <a:extLst>
              <a:ext uri="{FF2B5EF4-FFF2-40B4-BE49-F238E27FC236}">
                <a16:creationId xmlns:a16="http://schemas.microsoft.com/office/drawing/2014/main" id="{0F42E082-5D79-B53B-632E-C4DFBE865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A758C5DD-5551-0F8B-07E3-FF0665A9BDF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8312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8b66e0204bf7144eb3a5b1e6961cec0c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0d3d77727f0dd2f1c58380f3677019f8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31D020-4F48-4B3B-AC4B-DA00B68BFE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B6929A-325D-48F6-9877-191C169E6107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27f64e36-29aa-44d5-a3e0-06242cad7d4d"/>
    <ds:schemaRef ds:uri="http://schemas.openxmlformats.org/package/2006/metadata/core-properties"/>
    <ds:schemaRef ds:uri="cd84cc96-e4f0-4e7f-873a-a508fb658c4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A588E10-E8BB-460B-B4FD-D77F199455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933</Words>
  <Application>Microsoft Office PowerPoint</Application>
  <PresentationFormat>Affichage à l'écran (4:3)</PresentationFormat>
  <Paragraphs>66</Paragraphs>
  <Slides>30</Slides>
  <Notes>30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Calibri Light</vt:lpstr>
      <vt:lpstr>Verdana</vt:lpstr>
      <vt:lpstr>Thème Office</vt:lpstr>
      <vt:lpstr>1_Thème Office</vt:lpstr>
      <vt:lpstr>3_Thème Office</vt:lpstr>
      <vt:lpstr>7_Thème Office</vt:lpstr>
      <vt:lpstr>64. Tracer des cercles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LES NOMBRES JUSQU’À 10 Dire, lire, écrire, dénombrer, placer sur une ligne numérique</dc:title>
  <dc:creator>Éditions Hatier</dc:creator>
  <cp:lastModifiedBy>LE BOT SANDRA</cp:lastModifiedBy>
  <cp:revision>2</cp:revision>
  <dcterms:created xsi:type="dcterms:W3CDTF">2022-01-07T11:15:07Z</dcterms:created>
  <dcterms:modified xsi:type="dcterms:W3CDTF">2025-12-19T10:55:00Z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