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 id="2147483656" r:id="rId6"/>
    <p:sldMasterId id="2147483659" r:id="rId7"/>
    <p:sldMasterId id="2147483662" r:id="rId8"/>
  </p:sldMasterIdLst>
  <p:notesMasterIdLst>
    <p:notesMasterId r:id="rId41"/>
  </p:notesMasterIdLst>
  <p:sldIdLst>
    <p:sldId id="302" r:id="rId9"/>
    <p:sldId id="257" r:id="rId10"/>
    <p:sldId id="258" r:id="rId11"/>
    <p:sldId id="259" r:id="rId12"/>
    <p:sldId id="260" r:id="rId13"/>
    <p:sldId id="261" r:id="rId14"/>
    <p:sldId id="262" r:id="rId15"/>
    <p:sldId id="414" r:id="rId16"/>
    <p:sldId id="400" r:id="rId17"/>
    <p:sldId id="399" r:id="rId18"/>
    <p:sldId id="401" r:id="rId19"/>
    <p:sldId id="402" r:id="rId20"/>
    <p:sldId id="403" r:id="rId21"/>
    <p:sldId id="406" r:id="rId22"/>
    <p:sldId id="415" r:id="rId23"/>
    <p:sldId id="416" r:id="rId24"/>
    <p:sldId id="417" r:id="rId25"/>
    <p:sldId id="407" r:id="rId26"/>
    <p:sldId id="418" r:id="rId27"/>
    <p:sldId id="408" r:id="rId28"/>
    <p:sldId id="409" r:id="rId29"/>
    <p:sldId id="410" r:id="rId30"/>
    <p:sldId id="411" r:id="rId31"/>
    <p:sldId id="412" r:id="rId32"/>
    <p:sldId id="279" r:id="rId33"/>
    <p:sldId id="281" r:id="rId34"/>
    <p:sldId id="280" r:id="rId35"/>
    <p:sldId id="396" r:id="rId36"/>
    <p:sldId id="413" r:id="rId37"/>
    <p:sldId id="283" r:id="rId38"/>
    <p:sldId id="419" r:id="rId39"/>
    <p:sldId id="284" r:id="rId4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h1yCoz+QmjfH9Iu0uFtdeC7rO/+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Yaël Fernandez" initials="YF" lastIdx="2" clrIdx="0">
    <p:extLst>
      <p:ext uri="{19B8F6BF-5375-455C-9EA6-DF929625EA0E}">
        <p15:presenceInfo xmlns:p15="http://schemas.microsoft.com/office/powerpoint/2012/main" userId="5a0aec09e72f9ec6" providerId="Windows Live"/>
      </p:ext>
    </p:extLst>
  </p:cmAuthor>
  <p:cmAuthor id="2" name="BELLEMIN SANDRA" initials="SB" lastIdx="2" clrIdx="1">
    <p:extLst>
      <p:ext uri="{19B8F6BF-5375-455C-9EA6-DF929625EA0E}">
        <p15:presenceInfo xmlns:p15="http://schemas.microsoft.com/office/powerpoint/2012/main" userId="S::SBELLEMIN@editions-hatier.fr::5fe4e071-d3f4-40df-970f-ee8fcf898346" providerId="AD"/>
      </p:ext>
    </p:extLst>
  </p:cmAuthor>
  <p:cmAuthor id="3" name="LE BOT SANDRA" initials="SL" lastIdx="11" clrIdx="2">
    <p:extLst>
      <p:ext uri="{19B8F6BF-5375-455C-9EA6-DF929625EA0E}">
        <p15:presenceInfo xmlns:p15="http://schemas.microsoft.com/office/powerpoint/2012/main" userId="S::SLEBOT@editions-hatier.fr::5fe4e071-d3f4-40df-970f-ee8fcf898346" providerId="AD"/>
      </p:ext>
    </p:extLst>
  </p:cmAuthor>
  <p:cmAuthor id="4" name="yaelb06" initials="ya" lastIdx="5" clrIdx="3">
    <p:extLst>
      <p:ext uri="{19B8F6BF-5375-455C-9EA6-DF929625EA0E}">
        <p15:presenceInfo xmlns:p15="http://schemas.microsoft.com/office/powerpoint/2012/main" userId="S::yaelb06_yahoo.fr#ext#@hachette.onmicrosoft.com::178ef0ed-7e4d-4a1d-b478-d626cbda7b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3E905B-571D-4FE7-9011-1C31AAAA2D3F}" v="8" dt="2025-12-19T11:09:28.995"/>
  </p1510:revLst>
</p1510:revInfo>
</file>

<file path=ppt/tableStyles.xml><?xml version="1.0" encoding="utf-8"?>
<a:tblStyleLst xmlns:a="http://schemas.openxmlformats.org/drawingml/2006/main" def="{2B360CE9-A932-4D2E-85E7-FC26A12FA787}">
  <a:tblStyle styleId="{2B360CE9-A932-4D2E-85E7-FC26A12FA787}"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029" autoAdjust="0"/>
  </p:normalViewPr>
  <p:slideViewPr>
    <p:cSldViewPr snapToGrid="0">
      <p:cViewPr>
        <p:scale>
          <a:sx n="75" d="100"/>
          <a:sy n="75" d="100"/>
        </p:scale>
        <p:origin x="2634" y="26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8" Type="http://schemas.openxmlformats.org/officeDocument/2006/relationships/theme" Target="theme/theme1.xml"/><Relationship Id="rId8" Type="http://schemas.openxmlformats.org/officeDocument/2006/relationships/slideMaster" Target="slideMasters/slideMaster5.xml"/><Relationship Id="rId51"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découvrir la notion de multiple d’un nombre, apprendre à compléter une suite de multiples et reconnaitre les caractéristiques de certains multiples.</a:t>
            </a:r>
            <a:endParaRPr lang="fr-FR" i="0"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C6EAF-5270-27DE-E6EA-B0B0FD93109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BE73515-F5DD-6463-C52E-2E9548F4AB3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19DF614-E52A-A38B-DBCD-61EE64F8DC4D}"/>
              </a:ext>
            </a:extLst>
          </p:cNvPr>
          <p:cNvSpPr>
            <a:spLocks noGrp="1"/>
          </p:cNvSpPr>
          <p:nvPr>
            <p:ph type="body" idx="1"/>
          </p:nvPr>
        </p:nvSpPr>
        <p:spPr/>
        <p:txBody>
          <a:bodyPr/>
          <a:lstStyle/>
          <a:p>
            <a:pPr marL="0"/>
            <a:r>
              <a:rPr lang="fr-FR" i="1" dirty="0">
                <a:latin typeface="Calibri" panose="020F0502020204030204" pitchFamily="34" charset="0"/>
              </a:rPr>
              <a:t>Sur votre ardoise, vous allez devoir compléter la suite des premiers multiples des nombres qui vont s’afficher.</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74643C4-F6DC-E1DC-961E-1B529F941AF7}"/>
              </a:ext>
            </a:extLst>
          </p:cNvPr>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763094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A4DFE-4BB9-248A-143E-A584F3F0DF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B4A7112-F47E-D2DA-7C9F-FA5F6CAA385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061F154-D4E9-541E-B5D2-3232C049B5B8}"/>
              </a:ext>
            </a:extLst>
          </p:cNvPr>
          <p:cNvSpPr>
            <a:spLocks noGrp="1"/>
          </p:cNvSpPr>
          <p:nvPr>
            <p:ph type="body" idx="1"/>
          </p:nvPr>
        </p:nvSpPr>
        <p:spPr/>
        <p:txBody>
          <a:bodyPr/>
          <a:lstStyle/>
          <a:p>
            <a:pPr marL="0"/>
            <a:r>
              <a:rPr lang="fr-FR" i="1" dirty="0">
                <a:latin typeface="Calibri" panose="020F0502020204030204" pitchFamily="34" charset="0"/>
              </a:rPr>
              <a:t>Complétez la suite des premiers multiples de 2 dans l’ordre, il y en a 7 à compléter.</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 un petit temps. Les élèves montrent leur ardoise dès qu’ils ont terminé. Valider ou invalider discrètement de la tête. Puis, interroger un élève qui verbalise sa procédure</a:t>
            </a:r>
            <a:r>
              <a:rPr lang="fr-FR" i="1" dirty="0">
                <a:latin typeface="Calibri" panose="020F0502020204030204" pitchFamily="34" charset="0"/>
              </a:rPr>
              <a:t> </a:t>
            </a:r>
            <a:r>
              <a:rPr lang="fr-FR" dirty="0">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La suite des premiers multiples de 2 est </a:t>
            </a:r>
            <a:r>
              <a:rPr lang="fr-FR" i="0" dirty="0">
                <a:latin typeface="Calibri" panose="020F0502020204030204" pitchFamily="34" charset="0"/>
              </a:rPr>
              <a:t>(compléter au fur et à mesure) : </a:t>
            </a:r>
            <a:r>
              <a:rPr lang="fr-FR" b="1" i="1" dirty="0">
                <a:latin typeface="Calibri" panose="020F0502020204030204" pitchFamily="34" charset="0"/>
              </a:rPr>
              <a:t>4</a:t>
            </a:r>
            <a:r>
              <a:rPr lang="fr-FR" i="1" dirty="0">
                <a:latin typeface="Calibri" panose="020F0502020204030204" pitchFamily="34" charset="0"/>
              </a:rPr>
              <a:t> (2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b="1" i="1" dirty="0">
                <a:latin typeface="Calibri" panose="020F0502020204030204" pitchFamily="34" charset="0"/>
              </a:rPr>
              <a:t>6</a:t>
            </a:r>
            <a:r>
              <a:rPr lang="fr-FR" i="1" dirty="0">
                <a:latin typeface="Calibri" panose="020F0502020204030204" pitchFamily="34" charset="0"/>
              </a:rPr>
              <a:t> (3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b="1" i="1" dirty="0">
                <a:latin typeface="Calibri" panose="020F0502020204030204" pitchFamily="34" charset="0"/>
              </a:rPr>
              <a:t>8</a:t>
            </a:r>
            <a:r>
              <a:rPr lang="fr-FR" i="1" dirty="0">
                <a:latin typeface="Calibri" panose="020F0502020204030204" pitchFamily="34" charset="0"/>
              </a:rPr>
              <a:t> (4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b="1" i="1" dirty="0">
                <a:latin typeface="Calibri" panose="020F0502020204030204" pitchFamily="34" charset="0"/>
              </a:rPr>
              <a:t>10</a:t>
            </a:r>
            <a:r>
              <a:rPr lang="fr-FR" i="1" dirty="0">
                <a:latin typeface="Calibri" panose="020F0502020204030204" pitchFamily="34" charset="0"/>
              </a:rPr>
              <a:t> (5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b="1" i="1" dirty="0">
                <a:latin typeface="Calibri" panose="020F0502020204030204" pitchFamily="34" charset="0"/>
              </a:rPr>
              <a:t>12</a:t>
            </a:r>
            <a:r>
              <a:rPr lang="fr-FR" i="1" dirty="0">
                <a:latin typeface="Calibri" panose="020F0502020204030204" pitchFamily="34" charset="0"/>
              </a:rPr>
              <a:t> (6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b="1" i="1" dirty="0">
                <a:latin typeface="Calibri" panose="020F0502020204030204" pitchFamily="34" charset="0"/>
              </a:rPr>
              <a:t>14</a:t>
            </a:r>
            <a:r>
              <a:rPr lang="fr-FR" i="1" dirty="0">
                <a:latin typeface="Calibri" panose="020F0502020204030204" pitchFamily="34" charset="0"/>
              </a:rPr>
              <a:t> (7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 et </a:t>
            </a:r>
            <a:r>
              <a:rPr lang="fr-FR" b="1" i="1" dirty="0">
                <a:latin typeface="Calibri" panose="020F0502020204030204" pitchFamily="34" charset="0"/>
              </a:rPr>
              <a:t>16</a:t>
            </a:r>
            <a:r>
              <a:rPr lang="fr-FR" i="1" dirty="0">
                <a:latin typeface="Calibri" panose="020F0502020204030204" pitchFamily="34" charset="0"/>
              </a:rPr>
              <a:t> (8 × </a:t>
            </a:r>
            <a:r>
              <a:rPr lang="fr-FR" i="1" dirty="0">
                <a:latin typeface="Calibri" panose="020F0502020204030204" pitchFamily="34" charset="0"/>
                <a:sym typeface="Symbol" panose="05050102010706020507" pitchFamily="18" charset="2"/>
              </a:rPr>
              <a:t>2)</a:t>
            </a:r>
            <a:r>
              <a:rPr lang="fr-FR" i="1" dirty="0">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7139C6DA-8B61-00E5-4ACC-7692A6F80CE8}"/>
              </a:ext>
            </a:extLst>
          </p:cNvPr>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3707338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04790-2E1F-A9F0-9B6D-F4C934337EF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364C2ED-A7E8-28E2-2765-3F9C91642D1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00212BF-3D6E-D0EA-AAC5-0959167E2CFF}"/>
              </a:ext>
            </a:extLst>
          </p:cNvPr>
          <p:cNvSpPr>
            <a:spLocks noGrp="1"/>
          </p:cNvSpPr>
          <p:nvPr>
            <p:ph type="body" idx="1"/>
          </p:nvPr>
        </p:nvSpPr>
        <p:spPr/>
        <p:txBody>
          <a:bodyPr/>
          <a:lstStyle/>
          <a:p>
            <a:pPr marL="0"/>
            <a:r>
              <a:rPr lang="fr-FR" i="1" dirty="0">
                <a:latin typeface="Calibri" panose="020F0502020204030204" pitchFamily="34" charset="0"/>
              </a:rPr>
              <a:t>Complétez la suite des premiers multiples de 7 dans l’ordre, il y en a toujours 7 à compléter.</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 un petit temps. Les élèves montrent leur ardoise dès qu’ils ont terminé. Valider ou invalider discrètement de la tête. Puis interroger un élève qui verbalise sa procédure</a:t>
            </a:r>
            <a:r>
              <a:rPr lang="fr-FR" i="1" dirty="0">
                <a:latin typeface="Calibri" panose="020F0502020204030204" pitchFamily="34" charset="0"/>
              </a:rPr>
              <a:t> </a:t>
            </a:r>
            <a:r>
              <a:rPr lang="fr-FR" dirty="0">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La suite des premiers multiples de 7 est </a:t>
            </a:r>
            <a:r>
              <a:rPr lang="fr-FR" i="0" dirty="0">
                <a:latin typeface="Calibri" panose="020F0502020204030204" pitchFamily="34" charset="0"/>
              </a:rPr>
              <a:t>(compléter au fur et à mesure)</a:t>
            </a:r>
            <a:r>
              <a:rPr lang="fr-FR" i="1" dirty="0">
                <a:latin typeface="Calibri" panose="020F0502020204030204" pitchFamily="34" charset="0"/>
              </a:rPr>
              <a:t> : 14, 21, 28, </a:t>
            </a:r>
            <a:r>
              <a:rPr lang="fr-FR" i="1" u="none" dirty="0">
                <a:latin typeface="Calibri" panose="020F0502020204030204" pitchFamily="34" charset="0"/>
              </a:rPr>
              <a:t>35,</a:t>
            </a:r>
            <a:r>
              <a:rPr lang="fr-FR" i="1" dirty="0">
                <a:latin typeface="Calibri" panose="020F0502020204030204" pitchFamily="34" charset="0"/>
              </a:rPr>
              <a:t> 42, 49 et 56.</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32126494-277E-54EA-7598-0C93F6555007}"/>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468019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2820F-6B0E-6464-0834-169B4FC376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ECD632-43F5-9F57-E1F9-5B093DECB50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63C8A62-A063-F560-91B6-BD0E0D0E140C}"/>
              </a:ext>
            </a:extLst>
          </p:cNvPr>
          <p:cNvSpPr>
            <a:spLocks noGrp="1"/>
          </p:cNvSpPr>
          <p:nvPr>
            <p:ph type="body" idx="1"/>
          </p:nvPr>
        </p:nvSpPr>
        <p:spPr/>
        <p:txBody>
          <a:bodyPr/>
          <a:lstStyle/>
          <a:p>
            <a:pPr marL="0"/>
            <a:r>
              <a:rPr lang="fr-FR" i="1" dirty="0">
                <a:latin typeface="Calibri" panose="020F0502020204030204" pitchFamily="34" charset="0"/>
              </a:rPr>
              <a:t>Vous allez maintenant devoir trouver, parmi plusieurs nombres, ceux qui sont des multiples de 6 et ceux qui sont des multiples de 9.</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94FD4698-40B9-C46D-A616-ECF09E220029}"/>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3269578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CE672-91D9-FFCB-1A9A-A05A5FA1A2E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AB35B3E-A08D-7983-AC8B-9E9C10C311C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C7A735C-614B-E10D-05DE-EB84DDCED9D6}"/>
              </a:ext>
            </a:extLst>
          </p:cNvPr>
          <p:cNvSpPr>
            <a:spLocks noGrp="1"/>
          </p:cNvSpPr>
          <p:nvPr>
            <p:ph type="body" idx="1"/>
          </p:nvPr>
        </p:nvSpPr>
        <p:spPr/>
        <p:txBody>
          <a:bodyPr/>
          <a:lstStyle/>
          <a:p>
            <a:pPr marL="0"/>
            <a:r>
              <a:rPr lang="fr-FR" i="1" dirty="0">
                <a:latin typeface="Calibri" panose="020F0502020204030204" pitchFamily="34" charset="0"/>
              </a:rPr>
              <a:t>Observez les huit nombres affichés et écrivez sur votre ardoise ceux qui sont des multiples de 6.</a:t>
            </a:r>
          </a:p>
          <a:p>
            <a:pPr marL="0"/>
            <a:r>
              <a:rPr lang="fr-FR" i="0" dirty="0">
                <a:latin typeface="Calibri" panose="020F0502020204030204" pitchFamily="34" charset="0"/>
              </a:rPr>
              <a:t>Laisser un petit temps, passer dans les rangs pour guider au besoin. </a:t>
            </a:r>
            <a:r>
              <a:rPr lang="fr-FR" dirty="0">
                <a:latin typeface="Calibri" panose="020F0502020204030204" pitchFamily="34" charset="0"/>
              </a:rPr>
              <a:t>Puis interroger plusieurs élèves qui verbalisent leur procédure.</a:t>
            </a:r>
          </a:p>
          <a:p>
            <a:pPr marL="0"/>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48, 18, 36 et 78 </a:t>
            </a:r>
            <a:r>
              <a:rPr lang="fr-FR" i="1" dirty="0">
                <a:latin typeface="Calibri" panose="020F0502020204030204" pitchFamily="34" charset="0"/>
              </a:rPr>
              <a:t>(c’est 60 + 18, c’est 13 fois 6)</a:t>
            </a:r>
            <a:r>
              <a:rPr lang="fr-FR" i="0" dirty="0">
                <a:latin typeface="Calibri" panose="020F0502020204030204" pitchFamily="34" charset="0"/>
              </a:rPr>
              <a:t>. Entourer les réponses en rouge.</a:t>
            </a:r>
          </a:p>
        </p:txBody>
      </p:sp>
      <p:sp>
        <p:nvSpPr>
          <p:cNvPr id="4" name="Espace réservé du numéro de diapositive 3">
            <a:extLst>
              <a:ext uri="{FF2B5EF4-FFF2-40B4-BE49-F238E27FC236}">
                <a16:creationId xmlns:a16="http://schemas.microsoft.com/office/drawing/2014/main" id="{5DDFCFC9-8710-61C6-D667-780BF0830658}"/>
              </a:ext>
            </a:extLst>
          </p:cNvPr>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4065983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36EE7-FFD9-7AFB-45FB-FED40A7EEFD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EDAF166-4F76-5A44-E8BB-18ADEC6B688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D39F955-4D3C-5733-DFBA-C111E511C365}"/>
              </a:ext>
            </a:extLst>
          </p:cNvPr>
          <p:cNvSpPr>
            <a:spLocks noGrp="1"/>
          </p:cNvSpPr>
          <p:nvPr>
            <p:ph type="body" idx="1"/>
          </p:nvPr>
        </p:nvSpPr>
        <p:spPr/>
        <p:txBody>
          <a:bodyPr/>
          <a:lstStyle/>
          <a:p>
            <a:pPr marL="0"/>
            <a:r>
              <a:rPr lang="fr-FR" i="1" dirty="0">
                <a:latin typeface="Calibri" panose="020F0502020204030204" pitchFamily="34" charset="0"/>
              </a:rPr>
              <a:t>Avec les mêmes nombres, écrivez maintenant sur votre ardoise les nombres qui sont des multiples de 9.</a:t>
            </a:r>
          </a:p>
          <a:p>
            <a:pPr marL="0"/>
            <a:r>
              <a:rPr lang="fr-FR" i="0" dirty="0">
                <a:latin typeface="Calibri" panose="020F0502020204030204" pitchFamily="34" charset="0"/>
              </a:rPr>
              <a:t>Laisser un petit temps, passer dans les rangs pour guider au besoin. </a:t>
            </a:r>
            <a:r>
              <a:rPr lang="fr-FR" dirty="0">
                <a:latin typeface="Calibri" panose="020F0502020204030204" pitchFamily="34" charset="0"/>
              </a:rPr>
              <a:t>Puis, interroger plusieurs élèves qui verbalisent leur procédure.</a:t>
            </a:r>
          </a:p>
          <a:p>
            <a:pPr marL="0"/>
            <a:r>
              <a:rPr lang="fr-FR" b="1" i="0" dirty="0">
                <a:latin typeface="Calibri" panose="020F0502020204030204" pitchFamily="34" charset="0"/>
              </a:rPr>
              <a:t>Réponses attendues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27, 18, 36 et 99 </a:t>
            </a:r>
            <a:r>
              <a:rPr lang="fr-FR" i="1" dirty="0">
                <a:latin typeface="Calibri" panose="020F0502020204030204" pitchFamily="34" charset="0"/>
              </a:rPr>
              <a:t>(c’est 90 + 9, c’est 11 fois 9)</a:t>
            </a:r>
            <a:r>
              <a:rPr lang="fr-FR" i="0" dirty="0">
                <a:latin typeface="Calibri" panose="020F0502020204030204" pitchFamily="34" charset="0"/>
              </a:rPr>
              <a:t>. Entourer les réponses en vert.</a:t>
            </a:r>
          </a:p>
        </p:txBody>
      </p:sp>
      <p:sp>
        <p:nvSpPr>
          <p:cNvPr id="4" name="Espace réservé du numéro de diapositive 3">
            <a:extLst>
              <a:ext uri="{FF2B5EF4-FFF2-40B4-BE49-F238E27FC236}">
                <a16:creationId xmlns:a16="http://schemas.microsoft.com/office/drawing/2014/main" id="{A6D5D003-607D-1C92-4058-009C0DBC3632}"/>
              </a:ext>
            </a:extLst>
          </p:cNvPr>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492273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8A36D-C78A-4F79-84DB-DA545C0F6A6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FA6779E-B38C-C3E5-00E7-19CAA272D0A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6430000-BF4A-A023-725A-F7B0B48A1F78}"/>
              </a:ext>
            </a:extLst>
          </p:cNvPr>
          <p:cNvSpPr>
            <a:spLocks noGrp="1"/>
          </p:cNvSpPr>
          <p:nvPr>
            <p:ph type="body" idx="1"/>
          </p:nvPr>
        </p:nvSpPr>
        <p:spPr/>
        <p:txBody>
          <a:bodyPr/>
          <a:lstStyle/>
          <a:p>
            <a:pPr marL="0"/>
            <a:r>
              <a:rPr lang="fr-FR" i="0" dirty="0">
                <a:latin typeface="Calibri" panose="020F0502020204030204" pitchFamily="34" charset="0"/>
              </a:rPr>
              <a:t>Observez maintenant les nombres au tableau. Que pouvez-vous remarquer</a:t>
            </a:r>
            <a:r>
              <a:rPr lang="fr-FR" i="1" dirty="0">
                <a:latin typeface="Calibri" panose="020F0502020204030204" pitchFamily="34" charset="0"/>
              </a:rPr>
              <a:t> </a:t>
            </a:r>
            <a:r>
              <a:rPr lang="fr-FR" i="0" dirty="0">
                <a:latin typeface="Calibri" panose="020F0502020204030204" pitchFamily="34" charset="0"/>
              </a:rPr>
              <a:t>?</a:t>
            </a:r>
          </a:p>
          <a:p>
            <a:pPr marL="0"/>
            <a:r>
              <a:rPr lang="fr-FR" i="1" dirty="0">
                <a:latin typeface="Calibri" panose="020F0502020204030204" pitchFamily="34" charset="0"/>
              </a:rPr>
              <a:t>→ Un nombre peut être un multiple de plusieurs autres nombres.</a:t>
            </a:r>
          </a:p>
          <a:p>
            <a:pPr marL="0"/>
            <a:r>
              <a:rPr lang="fr-FR" i="1" dirty="0">
                <a:latin typeface="Calibri" panose="020F0502020204030204" pitchFamily="34" charset="0"/>
              </a:rPr>
              <a:t>Vous voyez que l’on a entouré en rouge et en vert le nombre 18 et le nombre 36. Tous les deux sont à la fois des multiples de 6 et de 9 car 18 est dans la table de 6 mais aussi dans la table de 9, tout comme 36. </a:t>
            </a:r>
          </a:p>
          <a:p>
            <a:pPr marL="0"/>
            <a:r>
              <a:rPr lang="fr-FR" i="1" dirty="0">
                <a:latin typeface="Calibri" panose="020F0502020204030204" pitchFamily="34" charset="0"/>
              </a:rPr>
              <a:t>Est-ce que 36 peut être un multiple d’autres nombres ? </a:t>
            </a:r>
            <a:r>
              <a:rPr lang="fr-FR" i="0" dirty="0">
                <a:latin typeface="Calibri" panose="020F0502020204030204" pitchFamily="34" charset="0"/>
              </a:rPr>
              <a:t>Interroger plusieurs élèves.</a:t>
            </a:r>
          </a:p>
          <a:p>
            <a:pPr marL="0"/>
            <a:r>
              <a:rPr lang="fr-FR" i="1" dirty="0">
                <a:latin typeface="Calibri" panose="020F0502020204030204" pitchFamily="34" charset="0"/>
              </a:rPr>
              <a:t>→ Oui, 36 est aussi un multiple de 1, de 2 (car c’est un nombre pair, et c’est 2 × </a:t>
            </a:r>
            <a:r>
              <a:rPr lang="fr-FR" i="1" dirty="0">
                <a:latin typeface="Calibri" panose="020F0502020204030204" pitchFamily="34" charset="0"/>
                <a:sym typeface="Symbol" panose="05050102010706020507" pitchFamily="18" charset="2"/>
              </a:rPr>
              <a:t>18), de 4 car c’est 9</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4, mais également de 3 car c’est 12</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3.</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26E39A0F-5029-5DE9-773E-379DE4BAE937}"/>
              </a:ext>
            </a:extLst>
          </p:cNvPr>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3425397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018D5-0FFE-7163-4ACB-EB6D79EAF4C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F455EB1-8F25-C128-8EAC-AFFCDFAF2F3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AFE3AEC-1E6D-B4D2-BE36-5727099E2688}"/>
              </a:ext>
            </a:extLst>
          </p:cNvPr>
          <p:cNvSpPr>
            <a:spLocks noGrp="1"/>
          </p:cNvSpPr>
          <p:nvPr>
            <p:ph type="body" idx="1"/>
          </p:nvPr>
        </p:nvSpPr>
        <p:spPr/>
        <p:txBody>
          <a:bodyPr/>
          <a:lstStyle/>
          <a:p>
            <a:pPr marL="0"/>
            <a:r>
              <a:rPr lang="fr-FR" i="1" dirty="0">
                <a:latin typeface="Calibri" panose="020F0502020204030204" pitchFamily="34" charset="0"/>
              </a:rPr>
              <a:t>Nous allons maintenant apprendre à reconnaitre certains multiples qui ont des particularités.</a:t>
            </a:r>
          </a:p>
        </p:txBody>
      </p:sp>
      <p:sp>
        <p:nvSpPr>
          <p:cNvPr id="4" name="Espace réservé du numéro de diapositive 3">
            <a:extLst>
              <a:ext uri="{FF2B5EF4-FFF2-40B4-BE49-F238E27FC236}">
                <a16:creationId xmlns:a16="http://schemas.microsoft.com/office/drawing/2014/main" id="{6A2AF302-28FB-8A2E-812C-B4CDEBEA0D43}"/>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363337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89B00-A8E1-660B-7C24-518537F0474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9DE818-C380-1585-C718-E1C63DFC861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6AEB5FE-EEBB-36E0-956A-2724A3EAA59C}"/>
              </a:ext>
            </a:extLst>
          </p:cNvPr>
          <p:cNvSpPr>
            <a:spLocks noGrp="1"/>
          </p:cNvSpPr>
          <p:nvPr>
            <p:ph type="body" idx="1"/>
          </p:nvPr>
        </p:nvSpPr>
        <p:spPr/>
        <p:txBody>
          <a:bodyPr/>
          <a:lstStyle/>
          <a:p>
            <a:pPr marL="0"/>
            <a:r>
              <a:rPr lang="fr-FR" i="1" dirty="0">
                <a:latin typeface="Calibri" panose="020F0502020204030204" pitchFamily="34" charset="0"/>
              </a:rPr>
              <a:t>Regardez les premiers multiples de 10 dans la table de Pythagore, ils sont encadrés en rouge. Que remarquez-vous ?</a:t>
            </a:r>
          </a:p>
          <a:p>
            <a:pPr marL="0" indent="0">
              <a:buFont typeface="Symbol" panose="05050102010706020507" pitchFamily="18" charset="2"/>
              <a:buNone/>
            </a:pP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Oui, leur chiffre des unités est toujours 0. Tous les multiples de 10 ont 0 comme chiffre des unités.</a:t>
            </a:r>
          </a:p>
        </p:txBody>
      </p:sp>
      <p:sp>
        <p:nvSpPr>
          <p:cNvPr id="4" name="Espace réservé du numéro de diapositive 3">
            <a:extLst>
              <a:ext uri="{FF2B5EF4-FFF2-40B4-BE49-F238E27FC236}">
                <a16:creationId xmlns:a16="http://schemas.microsoft.com/office/drawing/2014/main" id="{2DB3EF45-A368-C319-803B-CC542CA9792F}"/>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1953057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3D012-13A5-ACC3-18EB-C6F6E676010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9D7B415-01E8-AED4-7097-E9EEF38741F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29EED01-A5FF-61F2-C98B-4AF69EDDEFBE}"/>
              </a:ext>
            </a:extLst>
          </p:cNvPr>
          <p:cNvSpPr>
            <a:spLocks noGrp="1"/>
          </p:cNvSpPr>
          <p:nvPr>
            <p:ph type="body" idx="1"/>
          </p:nvPr>
        </p:nvSpPr>
        <p:spPr/>
        <p:txBody>
          <a:bodyPr/>
          <a:lstStyle/>
          <a:p>
            <a:pPr marL="0" indent="0">
              <a:buFont typeface="Symbol" panose="05050102010706020507" pitchFamily="18" charset="2"/>
              <a:buNone/>
            </a:pPr>
            <a:r>
              <a:rPr lang="fr-FR" i="1" dirty="0">
                <a:latin typeface="Calibri" panose="020F0502020204030204" pitchFamily="34" charset="0"/>
                <a:sym typeface="Symbol" panose="05050102010706020507" pitchFamily="18" charset="2"/>
              </a:rPr>
              <a:t>Voyez-vous d’autres tables qui ont des particularités</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a:t>
            </a:r>
          </a:p>
          <a:p>
            <a:pPr marL="0" indent="0">
              <a:buFont typeface="Symbol" panose="05050102010706020507" pitchFamily="18" charset="2"/>
              <a:buNone/>
            </a:pP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Tous les nombres de la table de 2 sont des nombres pairs, dans les tables des multiples de 2 également (4, 6, 8, etc.)</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 </a:t>
            </a:r>
          </a:p>
          <a:p>
            <a:pPr marL="0" indent="0">
              <a:buFont typeface="Symbol" panose="05050102010706020507" pitchFamily="18" charset="2"/>
              <a:buNone/>
            </a:pP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dans la table de 5, le chiffre des unités est soit 0 soit 5.</a:t>
            </a:r>
          </a:p>
        </p:txBody>
      </p:sp>
      <p:sp>
        <p:nvSpPr>
          <p:cNvPr id="4" name="Espace réservé du numéro de diapositive 3">
            <a:extLst>
              <a:ext uri="{FF2B5EF4-FFF2-40B4-BE49-F238E27FC236}">
                <a16:creationId xmlns:a16="http://schemas.microsoft.com/office/drawing/2014/main" id="{D41BEBF6-95FF-80AC-52E8-9AD2631E397D}"/>
              </a:ext>
            </a:extLst>
          </p:cNvPr>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654145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Pour cela, nous allons commencer par revoir les résultats des tables de multiplication. Vous devez les connaitre par cœur. À chaque fois, vous devez écrire l’égalité complète sur votre ardoise.</a:t>
            </a:r>
          </a:p>
          <a:p>
            <a:pPr marL="0" marR="0" lvl="0" indent="-228600" algn="l" rtl="0">
              <a:lnSpc>
                <a:spcPct val="100000"/>
              </a:lnSpc>
              <a:spcBef>
                <a:spcPts val="0"/>
              </a:spcBef>
              <a:spcAft>
                <a:spcPts val="0"/>
              </a:spcAft>
              <a:buClr>
                <a:srgbClr val="000000"/>
              </a:buClr>
              <a:buSzPts val="1400"/>
              <a:buFont typeface="Arial"/>
              <a:buNone/>
            </a:pPr>
            <a:r>
              <a:rPr lang="fr-FR" i="0" dirty="0"/>
              <a:t>Cette phase doit être assez rythmée.</a:t>
            </a:r>
            <a:endParaRPr i="0" dirty="0"/>
          </a:p>
        </p:txBody>
      </p:sp>
      <p:sp>
        <p:nvSpPr>
          <p:cNvPr id="99" name="Google Shape;99;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A684F-27E0-AAFA-3F20-A47CE31274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93C5184-8FC5-8FE7-6B3D-66898737718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1DDBBEF-6276-99E4-B052-2ADD8D35D482}"/>
              </a:ext>
            </a:extLst>
          </p:cNvPr>
          <p:cNvSpPr>
            <a:spLocks noGrp="1"/>
          </p:cNvSpPr>
          <p:nvPr>
            <p:ph type="body" idx="1"/>
          </p:nvPr>
        </p:nvSpPr>
        <p:spPr/>
        <p:txBody>
          <a:bodyPr/>
          <a:lstStyle/>
          <a:p>
            <a:pPr marL="0"/>
            <a:r>
              <a:rPr lang="fr-FR" i="1" dirty="0">
                <a:latin typeface="Calibri" panose="020F0502020204030204" pitchFamily="34" charset="0"/>
              </a:rPr>
              <a:t>Maintenant, vous allez compléter les phrases qui vont s’afficher sur votre ardoise.</a:t>
            </a:r>
          </a:p>
        </p:txBody>
      </p:sp>
      <p:sp>
        <p:nvSpPr>
          <p:cNvPr id="4" name="Espace réservé du numéro de diapositive 3">
            <a:extLst>
              <a:ext uri="{FF2B5EF4-FFF2-40B4-BE49-F238E27FC236}">
                <a16:creationId xmlns:a16="http://schemas.microsoft.com/office/drawing/2014/main" id="{808322E9-B903-64EA-26BD-D9D428C9E1F1}"/>
              </a:ext>
            </a:extLst>
          </p:cNvPr>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41407910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1E7CA-B98D-D093-6792-5962C38A4CE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7C6402D-BC16-3491-398C-6A2E4600150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3E27293-4ADF-B11F-62C0-D4D2DBDD29A3}"/>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a:t>
            </a:r>
            <a:r>
              <a:rPr lang="fr-FR" i="1" dirty="0">
                <a:latin typeface="Calibri" panose="020F0502020204030204" pitchFamily="34" charset="0"/>
              </a:rPr>
              <a:t>14 est un multiple de </a:t>
            </a:r>
            <a:r>
              <a:rPr lang="fr-FR" b="1" i="1" dirty="0">
                <a:latin typeface="Calibri" panose="020F0502020204030204" pitchFamily="34" charset="0"/>
              </a:rPr>
              <a:t>2 </a:t>
            </a:r>
            <a:r>
              <a:rPr lang="fr-FR" i="1" dirty="0">
                <a:latin typeface="Calibri" panose="020F0502020204030204" pitchFamily="34" charset="0"/>
              </a:rPr>
              <a:t>et de </a:t>
            </a:r>
            <a:r>
              <a:rPr lang="fr-FR" b="1" i="1" dirty="0">
                <a:latin typeface="Calibri" panose="020F0502020204030204" pitchFamily="34" charset="0"/>
              </a:rPr>
              <a:t>7</a:t>
            </a:r>
            <a:r>
              <a:rPr lang="fr-FR" i="1" dirty="0">
                <a:latin typeface="Calibri" panose="020F0502020204030204" pitchFamily="34" charset="0"/>
              </a:rPr>
              <a:t>.</a:t>
            </a:r>
          </a:p>
          <a:p>
            <a:pPr marL="0"/>
            <a:r>
              <a:rPr lang="fr-FR" i="0" dirty="0">
                <a:latin typeface="Calibri" panose="020F0502020204030204" pitchFamily="34" charset="0"/>
              </a:rPr>
              <a:t>Faire remarquer qu’il est aussi un multiple de 1 mais que ce n’est pas affiché ici car le tableau s’arrête à 10</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 Il est aussi multiple de lui-même, car 1</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14</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14.</a:t>
            </a:r>
          </a:p>
          <a:p>
            <a:pPr marL="0"/>
            <a:r>
              <a:rPr lang="fr-FR" i="1" dirty="0">
                <a:latin typeface="Calibri" panose="020F0502020204030204" pitchFamily="34" charset="0"/>
                <a:sym typeface="Symbol" panose="05050102010706020507" pitchFamily="18" charset="2"/>
              </a:rPr>
              <a:t>Tous les nombres sont des multiples de 1 et également multiples d’eux-mêmes.</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17A0C34F-46CF-3DBF-5DF2-032C5F5F41A9}"/>
              </a:ext>
            </a:extLst>
          </p:cNvPr>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3248111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C6BBA-C96B-83BA-C394-B1C106EFBB0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1B36B38-8A49-5BDE-5837-A7DB5D035A8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194C1B9-50CC-F4C6-6A9A-5050E299C850}"/>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 </a:t>
            </a:r>
            <a:r>
              <a:rPr lang="fr-FR" i="1" dirty="0">
                <a:latin typeface="Calibri" panose="020F0502020204030204" pitchFamily="34" charset="0"/>
              </a:rPr>
              <a:t>Non, car c’est un nombre impair </a:t>
            </a:r>
            <a:r>
              <a:rPr lang="fr-FR" i="0" dirty="0">
                <a:latin typeface="Calibri" panose="020F0502020204030204" pitchFamily="34" charset="0"/>
              </a:rPr>
              <a:t>ou</a:t>
            </a:r>
            <a:r>
              <a:rPr lang="fr-FR" i="1" dirty="0">
                <a:latin typeface="Calibri" panose="020F0502020204030204" pitchFamily="34" charset="0"/>
              </a:rPr>
              <a:t> ce n’est pas un nombre pair.</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C68837FF-3893-A329-F3F5-5E943199F138}"/>
              </a:ext>
            </a:extLst>
          </p:cNvPr>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3731596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3F890-7EAF-D76C-4590-7DC40EF6352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03525A7-8A3A-5BF1-60C9-8B488439792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1D58D0C-D411-BBDA-E71D-8A864E4DD463}"/>
              </a:ext>
            </a:extLst>
          </p:cNvPr>
          <p:cNvSpPr>
            <a:spLocks noGrp="1"/>
          </p:cNvSpPr>
          <p:nvPr>
            <p:ph type="body" idx="1"/>
          </p:nvPr>
        </p:nvSpPr>
        <p:spPr/>
        <p:txBody>
          <a:bodyPr/>
          <a:lstStyle/>
          <a:p>
            <a:pPr marL="0"/>
            <a:r>
              <a:rPr lang="fr-FR" i="1" u="none" dirty="0">
                <a:latin typeface="Calibri" panose="020F0502020204030204" pitchFamily="34" charset="0"/>
              </a:rPr>
              <a:t>45 est un multiple de </a:t>
            </a:r>
            <a:r>
              <a:rPr lang="fr-FR" b="1" i="1" u="none" dirty="0">
                <a:latin typeface="Calibri" panose="020F0502020204030204" pitchFamily="34" charset="0"/>
              </a:rPr>
              <a:t>5</a:t>
            </a:r>
            <a:r>
              <a:rPr lang="fr-FR" i="1" u="none" dirty="0">
                <a:latin typeface="Calibri" panose="020F0502020204030204" pitchFamily="34" charset="0"/>
              </a:rPr>
              <a:t> et de </a:t>
            </a:r>
            <a:r>
              <a:rPr lang="fr-FR" b="1" i="1" u="none" dirty="0">
                <a:latin typeface="Calibri" panose="020F0502020204030204" pitchFamily="34" charset="0"/>
              </a:rPr>
              <a:t>9</a:t>
            </a:r>
            <a:r>
              <a:rPr lang="fr-FR" i="1" u="none" dirty="0">
                <a:latin typeface="Calibri" panose="020F0502020204030204" pitchFamily="34" charset="0"/>
              </a:rPr>
              <a:t> car 9 </a:t>
            </a:r>
            <a:r>
              <a:rPr lang="fr-FR" i="1" u="none" dirty="0">
                <a:latin typeface="Calibri" panose="020F0502020204030204" pitchFamily="34" charset="0"/>
                <a:sym typeface="Symbol" panose="05050102010706020507" pitchFamily="18" charset="2"/>
              </a:rPr>
              <a:t></a:t>
            </a:r>
            <a:r>
              <a:rPr lang="fr-FR" i="1" u="none" dirty="0">
                <a:latin typeface="Calibri" panose="020F0502020204030204" pitchFamily="34" charset="0"/>
              </a:rPr>
              <a:t> </a:t>
            </a:r>
            <a:r>
              <a:rPr lang="fr-FR" i="1" u="none" dirty="0">
                <a:latin typeface="Calibri" panose="020F0502020204030204" pitchFamily="34" charset="0"/>
                <a:sym typeface="Symbol" panose="05050102010706020507" pitchFamily="18" charset="2"/>
              </a:rPr>
              <a:t>5</a:t>
            </a:r>
            <a:r>
              <a:rPr lang="fr-FR" i="1" u="none" dirty="0">
                <a:latin typeface="Calibri" panose="020F0502020204030204" pitchFamily="34" charset="0"/>
              </a:rPr>
              <a:t> </a:t>
            </a:r>
            <a:r>
              <a:rPr lang="fr-FR" i="1" u="none" dirty="0">
                <a:latin typeface="Calibri" panose="020F0502020204030204" pitchFamily="34" charset="0"/>
                <a:sym typeface="Symbol" panose="05050102010706020507" pitchFamily="18" charset="2"/>
              </a:rPr>
              <a:t>=</a:t>
            </a:r>
            <a:r>
              <a:rPr lang="fr-FR" i="1" u="none" dirty="0">
                <a:latin typeface="Calibri" panose="020F0502020204030204" pitchFamily="34" charset="0"/>
              </a:rPr>
              <a:t> </a:t>
            </a:r>
            <a:r>
              <a:rPr lang="fr-FR" i="1" u="none" dirty="0">
                <a:latin typeface="Calibri" panose="020F0502020204030204" pitchFamily="34" charset="0"/>
                <a:sym typeface="Symbol" panose="05050102010706020507" pitchFamily="18" charset="2"/>
              </a:rPr>
              <a:t>45.</a:t>
            </a:r>
          </a:p>
          <a:p>
            <a:pPr marL="0"/>
            <a:r>
              <a:rPr lang="fr-FR" i="0" dirty="0">
                <a:latin typeface="Calibri" panose="020F0502020204030204" pitchFamily="34" charset="0"/>
                <a:sym typeface="Symbol" panose="05050102010706020507" pitchFamily="18" charset="2"/>
              </a:rPr>
              <a:t>Faire remarquer que 45 est aussi un multiple de 1 et de 45 car 45</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1</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dirty="0">
                <a:latin typeface="Calibri" panose="020F0502020204030204" pitchFamily="34" charset="0"/>
                <a:sym typeface="Symbol" panose="05050102010706020507" pitchFamily="18" charset="2"/>
              </a:rPr>
              <a:t>45.</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95C68FD-8C95-4BD9-D46D-9C98474783E5}"/>
              </a:ext>
            </a:extLst>
          </p:cNvPr>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21147143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0368F-9400-69B5-08B2-F5B4AF3AC37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711848A-973F-799D-38AB-48117923C18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7855F51-F8D0-E1D6-AB0A-69C6B9B7D4B2}"/>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b="0" i="0" dirty="0">
                <a:latin typeface="Calibri" panose="020F0502020204030204" pitchFamily="34" charset="0"/>
              </a:rPr>
              <a:t>:</a:t>
            </a:r>
          </a:p>
          <a:p>
            <a:pPr marL="0"/>
            <a:r>
              <a:rPr lang="fr-FR" i="1" dirty="0">
                <a:latin typeface="Calibri" panose="020F0502020204030204" pitchFamily="34" charset="0"/>
              </a:rPr>
              <a:t>Oui, car 35 = 5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7</a:t>
            </a:r>
            <a:r>
              <a:rPr lang="fr-FR" i="1" dirty="0">
                <a:latin typeface="Calibri" panose="020F0502020204030204" pitchFamily="34" charset="0"/>
              </a:rPr>
              <a:t>.</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EC34905C-5096-9D48-7D82-E9C54F25DD8D}"/>
              </a:ext>
            </a:extLst>
          </p:cNvPr>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1542364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15" name="Google Shape;315;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Les élèves ont 1 minute (chronomètre en main) pour compléter au stylo bleu les 12 résultats. Une fois le temps écoulé, les élèves reprennent leur crayon gris pour terminer l’exercice de fluence. Seuls les résultats justes écrits au stylo bleu seront comptabilisés pour le score de fluence de calcul. Les élèves poursuivent ensuite la fiche durant les minutes restantes de la séance.</a:t>
            </a:r>
            <a:endParaRPr lang="fr-FR" dirty="0"/>
          </a:p>
          <a:p>
            <a:pPr marL="0" lvl="0" indent="0" algn="l" rtl="0">
              <a:lnSpc>
                <a:spcPct val="100000"/>
              </a:lnSpc>
              <a:spcBef>
                <a:spcPts val="0"/>
              </a:spcBef>
              <a:spcAft>
                <a:spcPts val="0"/>
              </a:spcAft>
              <a:buSzPts val="1400"/>
              <a:buNone/>
            </a:pPr>
            <a:endParaRPr dirty="0"/>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518209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a:extLst>
            <a:ext uri="{FF2B5EF4-FFF2-40B4-BE49-F238E27FC236}">
              <a16:creationId xmlns:a16="http://schemas.microsoft.com/office/drawing/2014/main" id="{FCF8E5D6-42B5-7B14-E0F2-79E62AC49D0F}"/>
            </a:ext>
          </a:extLst>
        </p:cNvPr>
        <p:cNvGrpSpPr/>
        <p:nvPr/>
      </p:nvGrpSpPr>
      <p:grpSpPr>
        <a:xfrm>
          <a:off x="0" y="0"/>
          <a:ext cx="0" cy="0"/>
          <a:chOff x="0" y="0"/>
          <a:chExt cx="0" cy="0"/>
        </a:xfrm>
      </p:grpSpPr>
      <p:sp>
        <p:nvSpPr>
          <p:cNvPr id="326" name="Google Shape;326;p25:notes">
            <a:extLst>
              <a:ext uri="{FF2B5EF4-FFF2-40B4-BE49-F238E27FC236}">
                <a16:creationId xmlns:a16="http://schemas.microsoft.com/office/drawing/2014/main" id="{9E7B146D-DA1F-5F80-51AF-89D0EA47755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a:extLst>
              <a:ext uri="{FF2B5EF4-FFF2-40B4-BE49-F238E27FC236}">
                <a16:creationId xmlns:a16="http://schemas.microsoft.com/office/drawing/2014/main" id="{E68CC8F1-8D85-67F5-E0AF-C588B25F25D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30427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dirty="0"/>
              <a:t>Laisser quelques secondes. Valider ou invalider discrètement de la tête. Interroger un élève. </a:t>
            </a:r>
            <a:r>
              <a:rPr lang="fr-FR" i="1" dirty="0"/>
              <a:t>Combien font 8 × 7 ? → 56.</a:t>
            </a:r>
            <a:endParaRPr dirty="0"/>
          </a:p>
          <a:p>
            <a:pPr marL="0" marR="0" lvl="0" indent="-228600" algn="l" rtl="0">
              <a:lnSpc>
                <a:spcPct val="100000"/>
              </a:lnSpc>
              <a:spcBef>
                <a:spcPts val="0"/>
              </a:spcBef>
              <a:spcAft>
                <a:spcPts val="0"/>
              </a:spcAft>
              <a:buClr>
                <a:srgbClr val="000000"/>
              </a:buClr>
              <a:buSzPts val="1400"/>
              <a:buFont typeface="Arial"/>
              <a:buNone/>
            </a:pPr>
            <a:endParaRPr i="1" dirty="0"/>
          </a:p>
        </p:txBody>
      </p:sp>
      <p:sp>
        <p:nvSpPr>
          <p:cNvPr id="107" name="Google Shape;10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dirty="0"/>
          </a:p>
        </p:txBody>
      </p:sp>
      <p:sp>
        <p:nvSpPr>
          <p:cNvPr id="340" name="Google Shape;34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a:extLst>
            <a:ext uri="{FF2B5EF4-FFF2-40B4-BE49-F238E27FC236}">
              <a16:creationId xmlns:a16="http://schemas.microsoft.com/office/drawing/2014/main" id="{5E65B7F6-1951-D605-1D0C-AB47017AE705}"/>
            </a:ext>
          </a:extLst>
        </p:cNvPr>
        <p:cNvGrpSpPr/>
        <p:nvPr/>
      </p:nvGrpSpPr>
      <p:grpSpPr>
        <a:xfrm>
          <a:off x="0" y="0"/>
          <a:ext cx="0" cy="0"/>
          <a:chOff x="0" y="0"/>
          <a:chExt cx="0" cy="0"/>
        </a:xfrm>
      </p:grpSpPr>
      <p:sp>
        <p:nvSpPr>
          <p:cNvPr id="338" name="Google Shape;338;p31:notes">
            <a:extLst>
              <a:ext uri="{FF2B5EF4-FFF2-40B4-BE49-F238E27FC236}">
                <a16:creationId xmlns:a16="http://schemas.microsoft.com/office/drawing/2014/main" id="{412B4882-CA5A-0E2B-6CDA-35F71294E23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31:notes">
            <a:extLst>
              <a:ext uri="{FF2B5EF4-FFF2-40B4-BE49-F238E27FC236}">
                <a16:creationId xmlns:a16="http://schemas.microsoft.com/office/drawing/2014/main" id="{B2DB36FF-5DF7-1869-8506-39DD91B6CCE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dirty="0"/>
          </a:p>
        </p:txBody>
      </p:sp>
      <p:sp>
        <p:nvSpPr>
          <p:cNvPr id="340" name="Google Shape;340;p31:notes">
            <a:extLst>
              <a:ext uri="{FF2B5EF4-FFF2-40B4-BE49-F238E27FC236}">
                <a16:creationId xmlns:a16="http://schemas.microsoft.com/office/drawing/2014/main" id="{70F1D0C6-B8E7-1809-A4D4-30CC91FFB7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31</a:t>
            </a:fld>
            <a:endParaRPr/>
          </a:p>
        </p:txBody>
      </p:sp>
    </p:spTree>
    <p:extLst>
      <p:ext uri="{BB962C8B-B14F-4D97-AF65-F5344CB8AC3E}">
        <p14:creationId xmlns:p14="http://schemas.microsoft.com/office/powerpoint/2010/main" val="1240228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6" name="Google Shape;34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b="1" i="0" dirty="0"/>
              <a:t>Réponse attendue </a:t>
            </a:r>
            <a:r>
              <a:rPr lang="fr-FR" b="0" i="0" dirty="0"/>
              <a:t>: </a:t>
            </a:r>
            <a:r>
              <a:rPr lang="fr-FR" i="0" dirty="0"/>
              <a:t>9</a:t>
            </a:r>
            <a:r>
              <a:rPr lang="fr-FR" i="1" dirty="0"/>
              <a:t> </a:t>
            </a:r>
            <a:r>
              <a:rPr lang="fr-FR" i="0" dirty="0">
                <a:sym typeface="Symbol" panose="05050102010706020507" pitchFamily="18" charset="2"/>
              </a:rPr>
              <a:t></a:t>
            </a:r>
            <a:r>
              <a:rPr lang="fr-FR" i="1" dirty="0"/>
              <a:t> </a:t>
            </a:r>
            <a:r>
              <a:rPr lang="fr-FR" b="1" i="0" dirty="0">
                <a:sym typeface="Symbol" panose="05050102010706020507" pitchFamily="18" charset="2"/>
              </a:rPr>
              <a:t>4</a:t>
            </a:r>
            <a:r>
              <a:rPr lang="fr-FR" i="1" dirty="0"/>
              <a:t> </a:t>
            </a:r>
            <a:r>
              <a:rPr lang="fr-FR" i="0" dirty="0">
                <a:sym typeface="Symbol" panose="05050102010706020507" pitchFamily="18" charset="2"/>
              </a:rPr>
              <a:t>=</a:t>
            </a:r>
            <a:r>
              <a:rPr lang="fr-FR" i="1" dirty="0"/>
              <a:t> </a:t>
            </a:r>
            <a:r>
              <a:rPr lang="fr-FR" i="0" dirty="0">
                <a:sym typeface="Symbol" panose="05050102010706020507" pitchFamily="18" charset="2"/>
              </a:rPr>
              <a:t>36.</a:t>
            </a:r>
            <a:endParaRPr dirty="0"/>
          </a:p>
        </p:txBody>
      </p:sp>
      <p:sp>
        <p:nvSpPr>
          <p:cNvPr id="115" name="Google Shape;115;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b="1" i="0" dirty="0"/>
              <a:t>Réponse attendue </a:t>
            </a:r>
            <a:r>
              <a:rPr lang="fr-FR" b="0" i="0" dirty="0"/>
              <a:t>:</a:t>
            </a:r>
            <a:r>
              <a:rPr lang="fr-FR" b="1" i="0" dirty="0"/>
              <a:t> 6</a:t>
            </a:r>
            <a:r>
              <a:rPr lang="fr-FR" i="1" dirty="0"/>
              <a:t> </a:t>
            </a:r>
            <a:r>
              <a:rPr lang="fr-FR" i="0" dirty="0">
                <a:sym typeface="Symbol" panose="05050102010706020507" pitchFamily="18" charset="2"/>
              </a:rPr>
              <a:t></a:t>
            </a:r>
            <a:r>
              <a:rPr lang="fr-FR" i="1" dirty="0"/>
              <a:t> </a:t>
            </a:r>
            <a:r>
              <a:rPr lang="fr-FR" i="0" dirty="0">
                <a:sym typeface="Symbol" panose="05050102010706020507" pitchFamily="18" charset="2"/>
              </a:rPr>
              <a:t>5</a:t>
            </a:r>
            <a:r>
              <a:rPr lang="fr-FR" i="1" dirty="0"/>
              <a:t> </a:t>
            </a:r>
            <a:r>
              <a:rPr lang="fr-FR" i="0" dirty="0">
                <a:sym typeface="Symbol" panose="05050102010706020507" pitchFamily="18" charset="2"/>
              </a:rPr>
              <a:t>=</a:t>
            </a:r>
            <a:r>
              <a:rPr lang="fr-FR" i="1" dirty="0"/>
              <a:t> </a:t>
            </a:r>
            <a:r>
              <a:rPr lang="fr-FR" i="0" dirty="0">
                <a:sym typeface="Symbol" panose="05050102010706020507" pitchFamily="18" charset="2"/>
              </a:rPr>
              <a:t>30.</a:t>
            </a:r>
            <a:endParaRPr dirty="0"/>
          </a:p>
        </p:txBody>
      </p:sp>
      <p:sp>
        <p:nvSpPr>
          <p:cNvPr id="123" name="Google Shape;12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b="1" i="0" dirty="0"/>
              <a:t>Réponse attendue </a:t>
            </a:r>
            <a:r>
              <a:rPr lang="fr-FR" b="0" i="0" dirty="0"/>
              <a:t>:</a:t>
            </a:r>
            <a:r>
              <a:rPr lang="fr-FR" b="1" i="0" dirty="0"/>
              <a:t> </a:t>
            </a:r>
            <a:r>
              <a:rPr lang="fr-FR" i="0" dirty="0"/>
              <a:t>4</a:t>
            </a:r>
            <a:r>
              <a:rPr lang="fr-FR" i="1" dirty="0"/>
              <a:t> </a:t>
            </a:r>
            <a:r>
              <a:rPr lang="fr-FR" i="0" dirty="0">
                <a:sym typeface="Symbol" panose="05050102010706020507" pitchFamily="18" charset="2"/>
              </a:rPr>
              <a:t></a:t>
            </a:r>
            <a:r>
              <a:rPr lang="fr-FR" i="1" dirty="0"/>
              <a:t> </a:t>
            </a:r>
            <a:r>
              <a:rPr lang="fr-FR" b="1" i="0" dirty="0">
                <a:sym typeface="Symbol" panose="05050102010706020507" pitchFamily="18" charset="2"/>
              </a:rPr>
              <a:t>7</a:t>
            </a:r>
            <a:r>
              <a:rPr lang="fr-FR" i="1" dirty="0"/>
              <a:t> </a:t>
            </a:r>
            <a:r>
              <a:rPr lang="fr-FR" i="0" dirty="0">
                <a:sym typeface="Symbol" panose="05050102010706020507" pitchFamily="18" charset="2"/>
              </a:rPr>
              <a:t>=</a:t>
            </a:r>
            <a:r>
              <a:rPr lang="fr-FR" i="1" dirty="0"/>
              <a:t> </a:t>
            </a:r>
            <a:r>
              <a:rPr lang="fr-FR" i="0" dirty="0">
                <a:sym typeface="Symbol" panose="05050102010706020507" pitchFamily="18" charset="2"/>
              </a:rPr>
              <a:t>28.</a:t>
            </a:r>
            <a:endParaRPr dirty="0"/>
          </a:p>
        </p:txBody>
      </p:sp>
      <p:sp>
        <p:nvSpPr>
          <p:cNvPr id="131" name="Google Shape;131;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b="1" i="0" dirty="0"/>
              <a:t>Réponse attendue </a:t>
            </a:r>
            <a:r>
              <a:rPr lang="fr-FR" b="0" i="0" dirty="0"/>
              <a:t>:</a:t>
            </a:r>
            <a:r>
              <a:rPr lang="fr-FR" b="1" i="0" dirty="0"/>
              <a:t> </a:t>
            </a:r>
            <a:r>
              <a:rPr lang="fr-FR" i="0" dirty="0"/>
              <a:t>20</a:t>
            </a:r>
            <a:r>
              <a:rPr lang="fr-FR" i="1" dirty="0"/>
              <a:t> </a:t>
            </a:r>
            <a:r>
              <a:rPr lang="fr-FR" i="0" dirty="0"/>
              <a:t>=</a:t>
            </a:r>
            <a:r>
              <a:rPr lang="fr-FR" i="1" dirty="0"/>
              <a:t> </a:t>
            </a:r>
            <a:r>
              <a:rPr lang="fr-FR" b="1" i="0" dirty="0"/>
              <a:t>10</a:t>
            </a:r>
            <a:r>
              <a:rPr lang="fr-FR" i="1" dirty="0"/>
              <a:t> </a:t>
            </a:r>
            <a:r>
              <a:rPr lang="fr-FR" i="0" dirty="0">
                <a:sym typeface="Symbol" panose="05050102010706020507" pitchFamily="18" charset="2"/>
              </a:rPr>
              <a:t></a:t>
            </a:r>
            <a:r>
              <a:rPr lang="fr-FR" i="1" dirty="0"/>
              <a:t> </a:t>
            </a:r>
            <a:r>
              <a:rPr lang="fr-FR" i="0" dirty="0">
                <a:sym typeface="Symbol" panose="05050102010706020507" pitchFamily="18" charset="2"/>
              </a:rPr>
              <a:t>2.</a:t>
            </a:r>
            <a:endParaRPr dirty="0"/>
          </a:p>
        </p:txBody>
      </p:sp>
      <p:sp>
        <p:nvSpPr>
          <p:cNvPr id="139" name="Google Shape;139;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50B59-D0C2-DA26-4EC6-AFD40BCB96D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B29560-5214-31F2-B0EC-5A6C16187D6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FE13D51-8824-3BEE-C32D-6E6B31702494}"/>
              </a:ext>
            </a:extLst>
          </p:cNvPr>
          <p:cNvSpPr>
            <a:spLocks noGrp="1"/>
          </p:cNvSpPr>
          <p:nvPr>
            <p:ph type="body" idx="1"/>
          </p:nvPr>
        </p:nvSpPr>
        <p:spPr/>
        <p:txBody>
          <a:bodyPr/>
          <a:lstStyle/>
          <a:p>
            <a:pPr marL="0"/>
            <a:r>
              <a:rPr lang="fr-FR" i="1" dirty="0">
                <a:latin typeface="Calibri" panose="020F0502020204030204" pitchFamily="34" charset="0"/>
              </a:rPr>
              <a:t>Pour commencer, nous allons apprendre ce que sont les multiples d’un nombre. Connaissez-vous un mot qui ressemble au mot « multiple » ?</a:t>
            </a:r>
          </a:p>
          <a:p>
            <a:pPr marL="0"/>
            <a:r>
              <a:rPr lang="fr-FR" i="0" dirty="0">
                <a:latin typeface="Calibri" panose="020F0502020204030204" pitchFamily="34" charset="0"/>
              </a:rPr>
              <a:t>Interroger un ou plusieurs élèves.</a:t>
            </a:r>
          </a:p>
          <a:p>
            <a:pPr marL="0"/>
            <a:r>
              <a:rPr lang="fr-FR" i="1" dirty="0">
                <a:latin typeface="Calibri" panose="020F0502020204030204" pitchFamily="34" charset="0"/>
              </a:rPr>
              <a:t>Oui, les mots « multiplier » ou « multiplication » par exemple sont de la même famille que le mot « multiple ».</a:t>
            </a:r>
          </a:p>
          <a:p>
            <a:pPr marL="0"/>
            <a:r>
              <a:rPr lang="fr-FR" i="1" dirty="0">
                <a:latin typeface="Calibri" panose="020F0502020204030204" pitchFamily="34" charset="0"/>
              </a:rPr>
              <a:t>Un multiple d’un nombre est le produit de ce nombre avec un autre nombre. On a déjà vu cela lorsqu’on a multiplié en ligne </a:t>
            </a:r>
            <a:r>
              <a:rPr lang="fr-FR" i="1" u="none" dirty="0">
                <a:latin typeface="Calibri" panose="020F0502020204030204" pitchFamily="34" charset="0"/>
              </a:rPr>
              <a:t>avec des multiples de 10, </a:t>
            </a:r>
            <a:r>
              <a:rPr lang="fr-FR" i="1" dirty="0">
                <a:latin typeface="Calibri" panose="020F0502020204030204" pitchFamily="34" charset="0"/>
              </a:rPr>
              <a:t>c’est-à-dire 20, 30, 40 etc. Les plus petits multiples de 10 se trouvent dans la table de 10.</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0640E041-E4F9-4DED-4C44-FE25AEA1B140}"/>
              </a:ext>
            </a:extLst>
          </p:cNvPr>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928703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32EB8-D755-6357-8651-DEF165A71D4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131596D-7B9A-8B85-F22F-256688DAF15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59D8558-BE89-5FBE-A655-1706BA899DFF}"/>
              </a:ext>
            </a:extLst>
          </p:cNvPr>
          <p:cNvSpPr>
            <a:spLocks noGrp="1"/>
          </p:cNvSpPr>
          <p:nvPr>
            <p:ph type="body" idx="1"/>
          </p:nvPr>
        </p:nvSpPr>
        <p:spPr/>
        <p:txBody>
          <a:bodyPr/>
          <a:lstStyle/>
          <a:p>
            <a:pPr marL="0"/>
            <a:r>
              <a:rPr lang="fr-FR" i="1" dirty="0">
                <a:latin typeface="Calibri" panose="020F0502020204030204" pitchFamily="34" charset="0"/>
              </a:rPr>
              <a:t>Dans la table de Pythagore, vous voyez les plus petits multiples de 1 </a:t>
            </a:r>
            <a:r>
              <a:rPr lang="fr-FR" i="0" dirty="0">
                <a:latin typeface="Calibri" panose="020F0502020204030204" pitchFamily="34" charset="0"/>
              </a:rPr>
              <a:t>(pointer la colonne et la ligne)</a:t>
            </a:r>
            <a:r>
              <a:rPr lang="fr-FR" i="1" dirty="0">
                <a:latin typeface="Calibri" panose="020F0502020204030204" pitchFamily="34" charset="0"/>
              </a:rPr>
              <a:t>, de 2 </a:t>
            </a:r>
            <a:r>
              <a:rPr lang="fr-FR" i="0" dirty="0">
                <a:latin typeface="Calibri" panose="020F0502020204030204" pitchFamily="34" charset="0"/>
              </a:rPr>
              <a:t>(pointer) </a:t>
            </a:r>
            <a:r>
              <a:rPr lang="fr-FR" i="1" dirty="0">
                <a:latin typeface="Calibri" panose="020F0502020204030204" pitchFamily="34" charset="0"/>
              </a:rPr>
              <a:t>et ainsi de suite. </a:t>
            </a:r>
            <a:r>
              <a:rPr lang="fr-FR" b="0" i="1" u="none" strike="noStrike" cap="none" dirty="0">
                <a:solidFill>
                  <a:schemeClr val="dk1"/>
                </a:solidFill>
                <a:effectLst/>
                <a:latin typeface="Calibri" panose="020F0502020204030204" pitchFamily="34" charset="0"/>
                <a:cs typeface="Calibri"/>
                <a:sym typeface="Calibri"/>
              </a:rPr>
              <a:t>L</a:t>
            </a:r>
            <a:r>
              <a:rPr lang="fr-FR" b="0" i="1" u="none" strike="noStrike" cap="none" dirty="0">
                <a:solidFill>
                  <a:schemeClr val="dk1"/>
                </a:solidFill>
                <a:effectLst/>
                <a:latin typeface="Calibri" panose="020F0502020204030204" pitchFamily="34" charset="0"/>
                <a:ea typeface="Calibri"/>
                <a:cs typeface="Calibri"/>
                <a:sym typeface="Calibri"/>
              </a:rPr>
              <a:t>es premiers multiples de 3 sont tous les nombres dans la table de 3. On pourrait continuer la liste des multiples de 3 en calculant 11</a:t>
            </a:r>
            <a:r>
              <a:rPr lang="fr-FR" i="1" dirty="0">
                <a:latin typeface="Calibri" panose="020F0502020204030204" pitchFamily="34" charset="0"/>
              </a:rPr>
              <a:t> × </a:t>
            </a:r>
            <a:r>
              <a:rPr lang="fr-FR" b="0" i="1" u="none" strike="noStrike" cap="none" dirty="0">
                <a:solidFill>
                  <a:schemeClr val="dk1"/>
                </a:solidFill>
                <a:effectLst/>
                <a:latin typeface="Calibri" panose="020F0502020204030204" pitchFamily="34" charset="0"/>
                <a:ea typeface="Calibri"/>
                <a:cs typeface="Calibri"/>
                <a:sym typeface="Calibri"/>
              </a:rPr>
              <a:t>3 puis 12</a:t>
            </a:r>
            <a:r>
              <a:rPr lang="fr-FR" i="1" dirty="0">
                <a:latin typeface="Calibri" panose="020F0502020204030204" pitchFamily="34" charset="0"/>
              </a:rPr>
              <a:t> × </a:t>
            </a:r>
            <a:r>
              <a:rPr lang="fr-FR" b="0" i="1" u="none" strike="noStrike" cap="none" dirty="0">
                <a:solidFill>
                  <a:schemeClr val="dk1"/>
                </a:solidFill>
                <a:effectLst/>
                <a:latin typeface="Calibri" panose="020F0502020204030204" pitchFamily="34" charset="0"/>
                <a:ea typeface="Calibri"/>
                <a:cs typeface="Calibri"/>
                <a:sym typeface="Calibri"/>
              </a:rPr>
              <a:t>3, etc.</a:t>
            </a:r>
            <a:r>
              <a:rPr lang="fr-FR" i="1" dirty="0">
                <a:latin typeface="Calibri" panose="020F0502020204030204" pitchFamily="34" charset="0"/>
                <a:sym typeface="Symbol" panose="05050102010706020507" pitchFamily="18" charset="2"/>
              </a:rPr>
              <a:t>. Ici nous n’avons pas écrit les produits avec 0, mais 0 est également un multiple de tous ces nombres.</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31290610-575D-B3F0-6270-15857602E8C5}"/>
              </a:ext>
            </a:extLst>
          </p:cNvPr>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035562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80"/>
        <p:cNvGrpSpPr/>
        <p:nvPr/>
      </p:nvGrpSpPr>
      <p:grpSpPr>
        <a:xfrm>
          <a:off x="0" y="0"/>
          <a:ext cx="0" cy="0"/>
          <a:chOff x="0" y="0"/>
          <a:chExt cx="0" cy="0"/>
        </a:xfrm>
      </p:grpSpPr>
      <p:sp>
        <p:nvSpPr>
          <p:cNvPr id="81" name="Google Shape;81;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3" name="Google Shape;83;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4" name="Google Shape;84;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6"/>
        <p:cNvGrpSpPr/>
        <p:nvPr/>
      </p:nvGrpSpPr>
      <p:grpSpPr>
        <a:xfrm>
          <a:off x="0" y="0"/>
          <a:ext cx="0" cy="0"/>
          <a:chOff x="0" y="0"/>
          <a:chExt cx="0" cy="0"/>
        </a:xfrm>
      </p:grpSpPr>
      <p:sp>
        <p:nvSpPr>
          <p:cNvPr id="87" name="Google Shape;87;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88" name="Google Shape;88;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889541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881742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434174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4003308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reserve="1" userDrawn="1">
  <p:cSld name="1_Titre et contenu">
    <p:spTree>
      <p:nvGrpSpPr>
        <p:cNvPr id="1" name="Shape 19"/>
        <p:cNvGrpSpPr/>
        <p:nvPr/>
      </p:nvGrpSpPr>
      <p:grpSpPr>
        <a:xfrm>
          <a:off x="0" y="0"/>
          <a:ext cx="0" cy="0"/>
          <a:chOff x="0" y="0"/>
          <a:chExt cx="0" cy="0"/>
        </a:xfrm>
      </p:grpSpPr>
      <p:sp>
        <p:nvSpPr>
          <p:cNvPr id="2" name="Google Shape;75;p53">
            <a:extLst>
              <a:ext uri="{FF2B5EF4-FFF2-40B4-BE49-F238E27FC236}">
                <a16:creationId xmlns:a16="http://schemas.microsoft.com/office/drawing/2014/main" id="{77DE6C5D-42E5-28C7-C92D-378BE8A7E99E}"/>
              </a:ext>
            </a:extLst>
          </p:cNvPr>
          <p:cNvSpPr/>
          <p:nvPr userDrawn="1"/>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3" name="Google Shape;76;p53">
            <a:extLst>
              <a:ext uri="{FF2B5EF4-FFF2-40B4-BE49-F238E27FC236}">
                <a16:creationId xmlns:a16="http://schemas.microsoft.com/office/drawing/2014/main" id="{5413528A-4472-4BD5-8B13-9A46599E4F58}"/>
              </a:ext>
            </a:extLst>
          </p:cNvPr>
          <p:cNvSpPr txBox="1">
            <a:spLocks noGrp="1"/>
          </p:cNvSpPr>
          <p:nvPr>
            <p:ph type="title"/>
          </p:nvPr>
        </p:nvSpPr>
        <p:spPr>
          <a:xfrm>
            <a:off x="0" y="0"/>
            <a:ext cx="6192570"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 name="Google Shape;77;p53">
            <a:extLst>
              <a:ext uri="{FF2B5EF4-FFF2-40B4-BE49-F238E27FC236}">
                <a16:creationId xmlns:a16="http://schemas.microsoft.com/office/drawing/2014/main" id="{3D77B5B2-B992-A67B-96BD-7577CF20C417}"/>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5" name="Google Shape;78;p53">
            <a:extLst>
              <a:ext uri="{FF2B5EF4-FFF2-40B4-BE49-F238E27FC236}">
                <a16:creationId xmlns:a16="http://schemas.microsoft.com/office/drawing/2014/main" id="{37C65EB0-7AD9-C6BB-8A14-6469F3CFF2D3}"/>
              </a:ext>
            </a:extLst>
          </p:cNvPr>
          <p:cNvSpPr/>
          <p:nvPr userDrawn="1"/>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850789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reserve="1">
  <p:cSld name="1_Vide">
    <p:spTree>
      <p:nvGrpSpPr>
        <p:cNvPr id="1" name="Shape 74"/>
        <p:cNvGrpSpPr/>
        <p:nvPr/>
      </p:nvGrpSpPr>
      <p:grpSpPr>
        <a:xfrm>
          <a:off x="0" y="0"/>
          <a:ext cx="0" cy="0"/>
          <a:chOff x="0" y="0"/>
          <a:chExt cx="0" cy="0"/>
        </a:xfrm>
      </p:grpSpPr>
      <p:sp>
        <p:nvSpPr>
          <p:cNvPr id="75" name="Google Shape;75;p53"/>
          <p:cNvSpPr/>
          <p:nvPr/>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76" name="Google Shape;76;p53"/>
          <p:cNvSpPr txBox="1">
            <a:spLocks noGrp="1"/>
          </p:cNvSpPr>
          <p:nvPr>
            <p:ph type="title"/>
          </p:nvPr>
        </p:nvSpPr>
        <p:spPr>
          <a:xfrm>
            <a:off x="0" y="0"/>
            <a:ext cx="6192570"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7" name="Google Shape;77;p53"/>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78" name="Google Shape;78;p53"/>
          <p:cNvSpPr/>
          <p:nvPr/>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921698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68"/>
        <p:cNvGrpSpPr/>
        <p:nvPr/>
      </p:nvGrpSpPr>
      <p:grpSpPr>
        <a:xfrm>
          <a:off x="0" y="0"/>
          <a:ext cx="0" cy="0"/>
          <a:chOff x="0" y="0"/>
          <a:chExt cx="0" cy="0"/>
        </a:xfrm>
      </p:grpSpPr>
      <p:sp>
        <p:nvSpPr>
          <p:cNvPr id="69" name="Google Shape;69;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70" name="Google Shape;70;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3" name="Google Shape;73;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5.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68"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7" r:id="rId1"/>
    <p:sldLayoutId id="2147483667" r:id="rId2"/>
    <p:sldLayoutId id="214748365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035012007"/>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p:spPr>
        <p:txBody>
          <a:bodyPr>
            <a:noAutofit/>
          </a:bodyPr>
          <a:lstStyle/>
          <a:p>
            <a:pPr lvl="0"/>
            <a:r>
              <a:rPr lang="fr-FR" dirty="0"/>
              <a:t>62. Les multiples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CDE43-A86F-FC55-1D89-516A2F4F59B7}"/>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4F1E4FC0-C01C-8574-4527-E7062AD358C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2814032-72F2-6FDB-5D46-CF7D05EA11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91463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251DE-82D8-2ED6-E806-FB51E61F0590}"/>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ED69E4A-C959-F35D-F747-96615A19563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ED3337F-762F-5961-6C48-31A7D718F8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82455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558224-E369-6CBD-AE31-D30539DFAEA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41D2C61-EBE6-F939-62E0-BC498B2E029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460BBB4-9554-A91C-3C50-E71E4E4BB47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79600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11C32-18DA-9582-D783-160174FFB63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D0419A6F-800D-BA0F-3CC6-CFFFEFCFC7F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6DD055D-DBC7-E976-597F-02955F7DF97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03854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826A8-1696-56CD-9665-596146A31BF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62A491EA-1E99-BB30-016E-5EEA1FCF9C3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6B55F4A-1B49-085F-74BD-B397490FCC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87050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57016A-C44A-5739-3751-BE9FDB49F79A}"/>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13FD57D1-BA5E-645A-BE10-2A996C08E0F3}"/>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A1E626B2-5A05-7A75-DCF0-9207BF9465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94065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C99BA1-966C-8AC9-D4E7-3388070DEC91}"/>
            </a:ext>
          </a:extLst>
        </p:cNvPr>
        <p:cNvGrpSpPr/>
        <p:nvPr/>
      </p:nvGrpSpPr>
      <p:grpSpPr>
        <a:xfrm>
          <a:off x="0" y="0"/>
          <a:ext cx="0" cy="0"/>
          <a:chOff x="0" y="0"/>
          <a:chExt cx="0" cy="0"/>
        </a:xfrm>
      </p:grpSpPr>
      <p:sp>
        <p:nvSpPr>
          <p:cNvPr id="11" name="Titre 10">
            <a:extLst>
              <a:ext uri="{FF2B5EF4-FFF2-40B4-BE49-F238E27FC236}">
                <a16:creationId xmlns:a16="http://schemas.microsoft.com/office/drawing/2014/main" id="{B89FF89C-5657-FBC3-BA83-B1009477C87A}"/>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52D5FB70-792F-AA8F-9624-B8546AD16D3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3765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1D699-E57A-7919-BE0B-10FD6AFB0E1F}"/>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532B52CF-C752-3080-8C22-3C6FE1ECB1E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2A44FFE-4618-5A3D-F843-A07F8205D9F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37121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16940-75E4-3BE8-48C9-42C990CA6199}"/>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0CDE3F39-332A-5F78-19CE-AF6422A1A5FF}"/>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E8C10CF-7C0F-FEC4-BF87-CDF4089EA71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6542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E4C32-318D-6FF2-97CE-5D428495BBC2}"/>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B870CF50-123A-9513-7106-77BB0DD2D0C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2EBC986D-22DD-5438-567A-0EC6B445E61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80960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DF467E2C-8621-BB83-6EF2-431929B9DFE1}"/>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F2ECFC7B-870B-0583-9E47-ACAF69A6B8C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9BBE9F4-2557-DA79-4FCA-A96C9F0E60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56942-65D6-0094-740F-C4057448777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FA27C2C4-475D-F35A-27BC-42B6D342ECC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F749254-C8C7-13C2-F032-650A60E567C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23973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8E949-8E67-4C1B-9253-70411D2D4C51}"/>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0B260261-079A-E561-7B07-BCCF3F737F79}"/>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2E199A8-C5F8-BBBD-6DEE-4698BC0ADA8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1651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5400F-B075-3C14-5EA9-A06E99E3B0A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343A2E12-98F6-A2E3-4B4C-29500623575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92EDF5B-5BD9-A731-419D-9A36DF64F6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65564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38AB0-7ED7-CCE4-9F8F-9CF02732539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F0FFCE26-F69C-8C23-7D12-6AC4A443698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7B75F4B-32A7-655F-6E53-386897705DF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206682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C16F7F-44DB-C34C-E7E7-8C276BAABBB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BD229C9F-2DF4-8F75-AD16-5F84B712DD7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DAC2A28-1674-1290-4A55-7B40A270FC0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26430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4" name="Titre 3">
            <a:extLst>
              <a:ext uri="{FF2B5EF4-FFF2-40B4-BE49-F238E27FC236}">
                <a16:creationId xmlns:a16="http://schemas.microsoft.com/office/drawing/2014/main" id="{C8CD948E-7286-A451-906B-D8215AEB273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23E5CF2-FCB8-9492-98EC-EDA6C2AAA28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93A33B9D-38C2-F42D-0DB7-BD8F3C9C67F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E15922A-CF7B-7AD5-A3A4-D1FD78E944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4" name="Titre 3">
            <a:extLst>
              <a:ext uri="{FF2B5EF4-FFF2-40B4-BE49-F238E27FC236}">
                <a16:creationId xmlns:a16="http://schemas.microsoft.com/office/drawing/2014/main" id="{CFC7C4EC-8AB2-37DE-9A4C-598AEED4666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10ABFAE-44D9-577A-8163-E797EEA93A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CFDEA439-6C77-AC9D-409A-D253D0C936D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EC860F5-8541-5098-A960-3756F4A1B5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62725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8">
          <a:extLst>
            <a:ext uri="{FF2B5EF4-FFF2-40B4-BE49-F238E27FC236}">
              <a16:creationId xmlns:a16="http://schemas.microsoft.com/office/drawing/2014/main" id="{C7C8DAFB-9812-A012-F75E-4380D984580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C10A5DF-8B36-59E2-ACBD-961E69F43C7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6ECB7F6-9C5C-0CFF-6A29-551C246D88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08272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A5144260-A24E-B74A-0BC2-023661B65786}"/>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3F9AD5F4-CD0C-2448-FA53-A34B564205E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9A08A43-0F4A-F5F6-6FFB-CA281245472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4" name="Titre 3">
            <a:extLst>
              <a:ext uri="{FF2B5EF4-FFF2-40B4-BE49-F238E27FC236}">
                <a16:creationId xmlns:a16="http://schemas.microsoft.com/office/drawing/2014/main" id="{F9FD4AD2-EB3E-02CB-C03A-18A480BC26F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1009B11-74A0-0E7C-EE56-62675DE1EC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1">
          <a:extLst>
            <a:ext uri="{FF2B5EF4-FFF2-40B4-BE49-F238E27FC236}">
              <a16:creationId xmlns:a16="http://schemas.microsoft.com/office/drawing/2014/main" id="{A9D0B26E-A809-4AC7-6E7E-A4B4023CDAF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F770E578-CBB9-9C51-94FF-3E231724698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624C3D3-5C14-1541-BA84-228355F412A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32423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4" name="Titre 3">
            <a:extLst>
              <a:ext uri="{FF2B5EF4-FFF2-40B4-BE49-F238E27FC236}">
                <a16:creationId xmlns:a16="http://schemas.microsoft.com/office/drawing/2014/main" id="{21D1FD3E-B5A7-FE2C-5438-4A6AB956EDD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C9232D1-5132-68CE-02AB-446AC19F3AA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FCAC2C81-F915-5C25-18F9-88B59A1FDC32}"/>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079AFEF5-1694-EF83-1E96-68DB369A29F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F2C8098-64A3-0942-6D59-5D406E921CD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6CE34338-A844-F0C0-DF64-9141DDBC1031}"/>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9141856C-E82E-EFE6-D789-4BBC1154864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5E5390B-93C2-BDE4-0426-8870896EB1E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F4AECD5-364C-DB0E-B816-2286F6B9DE40}"/>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64F045DB-D0C1-F596-0392-C0E7477EC36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64A0793-D6CA-AC33-AF9F-D64C2BA2BC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688AF2B-245E-5698-70CC-03D3AC9EECD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2DC73D08-E788-D56F-469A-308C4D2B056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ADD37E50-AC88-1D88-25E4-92E08A81E26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EB455-43F7-EB1E-AD00-4935D8756E6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D49E6C5D-9B8B-32BE-4F88-0027BDB70DE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485C9E4-D3FF-6EDA-6926-ED47FD34890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9906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A0E2E-A5D4-CB70-12D7-149AF2D4300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91FF6CB-F3C7-BE2A-B99F-0A94EB7BA36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ED1A488-DFB4-2859-BEEF-91A5E3DB38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38115301"/>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C96AF8A-61EA-43E1-B350-B3DB1C2C3DA6}">
  <ds:schemaRefs>
    <ds:schemaRef ds:uri="http://schemas.microsoft.com/sharepoint/v3/contenttype/forms"/>
  </ds:schemaRefs>
</ds:datastoreItem>
</file>

<file path=customXml/itemProps2.xml><?xml version="1.0" encoding="utf-8"?>
<ds:datastoreItem xmlns:ds="http://schemas.openxmlformats.org/officeDocument/2006/customXml" ds:itemID="{03DB7933-9F3F-4E46-9F73-91B915C10BFF}">
  <ds:schemaRefs>
    <ds:schemaRef ds:uri="http://www.w3.org/XML/1998/namespace"/>
    <ds:schemaRef ds:uri="27f64e36-29aa-44d5-a3e0-06242cad7d4d"/>
    <ds:schemaRef ds:uri="http://schemas.microsoft.com/office/2006/documentManagement/types"/>
    <ds:schemaRef ds:uri="http://purl.org/dc/elements/1.1/"/>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d84cc96-e4f0-4e7f-873a-a508fb658c41"/>
  </ds:schemaRefs>
</ds:datastoreItem>
</file>

<file path=customXml/itemProps3.xml><?xml version="1.0" encoding="utf-8"?>
<ds:datastoreItem xmlns:ds="http://schemas.openxmlformats.org/officeDocument/2006/customXml" ds:itemID="{D98EBCD3-7A68-46CF-A323-7A7A7E4DE4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1196</Words>
  <Application>Microsoft Office PowerPoint</Application>
  <PresentationFormat>Affichage à l'écran (4:3)</PresentationFormat>
  <Paragraphs>74</Paragraphs>
  <Slides>32</Slides>
  <Notes>32</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32</vt:i4>
      </vt:variant>
    </vt:vector>
  </HeadingPairs>
  <TitlesOfParts>
    <vt:vector size="41" baseType="lpstr">
      <vt:lpstr>Arial</vt:lpstr>
      <vt:lpstr>Calibri</vt:lpstr>
      <vt:lpstr>Symbol</vt:lpstr>
      <vt:lpstr>Verdana</vt:lpstr>
      <vt:lpstr>Thème Office</vt:lpstr>
      <vt:lpstr>1_Thème Office</vt:lpstr>
      <vt:lpstr>2_Thème Office</vt:lpstr>
      <vt:lpstr>3_Thème Office</vt:lpstr>
      <vt:lpstr>4_Thème Office</vt:lpstr>
      <vt:lpstr>62. Les multiples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28. MULTIPLICATION : la table de 2 et la table de 10</dc:title>
  <dc:creator>Éditions Hatier</dc:creator>
  <cp:lastModifiedBy>LE BOT SANDRA</cp:lastModifiedBy>
  <cp:revision>2</cp:revision>
  <dcterms:created xsi:type="dcterms:W3CDTF">2022-01-07T11:15:07Z</dcterms:created>
  <dcterms:modified xsi:type="dcterms:W3CDTF">2025-12-19T11:09:59Z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