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2" r:id="rId5"/>
    <p:sldMasterId id="2147483656" r:id="rId6"/>
    <p:sldMasterId id="2147483659" r:id="rId7"/>
    <p:sldMasterId id="2147483662" r:id="rId8"/>
  </p:sldMasterIdLst>
  <p:notesMasterIdLst>
    <p:notesMasterId r:id="rId35"/>
  </p:notesMasterIdLst>
  <p:sldIdLst>
    <p:sldId id="302" r:id="rId9"/>
    <p:sldId id="398" r:id="rId10"/>
    <p:sldId id="382" r:id="rId11"/>
    <p:sldId id="384" r:id="rId12"/>
    <p:sldId id="385" r:id="rId13"/>
    <p:sldId id="383" r:id="rId14"/>
    <p:sldId id="399" r:id="rId15"/>
    <p:sldId id="386" r:id="rId16"/>
    <p:sldId id="351" r:id="rId17"/>
    <p:sldId id="353" r:id="rId18"/>
    <p:sldId id="370" r:id="rId19"/>
    <p:sldId id="388" r:id="rId20"/>
    <p:sldId id="391" r:id="rId21"/>
    <p:sldId id="389" r:id="rId22"/>
    <p:sldId id="390" r:id="rId23"/>
    <p:sldId id="365" r:id="rId24"/>
    <p:sldId id="392" r:id="rId25"/>
    <p:sldId id="400" r:id="rId26"/>
    <p:sldId id="401" r:id="rId27"/>
    <p:sldId id="402" r:id="rId28"/>
    <p:sldId id="403" r:id="rId29"/>
    <p:sldId id="279" r:id="rId30"/>
    <p:sldId id="280" r:id="rId31"/>
    <p:sldId id="281" r:id="rId32"/>
    <p:sldId id="283" r:id="rId33"/>
    <p:sldId id="284" r:id="rId3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h1yCoz+QmjfH9Iu0uFtdeC7rO/+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BF5A0C-B0EB-839A-131C-955373972CF5}" name="LE BOT SANDRA" initials="SL" userId="S::SLEBOT@editions-hatier.fr::5fe4e071-d3f4-40df-970f-ee8fcf898346" providerId="AD"/>
  <p188:author id="{33C2CF67-9BF0-36C3-EEE1-09B84C3469D6}" name="BELLEMIN SANDRA" initials="SB" userId="S::SBELLEMIN@editions-hatier.fr::5fe4e071-d3f4-40df-970f-ee8fcf898346" providerId="AD"/>
  <p188:author id="{6E47C18F-DDAE-EA39-9B3A-D5582A6DAE9D}" name="pauline.negrellion" initials="pa" userId="S::pauline.negrellion_gmail.com#ext#@hachette.onmicrosoft.com::9fb65b54-3bbd-4994-b3cf-42d8602c7eef" providerId="AD"/>
  <p188:author id="{CB410498-00AA-A716-1E6C-E42B11846246}" name="jennifer riviere" initials="jr" userId="77148290420568c5" providerId="Windows Live"/>
  <p188:author id="{99B08BAC-A5CC-5B93-C974-BC3036FFCE66}" name="yaelb06" initials="ya" userId="S::yaelb06_yahoo.fr#ext#@hachette.onmicrosoft.com::178ef0ed-7e4d-4a1d-b478-d626cbda7b77" providerId="AD"/>
  <p188:author id="{4CF84EDD-95CE-3E5E-4B94-06DB52278683}" name="Christophe Dracos" initials="CD" userId="S::cri.dracos_outlook.fr#ext#@hachette.onmicrosoft.com::9a339485-cc17-450e-b56d-f2edc49cae5a" providerId="AD"/>
  <p188:author id="{11392DF4-B385-4FE1-7B1C-2996C4C1DFB8}" name="Yaël Fernandez" initials="YF" userId="5a0aec09e72f9ec6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BB36C-B96A-44CD-95CC-7D94EB0FD091}" v="2" dt="2025-12-17T14:51:42.566"/>
  </p1510:revLst>
</p1510:revInfo>
</file>

<file path=ppt/tableStyles.xml><?xml version="1.0" encoding="utf-8"?>
<a:tblStyleLst xmlns:a="http://schemas.openxmlformats.org/drawingml/2006/main" def="{2B360CE9-A932-4D2E-85E7-FC26A12FA787}">
  <a:tblStyle styleId="{2B360CE9-A932-4D2E-85E7-FC26A12FA78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877" autoAdjust="0"/>
  </p:normalViewPr>
  <p:slideViewPr>
    <p:cSldViewPr snapToGrid="0">
      <p:cViewPr varScale="1">
        <p:scale>
          <a:sx n="85" d="100"/>
          <a:sy n="85" d="100"/>
        </p:scale>
        <p:origin x="2364" y="6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7" Type="http://schemas.openxmlformats.org/officeDocument/2006/relationships/theme" Target="theme/theme1.xml"/><Relationship Id="rId50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49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r>
              <a:rPr lang="fr-FR" i="1" dirty="0"/>
              <a:t>Aujourd’hui, vous allez utiliser les tables de multiplication pour multiplier en ligne des nombres jusqu’à 10 000. Nous avons déjà vu cela avec des nombres plus petits.</a:t>
            </a: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Laisser 30 secondes. Les élèves montrent leur ardoise dès qu’ils ont terminé. Valider ou invalider discrètement de la tête. Puis interroger un élève qui verbalise sa procédure : 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→ Je connais par cœur que 2 × 2 = 4, donc 2 × 2m = 4m = 4 000. </a:t>
            </a:r>
            <a:r>
              <a:rPr lang="fr-FR" i="0" dirty="0">
                <a:latin typeface="Calibri" panose="020F0502020204030204" pitchFamily="34" charset="0"/>
              </a:rPr>
              <a:t>Écrire sur les pointillés.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366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Nous allons maintenant calculer en décomposant. Vous avez déjà fait cela avec des nombres plus petits.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879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Pour calculer combien font 3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241, nous allons multiplier en décomposant 241 </a:t>
            </a:r>
            <a:r>
              <a:rPr lang="fr-FR" i="1" dirty="0">
                <a:latin typeface="Calibri" panose="020F0502020204030204" pitchFamily="34" charset="0"/>
              </a:rPr>
              <a:t>en centaines, dizaines restantes et unités restantes.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035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3 fois 241, c’est 241 </a:t>
            </a:r>
            <a:r>
              <a:rPr lang="fr-FR" i="0" dirty="0">
                <a:latin typeface="Calibri" panose="020F0502020204030204" pitchFamily="34" charset="0"/>
              </a:rPr>
              <a:t>(montrer la première représentation de 241) </a:t>
            </a:r>
            <a:r>
              <a:rPr lang="fr-FR" i="1" dirty="0">
                <a:latin typeface="Calibri" panose="020F0502020204030204" pitchFamily="34" charset="0"/>
              </a:rPr>
              <a:t>et 241 </a:t>
            </a:r>
            <a:r>
              <a:rPr lang="fr-FR" i="0" dirty="0">
                <a:latin typeface="Calibri" panose="020F0502020204030204" pitchFamily="34" charset="0"/>
              </a:rPr>
              <a:t>(montrer la deuxième) et encore 241 (montrer la troisième). </a:t>
            </a:r>
            <a:r>
              <a:rPr lang="fr-FR" i="1" dirty="0">
                <a:latin typeface="Calibri" panose="020F0502020204030204" pitchFamily="34" charset="0"/>
              </a:rPr>
              <a:t>On voit que c’est 3 × 200 </a:t>
            </a:r>
            <a:r>
              <a:rPr lang="fr-FR" i="0" dirty="0">
                <a:latin typeface="Calibri" panose="020F0502020204030204" pitchFamily="34" charset="0"/>
              </a:rPr>
              <a:t>(montrer toutes les centaines et écrire 200 sur les pointillés) </a:t>
            </a:r>
            <a:r>
              <a:rPr lang="fr-FR" i="1" dirty="0">
                <a:latin typeface="Calibri" panose="020F0502020204030204" pitchFamily="34" charset="0"/>
              </a:rPr>
              <a:t>ET </a:t>
            </a:r>
            <a:r>
              <a:rPr lang="fr-FR" i="0" dirty="0">
                <a:latin typeface="Calibri" panose="020F0502020204030204" pitchFamily="34" charset="0"/>
              </a:rPr>
              <a:t>(montrer le +) </a:t>
            </a:r>
            <a:r>
              <a:rPr lang="fr-FR" i="1" dirty="0">
                <a:latin typeface="Calibri" panose="020F0502020204030204" pitchFamily="34" charset="0"/>
              </a:rPr>
              <a:t>3 × 40 </a:t>
            </a:r>
            <a:r>
              <a:rPr lang="fr-FR" i="0" dirty="0">
                <a:latin typeface="Calibri" panose="020F0502020204030204" pitchFamily="34" charset="0"/>
              </a:rPr>
              <a:t>(montrer toutes les dizaines restantes et écrire 40 sur les pointillés) </a:t>
            </a:r>
            <a:r>
              <a:rPr lang="fr-FR" i="1" dirty="0">
                <a:latin typeface="Calibri" panose="020F0502020204030204" pitchFamily="34" charset="0"/>
              </a:rPr>
              <a:t>ET </a:t>
            </a:r>
            <a:r>
              <a:rPr lang="fr-FR" i="0" dirty="0">
                <a:latin typeface="Calibri" panose="020F0502020204030204" pitchFamily="34" charset="0"/>
              </a:rPr>
              <a:t>(montrer le +) </a:t>
            </a:r>
            <a:r>
              <a:rPr lang="fr-FR" i="1" dirty="0">
                <a:latin typeface="Calibri" panose="020F0502020204030204" pitchFamily="34" charset="0"/>
              </a:rPr>
              <a:t>3 × 1 </a:t>
            </a:r>
            <a:r>
              <a:rPr lang="fr-FR" i="0" dirty="0">
                <a:latin typeface="Calibri" panose="020F0502020204030204" pitchFamily="34" charset="0"/>
              </a:rPr>
              <a:t>(montrer toutes les unités restantes et écrire 1 sur les pointillés).  </a:t>
            </a:r>
          </a:p>
          <a:p>
            <a:pPr marL="0"/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143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Vous allez compléter cette deuxième ligne.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Que va-t-on écrire ici ? </a:t>
            </a:r>
            <a:r>
              <a:rPr lang="fr-FR" i="0" dirty="0">
                <a:latin typeface="Calibri" panose="020F0502020204030204" pitchFamily="34" charset="0"/>
              </a:rPr>
              <a:t>(montrer les premiers pointillés)</a:t>
            </a:r>
            <a:r>
              <a:rPr lang="fr-FR" i="1" dirty="0">
                <a:latin typeface="Calibri" panose="020F0502020204030204" pitchFamily="34" charset="0"/>
              </a:rPr>
              <a:t>. →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 Le résultat de 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200. Combien cela fait-il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? </a:t>
            </a:r>
            <a:r>
              <a:rPr lang="fr-FR" i="1" dirty="0">
                <a:latin typeface="Calibri" panose="020F0502020204030204" pitchFamily="34" charset="0"/>
              </a:rPr>
              <a:t>→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200 c’est 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2c soit 6c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600. </a:t>
            </a:r>
            <a:r>
              <a:rPr lang="fr-FR" i="0" dirty="0">
                <a:solidFill>
                  <a:schemeClr val="tx1"/>
                </a:solidFill>
                <a:latin typeface="Calibri" panose="020F0502020204030204" pitchFamily="34" charset="0"/>
              </a:rPr>
              <a:t>Écrire 600 sur les pointillés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va-t-on écrire ici ? </a:t>
            </a:r>
            <a:r>
              <a:rPr lang="fr-FR" i="0" dirty="0">
                <a:latin typeface="Calibri" panose="020F0502020204030204" pitchFamily="34" charset="0"/>
              </a:rPr>
              <a:t>(montrer les deuxièmes pointillés)</a:t>
            </a:r>
            <a:r>
              <a:rPr lang="fr-FR" i="1" dirty="0">
                <a:latin typeface="Calibri" panose="020F0502020204030204" pitchFamily="34" charset="0"/>
              </a:rPr>
              <a:t>. →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 Le résultat de 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40. Combien cela fait-il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? </a:t>
            </a:r>
            <a:r>
              <a:rPr lang="fr-FR" i="1" dirty="0">
                <a:latin typeface="Calibri" panose="020F0502020204030204" pitchFamily="34" charset="0"/>
              </a:rPr>
              <a:t>→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40 c’est 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4d soit 12d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120. </a:t>
            </a:r>
            <a:r>
              <a:rPr lang="fr-FR" i="0" dirty="0">
                <a:solidFill>
                  <a:schemeClr val="tx1"/>
                </a:solidFill>
                <a:latin typeface="Calibri" panose="020F0502020204030204" pitchFamily="34" charset="0"/>
              </a:rPr>
              <a:t>Écrire 120 sur les pointillés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va-t-on écrire ici ? </a:t>
            </a:r>
            <a:r>
              <a:rPr lang="fr-FR" i="0" dirty="0">
                <a:latin typeface="Calibri" panose="020F0502020204030204" pitchFamily="34" charset="0"/>
              </a:rPr>
              <a:t>(montrer les derniers pointillés)</a:t>
            </a:r>
            <a:r>
              <a:rPr lang="fr-FR" i="1" dirty="0">
                <a:latin typeface="Calibri" panose="020F0502020204030204" pitchFamily="34" charset="0"/>
              </a:rPr>
              <a:t>. →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 Le résultat de 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1. Combien cela fait-il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? </a:t>
            </a:r>
            <a:r>
              <a:rPr lang="fr-FR" i="1" dirty="0">
                <a:latin typeface="Calibri" panose="020F0502020204030204" pitchFamily="34" charset="0"/>
              </a:rPr>
              <a:t>→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3. </a:t>
            </a:r>
            <a:r>
              <a:rPr lang="fr-FR" i="0" dirty="0">
                <a:solidFill>
                  <a:schemeClr val="tx1"/>
                </a:solidFill>
                <a:latin typeface="Calibri" panose="020F0502020204030204" pitchFamily="34" charset="0"/>
              </a:rPr>
              <a:t>Écrire 3 sur les pointillés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fr-FR" i="1" dirty="0">
              <a:latin typeface="Calibri" panose="020F0502020204030204" pitchFamily="34" charset="0"/>
            </a:endParaRP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i="1" dirty="0">
              <a:latin typeface="Calibri" panose="020F0502020204030204" pitchFamily="34" charset="0"/>
            </a:endParaRPr>
          </a:p>
          <a:p>
            <a:pPr marL="0"/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402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Qu’allons-nous écrire sur cette dernière ligne ? </a:t>
            </a:r>
            <a:r>
              <a:rPr lang="fr-FR" i="0" dirty="0">
                <a:latin typeface="Calibri" panose="020F0502020204030204" pitchFamily="34" charset="0"/>
              </a:rPr>
              <a:t>Montrer les pointillés. </a:t>
            </a:r>
            <a:r>
              <a:rPr lang="fr-FR" i="1" dirty="0">
                <a:latin typeface="Calibri" panose="020F0502020204030204" pitchFamily="34" charset="0"/>
              </a:rPr>
              <a:t>→ 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Le résultat de 600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+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120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+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3. Combien cela fait-il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? </a:t>
            </a:r>
            <a:r>
              <a:rPr lang="fr-FR" i="1" dirty="0">
                <a:latin typeface="Calibri" panose="020F0502020204030204" pitchFamily="34" charset="0"/>
              </a:rPr>
              <a:t>→</a:t>
            </a:r>
            <a:r>
              <a:rPr lang="fr-FR" i="1" dirty="0">
                <a:latin typeface="Calibri" panose="020F0502020204030204" pitchFamily="34" charset="0"/>
                <a:sym typeface="Symbol" panose="05050102010706020507" pitchFamily="18" charset="2"/>
              </a:rPr>
              <a:t>  </a:t>
            </a:r>
            <a:r>
              <a:rPr lang="fr-FR" i="1" dirty="0">
                <a:latin typeface="Calibri" panose="020F0502020204030204" pitchFamily="34" charset="0"/>
              </a:rPr>
              <a:t>723.</a:t>
            </a:r>
          </a:p>
          <a:p>
            <a:pPr marL="0"/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534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Vous allez procéder de la même manière avec des nombres qui ont des milliers.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861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Pour calculer combien font 4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534, nous allons d’abord décomposer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534 </a:t>
            </a:r>
            <a:r>
              <a:rPr lang="fr-FR" i="1" dirty="0">
                <a:latin typeface="Calibri" panose="020F0502020204030204" pitchFamily="34" charset="0"/>
              </a:rPr>
              <a:t>en milliers, centaines restantes, dizaines restantes et unités restantes.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0941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8C730-28DD-72AD-39C2-851D097BE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CB9BEBF-56C2-0F61-898F-C3C3D46F78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31F9FAC-49C7-EE81-A6BA-B6FD54B402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4 fois 1 534, c’est 1 534 </a:t>
            </a:r>
            <a:r>
              <a:rPr lang="fr-FR" i="0" dirty="0">
                <a:latin typeface="Calibri" panose="020F0502020204030204" pitchFamily="34" charset="0"/>
              </a:rPr>
              <a:t>(montrer la première représentation de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534) </a:t>
            </a:r>
            <a:r>
              <a:rPr lang="fr-FR" i="1" dirty="0">
                <a:latin typeface="Calibri" panose="020F0502020204030204" pitchFamily="34" charset="0"/>
              </a:rPr>
              <a:t>et </a:t>
            </a:r>
            <a:r>
              <a:rPr lang="fr-FR" i="0" dirty="0"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534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i="0" dirty="0">
                <a:latin typeface="Calibri" panose="020F0502020204030204" pitchFamily="34" charset="0"/>
              </a:rPr>
              <a:t>(montrer la deuxième) et encore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534 (montrer la troisième) et encore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534 (montrer la quatrième). </a:t>
            </a:r>
            <a:r>
              <a:rPr lang="fr-FR" i="1" dirty="0">
                <a:latin typeface="Calibri" panose="020F0502020204030204" pitchFamily="34" charset="0"/>
              </a:rPr>
              <a:t>On voit que c’est 4 × 1 000 </a:t>
            </a:r>
            <a:r>
              <a:rPr lang="fr-FR" i="0" dirty="0">
                <a:latin typeface="Calibri" panose="020F0502020204030204" pitchFamily="34" charset="0"/>
              </a:rPr>
              <a:t>(montrer tous les milliers et écrire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000 sur les pointillés) </a:t>
            </a:r>
            <a:r>
              <a:rPr lang="fr-FR" i="1" dirty="0">
                <a:latin typeface="Calibri" panose="020F0502020204030204" pitchFamily="34" charset="0"/>
              </a:rPr>
              <a:t>ET </a:t>
            </a:r>
            <a:r>
              <a:rPr lang="fr-FR" i="0" dirty="0">
                <a:latin typeface="Calibri" panose="020F0502020204030204" pitchFamily="34" charset="0"/>
              </a:rPr>
              <a:t>(montrer le +) </a:t>
            </a:r>
            <a:r>
              <a:rPr lang="fr-FR" i="1" dirty="0">
                <a:latin typeface="Calibri" panose="020F0502020204030204" pitchFamily="34" charset="0"/>
              </a:rPr>
              <a:t>4 × 500 </a:t>
            </a:r>
            <a:r>
              <a:rPr lang="fr-FR" i="0" dirty="0">
                <a:latin typeface="Calibri" panose="020F0502020204030204" pitchFamily="34" charset="0"/>
              </a:rPr>
              <a:t>(montrer toutes les centaines restantes et écrire 500 sur les pointillés)</a:t>
            </a:r>
            <a:r>
              <a:rPr lang="fr-FR" i="1" dirty="0">
                <a:latin typeface="Calibri" panose="020F0502020204030204" pitchFamily="34" charset="0"/>
              </a:rPr>
              <a:t> ET </a:t>
            </a:r>
            <a:r>
              <a:rPr lang="fr-FR" i="0" dirty="0">
                <a:latin typeface="Calibri" panose="020F0502020204030204" pitchFamily="34" charset="0"/>
              </a:rPr>
              <a:t>(montrer le +) </a:t>
            </a:r>
            <a:r>
              <a:rPr lang="fr-FR" i="1" dirty="0">
                <a:latin typeface="Calibri" panose="020F0502020204030204" pitchFamily="34" charset="0"/>
              </a:rPr>
              <a:t>4 × 30 </a:t>
            </a:r>
            <a:r>
              <a:rPr lang="fr-FR" i="0" dirty="0">
                <a:latin typeface="Calibri" panose="020F0502020204030204" pitchFamily="34" charset="0"/>
              </a:rPr>
              <a:t>(montrer toutes les dizaines restantes et écrire 30 sur les pointillés) </a:t>
            </a:r>
            <a:r>
              <a:rPr lang="fr-FR" i="1" dirty="0">
                <a:latin typeface="Calibri" panose="020F0502020204030204" pitchFamily="34" charset="0"/>
              </a:rPr>
              <a:t>ET </a:t>
            </a:r>
            <a:r>
              <a:rPr lang="fr-FR" i="0" dirty="0">
                <a:latin typeface="Calibri" panose="020F0502020204030204" pitchFamily="34" charset="0"/>
              </a:rPr>
              <a:t>(montrer le +) </a:t>
            </a:r>
            <a:r>
              <a:rPr lang="fr-FR" i="1" dirty="0">
                <a:latin typeface="Calibri" panose="020F0502020204030204" pitchFamily="34" charset="0"/>
              </a:rPr>
              <a:t>4 × 4 </a:t>
            </a:r>
            <a:r>
              <a:rPr lang="fr-FR" i="0" dirty="0">
                <a:latin typeface="Calibri" panose="020F0502020204030204" pitchFamily="34" charset="0"/>
              </a:rPr>
              <a:t>(montrer toutes les unités restantes et écrire 4 sur les pointillés).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peut donc compléter la première ligne, 4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534 c’est (4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000)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+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(4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500)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+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(4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30)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+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(4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solidFill>
                  <a:schemeClr val="tx1"/>
                </a:solidFill>
                <a:latin typeface="Calibri" panose="020F0502020204030204" pitchFamily="34" charset="0"/>
              </a:rPr>
              <a:t>4).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38213A-16C3-648C-B665-7EB422D716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790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D06F4-6855-99CF-F934-99FD4151E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B92C948-729B-50BF-4D7F-8E30F3DE65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6AC71AC-DDD5-D39B-6DA0-237DBB6985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Complétez maintenant la deuxième ligne en calculant les produits entre parenthèses.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Laisser un court temps aux élèves et en interroger quelques-uns en leur faisant verbaliser leur procédure. Compléter les pointillés au fur et à mesure.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→</a:t>
            </a:r>
            <a:r>
              <a:rPr lang="fr-FR" i="0" dirty="0"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000 c’est 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1m 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000.</a:t>
            </a:r>
          </a:p>
          <a:p>
            <a:pPr marL="0" indent="0">
              <a:buFont typeface="Symbol" panose="05050102010706020507" pitchFamily="18" charset="2"/>
              <a:buNone/>
            </a:pPr>
            <a:r>
              <a:rPr lang="fr-FR" i="1" dirty="0">
                <a:latin typeface="Calibri" panose="020F0502020204030204" pitchFamily="34" charset="0"/>
              </a:rPr>
              <a:t>→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500 c’est 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5c = 20c 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000 (ou alors le 2 fois le double de 500, donc 2 fois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000)</a:t>
            </a:r>
          </a:p>
          <a:p>
            <a:pPr marL="0" indent="0">
              <a:buFont typeface="Symbol" panose="05050102010706020507" pitchFamily="18" charset="2"/>
              <a:buNone/>
            </a:pPr>
            <a:r>
              <a:rPr lang="fr-FR" i="1" dirty="0">
                <a:latin typeface="Calibri" panose="020F0502020204030204" pitchFamily="34" charset="0"/>
              </a:rPr>
              <a:t>→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30 c’est 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3d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12d =120</a:t>
            </a:r>
          </a:p>
          <a:p>
            <a:pPr marL="0" indent="0">
              <a:buFont typeface="Symbol" panose="05050102010706020507" pitchFamily="18" charset="2"/>
              <a:buNone/>
            </a:pPr>
            <a:r>
              <a:rPr lang="fr-FR" i="1" dirty="0">
                <a:latin typeface="Calibri" panose="020F0502020204030204" pitchFamily="34" charset="0"/>
              </a:rPr>
              <a:t>→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 = 16</a:t>
            </a:r>
            <a:endParaRPr lang="fr-FR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755F96F-60A7-E266-B7EF-9363E734CC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904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72D22-AB93-B90B-9419-5FD4A6ECE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E6AB396-3DDC-2380-7384-DCB2992DF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8EB88AA-B355-6DD7-2DAB-73AEDF590B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Vous allez tout d’abord devoir compléter des égalités sur votre ardoise.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91A56A-4F84-833D-FBD3-06F3DE9853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894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82957-1187-E6E5-4B06-E4D6C0D3D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F593AE7-2D51-9698-29DD-A75CE69E50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8C79498-2E53-518F-CC6D-5DE0ECABCA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Enfin, vous allez compléter la dernière ligne.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Laisser un court temps de recherche puis interroger un élève.</a:t>
            </a:r>
          </a:p>
          <a:p>
            <a:pPr marL="0"/>
            <a:r>
              <a:rPr lang="fr-FR" b="1" i="0" dirty="0">
                <a:solidFill>
                  <a:schemeClr val="tx1"/>
                </a:solidFill>
                <a:latin typeface="Calibri" panose="020F0502020204030204" pitchFamily="34" charset="0"/>
              </a:rPr>
              <a:t>Réponse attendue </a:t>
            </a:r>
            <a:r>
              <a:rPr lang="fr-FR" b="0" i="0" dirty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  <a:r>
              <a:rPr lang="fr-FR" b="1" i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6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136.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62CD20-3E92-D437-1290-9A90C2913D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4816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99E46-77DF-6932-8F5A-E3E76FC9D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191B372-D8B1-C634-17C3-2B7E7BDED4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4F9D9DE-3467-334A-6791-F90FFA2A92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u="none" dirty="0">
                <a:latin typeface="Calibri" panose="020F0502020204030204" pitchFamily="34" charset="0"/>
              </a:rPr>
              <a:t>Entrainez-vous encore en complétant toutes ces égalités. Rappelez-vous que calculer 2 703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2 c’est la même chose que calculer 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703.</a:t>
            </a:r>
            <a:endParaRPr lang="fr-FR" i="1" u="none" dirty="0">
              <a:latin typeface="Calibri" panose="020F0502020204030204" pitchFamily="34" charset="0"/>
            </a:endParaRPr>
          </a:p>
          <a:p>
            <a:pPr marL="0"/>
            <a:r>
              <a:rPr lang="fr-FR" i="0" u="none" dirty="0">
                <a:solidFill>
                  <a:schemeClr val="tx1"/>
                </a:solidFill>
                <a:latin typeface="Calibri" panose="020F0502020204030204" pitchFamily="34" charset="0"/>
              </a:rPr>
              <a:t>Laisser un temps puis interroger plusieurs élèves et faire verbaliser les procédures.</a:t>
            </a:r>
          </a:p>
          <a:p>
            <a:pPr marL="0"/>
            <a:r>
              <a:rPr lang="fr-FR" i="0" u="none" dirty="0">
                <a:solidFill>
                  <a:schemeClr val="tx1"/>
                </a:solidFill>
                <a:latin typeface="Calibri" panose="020F0502020204030204" pitchFamily="34" charset="0"/>
              </a:rPr>
              <a:t>Lors de la correction collective, discuter le cas du 0 pour les dizaines. 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Cela signifie qu’il n’y a pas de dizaines restantes. Je peux ne pas écrire « 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i="1" u="none" dirty="0">
                <a:solidFill>
                  <a:schemeClr val="tx1"/>
                </a:solidFill>
                <a:latin typeface="Calibri" panose="020F0502020204030204" pitchFamily="34" charset="0"/>
              </a:rPr>
              <a:t>0 ».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u="none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re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 ligne </a:t>
            </a:r>
            <a:r>
              <a:rPr lang="fr-FR" i="1" u="none" dirty="0">
                <a:latin typeface="Calibri" panose="020F0502020204030204" pitchFamily="34" charset="0"/>
              </a:rPr>
              <a:t>→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703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u="none" dirty="0">
                <a:latin typeface="Calibri" panose="020F0502020204030204" pitchFamily="34" charset="0"/>
              </a:rPr>
              <a:t>  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(2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000) + (2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700) + (2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0) + (2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3)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u="none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 ligne </a:t>
            </a:r>
            <a:r>
              <a:rPr lang="fr-FR" i="1" u="none" dirty="0">
                <a:latin typeface="Calibri" panose="020F0502020204030204" pitchFamily="34" charset="0"/>
              </a:rPr>
              <a:t>→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703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 = 4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000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+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400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+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6</a:t>
            </a:r>
            <a:endParaRPr lang="fr-FR" u="none" dirty="0">
              <a:solidFill>
                <a:schemeClr val="tx1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3</a:t>
            </a:r>
            <a:r>
              <a:rPr lang="fr-FR" u="none" baseline="30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e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ligne </a:t>
            </a:r>
            <a:r>
              <a:rPr lang="fr-FR" i="1" u="none" dirty="0">
                <a:latin typeface="Calibri" panose="020F0502020204030204" pitchFamily="34" charset="0"/>
              </a:rPr>
              <a:t>→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703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2 = 5</a:t>
            </a:r>
            <a:r>
              <a:rPr lang="fr-FR" i="1" u="none" dirty="0">
                <a:latin typeface="Calibri" panose="020F0502020204030204" pitchFamily="34" charset="0"/>
              </a:rPr>
              <a:t> </a:t>
            </a:r>
            <a:r>
              <a:rPr lang="fr-FR" u="none" dirty="0">
                <a:solidFill>
                  <a:schemeClr val="tx1"/>
                </a:solidFill>
                <a:latin typeface="Calibri" panose="020F0502020204030204" pitchFamily="34" charset="0"/>
              </a:rPr>
              <a:t>406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5B5CBD-71C2-1BD4-B2BD-72D2F056A1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007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15" name="Google Shape;31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1" name="Google Shape;321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7" name="Google Shape;32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0" name="Google Shape;340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6" name="Google Shape;34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Lors d’une séance précédente, nous avons appris à calculer le résultat de ce genre de multiplication. 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Rappelez-vous que 4 × 30, c’est 4 × 3 dizaines. Combien cela fait-il de dizaines en tout ?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→ Je connais par cœur que 4 × 3 = 12, donc 4 × 3d = 12d.</a:t>
            </a:r>
          </a:p>
          <a:p>
            <a:pPr marL="0"/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Certains élèves repasseront peut-être par l’addition itérée (3d + 3d + 3d + 3d) pour trouver la réponse. Les inciter à utiliser le résultat 4 </a:t>
            </a:r>
            <a:r>
              <a:rPr lang="fr-FR" i="1" dirty="0">
                <a:latin typeface="Calibri" panose="020F0502020204030204" pitchFamily="34" charset="0"/>
              </a:rPr>
              <a:t>×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3 connu par cœur.</a:t>
            </a:r>
            <a:endParaRPr lang="fr-FR" i="1" dirty="0">
              <a:latin typeface="Calibri" panose="020F0502020204030204" pitchFamily="34" charset="0"/>
            </a:endParaRP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Écrire 12 sur les premiers pointillés.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Combien font 12 dizaines ? → 120. </a:t>
            </a:r>
            <a:r>
              <a:rPr lang="fr-FR" i="0" dirty="0">
                <a:latin typeface="Calibri" panose="020F0502020204030204" pitchFamily="34" charset="0"/>
              </a:rPr>
              <a:t>Écrire 120 sur les pointillés.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683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Donner du matériel de numération base 10 pour les élèves qui en auraient besoin.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>
                <a:solidFill>
                  <a:schemeClr val="tx1"/>
                </a:solidFill>
                <a:latin typeface="Calibri" panose="020F0502020204030204" pitchFamily="34" charset="0"/>
              </a:rPr>
              <a:t>Réponse attendue</a:t>
            </a:r>
            <a:r>
              <a:rPr lang="fr-FR" b="0" dirty="0">
                <a:solidFill>
                  <a:schemeClr val="tx1"/>
                </a:solidFill>
                <a:latin typeface="Calibri" panose="020F0502020204030204" pitchFamily="34" charset="0"/>
              </a:rPr>
              <a:t> :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200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2c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6c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600. 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776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>
                <a:solidFill>
                  <a:schemeClr val="tx1"/>
                </a:solidFill>
                <a:latin typeface="Calibri" panose="020F0502020204030204" pitchFamily="34" charset="0"/>
              </a:rPr>
              <a:t>Réponse attendue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 : 7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400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7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4c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28c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2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800.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solidFill>
                  <a:schemeClr val="tx1"/>
                </a:solidFill>
                <a:latin typeface="Calibri" panose="020F0502020204030204" pitchFamily="34" charset="0"/>
              </a:rPr>
              <a:t>Rappeler que dans 28 centaines, il n’y a pas de dizaines restantes (pointer le 0 des dizaines restantes) et pas d’unités restantes (pointer le 0 des unités restantes).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054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Nous allons continuer le même travail, mais cette fois-ci avec des milliers.</a:t>
            </a:r>
          </a:p>
          <a:p>
            <a:pPr marL="0"/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935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CCE8C-76BA-5412-272A-00FF52C36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477A080-4AA1-9C76-E402-0CCFA4BBA9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2C63F2E-B6D7-0CB4-2D38-655239DC1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Pointer le m au tableau</a:t>
            </a:r>
            <a:r>
              <a:rPr lang="fr-FR" i="1" dirty="0">
                <a:latin typeface="Calibri" panose="020F0502020204030204" pitchFamily="34" charset="0"/>
              </a:rPr>
              <a:t>. Le « m » ici signifie milliers.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Complétez ces égalités sur votre ardoise.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Distribuer le matériel base 10 pour les élèves en difficulté.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Laisser un court temps de recherche puis interroger un élève pour qu’il verbalise sa procédure.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Explication avec la représentation du matériel sur la diapositive suivante.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373301-B1C0-AA67-AA0D-BF063F59D7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191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→ 2 000 c’est 2 milliers. Il faut donc faire 4 paquets de 2m </a:t>
            </a:r>
            <a:r>
              <a:rPr lang="fr-FR" i="0" dirty="0">
                <a:latin typeface="Calibri" panose="020F0502020204030204" pitchFamily="34" charset="0"/>
              </a:rPr>
              <a:t>(pointer au fur et à mesure au tableau).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Je connais par cœur que 4 × 2 = 8, donc 4 × 2m = 8m, c’est-à-dire 8 000.</a:t>
            </a:r>
          </a:p>
          <a:p>
            <a:pPr marL="0"/>
            <a:r>
              <a:rPr lang="fr-FR" dirty="0">
                <a:latin typeface="Calibri" panose="020F0502020204030204" pitchFamily="34" charset="0"/>
              </a:rPr>
              <a:t>Écrire 8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000 sur les pointillés.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159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/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b="0" i="0" dirty="0">
                <a:latin typeface="Calibri" panose="020F0502020204030204" pitchFamily="34" charset="0"/>
              </a:rPr>
              <a:t>:</a:t>
            </a:r>
            <a:r>
              <a:rPr lang="fr-FR" b="1" i="0" dirty="0">
                <a:latin typeface="Calibri" panose="020F0502020204030204" pitchFamily="34" charset="0"/>
              </a:rPr>
              <a:t> </a:t>
            </a:r>
            <a:r>
              <a:rPr lang="fr-FR" i="0" dirty="0">
                <a:latin typeface="Calibri" panose="020F0502020204030204" pitchFamily="34" charset="0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000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×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3m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9m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9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</a:rPr>
              <a:t>000.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38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FEBFC995-DB1F-74AA-0B20-22C7D12F33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3. Les tables d’addition jusqu’à 10</a:t>
            </a:r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02191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6918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 preserve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 hasCustomPrompt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fr-FR"/>
              <a:t>Calcule.</a:t>
            </a:r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55BA86F-BE0D-CB8E-B504-102F1957DF7F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7840" y="1734532"/>
            <a:ext cx="2131447" cy="1660601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C5EA09C-7D38-4036-984C-0DAC19512D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88" y="4580462"/>
            <a:ext cx="1897549" cy="97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2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656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8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5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45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" name="Google Shape;50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46"/>
          <p:cNvSpPr txBox="1">
            <a:spLocks noGrp="1"/>
          </p:cNvSpPr>
          <p:nvPr>
            <p:ph type="title"/>
          </p:nvPr>
        </p:nvSpPr>
        <p:spPr>
          <a:xfrm>
            <a:off x="57149" y="0"/>
            <a:ext cx="6162581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5" name="Google Shape;55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48"/>
          <p:cNvSpPr txBox="1">
            <a:spLocks noGrp="1"/>
          </p:cNvSpPr>
          <p:nvPr>
            <p:ph type="title"/>
          </p:nvPr>
        </p:nvSpPr>
        <p:spPr>
          <a:xfrm>
            <a:off x="77714" y="-13971"/>
            <a:ext cx="6087695" cy="476673"/>
          </a:xfrm>
          <a:prstGeom prst="rect">
            <a:avLst/>
          </a:prstGeom>
          <a:solidFill>
            <a:srgbClr val="FFD333"/>
          </a:solidFill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4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1494" y="-257514"/>
            <a:ext cx="914402" cy="1225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4" name="Google Shape;84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50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prstGeom prst="rect">
            <a:avLst/>
          </a:prstGeom>
          <a:solidFill>
            <a:srgbClr val="61C4D1"/>
          </a:solidFill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50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50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761060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</p:spPr>
        <p:txBody>
          <a:bodyPr>
            <a:noAutofit/>
          </a:bodyPr>
          <a:lstStyle/>
          <a:p>
            <a:pPr lvl="0"/>
            <a:r>
              <a:rPr lang="fr-FR" dirty="0"/>
              <a:t>61. LES NOMBRES JUSQU’À 10 000</a:t>
            </a:r>
            <a:br>
              <a:rPr lang="fr-FR" dirty="0"/>
            </a:br>
            <a:r>
              <a:rPr lang="fr-FR" dirty="0"/>
              <a:t>Multiplier en ligne (2)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B726E20-D669-D47F-0618-FD6036371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5EBDC2-3CDF-D484-135D-0342ECFF2A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192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AE4774D-AD23-9B7D-EF9F-19EB19636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B83D47D-2CAD-6967-E5AC-5203E09801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612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0C697A2-3F48-9B90-85B1-C6C0BC68D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D7817A9-D1D5-DEF1-9A41-38F9D3BF66C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89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D36821DD-6E13-1075-BFE8-7B7EE2903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F627817-1301-3213-ABE6-BA6DC873FD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61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B05A8AFC-ACD0-30BB-8AEA-CBFA79521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2CA58B02-CD55-D588-D5E6-D3F222FFC5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17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E0F5F906-EC5D-3579-D8BA-15155BD0A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0D1181EA-90EA-B2F6-0EBE-0DB77118E5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11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424FDB0-8391-EDE6-7E65-25737515A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64EEA39-A7D4-5DC9-F5A8-6A7F4D5E15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DDC9F6D-04A2-E31C-A5B6-5AB22F5A07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29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89F9140-0294-A047-BFE4-D30E97577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73465E8-C2BF-F6B0-0813-8C071B6D96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35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D9FFE-09E8-E555-98C3-07507D139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re 27">
            <a:extLst>
              <a:ext uri="{FF2B5EF4-FFF2-40B4-BE49-F238E27FC236}">
                <a16:creationId xmlns:a16="http://schemas.microsoft.com/office/drawing/2014/main" id="{4A2BEEEC-6711-BBDD-4F6B-281A63A8A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6B0CF70-7BD2-A5FD-BC0F-7CE26B1FCCD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875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BFF9C-9293-6865-3827-D4AFA0E24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re 27">
            <a:extLst>
              <a:ext uri="{FF2B5EF4-FFF2-40B4-BE49-F238E27FC236}">
                <a16:creationId xmlns:a16="http://schemas.microsoft.com/office/drawing/2014/main" id="{5AEC0A61-607E-6BDB-7BCF-CF502DB36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BE87011-DB4E-5033-351E-5C354BE75D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75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0A0B0-6C6F-81B9-50FF-9518391C2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FEBF6E5-137F-136D-A417-0CCD328F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601601B-0106-DA08-524B-AEC7667019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79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77B06-D2C9-363B-AFCF-D30AD0565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re 27">
            <a:extLst>
              <a:ext uri="{FF2B5EF4-FFF2-40B4-BE49-F238E27FC236}">
                <a16:creationId xmlns:a16="http://schemas.microsoft.com/office/drawing/2014/main" id="{A77948DC-24DB-EF49-3DBA-072FE2D3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8388BDB-41EA-36A8-A5A8-2B4B2CC27C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91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35FCD-3B45-4C23-75AF-1388AD60B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7DD1626-438A-08C3-6C93-04A1F6A08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A873E5D-2D9A-19B8-38DF-8C4C82687F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26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19F51F8-8197-9DA4-B3B3-C9461AB9F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59E6190-5E78-68BC-2339-96EDB0F45D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36B2BD1-B06F-2FB1-6F12-D3A1E8C29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A6F583-290A-B0C9-BD83-9D057C649F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181FEF2-3E17-2022-97AB-03D00C2A8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F59F114-C719-BAE6-44F6-E1214B15DB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EB11F9E-7FDB-1ED6-574A-28F34888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3E46D2-964C-7B6A-EC7A-524FFB6C94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2721750-AE4B-A3AC-B105-203FE00DC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AF3442A-5E2A-A4BF-ABAD-70F171002C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2792511-D299-2B77-3940-62CC0792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9AFA63-0FF8-6279-BCDD-D2C2C84F365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81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A4A5E38-4D1D-E9B2-32FF-ECD9B1797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729CAEF-4536-7E96-0990-A5C2C05FC3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33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209139A-3579-FA4C-C550-DB7AE76F0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56FC438-ECA5-702D-7657-35EBF3A6C8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92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D8DCC3B-F593-73C4-6AA5-B27B5B2F7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BD338D-ADC2-25EA-4DB7-346E5376B0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32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445A82-5E61-559E-0C96-A6A5355F8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B62818F-3F8A-1135-293D-613E6402D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FA4D45-4502-60BC-994B-24519CE5D6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58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A1C5D09-F6FC-362A-0FE7-C449467F1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B35B54D-2901-76BA-3537-D3D0363A71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50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B7559E9-A351-D312-C892-B5809FC98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07FEE84-78C8-5591-57B8-9C855B11533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2728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468C73-FCFF-4F29-9A35-62CA401712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300230-50C9-46DA-9CCB-4D38A9F5FACC}">
  <ds:schemaRefs>
    <ds:schemaRef ds:uri="http://purl.org/dc/dcmitype/"/>
    <ds:schemaRef ds:uri="27f64e36-29aa-44d5-a3e0-06242cad7d4d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</ds:schemaRefs>
</ds:datastoreItem>
</file>

<file path=customXml/itemProps3.xml><?xml version="1.0" encoding="utf-8"?>
<ds:datastoreItem xmlns:ds="http://schemas.openxmlformats.org/officeDocument/2006/customXml" ds:itemID="{9F84B941-3B01-4E8C-8C37-BC42B383B2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1227</Words>
  <Application>Microsoft Office PowerPoint</Application>
  <PresentationFormat>Affichage à l'écran (4:3)</PresentationFormat>
  <Paragraphs>76</Paragraphs>
  <Slides>26</Slides>
  <Notes>26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26</vt:i4>
      </vt:variant>
    </vt:vector>
  </HeadingPairs>
  <TitlesOfParts>
    <vt:vector size="35" baseType="lpstr">
      <vt:lpstr>Arial</vt:lpstr>
      <vt:lpstr>Calibri</vt:lpstr>
      <vt:lpstr>Symbol</vt:lpstr>
      <vt:lpstr>Verdana</vt:lpstr>
      <vt:lpstr>Thème Office</vt:lpstr>
      <vt:lpstr>1_Thème Office</vt:lpstr>
      <vt:lpstr>2_Thème Office</vt:lpstr>
      <vt:lpstr>3_Thème Office</vt:lpstr>
      <vt:lpstr>4_Thème Office</vt:lpstr>
      <vt:lpstr>61. LES NOMBRES JUSQU’À 10 000 Multiplier en ligne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28. MULTIPLICATION : la table de 2 et la table de 10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2025-12-19T10:24:26Z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