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2" r:id="rId5"/>
  </p:sldMasterIdLst>
  <p:notesMasterIdLst>
    <p:notesMasterId r:id="rId37"/>
  </p:notesMasterIdLst>
  <p:sldIdLst>
    <p:sldId id="256" r:id="rId6"/>
    <p:sldId id="668" r:id="rId7"/>
    <p:sldId id="669" r:id="rId8"/>
    <p:sldId id="663" r:id="rId9"/>
    <p:sldId id="670" r:id="rId10"/>
    <p:sldId id="664" r:id="rId11"/>
    <p:sldId id="671" r:id="rId12"/>
    <p:sldId id="665" r:id="rId13"/>
    <p:sldId id="672" r:id="rId14"/>
    <p:sldId id="667" r:id="rId15"/>
    <p:sldId id="674" r:id="rId16"/>
    <p:sldId id="260" r:id="rId17"/>
    <p:sldId id="673" r:id="rId18"/>
    <p:sldId id="666" r:id="rId19"/>
    <p:sldId id="294" r:id="rId20"/>
    <p:sldId id="661" r:id="rId21"/>
    <p:sldId id="660" r:id="rId22"/>
    <p:sldId id="659" r:id="rId23"/>
    <p:sldId id="662" r:id="rId24"/>
    <p:sldId id="647" r:id="rId25"/>
    <p:sldId id="290" r:id="rId26"/>
    <p:sldId id="652" r:id="rId27"/>
    <p:sldId id="653" r:id="rId28"/>
    <p:sldId id="675" r:id="rId29"/>
    <p:sldId id="676" r:id="rId30"/>
    <p:sldId id="365" r:id="rId31"/>
    <p:sldId id="399" r:id="rId32"/>
    <p:sldId id="400" r:id="rId33"/>
    <p:sldId id="402" r:id="rId34"/>
    <p:sldId id="286" r:id="rId35"/>
    <p:sldId id="298" r:id="rId3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j+FK/MfLF0IDfqG5L8po0Fto38n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BF5A0C-B0EB-839A-131C-955373972CF5}" name="LE BOT SANDRA" initials="SL" userId="S::SLEBOT@editions-hatier.fr::5fe4e071-d3f4-40df-970f-ee8fcf898346" providerId="AD"/>
  <p188:author id="{33C2CF67-9BF0-36C3-EEE1-09B84C3469D6}" name="BELLEMIN SANDRA" initials="SB" userId="S::SBELLEMIN@editions-hatier.fr::5fe4e071-d3f4-40df-970f-ee8fcf898346" providerId="AD"/>
  <p188:author id="{CB410498-00AA-A716-1E6C-E42B11846246}" name="jennifer riviere" initials="jr" userId="77148290420568c5" providerId="Windows Live"/>
  <p188:author id="{A731B9A7-FB2F-8BD0-97C6-EA6906EE8F3B}" name="Justine Taillade" initials="JT" userId="Justine Taillade"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Yaël Fernandez" initials="" lastIdx="2" clrIdx="0"/>
  <p:cmAuthor id="1" name="Pauline Negrel-Lion" initial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E91E8-E859-441C-81B7-438472757128}" v="6" dt="2025-12-19T10:49:10.721"/>
    <p1510:client id="{FCA48580-A7FD-4E25-B4A8-E4C73346A845}" v="12" dt="2025-12-19T10:19:37.8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75787" autoAdjust="0"/>
  </p:normalViewPr>
  <p:slideViewPr>
    <p:cSldViewPr snapToGrid="0">
      <p:cViewPr>
        <p:scale>
          <a:sx n="75" d="100"/>
          <a:sy n="75" d="100"/>
        </p:scale>
        <p:origin x="2640" y="258"/>
      </p:cViewPr>
      <p:guideLst>
        <p:guide orient="horz" pos="2160"/>
        <p:guide pos="2880"/>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54" Type="http://customschemas.google.com/relationships/presentationmetadata" Target="meta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57"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 BOT SANDRA" userId="5fe4e071-d3f4-40df-970f-ee8fcf898346" providerId="ADAL" clId="{4376C028-3963-4380-AFF6-9E3DBB1929CE}"/>
    <pc:docChg chg="custSel modSld">
      <pc:chgData name="LE BOT SANDRA" userId="5fe4e071-d3f4-40df-970f-ee8fcf898346" providerId="ADAL" clId="{4376C028-3963-4380-AFF6-9E3DBB1929CE}" dt="2025-12-19T10:50:28.123" v="18" actId="478"/>
      <pc:docMkLst>
        <pc:docMk/>
      </pc:docMkLst>
      <pc:sldChg chg="addSp delSp modSp mod modAnim">
        <pc:chgData name="LE BOT SANDRA" userId="5fe4e071-d3f4-40df-970f-ee8fcf898346" providerId="ADAL" clId="{4376C028-3963-4380-AFF6-9E3DBB1929CE}" dt="2025-12-19T10:50:22.147" v="16" actId="478"/>
        <pc:sldMkLst>
          <pc:docMk/>
          <pc:sldMk cId="0" sldId="260"/>
        </pc:sldMkLst>
        <pc:spChg chg="del">
          <ac:chgData name="LE BOT SANDRA" userId="5fe4e071-d3f4-40df-970f-ee8fcf898346" providerId="ADAL" clId="{4376C028-3963-4380-AFF6-9E3DBB1929CE}" dt="2025-12-19T10:50:22.147" v="16" actId="478"/>
          <ac:spMkLst>
            <pc:docMk/>
            <pc:sldMk cId="0" sldId="260"/>
            <ac:spMk id="7" creationId="{2A4C17B9-F936-AD89-9A6B-66B2480DACD1}"/>
          </ac:spMkLst>
        </pc:spChg>
        <pc:picChg chg="add mod">
          <ac:chgData name="LE BOT SANDRA" userId="5fe4e071-d3f4-40df-970f-ee8fcf898346" providerId="ADAL" clId="{4376C028-3963-4380-AFF6-9E3DBB1929CE}" dt="2025-12-19T10:49:04.371" v="4"/>
          <ac:picMkLst>
            <pc:docMk/>
            <pc:sldMk cId="0" sldId="260"/>
            <ac:picMk id="2" creationId="{0FE9ECEF-AE3F-D73C-79E1-8EDB71B4F800}"/>
          </ac:picMkLst>
        </pc:picChg>
      </pc:sldChg>
      <pc:sldChg chg="addSp delSp modSp mod modAnim">
        <pc:chgData name="LE BOT SANDRA" userId="5fe4e071-d3f4-40df-970f-ee8fcf898346" providerId="ADAL" clId="{4376C028-3963-4380-AFF6-9E3DBB1929CE}" dt="2025-12-19T10:49:59.635" v="8" actId="478"/>
        <pc:sldMkLst>
          <pc:docMk/>
          <pc:sldMk cId="3209708852" sldId="663"/>
        </pc:sldMkLst>
        <pc:spChg chg="del">
          <ac:chgData name="LE BOT SANDRA" userId="5fe4e071-d3f4-40df-970f-ee8fcf898346" providerId="ADAL" clId="{4376C028-3963-4380-AFF6-9E3DBB1929CE}" dt="2025-12-19T10:49:59.635" v="8" actId="478"/>
          <ac:spMkLst>
            <pc:docMk/>
            <pc:sldMk cId="3209708852" sldId="663"/>
            <ac:spMk id="6" creationId="{A330ABCA-A1E9-A06D-98E1-4994BD34118B}"/>
          </ac:spMkLst>
        </pc:spChg>
        <pc:picChg chg="add mod">
          <ac:chgData name="LE BOT SANDRA" userId="5fe4e071-d3f4-40df-970f-ee8fcf898346" providerId="ADAL" clId="{4376C028-3963-4380-AFF6-9E3DBB1929CE}" dt="2025-12-19T10:48:26.281" v="0"/>
          <ac:picMkLst>
            <pc:docMk/>
            <pc:sldMk cId="3209708852" sldId="663"/>
            <ac:picMk id="2" creationId="{EF8B3E76-1823-3951-647C-B3F8A3F88329}"/>
          </ac:picMkLst>
        </pc:picChg>
      </pc:sldChg>
      <pc:sldChg chg="addSp delSp modSp mod modAnim">
        <pc:chgData name="LE BOT SANDRA" userId="5fe4e071-d3f4-40df-970f-ee8fcf898346" providerId="ADAL" clId="{4376C028-3963-4380-AFF6-9E3DBB1929CE}" dt="2025-12-19T10:50:01.838" v="9" actId="478"/>
        <pc:sldMkLst>
          <pc:docMk/>
          <pc:sldMk cId="1247950283" sldId="664"/>
        </pc:sldMkLst>
        <pc:spChg chg="del">
          <ac:chgData name="LE BOT SANDRA" userId="5fe4e071-d3f4-40df-970f-ee8fcf898346" providerId="ADAL" clId="{4376C028-3963-4380-AFF6-9E3DBB1929CE}" dt="2025-12-19T10:50:01.838" v="9" actId="478"/>
          <ac:spMkLst>
            <pc:docMk/>
            <pc:sldMk cId="1247950283" sldId="664"/>
            <ac:spMk id="7" creationId="{C6F949D7-8CDE-6FDE-27F3-DB5B87E65A17}"/>
          </ac:spMkLst>
        </pc:spChg>
        <pc:picChg chg="add mod">
          <ac:chgData name="LE BOT SANDRA" userId="5fe4e071-d3f4-40df-970f-ee8fcf898346" providerId="ADAL" clId="{4376C028-3963-4380-AFF6-9E3DBB1929CE}" dt="2025-12-19T10:48:36.330" v="1"/>
          <ac:picMkLst>
            <pc:docMk/>
            <pc:sldMk cId="1247950283" sldId="664"/>
            <ac:picMk id="2" creationId="{E2FD633D-9DEA-4314-F330-95B676979847}"/>
          </ac:picMkLst>
        </pc:picChg>
      </pc:sldChg>
      <pc:sldChg chg="addSp delSp modSp mod modAnim">
        <pc:chgData name="LE BOT SANDRA" userId="5fe4e071-d3f4-40df-970f-ee8fcf898346" providerId="ADAL" clId="{4376C028-3963-4380-AFF6-9E3DBB1929CE}" dt="2025-12-19T10:50:13.322" v="12" actId="478"/>
        <pc:sldMkLst>
          <pc:docMk/>
          <pc:sldMk cId="292640671" sldId="665"/>
        </pc:sldMkLst>
        <pc:spChg chg="del">
          <ac:chgData name="LE BOT SANDRA" userId="5fe4e071-d3f4-40df-970f-ee8fcf898346" providerId="ADAL" clId="{4376C028-3963-4380-AFF6-9E3DBB1929CE}" dt="2025-12-19T10:50:13.322" v="12" actId="478"/>
          <ac:spMkLst>
            <pc:docMk/>
            <pc:sldMk cId="292640671" sldId="665"/>
            <ac:spMk id="7" creationId="{1E667532-0C78-4ED2-01CF-0ABDD9BED912}"/>
          </ac:spMkLst>
        </pc:spChg>
        <pc:picChg chg="add mod">
          <ac:chgData name="LE BOT SANDRA" userId="5fe4e071-d3f4-40df-970f-ee8fcf898346" providerId="ADAL" clId="{4376C028-3963-4380-AFF6-9E3DBB1929CE}" dt="2025-12-19T10:48:49.860" v="2"/>
          <ac:picMkLst>
            <pc:docMk/>
            <pc:sldMk cId="292640671" sldId="665"/>
            <ac:picMk id="2" creationId="{E4A3FE7C-40C3-C0D0-F755-E6ECAF76B342}"/>
          </ac:picMkLst>
        </pc:picChg>
      </pc:sldChg>
      <pc:sldChg chg="addSp delSp modSp mod modAnim">
        <pc:chgData name="LE BOT SANDRA" userId="5fe4e071-d3f4-40df-970f-ee8fcf898346" providerId="ADAL" clId="{4376C028-3963-4380-AFF6-9E3DBB1929CE}" dt="2025-12-19T10:50:28.123" v="18" actId="478"/>
        <pc:sldMkLst>
          <pc:docMk/>
          <pc:sldMk cId="3814183364" sldId="666"/>
        </pc:sldMkLst>
        <pc:spChg chg="del">
          <ac:chgData name="LE BOT SANDRA" userId="5fe4e071-d3f4-40df-970f-ee8fcf898346" providerId="ADAL" clId="{4376C028-3963-4380-AFF6-9E3DBB1929CE}" dt="2025-12-19T10:50:28.123" v="18" actId="478"/>
          <ac:spMkLst>
            <pc:docMk/>
            <pc:sldMk cId="3814183364" sldId="666"/>
            <ac:spMk id="7" creationId="{2FF295F1-8C76-543B-45DE-556499296684}"/>
          </ac:spMkLst>
        </pc:spChg>
        <pc:picChg chg="add mod">
          <ac:chgData name="LE BOT SANDRA" userId="5fe4e071-d3f4-40df-970f-ee8fcf898346" providerId="ADAL" clId="{4376C028-3963-4380-AFF6-9E3DBB1929CE}" dt="2025-12-19T10:49:10.721" v="5"/>
          <ac:picMkLst>
            <pc:docMk/>
            <pc:sldMk cId="3814183364" sldId="666"/>
            <ac:picMk id="2" creationId="{9A6D821F-4BCA-A3B5-450B-0D65BAAFFADD}"/>
          </ac:picMkLst>
        </pc:picChg>
      </pc:sldChg>
      <pc:sldChg chg="addSp delSp modSp mod modAnim">
        <pc:chgData name="LE BOT SANDRA" userId="5fe4e071-d3f4-40df-970f-ee8fcf898346" providerId="ADAL" clId="{4376C028-3963-4380-AFF6-9E3DBB1929CE}" dt="2025-12-19T10:50:16.716" v="14" actId="478"/>
        <pc:sldMkLst>
          <pc:docMk/>
          <pc:sldMk cId="1329741438" sldId="667"/>
        </pc:sldMkLst>
        <pc:spChg chg="del">
          <ac:chgData name="LE BOT SANDRA" userId="5fe4e071-d3f4-40df-970f-ee8fcf898346" providerId="ADAL" clId="{4376C028-3963-4380-AFF6-9E3DBB1929CE}" dt="2025-12-19T10:50:16.716" v="14" actId="478"/>
          <ac:spMkLst>
            <pc:docMk/>
            <pc:sldMk cId="1329741438" sldId="667"/>
            <ac:spMk id="7" creationId="{39C82090-44B0-08DB-5B20-44FAA31C80A9}"/>
          </ac:spMkLst>
        </pc:spChg>
        <pc:picChg chg="add mod">
          <ac:chgData name="LE BOT SANDRA" userId="5fe4e071-d3f4-40df-970f-ee8fcf898346" providerId="ADAL" clId="{4376C028-3963-4380-AFF6-9E3DBB1929CE}" dt="2025-12-19T10:48:57.562" v="3"/>
          <ac:picMkLst>
            <pc:docMk/>
            <pc:sldMk cId="1329741438" sldId="667"/>
            <ac:picMk id="2" creationId="{FED9D62E-0F6A-1B77-41D1-AD8872F1B188}"/>
          </ac:picMkLst>
        </pc:picChg>
      </pc:sldChg>
      <pc:sldChg chg="delSp mod">
        <pc:chgData name="LE BOT SANDRA" userId="5fe4e071-d3f4-40df-970f-ee8fcf898346" providerId="ADAL" clId="{4376C028-3963-4380-AFF6-9E3DBB1929CE}" dt="2025-12-19T10:49:55.545" v="6" actId="478"/>
        <pc:sldMkLst>
          <pc:docMk/>
          <pc:sldMk cId="1075204723" sldId="668"/>
        </pc:sldMkLst>
        <pc:spChg chg="del">
          <ac:chgData name="LE BOT SANDRA" userId="5fe4e071-d3f4-40df-970f-ee8fcf898346" providerId="ADAL" clId="{4376C028-3963-4380-AFF6-9E3DBB1929CE}" dt="2025-12-19T10:49:55.545" v="6" actId="478"/>
          <ac:spMkLst>
            <pc:docMk/>
            <pc:sldMk cId="1075204723" sldId="668"/>
            <ac:spMk id="6" creationId="{777F0FDF-09CB-89E8-05F4-44F4254174CC}"/>
          </ac:spMkLst>
        </pc:spChg>
      </pc:sldChg>
      <pc:sldChg chg="delSp mod">
        <pc:chgData name="LE BOT SANDRA" userId="5fe4e071-d3f4-40df-970f-ee8fcf898346" providerId="ADAL" clId="{4376C028-3963-4380-AFF6-9E3DBB1929CE}" dt="2025-12-19T10:49:57.537" v="7" actId="478"/>
        <pc:sldMkLst>
          <pc:docMk/>
          <pc:sldMk cId="1391010670" sldId="669"/>
        </pc:sldMkLst>
        <pc:spChg chg="del">
          <ac:chgData name="LE BOT SANDRA" userId="5fe4e071-d3f4-40df-970f-ee8fcf898346" providerId="ADAL" clId="{4376C028-3963-4380-AFF6-9E3DBB1929CE}" dt="2025-12-19T10:49:57.537" v="7" actId="478"/>
          <ac:spMkLst>
            <pc:docMk/>
            <pc:sldMk cId="1391010670" sldId="669"/>
            <ac:spMk id="7" creationId="{8237DAF0-FA58-B0CF-BDB2-E5FFAB42D7A8}"/>
          </ac:spMkLst>
        </pc:spChg>
      </pc:sldChg>
      <pc:sldChg chg="delSp mod">
        <pc:chgData name="LE BOT SANDRA" userId="5fe4e071-d3f4-40df-970f-ee8fcf898346" providerId="ADAL" clId="{4376C028-3963-4380-AFF6-9E3DBB1929CE}" dt="2025-12-19T10:50:09.005" v="10" actId="478"/>
        <pc:sldMkLst>
          <pc:docMk/>
          <pc:sldMk cId="1864949603" sldId="670"/>
        </pc:sldMkLst>
        <pc:spChg chg="del">
          <ac:chgData name="LE BOT SANDRA" userId="5fe4e071-d3f4-40df-970f-ee8fcf898346" providerId="ADAL" clId="{4376C028-3963-4380-AFF6-9E3DBB1929CE}" dt="2025-12-19T10:50:09.005" v="10" actId="478"/>
          <ac:spMkLst>
            <pc:docMk/>
            <pc:sldMk cId="1864949603" sldId="670"/>
            <ac:spMk id="6" creationId="{0A3EFC8B-206E-9788-856F-4DCF6163D347}"/>
          </ac:spMkLst>
        </pc:spChg>
      </pc:sldChg>
      <pc:sldChg chg="delSp mod">
        <pc:chgData name="LE BOT SANDRA" userId="5fe4e071-d3f4-40df-970f-ee8fcf898346" providerId="ADAL" clId="{4376C028-3963-4380-AFF6-9E3DBB1929CE}" dt="2025-12-19T10:50:11.627" v="11" actId="478"/>
        <pc:sldMkLst>
          <pc:docMk/>
          <pc:sldMk cId="35738524" sldId="671"/>
        </pc:sldMkLst>
        <pc:spChg chg="del">
          <ac:chgData name="LE BOT SANDRA" userId="5fe4e071-d3f4-40df-970f-ee8fcf898346" providerId="ADAL" clId="{4376C028-3963-4380-AFF6-9E3DBB1929CE}" dt="2025-12-19T10:50:11.627" v="11" actId="478"/>
          <ac:spMkLst>
            <pc:docMk/>
            <pc:sldMk cId="35738524" sldId="671"/>
            <ac:spMk id="6" creationId="{C2C804C7-36C6-336B-F90A-336696A3A280}"/>
          </ac:spMkLst>
        </pc:spChg>
      </pc:sldChg>
      <pc:sldChg chg="delSp mod">
        <pc:chgData name="LE BOT SANDRA" userId="5fe4e071-d3f4-40df-970f-ee8fcf898346" providerId="ADAL" clId="{4376C028-3963-4380-AFF6-9E3DBB1929CE}" dt="2025-12-19T10:50:15.068" v="13" actId="478"/>
        <pc:sldMkLst>
          <pc:docMk/>
          <pc:sldMk cId="3223128896" sldId="672"/>
        </pc:sldMkLst>
        <pc:spChg chg="del">
          <ac:chgData name="LE BOT SANDRA" userId="5fe4e071-d3f4-40df-970f-ee8fcf898346" providerId="ADAL" clId="{4376C028-3963-4380-AFF6-9E3DBB1929CE}" dt="2025-12-19T10:50:15.068" v="13" actId="478"/>
          <ac:spMkLst>
            <pc:docMk/>
            <pc:sldMk cId="3223128896" sldId="672"/>
            <ac:spMk id="6" creationId="{2C87A51D-8137-6F61-1321-DD36B2792800}"/>
          </ac:spMkLst>
        </pc:spChg>
      </pc:sldChg>
      <pc:sldChg chg="delSp mod">
        <pc:chgData name="LE BOT SANDRA" userId="5fe4e071-d3f4-40df-970f-ee8fcf898346" providerId="ADAL" clId="{4376C028-3963-4380-AFF6-9E3DBB1929CE}" dt="2025-12-19T10:50:24.891" v="17" actId="478"/>
        <pc:sldMkLst>
          <pc:docMk/>
          <pc:sldMk cId="4187807389" sldId="673"/>
        </pc:sldMkLst>
        <pc:spChg chg="del">
          <ac:chgData name="LE BOT SANDRA" userId="5fe4e071-d3f4-40df-970f-ee8fcf898346" providerId="ADAL" clId="{4376C028-3963-4380-AFF6-9E3DBB1929CE}" dt="2025-12-19T10:50:24.891" v="17" actId="478"/>
          <ac:spMkLst>
            <pc:docMk/>
            <pc:sldMk cId="4187807389" sldId="673"/>
            <ac:spMk id="6" creationId="{A72AC28E-610F-1C18-0C88-14F6EEB87969}"/>
          </ac:spMkLst>
        </pc:spChg>
      </pc:sldChg>
      <pc:sldChg chg="delSp mod">
        <pc:chgData name="LE BOT SANDRA" userId="5fe4e071-d3f4-40df-970f-ee8fcf898346" providerId="ADAL" clId="{4376C028-3963-4380-AFF6-9E3DBB1929CE}" dt="2025-12-19T10:50:18.504" v="15" actId="478"/>
        <pc:sldMkLst>
          <pc:docMk/>
          <pc:sldMk cId="1575368365" sldId="674"/>
        </pc:sldMkLst>
        <pc:spChg chg="del">
          <ac:chgData name="LE BOT SANDRA" userId="5fe4e071-d3f4-40df-970f-ee8fcf898346" providerId="ADAL" clId="{4376C028-3963-4380-AFF6-9E3DBB1929CE}" dt="2025-12-19T10:50:18.504" v="15" actId="478"/>
          <ac:spMkLst>
            <pc:docMk/>
            <pc:sldMk cId="1575368365" sldId="674"/>
            <ac:spMk id="6" creationId="{00140710-3AE8-775D-1C65-B629C26551B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Aujourd’hui, nous allons travailler sur les unités de numération (m, c, d, u) et leurs équivalences, avec des nombres jusqu’à 10 000.</a:t>
            </a:r>
            <a:endParaRPr lang="fr-FR" b="0" i="1" dirty="0">
              <a:latin typeface="Arial" panose="020B0604020202020204" pitchFamily="34" charset="0"/>
              <a:cs typeface="Arial" panose="020B0604020202020204" pitchFamily="34" charset="0"/>
            </a:endParaRPr>
          </a:p>
        </p:txBody>
      </p:sp>
      <p:sp>
        <p:nvSpPr>
          <p:cNvPr id="112" name="Google Shape;112;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8739647C-C278-8CE3-5C0E-3EC9857D0C8E}"/>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784CBF4D-E867-1EA5-AC0E-8D2C54EC9D7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079C65FD-E33E-9C1F-23F6-3D806634B34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strike="noStrike" dirty="0"/>
              <a:t>Lancer la vidéo.</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strike="noStrike" dirty="0"/>
              <a:t>1 centaine égale 10 dizaines. C’est avec 10 dizaines que l’on peut former 1 centaine.</a:t>
            </a:r>
            <a:endParaRPr lang="fr-FR" dirty="0"/>
          </a:p>
        </p:txBody>
      </p:sp>
      <p:sp>
        <p:nvSpPr>
          <p:cNvPr id="138" name="Google Shape;138;p5:notes">
            <a:extLst>
              <a:ext uri="{FF2B5EF4-FFF2-40B4-BE49-F238E27FC236}">
                <a16:creationId xmlns:a16="http://schemas.microsoft.com/office/drawing/2014/main" id="{EC48FCAA-907A-88B4-E5B6-598156858B0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10</a:t>
            </a:fld>
            <a:endParaRPr dirty="0"/>
          </a:p>
        </p:txBody>
      </p:sp>
    </p:spTree>
    <p:extLst>
      <p:ext uri="{BB962C8B-B14F-4D97-AF65-F5344CB8AC3E}">
        <p14:creationId xmlns:p14="http://schemas.microsoft.com/office/powerpoint/2010/main" val="3603943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64169846-9CC8-7173-8205-19DC9A7F6D48}"/>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10C440DD-F62F-DB6E-2ED1-03427B7839B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79727889-B268-8C69-A78D-E9D52E998DE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strike="noStrike" dirty="0"/>
              <a:t>Réponse attendue </a:t>
            </a:r>
            <a:r>
              <a:rPr lang="fr-FR" b="0" i="0" strike="noStrike" dirty="0"/>
              <a:t>:</a:t>
            </a:r>
            <a:r>
              <a:rPr lang="fr-FR" b="1" i="0" strike="noStrike" dirty="0"/>
              <a:t> </a:t>
            </a:r>
            <a:r>
              <a:rPr lang="fr-FR" i="0" strike="noStrike" dirty="0"/>
              <a:t>1 m = 10 c</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dirty="0"/>
              <a:t>Correction illustrée en vidéo slide suivante.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fr-FR" i="0" dirty="0"/>
          </a:p>
        </p:txBody>
      </p:sp>
      <p:sp>
        <p:nvSpPr>
          <p:cNvPr id="138" name="Google Shape;138;p5:notes">
            <a:extLst>
              <a:ext uri="{FF2B5EF4-FFF2-40B4-BE49-F238E27FC236}">
                <a16:creationId xmlns:a16="http://schemas.microsoft.com/office/drawing/2014/main" id="{C8FF6269-B713-C95D-B4B4-C98568910E8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11</a:t>
            </a:fld>
            <a:endParaRPr dirty="0"/>
          </a:p>
        </p:txBody>
      </p:sp>
    </p:spTree>
    <p:extLst>
      <p:ext uri="{BB962C8B-B14F-4D97-AF65-F5344CB8AC3E}">
        <p14:creationId xmlns:p14="http://schemas.microsoft.com/office/powerpoint/2010/main" val="3703657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strike="noStrike" dirty="0"/>
              <a:t>Lancer la vidéo.</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strike="noStrike" dirty="0"/>
              <a:t>1 millier égal 10 centaines. C’est avec 10 centaines que l’on peut former 1 millier.</a:t>
            </a:r>
            <a:endParaRPr lang="fr-FR" dirty="0"/>
          </a:p>
        </p:txBody>
      </p:sp>
      <p:sp>
        <p:nvSpPr>
          <p:cNvPr id="138" name="Google Shape;13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7866F36C-4AA8-96D7-A3FB-06071A50E13A}"/>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443B2BE5-1583-CF79-390C-02EA6B829EB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96FA0978-87B5-7CC4-4820-ED3209B6078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strike="noStrike" dirty="0"/>
              <a:t>Réponse attendue </a:t>
            </a:r>
            <a:r>
              <a:rPr lang="fr-FR" b="0" i="0" strike="noStrike" dirty="0"/>
              <a:t>:</a:t>
            </a:r>
            <a:r>
              <a:rPr lang="fr-FR" b="1" i="0" strike="noStrike" dirty="0"/>
              <a:t> </a:t>
            </a:r>
            <a:r>
              <a:rPr lang="fr-FR" i="0" strike="noStrike" dirty="0"/>
              <a:t>1 m = 100 d</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dirty="0"/>
              <a:t>Correction illustrée en vidéo slide suivante.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fr-FR" i="0" dirty="0"/>
          </a:p>
        </p:txBody>
      </p:sp>
      <p:sp>
        <p:nvSpPr>
          <p:cNvPr id="138" name="Google Shape;138;p5:notes">
            <a:extLst>
              <a:ext uri="{FF2B5EF4-FFF2-40B4-BE49-F238E27FC236}">
                <a16:creationId xmlns:a16="http://schemas.microsoft.com/office/drawing/2014/main" id="{3D70191A-F408-4C99-53B3-DC3F77A1318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13</a:t>
            </a:fld>
            <a:endParaRPr dirty="0"/>
          </a:p>
        </p:txBody>
      </p:sp>
    </p:spTree>
    <p:extLst>
      <p:ext uri="{BB962C8B-B14F-4D97-AF65-F5344CB8AC3E}">
        <p14:creationId xmlns:p14="http://schemas.microsoft.com/office/powerpoint/2010/main" val="2863211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A2EA9F84-AE33-DF17-2D66-EE33714B25F3}"/>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19146D0E-70B7-5AC3-B2F3-3F8CFD9990E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84CE3CA9-6F54-F933-6B76-5BF4904DA0E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strike="noStrike" dirty="0"/>
              <a:t>Lancer la vidéo.</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strike="noStrike" dirty="0"/>
              <a:t>1 millier égal 100 dizaines. Il y a 10 centaines dans un millier, et dans chaque centaine il y a 10 dizaines. 10 × 10 = 100, il y a donc 100 dizaines dans 1 millier.</a:t>
            </a:r>
            <a:endParaRPr lang="fr-FR" dirty="0"/>
          </a:p>
        </p:txBody>
      </p:sp>
      <p:sp>
        <p:nvSpPr>
          <p:cNvPr id="138" name="Google Shape;138;p5:notes">
            <a:extLst>
              <a:ext uri="{FF2B5EF4-FFF2-40B4-BE49-F238E27FC236}">
                <a16:creationId xmlns:a16="http://schemas.microsoft.com/office/drawing/2014/main" id="{104246EC-F320-3A1F-8EBF-A8A71A96ED1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14</a:t>
            </a:fld>
            <a:endParaRPr dirty="0"/>
          </a:p>
        </p:txBody>
      </p:sp>
    </p:spTree>
    <p:extLst>
      <p:ext uri="{BB962C8B-B14F-4D97-AF65-F5344CB8AC3E}">
        <p14:creationId xmlns:p14="http://schemas.microsoft.com/office/powerpoint/2010/main" val="2555276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Je vais désormais afficher un nombre de dizaines, de centaines ou de milliers. Vous allez devoir trouver combien cela fait si je veux exprimer ce nombre dans une autre unité de numération.</a:t>
            </a:r>
            <a:endParaRPr dirty="0"/>
          </a:p>
        </p:txBody>
      </p:sp>
      <p:sp>
        <p:nvSpPr>
          <p:cNvPr id="146" name="Google Shape;14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15</a:t>
            </a:fld>
            <a:endParaRPr dirty="0"/>
          </a:p>
        </p:txBody>
      </p:sp>
    </p:spTree>
    <p:extLst>
      <p:ext uri="{BB962C8B-B14F-4D97-AF65-F5344CB8AC3E}">
        <p14:creationId xmlns:p14="http://schemas.microsoft.com/office/powerpoint/2010/main" val="3415394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fr-FR" i="1" u="none" dirty="0"/>
              <a:t>9 centaines est égal à combien de dizaines ? N’écrivez cette fois-ci que la réponse sur votre ardoise.</a:t>
            </a:r>
          </a:p>
          <a:p>
            <a:pPr marL="0" lvl="0" indent="0" algn="l" rtl="0">
              <a:spcBef>
                <a:spcPts val="0"/>
              </a:spcBef>
              <a:spcAft>
                <a:spcPts val="0"/>
              </a:spcAft>
              <a:buNone/>
            </a:pPr>
            <a:r>
              <a:rPr lang="fr-FR" i="0" u="none" dirty="0"/>
              <a:t>Laisser quelques secondes de recherche puis interroger un élève qui devra justifier sa réponse en passant par l’équivalence entre 1c et 10d. </a:t>
            </a:r>
            <a:r>
              <a:rPr lang="fr-FR" i="1" u="none" dirty="0"/>
              <a:t>→ Je sais qu’1 centaine est égale à 10 dizaines. Donc 9 centaines = 90 dizaines.</a:t>
            </a:r>
            <a:endParaRPr i="1" u="none" dirty="0"/>
          </a:p>
        </p:txBody>
      </p:sp>
      <p:sp>
        <p:nvSpPr>
          <p:cNvPr id="146" name="Google Shape;14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16</a:t>
            </a:fld>
            <a:endParaRPr dirty="0"/>
          </a:p>
        </p:txBody>
      </p:sp>
    </p:spTree>
    <p:extLst>
      <p:ext uri="{BB962C8B-B14F-4D97-AF65-F5344CB8AC3E}">
        <p14:creationId xmlns:p14="http://schemas.microsoft.com/office/powerpoint/2010/main" val="4256182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fr-FR" dirty="0"/>
              <a:t>Même démarche. </a:t>
            </a:r>
          </a:p>
          <a:p>
            <a:pPr marL="0" lvl="0" indent="0" algn="l" rtl="0">
              <a:spcBef>
                <a:spcPts val="0"/>
              </a:spcBef>
              <a:spcAft>
                <a:spcPts val="0"/>
              </a:spcAft>
              <a:buNone/>
            </a:pPr>
            <a:r>
              <a:rPr lang="fr-FR" b="1" dirty="0"/>
              <a:t>Réponse attendue</a:t>
            </a:r>
            <a:r>
              <a:rPr lang="fr-FR" b="0" dirty="0"/>
              <a:t> : </a:t>
            </a:r>
            <a:r>
              <a:rPr lang="fr-FR" dirty="0"/>
              <a:t>4 200.</a:t>
            </a:r>
          </a:p>
          <a:p>
            <a:pPr marL="0" lvl="0" indent="0" algn="l" rtl="0">
              <a:spcBef>
                <a:spcPts val="0"/>
              </a:spcBef>
              <a:spcAft>
                <a:spcPts val="0"/>
              </a:spcAft>
              <a:buNone/>
            </a:pPr>
            <a:r>
              <a:rPr lang="fr-FR" dirty="0"/>
              <a:t>→ </a:t>
            </a:r>
            <a:r>
              <a:rPr lang="fr-FR" sz="1200" b="0" i="1" u="none" strike="noStrike" cap="none" dirty="0">
                <a:solidFill>
                  <a:schemeClr val="dk1"/>
                </a:solidFill>
                <a:effectLst/>
                <a:latin typeface="Calibri"/>
                <a:ea typeface="Calibri"/>
                <a:cs typeface="Calibri"/>
                <a:sym typeface="Calibri"/>
              </a:rPr>
              <a:t>On sait que dans chaque centaine, il y a 100 unités donc comme on a 42 centaines, on a 42</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100 unités. 42</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100</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4</a:t>
            </a:r>
            <a:r>
              <a:rPr lang="fr-FR" i="1" dirty="0"/>
              <a:t> </a:t>
            </a:r>
            <a:r>
              <a:rPr lang="fr-FR" sz="1200" b="0" i="1" u="none" strike="noStrike" cap="none" dirty="0">
                <a:solidFill>
                  <a:schemeClr val="dk1"/>
                </a:solidFill>
                <a:effectLst/>
                <a:latin typeface="Calibri"/>
                <a:ea typeface="Calibri"/>
                <a:cs typeface="Calibri"/>
                <a:sym typeface="Calibri"/>
              </a:rPr>
              <a:t>200, donc 42 centaines</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4</a:t>
            </a:r>
            <a:r>
              <a:rPr lang="fr-FR" i="1" dirty="0"/>
              <a:t> </a:t>
            </a:r>
            <a:r>
              <a:rPr lang="fr-FR" sz="1200" b="0" i="1" u="none" strike="noStrike" cap="none" dirty="0">
                <a:solidFill>
                  <a:schemeClr val="dk1"/>
                </a:solidFill>
                <a:effectLst/>
                <a:latin typeface="Calibri"/>
                <a:ea typeface="Calibri"/>
                <a:cs typeface="Calibri"/>
                <a:sym typeface="Calibri"/>
              </a:rPr>
              <a:t>200 unités.</a:t>
            </a:r>
            <a:endParaRPr i="1" dirty="0"/>
          </a:p>
        </p:txBody>
      </p:sp>
      <p:sp>
        <p:nvSpPr>
          <p:cNvPr id="146" name="Google Shape;14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17</a:t>
            </a:fld>
            <a:endParaRPr dirty="0"/>
          </a:p>
        </p:txBody>
      </p:sp>
    </p:spTree>
    <p:extLst>
      <p:ext uri="{BB962C8B-B14F-4D97-AF65-F5344CB8AC3E}">
        <p14:creationId xmlns:p14="http://schemas.microsoft.com/office/powerpoint/2010/main" val="401512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Réponse attendue </a:t>
            </a:r>
            <a:r>
              <a:rPr lang="fr-FR" b="0" dirty="0"/>
              <a:t>:</a:t>
            </a:r>
            <a:r>
              <a:rPr lang="fr-FR" b="1" dirty="0"/>
              <a:t> </a:t>
            </a:r>
            <a:r>
              <a:rPr lang="fr-FR" dirty="0"/>
              <a:t>3</a:t>
            </a:r>
            <a:r>
              <a:rPr lang="fr-FR" i="1" dirty="0"/>
              <a:t> </a:t>
            </a:r>
            <a:r>
              <a:rPr lang="fr-FR" dirty="0"/>
              <a:t>580.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dirty="0">
                <a:solidFill>
                  <a:schemeClr val="dk1"/>
                </a:solidFill>
                <a:effectLst/>
                <a:latin typeface="Calibri"/>
                <a:ea typeface="Calibri"/>
                <a:cs typeface="Calibri"/>
                <a:sym typeface="Calibri"/>
              </a:rPr>
              <a:t>→ </a:t>
            </a:r>
            <a:r>
              <a:rPr lang="fr-FR" sz="1200" b="0" i="1" u="none" strike="noStrike" cap="none" dirty="0">
                <a:solidFill>
                  <a:schemeClr val="dk1"/>
                </a:solidFill>
                <a:effectLst/>
                <a:latin typeface="Calibri"/>
                <a:ea typeface="Calibri"/>
                <a:cs typeface="Calibri"/>
                <a:sym typeface="Calibri"/>
              </a:rPr>
              <a:t>On sait que dans chaque dizaine il y a 10 unités donc comme on a 358 dizaines, on a 358</a:t>
            </a:r>
            <a:r>
              <a:rPr lang="fr-FR" i="1" dirty="0"/>
              <a:t> </a:t>
            </a:r>
            <a:r>
              <a:rPr lang="fr-FR" sz="1200" b="0" i="0"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 unités. 358</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3</a:t>
            </a:r>
            <a:r>
              <a:rPr lang="fr-FR" i="1" dirty="0"/>
              <a:t> </a:t>
            </a:r>
            <a:r>
              <a:rPr lang="fr-FR" sz="1200" b="0" i="1" u="none" strike="noStrike" cap="none" dirty="0">
                <a:solidFill>
                  <a:schemeClr val="dk1"/>
                </a:solidFill>
                <a:effectLst/>
                <a:latin typeface="Calibri"/>
                <a:ea typeface="Calibri"/>
                <a:cs typeface="Calibri"/>
                <a:sym typeface="Calibri"/>
              </a:rPr>
              <a:t>580, donc 358 dizaines</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3</a:t>
            </a:r>
            <a:r>
              <a:rPr lang="fr-FR" i="1" dirty="0"/>
              <a:t> </a:t>
            </a:r>
            <a:r>
              <a:rPr lang="fr-FR" sz="1200" b="0" i="1" u="none" strike="noStrike" cap="none" dirty="0">
                <a:solidFill>
                  <a:schemeClr val="dk1"/>
                </a:solidFill>
                <a:effectLst/>
                <a:latin typeface="Calibri"/>
                <a:ea typeface="Calibri"/>
                <a:cs typeface="Calibri"/>
                <a:sym typeface="Calibri"/>
              </a:rPr>
              <a:t>580 unités.</a:t>
            </a:r>
            <a:endParaRPr dirty="0"/>
          </a:p>
        </p:txBody>
      </p:sp>
      <p:sp>
        <p:nvSpPr>
          <p:cNvPr id="146" name="Google Shape;14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18</a:t>
            </a:fld>
            <a:endParaRPr dirty="0"/>
          </a:p>
        </p:txBody>
      </p:sp>
    </p:spTree>
    <p:extLst>
      <p:ext uri="{BB962C8B-B14F-4D97-AF65-F5344CB8AC3E}">
        <p14:creationId xmlns:p14="http://schemas.microsoft.com/office/powerpoint/2010/main" val="1693743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Réponse attendue </a:t>
            </a:r>
            <a:r>
              <a:rPr lang="fr-FR" b="0" dirty="0"/>
              <a:t>:</a:t>
            </a:r>
            <a:r>
              <a:rPr lang="fr-FR" b="1" dirty="0"/>
              <a:t> </a:t>
            </a:r>
            <a:r>
              <a:rPr lang="fr-FR" dirty="0"/>
              <a:t>60.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 </a:t>
            </a:r>
            <a:r>
              <a:rPr lang="fr-FR" i="1" dirty="0"/>
              <a:t>On sait que, </a:t>
            </a:r>
            <a:r>
              <a:rPr lang="fr-FR" sz="1200" b="0" i="1" u="none" strike="noStrike" cap="none" dirty="0">
                <a:solidFill>
                  <a:schemeClr val="dk1"/>
                </a:solidFill>
                <a:effectLst/>
                <a:latin typeface="Calibri"/>
                <a:ea typeface="Calibri"/>
                <a:cs typeface="Calibri"/>
                <a:sym typeface="Calibri"/>
              </a:rPr>
              <a:t>dans chaque millier, il y a 10 centaines donc dans 6 milliers il y a 6</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 centaines. 6</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60, donc 6 milliers = 60</a:t>
            </a:r>
            <a:r>
              <a:rPr lang="fr-FR" i="1" dirty="0"/>
              <a:t> </a:t>
            </a:r>
            <a:r>
              <a:rPr lang="fr-FR" sz="1200" b="0" i="1" u="none" strike="noStrike" cap="none" dirty="0">
                <a:solidFill>
                  <a:schemeClr val="dk1"/>
                </a:solidFill>
                <a:effectLst/>
                <a:latin typeface="Calibri"/>
                <a:ea typeface="Calibri"/>
                <a:cs typeface="Calibri"/>
                <a:sym typeface="Calibri"/>
              </a:rPr>
              <a:t>centaines.</a:t>
            </a:r>
          </a:p>
          <a:p>
            <a:pPr marL="0" lvl="0" indent="0" algn="l" rtl="0">
              <a:spcBef>
                <a:spcPts val="0"/>
              </a:spcBef>
              <a:spcAft>
                <a:spcPts val="0"/>
              </a:spcAft>
              <a:buNone/>
            </a:pPr>
            <a:endParaRPr dirty="0"/>
          </a:p>
        </p:txBody>
      </p:sp>
      <p:sp>
        <p:nvSpPr>
          <p:cNvPr id="146" name="Google Shape;14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19</a:t>
            </a:fld>
            <a:endParaRPr dirty="0"/>
          </a:p>
        </p:txBody>
      </p:sp>
    </p:spTree>
    <p:extLst>
      <p:ext uri="{BB962C8B-B14F-4D97-AF65-F5344CB8AC3E}">
        <p14:creationId xmlns:p14="http://schemas.microsoft.com/office/powerpoint/2010/main" val="1344171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F5C52EE1-2F73-1677-AC6C-3C04E83B6CF0}"/>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114A4147-EE49-670A-EE47-755D1682C47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0E421D07-B827-9A46-ADFA-33BB5A90DFB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strike="noStrike" dirty="0"/>
              <a:t>Dans cette première phase, nous allons revoir les équivalences entre les différentes unités de numération. Vous devez savoir, par exemple, dans un millier </a:t>
            </a:r>
            <a:r>
              <a:rPr lang="fr-FR" i="0" strike="noStrike" dirty="0"/>
              <a:t>(montrer le cube millier)</a:t>
            </a:r>
            <a:r>
              <a:rPr lang="fr-FR" i="1" strike="noStrike" dirty="0"/>
              <a:t> combien il y a de centaines </a:t>
            </a:r>
            <a:r>
              <a:rPr lang="fr-FR" i="0" strike="noStrike" dirty="0"/>
              <a:t>(la montrer)</a:t>
            </a:r>
            <a:r>
              <a:rPr lang="fr-FR" i="1" strike="noStrike" dirty="0"/>
              <a:t>, de dizaines </a:t>
            </a:r>
            <a:r>
              <a:rPr lang="fr-FR" i="0" strike="noStrike" dirty="0"/>
              <a:t>(la montrer)</a:t>
            </a:r>
            <a:r>
              <a:rPr lang="fr-FR" i="1" strike="noStrike" dirty="0"/>
              <a:t> ou d’unités </a:t>
            </a:r>
            <a:r>
              <a:rPr lang="fr-FR" i="0" strike="noStrike" dirty="0"/>
              <a:t>(la montrer)</a:t>
            </a:r>
            <a:r>
              <a:rPr lang="fr-FR" i="1" strike="noStrike" dirty="0"/>
              <a:t>.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0" i="1" u="none" strike="noStrike" cap="none" dirty="0">
                <a:solidFill>
                  <a:schemeClr val="dk1"/>
                </a:solidFill>
                <a:effectLst/>
                <a:latin typeface="Calibri"/>
                <a:ea typeface="Calibri"/>
                <a:cs typeface="Calibri"/>
                <a:sym typeface="Calibri"/>
              </a:rPr>
              <a:t>Vous devez compléter des équivalences pour passer d'une unité à une autre.</a:t>
            </a:r>
            <a:endParaRPr dirty="0"/>
          </a:p>
        </p:txBody>
      </p:sp>
      <p:sp>
        <p:nvSpPr>
          <p:cNvPr id="138" name="Google Shape;138;p5:notes">
            <a:extLst>
              <a:ext uri="{FF2B5EF4-FFF2-40B4-BE49-F238E27FC236}">
                <a16:creationId xmlns:a16="http://schemas.microsoft.com/office/drawing/2014/main" id="{54ACCAAB-F2E7-7B49-B576-A3AB98129AD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2</a:t>
            </a:fld>
            <a:endParaRPr dirty="0"/>
          </a:p>
        </p:txBody>
      </p:sp>
    </p:spTree>
    <p:extLst>
      <p:ext uri="{BB962C8B-B14F-4D97-AF65-F5344CB8AC3E}">
        <p14:creationId xmlns:p14="http://schemas.microsoft.com/office/powerpoint/2010/main" val="2685216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Réponse attendue </a:t>
            </a:r>
            <a:r>
              <a:rPr lang="fr-FR" b="0" dirty="0"/>
              <a:t>:</a:t>
            </a:r>
            <a:r>
              <a:rPr lang="fr-FR" b="1" dirty="0"/>
              <a:t> </a:t>
            </a:r>
            <a:r>
              <a:rPr lang="fr-FR" dirty="0"/>
              <a:t>207.</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Cet item nécessite une attention particulière. Les élèves doivent justifier leur réponse en exprimant qu’1 millier est égal à 100 dizaines, donc 2 milliers =</a:t>
            </a:r>
            <a:r>
              <a:rPr lang="fr-FR" i="1" dirty="0"/>
              <a:t> </a:t>
            </a:r>
            <a:r>
              <a:rPr lang="fr-FR" dirty="0"/>
              <a:t>200 dizaines et qu’il n’y a pas de centaines restantes. Donc 2 milliers</a:t>
            </a:r>
            <a:r>
              <a:rPr lang="fr-FR" i="1" dirty="0"/>
              <a:t> </a:t>
            </a:r>
            <a:r>
              <a:rPr lang="fr-FR" dirty="0"/>
              <a:t>7 dizaines =</a:t>
            </a:r>
            <a:r>
              <a:rPr lang="fr-FR" i="1" dirty="0"/>
              <a:t> </a:t>
            </a:r>
            <a:r>
              <a:rPr lang="fr-FR" dirty="0"/>
              <a:t>200</a:t>
            </a:r>
            <a:r>
              <a:rPr lang="fr-FR" i="1" dirty="0"/>
              <a:t> </a:t>
            </a:r>
            <a:r>
              <a:rPr lang="fr-FR" dirty="0"/>
              <a:t>dizaines</a:t>
            </a:r>
            <a:r>
              <a:rPr lang="fr-FR" i="1" dirty="0"/>
              <a:t> </a:t>
            </a:r>
            <a:r>
              <a:rPr lang="fr-FR" dirty="0"/>
              <a:t>+</a:t>
            </a:r>
            <a:r>
              <a:rPr lang="fr-FR" i="1" dirty="0"/>
              <a:t> </a:t>
            </a:r>
            <a:r>
              <a:rPr lang="fr-FR" dirty="0"/>
              <a:t>7</a:t>
            </a:r>
            <a:r>
              <a:rPr lang="fr-FR" i="1" dirty="0"/>
              <a:t> </a:t>
            </a:r>
            <a:r>
              <a:rPr lang="fr-FR" dirty="0"/>
              <a:t>dizaines =</a:t>
            </a:r>
            <a:r>
              <a:rPr lang="fr-FR" i="1" dirty="0"/>
              <a:t> </a:t>
            </a:r>
            <a:r>
              <a:rPr lang="fr-FR" dirty="0"/>
              <a:t>207</a:t>
            </a:r>
            <a:r>
              <a:rPr lang="fr-FR" i="1" dirty="0"/>
              <a:t> </a:t>
            </a:r>
            <a:r>
              <a:rPr lang="fr-FR" dirty="0"/>
              <a:t>dizaines.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Certains élèves auront peut-être besoin de repasser par l’équivalence 2</a:t>
            </a:r>
            <a:r>
              <a:rPr lang="fr-FR" i="1" dirty="0"/>
              <a:t> </a:t>
            </a:r>
            <a:r>
              <a:rPr lang="fr-FR" dirty="0"/>
              <a:t>milliers = 20</a:t>
            </a:r>
            <a:r>
              <a:rPr lang="fr-FR" i="1" dirty="0"/>
              <a:t> </a:t>
            </a:r>
            <a:r>
              <a:rPr lang="fr-FR" dirty="0"/>
              <a:t>centaines avant de trouver que c’est aussi égal à 200 dizaines.</a:t>
            </a:r>
          </a:p>
        </p:txBody>
      </p:sp>
      <p:sp>
        <p:nvSpPr>
          <p:cNvPr id="146" name="Google Shape;14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20</a:t>
            </a:fld>
            <a:endParaRPr dirty="0"/>
          </a:p>
        </p:txBody>
      </p:sp>
    </p:spTree>
    <p:extLst>
      <p:ext uri="{BB962C8B-B14F-4D97-AF65-F5344CB8AC3E}">
        <p14:creationId xmlns:p14="http://schemas.microsoft.com/office/powerpoint/2010/main" val="31618759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r>
              <a:rPr lang="fr-FR" i="1" dirty="0"/>
              <a:t>Je vais afficher un nombre dans le tableau de numération à gauche. Vous allez devoir compléter les pointillés, ça pourra être </a:t>
            </a:r>
            <a:r>
              <a:rPr lang="fr-FR" i="0" dirty="0"/>
              <a:t>(pointer tour à tour les 4 cases bleues) </a:t>
            </a:r>
            <a:r>
              <a:rPr lang="fr-FR" i="1" dirty="0"/>
              <a:t>: son chiffre des centaines, son nombre de centaines, son chiffre des dizaines ou son nombre de dizaines. </a:t>
            </a:r>
            <a:endParaRPr i="1" dirty="0"/>
          </a:p>
        </p:txBody>
      </p:sp>
      <p:sp>
        <p:nvSpPr>
          <p:cNvPr id="222" name="Google Shape;22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21</a:t>
            </a:fld>
            <a:endParaRPr dirty="0"/>
          </a:p>
        </p:txBody>
      </p:sp>
    </p:spTree>
    <p:extLst>
      <p:ext uri="{BB962C8B-B14F-4D97-AF65-F5344CB8AC3E}">
        <p14:creationId xmlns:p14="http://schemas.microsoft.com/office/powerpoint/2010/main" val="1927429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r>
              <a:rPr lang="fr-FR" i="0" dirty="0"/>
              <a:t>Commencer par faire lire le tableau, faire énoncer par différents élèves les informations déjà données.</a:t>
            </a:r>
          </a:p>
          <a:p>
            <a:pPr marL="0" indent="0"/>
            <a:r>
              <a:rPr lang="fr-FR" i="0" dirty="0"/>
              <a:t>Puis interroger : </a:t>
            </a:r>
            <a:r>
              <a:rPr lang="fr-FR" i="1" dirty="0"/>
              <a:t>Dans le nombre 5 625, quel est </a:t>
            </a:r>
            <a:r>
              <a:rPr lang="fr-FR" b="1" i="1" dirty="0"/>
              <a:t>le chiffre des </a:t>
            </a:r>
            <a:r>
              <a:rPr lang="fr-FR" i="1" dirty="0"/>
              <a:t>dizaines </a:t>
            </a:r>
            <a:r>
              <a:rPr lang="fr-FR" i="0" dirty="0"/>
              <a:t>(insister sur «</a:t>
            </a:r>
            <a:r>
              <a:rPr lang="fr-FR" i="1" dirty="0"/>
              <a:t> </a:t>
            </a:r>
            <a:r>
              <a:rPr lang="fr-FR" i="0" dirty="0"/>
              <a:t>le chiffre</a:t>
            </a:r>
            <a:r>
              <a:rPr lang="fr-FR" i="1" dirty="0"/>
              <a:t> </a:t>
            </a:r>
            <a:r>
              <a:rPr lang="fr-FR" i="0" dirty="0"/>
              <a:t>»)</a:t>
            </a:r>
            <a:r>
              <a:rPr lang="fr-FR" i="1" dirty="0"/>
              <a:t>  ? Écrivez la réponse sur votre ardoise.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 </a:t>
            </a:r>
            <a:r>
              <a:rPr lang="fr-FR" b="0" i="0" dirty="0"/>
              <a:t>: </a:t>
            </a:r>
            <a:r>
              <a:rPr lang="fr-FR" i="0" dirty="0"/>
              <a:t>2.</a:t>
            </a:r>
            <a:endParaRPr lang="fr-FR" i="1" dirty="0"/>
          </a:p>
          <a:p>
            <a:pPr marL="0" indent="0"/>
            <a:r>
              <a:rPr lang="fr-FR" i="0" dirty="0"/>
              <a:t>Laisser quelques secondes de recherche, puis interroger un élève.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 Dans 5 625, il y a 5 milliers, 6 centaines restantes, 2 dizaines restantes et 5 unités restantes. Le chiffre des dizaines du nombre 5 625 est le 2 car il y a 2 dizaines restantes, c’est-à-dire 2 dizaines qu’on ne peut pas grouper en centaine.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t>L’écrire sur les pointillés.</a:t>
            </a:r>
          </a:p>
          <a:p>
            <a:pPr marL="0" indent="0"/>
            <a:r>
              <a:rPr lang="fr-FR" i="1" dirty="0"/>
              <a:t>En revanche, si on demande dans ce même nombre, </a:t>
            </a:r>
            <a:r>
              <a:rPr lang="fr-FR" b="1" i="1" dirty="0"/>
              <a:t>le nombre de</a:t>
            </a:r>
            <a:r>
              <a:rPr lang="fr-FR" i="1" dirty="0"/>
              <a:t> dizaines </a:t>
            </a:r>
            <a:r>
              <a:rPr lang="fr-FR" i="0" dirty="0"/>
              <a:t>(insister sur «</a:t>
            </a:r>
            <a:r>
              <a:rPr lang="fr-FR" i="1" dirty="0"/>
              <a:t> </a:t>
            </a:r>
            <a:r>
              <a:rPr lang="fr-FR" i="0" dirty="0"/>
              <a:t>le nombre</a:t>
            </a:r>
            <a:r>
              <a:rPr lang="fr-FR" i="1" dirty="0"/>
              <a:t> </a:t>
            </a:r>
            <a:r>
              <a:rPr lang="fr-FR" i="0" dirty="0"/>
              <a:t>»), </a:t>
            </a:r>
            <a:r>
              <a:rPr lang="fr-FR" i="1" dirty="0"/>
              <a:t>c’est-à-dire combien il y a de dizaines en tout, la réponse est 562. </a:t>
            </a:r>
            <a:r>
              <a:rPr lang="fr-FR" i="0" dirty="0"/>
              <a:t>Demander aux élèves de justifier pourquoi. → </a:t>
            </a:r>
            <a:r>
              <a:rPr lang="fr-FR" i="1" dirty="0"/>
              <a:t>Dans 5 milliers il y a 500 dizaines car 1m = 100d, dans 6 centaines il y a 60 dizaines car 1c = 10d, et il y a encore 2 dizaines restantes. Il y a donc 500 + 60 + 2 dizaines, donc 562 dizaines en tout.</a:t>
            </a:r>
            <a:endParaRPr i="1" dirty="0"/>
          </a:p>
        </p:txBody>
      </p:sp>
      <p:sp>
        <p:nvSpPr>
          <p:cNvPr id="222" name="Google Shape;22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22</a:t>
            </a:fld>
            <a:endParaRPr dirty="0"/>
          </a:p>
        </p:txBody>
      </p:sp>
    </p:spTree>
    <p:extLst>
      <p:ext uri="{BB962C8B-B14F-4D97-AF65-F5344CB8AC3E}">
        <p14:creationId xmlns:p14="http://schemas.microsoft.com/office/powerpoint/2010/main" val="16990216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r>
              <a:rPr lang="fr-FR" i="0" dirty="0"/>
              <a:t>Même démarche.</a:t>
            </a:r>
          </a:p>
          <a:p>
            <a:pPr marL="0" indent="0"/>
            <a:r>
              <a:rPr lang="fr-FR" i="1" dirty="0"/>
              <a:t>Attention, je vous demande maintenant dans le nombre 8 319, quel est LE NOMBRE DE centaines </a:t>
            </a:r>
            <a:r>
              <a:rPr lang="fr-FR" i="0" dirty="0"/>
              <a:t>(insister sur «</a:t>
            </a:r>
            <a:r>
              <a:rPr lang="fr-FR" i="1" dirty="0"/>
              <a:t> </a:t>
            </a:r>
            <a:r>
              <a:rPr lang="fr-FR" i="0" dirty="0"/>
              <a:t>le nombre</a:t>
            </a:r>
            <a:r>
              <a:rPr lang="fr-FR" i="1" dirty="0"/>
              <a:t> </a:t>
            </a:r>
            <a:r>
              <a:rPr lang="fr-FR" i="0" dirty="0"/>
              <a:t>»),</a:t>
            </a:r>
            <a:r>
              <a:rPr lang="fr-FR" i="1" dirty="0"/>
              <a:t> c’est-à-dire le nombre total de centaines de ce nombre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 </a:t>
            </a:r>
            <a:r>
              <a:rPr lang="fr-FR" b="0" i="0" dirty="0"/>
              <a:t>:</a:t>
            </a:r>
            <a:r>
              <a:rPr lang="fr-FR" i="0" dirty="0"/>
              <a:t> 83.</a:t>
            </a:r>
          </a:p>
          <a:p>
            <a:pPr marL="0" indent="0"/>
            <a:r>
              <a:rPr lang="fr-FR" i="0" dirty="0"/>
              <a:t>Laisser quelques secondes de recherche, puis interroger un élève. </a:t>
            </a:r>
          </a:p>
          <a:p>
            <a:pPr marL="0" indent="0"/>
            <a:r>
              <a:rPr lang="fr-FR" sz="1200" b="0" i="0" u="none" strike="noStrike" cap="none" dirty="0">
                <a:solidFill>
                  <a:schemeClr val="dk1"/>
                </a:solidFill>
                <a:effectLst/>
                <a:latin typeface="Calibri"/>
                <a:ea typeface="Calibri"/>
                <a:cs typeface="Calibri"/>
                <a:sym typeface="Calibri"/>
              </a:rPr>
              <a:t>→ </a:t>
            </a:r>
            <a:r>
              <a:rPr lang="fr-FR" sz="1200" b="0" i="1" u="none" strike="noStrike" cap="none" dirty="0">
                <a:solidFill>
                  <a:schemeClr val="dk1"/>
                </a:solidFill>
                <a:effectLst/>
                <a:latin typeface="Calibri"/>
                <a:ea typeface="Calibri"/>
                <a:cs typeface="Calibri"/>
                <a:sym typeface="Calibri"/>
              </a:rPr>
              <a:t>Dans 8</a:t>
            </a:r>
            <a:r>
              <a:rPr lang="fr-FR" i="1" dirty="0"/>
              <a:t> </a:t>
            </a:r>
            <a:r>
              <a:rPr lang="fr-FR" sz="1200" b="0" i="1" u="none" strike="noStrike" cap="none" dirty="0">
                <a:solidFill>
                  <a:schemeClr val="dk1"/>
                </a:solidFill>
                <a:effectLst/>
                <a:latin typeface="Calibri"/>
                <a:ea typeface="Calibri"/>
                <a:cs typeface="Calibri"/>
                <a:sym typeface="Calibri"/>
              </a:rPr>
              <a:t>319, 3 est LE CHIFFRE DES centaines </a:t>
            </a:r>
            <a:r>
              <a:rPr lang="fr-FR" sz="1200" b="0" i="0" u="none" strike="noStrike" cap="none" dirty="0">
                <a:solidFill>
                  <a:schemeClr val="dk1"/>
                </a:solidFill>
                <a:effectLst/>
                <a:latin typeface="Calibri"/>
                <a:ea typeface="Calibri"/>
                <a:cs typeface="Calibri"/>
                <a:sym typeface="Calibri"/>
              </a:rPr>
              <a:t>(le pointer)</a:t>
            </a:r>
            <a:r>
              <a:rPr lang="fr-FR" sz="1200" b="0" i="1" u="none" strike="noStrike" cap="none" dirty="0">
                <a:solidFill>
                  <a:schemeClr val="dk1"/>
                </a:solidFill>
                <a:effectLst/>
                <a:latin typeface="Calibri"/>
                <a:ea typeface="Calibri"/>
                <a:cs typeface="Calibri"/>
                <a:sym typeface="Calibri"/>
              </a:rPr>
              <a:t>. Cela signifie qu’il y a 3 centaines restantes. Mais dans ce nombre, il y a aussi 8 milliers </a:t>
            </a:r>
            <a:r>
              <a:rPr lang="fr-FR" sz="1200" b="0" i="0" u="none" strike="noStrike" cap="none" dirty="0">
                <a:solidFill>
                  <a:schemeClr val="dk1"/>
                </a:solidFill>
                <a:effectLst/>
                <a:latin typeface="Calibri"/>
                <a:ea typeface="Calibri"/>
                <a:cs typeface="Calibri"/>
                <a:sym typeface="Calibri"/>
              </a:rPr>
              <a:t>(pointer le 8 de 8</a:t>
            </a:r>
            <a:r>
              <a:rPr lang="fr-FR" i="1" dirty="0"/>
              <a:t> </a:t>
            </a:r>
            <a:r>
              <a:rPr lang="fr-FR" sz="1200" b="0" i="0" u="none" strike="noStrike" cap="none" dirty="0">
                <a:solidFill>
                  <a:schemeClr val="dk1"/>
                </a:solidFill>
                <a:effectLst/>
                <a:latin typeface="Calibri"/>
                <a:ea typeface="Calibri"/>
                <a:cs typeface="Calibri"/>
                <a:sym typeface="Calibri"/>
              </a:rPr>
              <a:t>319). </a:t>
            </a:r>
            <a:r>
              <a:rPr lang="fr-FR" sz="1200" b="0" i="1" u="none" strike="noStrike" cap="none" dirty="0">
                <a:solidFill>
                  <a:schemeClr val="dk1"/>
                </a:solidFill>
                <a:effectLst/>
                <a:latin typeface="Calibri"/>
                <a:ea typeface="Calibri"/>
                <a:cs typeface="Calibri"/>
                <a:sym typeface="Calibri"/>
              </a:rPr>
              <a:t>1</a:t>
            </a:r>
            <a:r>
              <a:rPr lang="fr-FR" i="1" dirty="0"/>
              <a:t> </a:t>
            </a:r>
            <a:r>
              <a:rPr lang="fr-FR" sz="1200" b="0" i="1" u="none" strike="noStrike" cap="none" dirty="0">
                <a:solidFill>
                  <a:schemeClr val="dk1"/>
                </a:solidFill>
                <a:effectLst/>
                <a:latin typeface="Calibri"/>
                <a:ea typeface="Calibri"/>
                <a:cs typeface="Calibri"/>
                <a:sym typeface="Calibri"/>
              </a:rPr>
              <a:t>millier</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a:t>
            </a:r>
            <a:r>
              <a:rPr lang="fr-FR" i="1" dirty="0"/>
              <a:t> </a:t>
            </a:r>
            <a:r>
              <a:rPr lang="fr-FR" sz="1200" b="0" i="1" u="none" strike="noStrike" cap="none" dirty="0">
                <a:solidFill>
                  <a:schemeClr val="dk1"/>
                </a:solidFill>
                <a:effectLst/>
                <a:latin typeface="Calibri"/>
                <a:ea typeface="Calibri"/>
                <a:cs typeface="Calibri"/>
                <a:sym typeface="Calibri"/>
              </a:rPr>
              <a:t>centaines donc 8 milliers peuvent être cassés en 80 centaines auxquelles on ajoute les 3 centaines restantes. Il y a donc 83</a:t>
            </a:r>
            <a:r>
              <a:rPr lang="fr-FR" i="1" dirty="0"/>
              <a:t> </a:t>
            </a:r>
            <a:r>
              <a:rPr lang="fr-FR" sz="1200" b="0" i="1" u="none" strike="noStrike" cap="none" dirty="0">
                <a:solidFill>
                  <a:schemeClr val="dk1"/>
                </a:solidFill>
                <a:effectLst/>
                <a:latin typeface="Calibri"/>
                <a:ea typeface="Calibri"/>
                <a:cs typeface="Calibri"/>
                <a:sym typeface="Calibri"/>
              </a:rPr>
              <a:t>centaines dans ce nombre, c’est LE NOMBRE DE centaines.</a:t>
            </a:r>
          </a:p>
          <a:p>
            <a:pPr marL="0" indent="0"/>
            <a:r>
              <a:rPr lang="fr-FR" sz="1200" b="0" i="0" u="none" strike="noStrike" cap="none" dirty="0">
                <a:solidFill>
                  <a:schemeClr val="dk1"/>
                </a:solidFill>
                <a:effectLst/>
                <a:latin typeface="Calibri"/>
                <a:ea typeface="Calibri"/>
                <a:cs typeface="Calibri"/>
                <a:sym typeface="Calibri"/>
              </a:rPr>
              <a:t>L’écrire sur les pointillés.</a:t>
            </a:r>
            <a:endParaRPr lang="fr-FR" i="0" dirty="0"/>
          </a:p>
        </p:txBody>
      </p:sp>
      <p:sp>
        <p:nvSpPr>
          <p:cNvPr id="222" name="Google Shape;22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23</a:t>
            </a:fld>
            <a:endParaRPr dirty="0"/>
          </a:p>
        </p:txBody>
      </p:sp>
    </p:spTree>
    <p:extLst>
      <p:ext uri="{BB962C8B-B14F-4D97-AF65-F5344CB8AC3E}">
        <p14:creationId xmlns:p14="http://schemas.microsoft.com/office/powerpoint/2010/main" val="13002843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a:extLst>
            <a:ext uri="{FF2B5EF4-FFF2-40B4-BE49-F238E27FC236}">
              <a16:creationId xmlns:a16="http://schemas.microsoft.com/office/drawing/2014/main" id="{D8B0BB4B-C4BD-42E9-BED1-C514318AEC2B}"/>
            </a:ext>
          </a:extLst>
        </p:cNvPr>
        <p:cNvGrpSpPr/>
        <p:nvPr/>
      </p:nvGrpSpPr>
      <p:grpSpPr>
        <a:xfrm>
          <a:off x="0" y="0"/>
          <a:ext cx="0" cy="0"/>
          <a:chOff x="0" y="0"/>
          <a:chExt cx="0" cy="0"/>
        </a:xfrm>
      </p:grpSpPr>
      <p:sp>
        <p:nvSpPr>
          <p:cNvPr id="220" name="Google Shape;220;p10:notes">
            <a:extLst>
              <a:ext uri="{FF2B5EF4-FFF2-40B4-BE49-F238E27FC236}">
                <a16:creationId xmlns:a16="http://schemas.microsoft.com/office/drawing/2014/main" id="{D85F0EED-3006-B818-D202-1F525A903A8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0:notes">
            <a:extLst>
              <a:ext uri="{FF2B5EF4-FFF2-40B4-BE49-F238E27FC236}">
                <a16:creationId xmlns:a16="http://schemas.microsoft.com/office/drawing/2014/main" id="{94B5F0DD-E2CE-80F2-E192-AE7E9F5B626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t>Les titres des colonnes ont changé, faire énoncer aux élèves les données déjà notées dans le tableau, ainsi que ce que l’on cherche.</a:t>
            </a:r>
          </a:p>
          <a:p>
            <a:pPr marL="0" indent="0"/>
            <a:r>
              <a:rPr lang="fr-FR" i="1" dirty="0"/>
              <a:t>Attention, maintenant je vous demande dans le nombre 3 019, quel est LE NOMBRE DE dizaines </a:t>
            </a:r>
            <a:r>
              <a:rPr lang="fr-FR" i="0" dirty="0"/>
              <a:t>(insister sur «</a:t>
            </a:r>
            <a:r>
              <a:rPr lang="fr-FR" i="1" dirty="0"/>
              <a:t> </a:t>
            </a:r>
            <a:r>
              <a:rPr lang="fr-FR" i="0" dirty="0"/>
              <a:t>le nombre</a:t>
            </a:r>
            <a:r>
              <a:rPr lang="fr-FR" i="1" dirty="0"/>
              <a:t> </a:t>
            </a:r>
            <a:r>
              <a:rPr lang="fr-FR" i="0" dirty="0"/>
              <a:t>»)</a:t>
            </a:r>
            <a:r>
              <a:rPr lang="fr-FR" i="1" dirty="0"/>
              <a:t>, c’est-à-dire le nombre total de dizaines de ce nombre ?</a:t>
            </a:r>
          </a:p>
          <a:p>
            <a:pPr marL="0" indent="0"/>
            <a:r>
              <a:rPr lang="fr-FR" b="1" i="0" dirty="0"/>
              <a:t>Réponse attendue </a:t>
            </a:r>
            <a:r>
              <a:rPr lang="fr-FR" b="0" i="0" dirty="0"/>
              <a:t>: 301.</a:t>
            </a:r>
          </a:p>
          <a:p>
            <a:pPr marL="0" indent="0"/>
            <a:r>
              <a:rPr lang="fr-FR" sz="1200" b="0" i="0" u="none" strike="noStrike" cap="none" dirty="0">
                <a:solidFill>
                  <a:schemeClr val="dk1"/>
                </a:solidFill>
                <a:effectLst/>
                <a:latin typeface="Calibri"/>
                <a:ea typeface="Calibri"/>
                <a:cs typeface="Calibri"/>
                <a:sym typeface="Calibri"/>
              </a:rPr>
              <a:t>→ </a:t>
            </a:r>
            <a:r>
              <a:rPr lang="fr-FR" sz="1200" b="0" i="1" u="none" strike="noStrike" cap="none" dirty="0">
                <a:solidFill>
                  <a:schemeClr val="dk1"/>
                </a:solidFill>
                <a:effectLst/>
                <a:latin typeface="Calibri"/>
                <a:ea typeface="Calibri"/>
                <a:cs typeface="Calibri"/>
                <a:sym typeface="Calibri"/>
              </a:rPr>
              <a:t>Dans 3</a:t>
            </a:r>
            <a:r>
              <a:rPr lang="fr-FR" i="1" dirty="0"/>
              <a:t> </a:t>
            </a:r>
            <a:r>
              <a:rPr lang="fr-FR" sz="1200" b="0" i="1" u="none" strike="noStrike" cap="none" dirty="0">
                <a:solidFill>
                  <a:schemeClr val="dk1"/>
                </a:solidFill>
                <a:effectLst/>
                <a:latin typeface="Calibri"/>
                <a:ea typeface="Calibri"/>
                <a:cs typeface="Calibri"/>
                <a:sym typeface="Calibri"/>
              </a:rPr>
              <a:t>019, 1 est LE CHIFFRE DES dizaines </a:t>
            </a:r>
            <a:r>
              <a:rPr lang="fr-FR" sz="1200" b="0" i="0" u="none" strike="noStrike" cap="none" dirty="0">
                <a:solidFill>
                  <a:schemeClr val="dk1"/>
                </a:solidFill>
                <a:effectLst/>
                <a:latin typeface="Calibri"/>
                <a:ea typeface="Calibri"/>
                <a:cs typeface="Calibri"/>
                <a:sym typeface="Calibri"/>
              </a:rPr>
              <a:t>(le pointer)</a:t>
            </a:r>
            <a:r>
              <a:rPr lang="fr-FR" sz="1200" b="0" i="1" u="none" strike="noStrike" cap="none" dirty="0">
                <a:solidFill>
                  <a:schemeClr val="dk1"/>
                </a:solidFill>
                <a:effectLst/>
                <a:latin typeface="Calibri"/>
                <a:ea typeface="Calibri"/>
                <a:cs typeface="Calibri"/>
                <a:sym typeface="Calibri"/>
              </a:rPr>
              <a:t>. Cela signifie qu’il y a 1 dizaine restante. Mais dans ce nombre, il y a  aussi 3</a:t>
            </a:r>
            <a:r>
              <a:rPr lang="fr-FR" i="1" dirty="0"/>
              <a:t> </a:t>
            </a:r>
            <a:r>
              <a:rPr lang="fr-FR" sz="1200" b="0" i="1" u="none" strike="noStrike" cap="none" dirty="0">
                <a:solidFill>
                  <a:schemeClr val="dk1"/>
                </a:solidFill>
                <a:effectLst/>
                <a:latin typeface="Calibri"/>
                <a:ea typeface="Calibri"/>
                <a:cs typeface="Calibri"/>
                <a:sym typeface="Calibri"/>
              </a:rPr>
              <a:t>milliers </a:t>
            </a:r>
            <a:r>
              <a:rPr lang="fr-FR" sz="1200" b="0" i="0" u="none" strike="noStrike" cap="none" dirty="0">
                <a:solidFill>
                  <a:schemeClr val="dk1"/>
                </a:solidFill>
                <a:effectLst/>
                <a:latin typeface="Calibri"/>
                <a:ea typeface="Calibri"/>
                <a:cs typeface="Calibri"/>
                <a:sym typeface="Calibri"/>
              </a:rPr>
              <a:t>(pointer le 3 de 3</a:t>
            </a:r>
            <a:r>
              <a:rPr lang="fr-FR" i="1" dirty="0"/>
              <a:t> </a:t>
            </a:r>
            <a:r>
              <a:rPr lang="fr-FR" sz="1200" b="0" i="0" u="none" strike="noStrike" cap="none" dirty="0">
                <a:solidFill>
                  <a:schemeClr val="dk1"/>
                </a:solidFill>
                <a:effectLst/>
                <a:latin typeface="Calibri"/>
                <a:ea typeface="Calibri"/>
                <a:cs typeface="Calibri"/>
                <a:sym typeface="Calibri"/>
              </a:rPr>
              <a:t>019)</a:t>
            </a:r>
            <a:r>
              <a:rPr lang="fr-FR" sz="1200" b="0" i="1" u="none" strike="noStrike" cap="none" dirty="0">
                <a:solidFill>
                  <a:schemeClr val="dk1"/>
                </a:solidFill>
                <a:effectLst/>
                <a:latin typeface="Calibri"/>
                <a:ea typeface="Calibri"/>
                <a:cs typeface="Calibri"/>
                <a:sym typeface="Calibri"/>
              </a:rPr>
              <a:t> et pas de centaines restantes </a:t>
            </a:r>
            <a:r>
              <a:rPr lang="fr-FR" sz="1200" b="0" i="0" u="none" strike="noStrike" cap="none" dirty="0">
                <a:solidFill>
                  <a:schemeClr val="dk1"/>
                </a:solidFill>
                <a:effectLst/>
                <a:latin typeface="Calibri"/>
                <a:ea typeface="Calibri"/>
                <a:cs typeface="Calibri"/>
                <a:sym typeface="Calibri"/>
              </a:rPr>
              <a:t>(pointer le 0 de 3</a:t>
            </a:r>
            <a:r>
              <a:rPr lang="fr-FR" i="1" dirty="0"/>
              <a:t> </a:t>
            </a:r>
            <a:r>
              <a:rPr lang="fr-FR" sz="1200" b="0" i="0" u="none" strike="noStrike" cap="none" dirty="0">
                <a:solidFill>
                  <a:schemeClr val="dk1"/>
                </a:solidFill>
                <a:effectLst/>
                <a:latin typeface="Calibri"/>
                <a:ea typeface="Calibri"/>
                <a:cs typeface="Calibri"/>
                <a:sym typeface="Calibri"/>
              </a:rPr>
              <a:t>019)</a:t>
            </a:r>
            <a:r>
              <a:rPr lang="fr-FR" sz="1200" b="0" i="1" u="none" strike="noStrike" cap="none" dirty="0">
                <a:solidFill>
                  <a:schemeClr val="dk1"/>
                </a:solidFill>
                <a:effectLst/>
                <a:latin typeface="Calibri"/>
                <a:ea typeface="Calibri"/>
                <a:cs typeface="Calibri"/>
                <a:sym typeface="Calibri"/>
              </a:rPr>
              <a:t>. 1</a:t>
            </a:r>
            <a:r>
              <a:rPr lang="fr-FR" i="1" dirty="0"/>
              <a:t> </a:t>
            </a:r>
            <a:r>
              <a:rPr lang="fr-FR" sz="1200" b="0" i="1" u="none" strike="noStrike" cap="none" dirty="0">
                <a:solidFill>
                  <a:schemeClr val="dk1"/>
                </a:solidFill>
                <a:effectLst/>
                <a:latin typeface="Calibri"/>
                <a:ea typeface="Calibri"/>
                <a:cs typeface="Calibri"/>
                <a:sym typeface="Calibri"/>
              </a:rPr>
              <a:t>millier</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a:t>
            </a:r>
            <a:r>
              <a:rPr lang="fr-FR" i="1" dirty="0"/>
              <a:t> </a:t>
            </a:r>
            <a:r>
              <a:rPr lang="fr-FR" sz="1200" b="0" i="1" u="none" strike="noStrike" cap="none" dirty="0">
                <a:solidFill>
                  <a:schemeClr val="dk1"/>
                </a:solidFill>
                <a:effectLst/>
                <a:latin typeface="Calibri"/>
                <a:ea typeface="Calibri"/>
                <a:cs typeface="Calibri"/>
                <a:sym typeface="Calibri"/>
              </a:rPr>
              <a:t>centaines =</a:t>
            </a:r>
            <a:r>
              <a:rPr lang="fr-FR" i="1" dirty="0"/>
              <a:t> </a:t>
            </a:r>
            <a:r>
              <a:rPr lang="fr-FR" sz="1200" b="0" i="1" u="none" strike="noStrike" cap="none" dirty="0">
                <a:solidFill>
                  <a:schemeClr val="dk1"/>
                </a:solidFill>
                <a:effectLst/>
                <a:latin typeface="Calibri"/>
                <a:ea typeface="Calibri"/>
                <a:cs typeface="Calibri"/>
                <a:sym typeface="Calibri"/>
              </a:rPr>
              <a:t>100</a:t>
            </a:r>
            <a:r>
              <a:rPr lang="fr-FR" i="1" dirty="0"/>
              <a:t> </a:t>
            </a:r>
            <a:r>
              <a:rPr lang="fr-FR" sz="1200" b="0" i="1" u="none" strike="noStrike" cap="none" dirty="0">
                <a:solidFill>
                  <a:schemeClr val="dk1"/>
                </a:solidFill>
                <a:effectLst/>
                <a:latin typeface="Calibri"/>
                <a:ea typeface="Calibri"/>
                <a:cs typeface="Calibri"/>
                <a:sym typeface="Calibri"/>
              </a:rPr>
              <a:t>dizaines donc 3</a:t>
            </a:r>
            <a:r>
              <a:rPr lang="fr-FR" i="1" dirty="0"/>
              <a:t> </a:t>
            </a:r>
            <a:r>
              <a:rPr lang="fr-FR" sz="1200" b="0" i="1" u="none" strike="noStrike" cap="none" dirty="0">
                <a:solidFill>
                  <a:schemeClr val="dk1"/>
                </a:solidFill>
                <a:effectLst/>
                <a:latin typeface="Calibri"/>
                <a:ea typeface="Calibri"/>
                <a:cs typeface="Calibri"/>
                <a:sym typeface="Calibri"/>
              </a:rPr>
              <a:t>milliers peuvent être cassés en 30</a:t>
            </a:r>
            <a:r>
              <a:rPr lang="fr-FR" i="1" dirty="0"/>
              <a:t> </a:t>
            </a:r>
            <a:r>
              <a:rPr lang="fr-FR" sz="1200" b="0" i="1" u="none" strike="noStrike" cap="none" dirty="0">
                <a:solidFill>
                  <a:schemeClr val="dk1"/>
                </a:solidFill>
                <a:effectLst/>
                <a:latin typeface="Calibri"/>
                <a:ea typeface="Calibri"/>
                <a:cs typeface="Calibri"/>
                <a:sym typeface="Calibri"/>
              </a:rPr>
              <a:t>centaines puis en 300</a:t>
            </a:r>
            <a:r>
              <a:rPr lang="fr-FR" i="1" dirty="0"/>
              <a:t> </a:t>
            </a:r>
            <a:r>
              <a:rPr lang="fr-FR" sz="1200" b="0" i="1" u="none" strike="noStrike" cap="none" dirty="0">
                <a:solidFill>
                  <a:schemeClr val="dk1"/>
                </a:solidFill>
                <a:effectLst/>
                <a:latin typeface="Calibri"/>
                <a:ea typeface="Calibri"/>
                <a:cs typeface="Calibri"/>
                <a:sym typeface="Calibri"/>
              </a:rPr>
              <a:t>dizaines auxquelles on ajoute la dizaine restante. Il y a donc 301</a:t>
            </a:r>
            <a:r>
              <a:rPr lang="fr-FR" i="1" dirty="0"/>
              <a:t> </a:t>
            </a:r>
            <a:r>
              <a:rPr lang="fr-FR" sz="1200" b="0" i="1" u="none" strike="noStrike" cap="none" dirty="0">
                <a:solidFill>
                  <a:schemeClr val="dk1"/>
                </a:solidFill>
                <a:effectLst/>
                <a:latin typeface="Calibri"/>
                <a:ea typeface="Calibri"/>
                <a:cs typeface="Calibri"/>
                <a:sym typeface="Calibri"/>
              </a:rPr>
              <a:t>dizaines dans ce nombre, c’est LE NOMBRE DE dizaines.</a:t>
            </a:r>
          </a:p>
          <a:p>
            <a:pPr marL="0" indent="0"/>
            <a:r>
              <a:rPr lang="fr-FR" sz="1200" b="0" i="0" u="none" strike="noStrike" cap="none" dirty="0">
                <a:solidFill>
                  <a:schemeClr val="dk1"/>
                </a:solidFill>
                <a:effectLst/>
                <a:latin typeface="Calibri"/>
                <a:ea typeface="Calibri"/>
                <a:cs typeface="Calibri"/>
                <a:sym typeface="Calibri"/>
              </a:rPr>
              <a:t>L’écrire sur les pointillés.</a:t>
            </a:r>
            <a:endParaRPr i="0" dirty="0"/>
          </a:p>
        </p:txBody>
      </p:sp>
      <p:sp>
        <p:nvSpPr>
          <p:cNvPr id="222" name="Google Shape;222;p10:notes">
            <a:extLst>
              <a:ext uri="{FF2B5EF4-FFF2-40B4-BE49-F238E27FC236}">
                <a16:creationId xmlns:a16="http://schemas.microsoft.com/office/drawing/2014/main" id="{12340A0B-4E04-A5F4-E5C2-44255215CCC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24</a:t>
            </a:fld>
            <a:endParaRPr dirty="0"/>
          </a:p>
        </p:txBody>
      </p:sp>
    </p:spTree>
    <p:extLst>
      <p:ext uri="{BB962C8B-B14F-4D97-AF65-F5344CB8AC3E}">
        <p14:creationId xmlns:p14="http://schemas.microsoft.com/office/powerpoint/2010/main" val="2690274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a:extLst>
            <a:ext uri="{FF2B5EF4-FFF2-40B4-BE49-F238E27FC236}">
              <a16:creationId xmlns:a16="http://schemas.microsoft.com/office/drawing/2014/main" id="{EDA9DE55-3E92-CE4F-2EDB-9CD934791AF4}"/>
            </a:ext>
          </a:extLst>
        </p:cNvPr>
        <p:cNvGrpSpPr/>
        <p:nvPr/>
      </p:nvGrpSpPr>
      <p:grpSpPr>
        <a:xfrm>
          <a:off x="0" y="0"/>
          <a:ext cx="0" cy="0"/>
          <a:chOff x="0" y="0"/>
          <a:chExt cx="0" cy="0"/>
        </a:xfrm>
      </p:grpSpPr>
      <p:sp>
        <p:nvSpPr>
          <p:cNvPr id="220" name="Google Shape;220;p10:notes">
            <a:extLst>
              <a:ext uri="{FF2B5EF4-FFF2-40B4-BE49-F238E27FC236}">
                <a16:creationId xmlns:a16="http://schemas.microsoft.com/office/drawing/2014/main" id="{E489C764-8307-172E-1E69-FB1A5EC1992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0:notes">
            <a:extLst>
              <a:ext uri="{FF2B5EF4-FFF2-40B4-BE49-F238E27FC236}">
                <a16:creationId xmlns:a16="http://schemas.microsoft.com/office/drawing/2014/main" id="{627F5718-B11D-D926-1B49-9EEF82275F3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lnSpcReduction="10000"/>
          </a:bodyPr>
          <a:lstStyle/>
          <a:p>
            <a:pPr marL="0" indent="0"/>
            <a:r>
              <a:rPr lang="fr-FR" i="1" dirty="0"/>
              <a:t>Attention ici il y a plusieurs cases à compléter. Pour commencer, écrivez LE CHIFFRE DES centaines qui manque dans le tableau de numération </a:t>
            </a:r>
            <a:r>
              <a:rPr lang="fr-FR" i="0" dirty="0"/>
              <a:t>(pointer les pointillés correspondants). </a:t>
            </a:r>
          </a:p>
          <a:p>
            <a:pPr marL="0" indent="0"/>
            <a:r>
              <a:rPr lang="fr-FR" b="1" i="0" dirty="0"/>
              <a:t>Réponse attendue </a:t>
            </a:r>
            <a:r>
              <a:rPr lang="fr-FR" b="0" i="0" dirty="0"/>
              <a:t>:</a:t>
            </a:r>
            <a:r>
              <a:rPr lang="fr-FR" b="1" i="0" dirty="0"/>
              <a:t> </a:t>
            </a:r>
            <a:r>
              <a:rPr lang="fr-FR" i="0" dirty="0"/>
              <a:t>2</a:t>
            </a:r>
          </a:p>
          <a:p>
            <a:pPr marL="0" indent="0"/>
            <a:r>
              <a:rPr lang="fr-FR" i="1" dirty="0"/>
              <a:t>→ Il y a 92 centaines en tout dans ce nombre, donc 9 milliers et 2 centaines restantes, le chiffre des centaines est 2. </a:t>
            </a:r>
            <a:r>
              <a:rPr lang="fr-FR" i="0" dirty="0"/>
              <a:t>Compléter les pointillés les plus à gauche (dans le tableau de numération pour compléter 9</a:t>
            </a:r>
            <a:r>
              <a:rPr lang="fr-FR" i="1" dirty="0"/>
              <a:t> </a:t>
            </a:r>
            <a:r>
              <a:rPr lang="fr-FR" b="1" i="0" dirty="0"/>
              <a:t>2</a:t>
            </a:r>
            <a:r>
              <a:rPr lang="fr-FR" i="0" dirty="0"/>
              <a:t>74 et sous le chiffre des centaines).</a:t>
            </a:r>
          </a:p>
          <a:p>
            <a:pPr marL="0" indent="0"/>
            <a:r>
              <a:rPr lang="fr-FR" i="1" dirty="0"/>
              <a:t>On cherche désormais quel est LE CHIFFRE DES dizaines ? </a:t>
            </a:r>
          </a:p>
          <a:p>
            <a:pPr marL="0" indent="0"/>
            <a:r>
              <a:rPr lang="fr-FR" b="1" i="0" dirty="0"/>
              <a:t>Réponse attendue</a:t>
            </a:r>
            <a:r>
              <a:rPr lang="fr-FR" i="1" dirty="0"/>
              <a:t> </a:t>
            </a:r>
            <a:r>
              <a:rPr lang="fr-FR" b="0" i="0" dirty="0"/>
              <a:t>:</a:t>
            </a:r>
            <a:r>
              <a:rPr lang="fr-FR" b="1" i="0" dirty="0"/>
              <a:t> </a:t>
            </a:r>
            <a:r>
              <a:rPr lang="fr-FR" i="0" dirty="0"/>
              <a:t>7 →</a:t>
            </a:r>
            <a:r>
              <a:rPr lang="fr-FR" i="1" dirty="0"/>
              <a:t> Dans  9 274 il y 7 dizaines restantes, le chiffre des dizaines est 7.</a:t>
            </a:r>
          </a:p>
          <a:p>
            <a:pPr marL="0" indent="0"/>
            <a:r>
              <a:rPr lang="fr-FR" i="1" dirty="0"/>
              <a:t>Enfin, quel est LE NOMBRE DE dizaines, c’est-à-dire le nombre total de dizaines de ce nombre ? </a:t>
            </a:r>
            <a:r>
              <a:rPr lang="fr-FR" i="0" dirty="0"/>
              <a:t>L’écrire sur les pointillés.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 </a:t>
            </a:r>
            <a:r>
              <a:rPr lang="fr-FR" b="0" i="0" dirty="0"/>
              <a:t>: 927</a:t>
            </a:r>
          </a:p>
          <a:p>
            <a:pPr marL="0" indent="0"/>
            <a:r>
              <a:rPr lang="fr-FR" sz="1200" b="0" i="0" u="none" strike="noStrike" cap="none" dirty="0">
                <a:solidFill>
                  <a:schemeClr val="dk1"/>
                </a:solidFill>
                <a:effectLst/>
                <a:latin typeface="Calibri"/>
                <a:ea typeface="Calibri"/>
                <a:cs typeface="Calibri"/>
                <a:sym typeface="Calibri"/>
              </a:rPr>
              <a:t>→ </a:t>
            </a:r>
            <a:r>
              <a:rPr lang="fr-FR" sz="1200" b="0" i="1" u="none" strike="noStrike" cap="none" dirty="0">
                <a:solidFill>
                  <a:schemeClr val="dk1"/>
                </a:solidFill>
                <a:effectLst/>
                <a:latin typeface="Calibri"/>
                <a:ea typeface="Calibri"/>
                <a:cs typeface="Calibri"/>
                <a:sym typeface="Calibri"/>
              </a:rPr>
              <a:t>Dans 9</a:t>
            </a:r>
            <a:r>
              <a:rPr lang="fr-FR" i="1" dirty="0"/>
              <a:t> </a:t>
            </a:r>
            <a:r>
              <a:rPr lang="fr-FR" sz="1200" b="0" i="1" u="none" strike="noStrike" cap="none" dirty="0">
                <a:solidFill>
                  <a:schemeClr val="dk1"/>
                </a:solidFill>
                <a:effectLst/>
                <a:latin typeface="Calibri"/>
                <a:ea typeface="Calibri"/>
                <a:cs typeface="Calibri"/>
                <a:sym typeface="Calibri"/>
              </a:rPr>
              <a:t>274, 7 est LE CHIFFRE DES dizaines </a:t>
            </a:r>
            <a:r>
              <a:rPr lang="fr-FR" sz="1200" b="0" i="0" u="none" strike="noStrike" cap="none" dirty="0">
                <a:solidFill>
                  <a:schemeClr val="dk1"/>
                </a:solidFill>
                <a:effectLst/>
                <a:latin typeface="Calibri"/>
                <a:ea typeface="Calibri"/>
                <a:cs typeface="Calibri"/>
                <a:sym typeface="Calibri"/>
              </a:rPr>
              <a:t>(le pointer)</a:t>
            </a:r>
            <a:r>
              <a:rPr lang="fr-FR" sz="1200" b="0" i="1" u="none" strike="noStrike" cap="none" dirty="0">
                <a:solidFill>
                  <a:schemeClr val="dk1"/>
                </a:solidFill>
                <a:effectLst/>
                <a:latin typeface="Calibri"/>
                <a:ea typeface="Calibri"/>
                <a:cs typeface="Calibri"/>
                <a:sym typeface="Calibri"/>
              </a:rPr>
              <a:t>. Cela signifie qu’il y a 7 dizaines restantes. Mais dans ce nombre, il y a aussi 9</a:t>
            </a:r>
            <a:r>
              <a:rPr lang="fr-FR" i="1" dirty="0"/>
              <a:t> </a:t>
            </a:r>
            <a:r>
              <a:rPr lang="fr-FR" sz="1200" b="0" i="1" u="none" strike="noStrike" cap="none" dirty="0">
                <a:solidFill>
                  <a:schemeClr val="dk1"/>
                </a:solidFill>
                <a:effectLst/>
                <a:latin typeface="Calibri"/>
                <a:ea typeface="Calibri"/>
                <a:cs typeface="Calibri"/>
                <a:sym typeface="Calibri"/>
              </a:rPr>
              <a:t>milliers </a:t>
            </a:r>
            <a:r>
              <a:rPr lang="fr-FR" sz="1200" b="0" i="0" u="none" strike="noStrike" cap="none" dirty="0">
                <a:solidFill>
                  <a:schemeClr val="dk1"/>
                </a:solidFill>
                <a:effectLst/>
                <a:latin typeface="Calibri"/>
                <a:ea typeface="Calibri"/>
                <a:cs typeface="Calibri"/>
                <a:sym typeface="Calibri"/>
              </a:rPr>
              <a:t>(pointer le 9 de 9</a:t>
            </a:r>
            <a:r>
              <a:rPr lang="fr-FR" i="1" dirty="0"/>
              <a:t> </a:t>
            </a:r>
            <a:r>
              <a:rPr lang="fr-FR" sz="1200" b="0" i="0" u="none" strike="noStrike" cap="none" dirty="0">
                <a:solidFill>
                  <a:schemeClr val="dk1"/>
                </a:solidFill>
                <a:effectLst/>
                <a:latin typeface="Calibri"/>
                <a:ea typeface="Calibri"/>
                <a:cs typeface="Calibri"/>
                <a:sym typeface="Calibri"/>
              </a:rPr>
              <a:t>274)</a:t>
            </a:r>
            <a:r>
              <a:rPr lang="fr-FR" sz="1200" b="0" i="1" u="none" strike="noStrike" cap="none" dirty="0">
                <a:solidFill>
                  <a:schemeClr val="dk1"/>
                </a:solidFill>
                <a:effectLst/>
                <a:latin typeface="Calibri"/>
                <a:ea typeface="Calibri"/>
                <a:cs typeface="Calibri"/>
                <a:sym typeface="Calibri"/>
              </a:rPr>
              <a:t> et 2 centaines restantes </a:t>
            </a:r>
            <a:r>
              <a:rPr lang="fr-FR" sz="1200" b="0" i="0" u="none" strike="noStrike" cap="none" dirty="0">
                <a:solidFill>
                  <a:schemeClr val="dk1"/>
                </a:solidFill>
                <a:effectLst/>
                <a:latin typeface="Calibri"/>
                <a:ea typeface="Calibri"/>
                <a:cs typeface="Calibri"/>
                <a:sym typeface="Calibri"/>
              </a:rPr>
              <a:t>(pointer le 2 de 9</a:t>
            </a:r>
            <a:r>
              <a:rPr lang="fr-FR" i="1" dirty="0"/>
              <a:t> </a:t>
            </a:r>
            <a:r>
              <a:rPr lang="fr-FR" sz="1200" b="0" i="0" u="none" strike="noStrike" cap="none" dirty="0">
                <a:solidFill>
                  <a:schemeClr val="dk1"/>
                </a:solidFill>
                <a:effectLst/>
                <a:latin typeface="Calibri"/>
                <a:ea typeface="Calibri"/>
                <a:cs typeface="Calibri"/>
                <a:sym typeface="Calibri"/>
              </a:rPr>
              <a:t>274)</a:t>
            </a:r>
            <a:r>
              <a:rPr lang="fr-FR" sz="1200" b="0" i="1" u="none" strike="noStrike" cap="none" dirty="0">
                <a:solidFill>
                  <a:schemeClr val="dk1"/>
                </a:solidFill>
                <a:effectLst/>
                <a:latin typeface="Calibri"/>
                <a:ea typeface="Calibri"/>
                <a:cs typeface="Calibri"/>
                <a:sym typeface="Calibri"/>
              </a:rPr>
              <a:t>. 1</a:t>
            </a:r>
            <a:r>
              <a:rPr lang="fr-FR" i="1" dirty="0"/>
              <a:t> </a:t>
            </a:r>
            <a:r>
              <a:rPr lang="fr-FR" sz="1200" b="0" i="1" u="none" strike="noStrike" cap="none" dirty="0">
                <a:solidFill>
                  <a:schemeClr val="dk1"/>
                </a:solidFill>
                <a:effectLst/>
                <a:latin typeface="Calibri"/>
                <a:ea typeface="Calibri"/>
                <a:cs typeface="Calibri"/>
                <a:sym typeface="Calibri"/>
              </a:rPr>
              <a:t>millier =</a:t>
            </a:r>
            <a:r>
              <a:rPr lang="fr-FR" i="1" dirty="0"/>
              <a:t> </a:t>
            </a:r>
            <a:r>
              <a:rPr lang="fr-FR" sz="1200" b="0" i="1" u="none" strike="noStrike" cap="none" dirty="0">
                <a:solidFill>
                  <a:schemeClr val="dk1"/>
                </a:solidFill>
                <a:effectLst/>
                <a:latin typeface="Calibri"/>
                <a:ea typeface="Calibri"/>
                <a:cs typeface="Calibri"/>
                <a:sym typeface="Calibri"/>
              </a:rPr>
              <a:t>10</a:t>
            </a:r>
            <a:r>
              <a:rPr lang="fr-FR" i="1" dirty="0"/>
              <a:t> </a:t>
            </a:r>
            <a:r>
              <a:rPr lang="fr-FR" sz="1200" b="0" i="1" u="none" strike="noStrike" cap="none" dirty="0">
                <a:solidFill>
                  <a:schemeClr val="dk1"/>
                </a:solidFill>
                <a:effectLst/>
                <a:latin typeface="Calibri"/>
                <a:ea typeface="Calibri"/>
                <a:cs typeface="Calibri"/>
                <a:sym typeface="Calibri"/>
              </a:rPr>
              <a:t>centaines =</a:t>
            </a:r>
            <a:r>
              <a:rPr lang="fr-FR" i="1" dirty="0"/>
              <a:t> </a:t>
            </a:r>
            <a:r>
              <a:rPr lang="fr-FR" sz="1200" b="0" i="1" u="none" strike="noStrike" cap="none" dirty="0">
                <a:solidFill>
                  <a:schemeClr val="dk1"/>
                </a:solidFill>
                <a:effectLst/>
                <a:latin typeface="Calibri"/>
                <a:ea typeface="Calibri"/>
                <a:cs typeface="Calibri"/>
                <a:sym typeface="Calibri"/>
              </a:rPr>
              <a:t>100</a:t>
            </a:r>
            <a:r>
              <a:rPr lang="fr-FR" i="1" dirty="0"/>
              <a:t> </a:t>
            </a:r>
            <a:r>
              <a:rPr lang="fr-FR" sz="1200" b="0" i="1" u="none" strike="noStrike" cap="none" dirty="0">
                <a:solidFill>
                  <a:schemeClr val="dk1"/>
                </a:solidFill>
                <a:effectLst/>
                <a:latin typeface="Calibri"/>
                <a:ea typeface="Calibri"/>
                <a:cs typeface="Calibri"/>
                <a:sym typeface="Calibri"/>
              </a:rPr>
              <a:t>dizaines donc 9</a:t>
            </a:r>
            <a:r>
              <a:rPr lang="fr-FR" i="1" dirty="0"/>
              <a:t> </a:t>
            </a:r>
            <a:r>
              <a:rPr lang="fr-FR" sz="1200" b="0" i="1" u="none" strike="noStrike" cap="none" dirty="0">
                <a:solidFill>
                  <a:schemeClr val="dk1"/>
                </a:solidFill>
                <a:effectLst/>
                <a:latin typeface="Calibri"/>
                <a:ea typeface="Calibri"/>
                <a:cs typeface="Calibri"/>
                <a:sym typeface="Calibri"/>
              </a:rPr>
              <a:t>milliers peuvent être cassés en 90</a:t>
            </a:r>
            <a:r>
              <a:rPr lang="fr-FR" i="1" dirty="0"/>
              <a:t> </a:t>
            </a:r>
            <a:r>
              <a:rPr lang="fr-FR" sz="1200" b="0" i="1" u="none" strike="noStrike" cap="none" dirty="0">
                <a:solidFill>
                  <a:schemeClr val="dk1"/>
                </a:solidFill>
                <a:effectLst/>
                <a:latin typeface="Calibri"/>
                <a:ea typeface="Calibri"/>
                <a:cs typeface="Calibri"/>
                <a:sym typeface="Calibri"/>
              </a:rPr>
              <a:t>centaines puis en 900</a:t>
            </a:r>
            <a:r>
              <a:rPr lang="fr-FR" i="1" dirty="0"/>
              <a:t> </a:t>
            </a:r>
            <a:r>
              <a:rPr lang="fr-FR" sz="1200" b="0" i="1" u="none" strike="noStrike" cap="none" dirty="0">
                <a:solidFill>
                  <a:schemeClr val="dk1"/>
                </a:solidFill>
                <a:effectLst/>
                <a:latin typeface="Calibri"/>
                <a:ea typeface="Calibri"/>
                <a:cs typeface="Calibri"/>
                <a:sym typeface="Calibri"/>
              </a:rPr>
              <a:t>dizaines. 1</a:t>
            </a:r>
            <a:r>
              <a:rPr lang="fr-FR" i="1" dirty="0"/>
              <a:t> </a:t>
            </a:r>
            <a:r>
              <a:rPr lang="fr-FR" sz="1200" b="0" i="1" u="none" strike="noStrike" cap="none" dirty="0">
                <a:solidFill>
                  <a:schemeClr val="dk1"/>
                </a:solidFill>
                <a:effectLst/>
                <a:latin typeface="Calibri"/>
                <a:ea typeface="Calibri"/>
                <a:cs typeface="Calibri"/>
                <a:sym typeface="Calibri"/>
              </a:rPr>
              <a:t>centaine</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10</a:t>
            </a:r>
            <a:r>
              <a:rPr lang="fr-FR" i="1" dirty="0"/>
              <a:t> </a:t>
            </a:r>
            <a:r>
              <a:rPr lang="fr-FR" sz="1200" b="0" i="1" u="none" strike="noStrike" cap="none" dirty="0">
                <a:solidFill>
                  <a:schemeClr val="dk1"/>
                </a:solidFill>
                <a:effectLst/>
                <a:latin typeface="Calibri"/>
                <a:ea typeface="Calibri"/>
                <a:cs typeface="Calibri"/>
                <a:sym typeface="Calibri"/>
              </a:rPr>
              <a:t>dizaines donc 2 centaines peuvent être cassées en 20 dizaines, auxquelles on ajoute encore les 7 dizaines restantes. Il y a donc 900</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20</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7</a:t>
            </a:r>
            <a:r>
              <a:rPr lang="fr-FR" i="1" dirty="0"/>
              <a:t> </a:t>
            </a:r>
            <a:r>
              <a:rPr lang="fr-FR" sz="1200" b="0" i="1" u="none" strike="noStrike" cap="none" dirty="0">
                <a:solidFill>
                  <a:schemeClr val="dk1"/>
                </a:solidFill>
                <a:effectLst/>
                <a:latin typeface="Calibri"/>
                <a:ea typeface="Calibri"/>
                <a:cs typeface="Calibri"/>
                <a:sym typeface="Calibri"/>
              </a:rPr>
              <a:t>=</a:t>
            </a:r>
            <a:r>
              <a:rPr lang="fr-FR" i="1" dirty="0"/>
              <a:t> </a:t>
            </a:r>
            <a:r>
              <a:rPr lang="fr-FR" sz="1200" b="0" i="1" u="none" strike="noStrike" cap="none" dirty="0">
                <a:solidFill>
                  <a:schemeClr val="dk1"/>
                </a:solidFill>
                <a:effectLst/>
                <a:latin typeface="Calibri"/>
                <a:ea typeface="Calibri"/>
                <a:cs typeface="Calibri"/>
                <a:sym typeface="Calibri"/>
              </a:rPr>
              <a:t>927 dizaines dans ce nombre, c’est LE NOMBRE DE dizaines. </a:t>
            </a:r>
            <a:r>
              <a:rPr lang="fr-FR" sz="1200" b="0" i="0" u="none" strike="noStrike" cap="none" dirty="0">
                <a:solidFill>
                  <a:schemeClr val="dk1"/>
                </a:solidFill>
                <a:effectLst/>
                <a:latin typeface="Calibri"/>
                <a:ea typeface="Calibri"/>
                <a:cs typeface="Calibri"/>
                <a:sym typeface="Calibri"/>
              </a:rPr>
              <a:t>L’écrire sur les pointillés.</a:t>
            </a:r>
            <a:endParaRPr lang="fr-FR" b="0" i="0" dirty="0"/>
          </a:p>
        </p:txBody>
      </p:sp>
      <p:sp>
        <p:nvSpPr>
          <p:cNvPr id="222" name="Google Shape;222;p10:notes">
            <a:extLst>
              <a:ext uri="{FF2B5EF4-FFF2-40B4-BE49-F238E27FC236}">
                <a16:creationId xmlns:a16="http://schemas.microsoft.com/office/drawing/2014/main" id="{8FED73CF-0464-A7B0-FDBB-46FA323858E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25</a:t>
            </a:fld>
            <a:endParaRPr dirty="0"/>
          </a:p>
        </p:txBody>
      </p:sp>
    </p:spTree>
    <p:extLst>
      <p:ext uri="{BB962C8B-B14F-4D97-AF65-F5344CB8AC3E}">
        <p14:creationId xmlns:p14="http://schemas.microsoft.com/office/powerpoint/2010/main" val="855339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26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66379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27</a:t>
            </a:fld>
            <a:endParaRPr lang="fr-FR" dirty="0"/>
          </a:p>
        </p:txBody>
      </p:sp>
    </p:spTree>
    <p:extLst>
      <p:ext uri="{BB962C8B-B14F-4D97-AF65-F5344CB8AC3E}">
        <p14:creationId xmlns:p14="http://schemas.microsoft.com/office/powerpoint/2010/main" val="2315590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28</a:t>
            </a:fld>
            <a:endParaRPr lang="fr-FR" dirty="0"/>
          </a:p>
        </p:txBody>
      </p:sp>
    </p:spTree>
    <p:extLst>
      <p:ext uri="{BB962C8B-B14F-4D97-AF65-F5344CB8AC3E}">
        <p14:creationId xmlns:p14="http://schemas.microsoft.com/office/powerpoint/2010/main" val="1104503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29</a:t>
            </a:fld>
            <a:endParaRPr lang="fr-FR" dirty="0"/>
          </a:p>
        </p:txBody>
      </p:sp>
    </p:spTree>
    <p:extLst>
      <p:ext uri="{BB962C8B-B14F-4D97-AF65-F5344CB8AC3E}">
        <p14:creationId xmlns:p14="http://schemas.microsoft.com/office/powerpoint/2010/main" val="3678050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BCD4BEBA-FB40-4EC3-88D9-C8446BB5172A}"/>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E2B9FFA9-B0C4-E341-2885-127BD4658F9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4FF77E35-8C07-5230-FEBF-90AE88325C9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fr-FR" i="1" dirty="0"/>
              <a:t>1 dizaine est égale à combien d’unités ? Écrivez l’égalité complète sur votre ardoise.</a:t>
            </a:r>
          </a:p>
          <a:p>
            <a:pPr marL="0" lvl="0" indent="0" algn="l" rtl="0">
              <a:spcBef>
                <a:spcPts val="0"/>
              </a:spcBef>
              <a:spcAft>
                <a:spcPts val="0"/>
              </a:spcAft>
              <a:buNone/>
            </a:pPr>
            <a:r>
              <a:rPr lang="fr-FR" dirty="0"/>
              <a:t>Laisser quelques secondes de recherche puis interroger un élève. Compléter les pointillés. </a:t>
            </a:r>
          </a:p>
          <a:p>
            <a:pPr marL="0" lvl="0" indent="0" algn="l" rtl="0">
              <a:spcBef>
                <a:spcPts val="0"/>
              </a:spcBef>
              <a:spcAft>
                <a:spcPts val="0"/>
              </a:spcAft>
              <a:buNone/>
            </a:pPr>
            <a:r>
              <a:rPr lang="fr-FR" b="1" dirty="0"/>
              <a:t>Réponse attendue </a:t>
            </a:r>
            <a:r>
              <a:rPr lang="fr-FR" b="0" dirty="0"/>
              <a:t>:</a:t>
            </a:r>
            <a:r>
              <a:rPr lang="fr-FR" b="1" dirty="0"/>
              <a:t> </a:t>
            </a:r>
            <a:r>
              <a:rPr lang="fr-FR" dirty="0"/>
              <a:t>1 d = 10 u</a:t>
            </a:r>
          </a:p>
          <a:p>
            <a:pPr marL="0" lvl="0" indent="0" algn="l" rtl="0">
              <a:spcBef>
                <a:spcPts val="0"/>
              </a:spcBef>
              <a:spcAft>
                <a:spcPts val="0"/>
              </a:spcAft>
              <a:buNone/>
            </a:pPr>
            <a:r>
              <a:rPr lang="fr-FR" dirty="0"/>
              <a:t>Correction illustrée en vidéo slide suivante.</a:t>
            </a:r>
            <a:endParaRPr dirty="0"/>
          </a:p>
        </p:txBody>
      </p:sp>
      <p:sp>
        <p:nvSpPr>
          <p:cNvPr id="138" name="Google Shape;138;p5:notes">
            <a:extLst>
              <a:ext uri="{FF2B5EF4-FFF2-40B4-BE49-F238E27FC236}">
                <a16:creationId xmlns:a16="http://schemas.microsoft.com/office/drawing/2014/main" id="{D7F477D4-C500-3B35-50D6-627F6F8D793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3</a:t>
            </a:fld>
            <a:endParaRPr dirty="0"/>
          </a:p>
        </p:txBody>
      </p:sp>
    </p:spTree>
    <p:extLst>
      <p:ext uri="{BB962C8B-B14F-4D97-AF65-F5344CB8AC3E}">
        <p14:creationId xmlns:p14="http://schemas.microsoft.com/office/powerpoint/2010/main" val="1486400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1" name="Google Shape;1081;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2C0C4508-F018-A79C-8DB1-A7E118E2224C}"/>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3932A906-6A1E-EBE3-5113-3DA7EAEAC0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16A08A92-190D-2896-9363-ACFD721C819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strike="noStrike" dirty="0"/>
              <a:t>1 dizaine égale 10 unités. C’est avec 10 unités restantes comme celles-ci </a:t>
            </a:r>
            <a:r>
              <a:rPr lang="fr-FR" i="0" strike="noStrike" dirty="0"/>
              <a:t>(les montrer)</a:t>
            </a:r>
            <a:r>
              <a:rPr lang="fr-FR" i="1" strike="noStrike" dirty="0"/>
              <a:t> que l’on peut former 1 dizaine.</a:t>
            </a:r>
            <a:endParaRPr dirty="0"/>
          </a:p>
          <a:p>
            <a:pPr marL="0" lvl="0" indent="0" algn="l" rtl="0">
              <a:spcBef>
                <a:spcPts val="0"/>
              </a:spcBef>
              <a:spcAft>
                <a:spcPts val="0"/>
              </a:spcAft>
              <a:buNone/>
            </a:pPr>
            <a:endParaRPr dirty="0"/>
          </a:p>
        </p:txBody>
      </p:sp>
      <p:sp>
        <p:nvSpPr>
          <p:cNvPr id="138" name="Google Shape;138;p5:notes">
            <a:extLst>
              <a:ext uri="{FF2B5EF4-FFF2-40B4-BE49-F238E27FC236}">
                <a16:creationId xmlns:a16="http://schemas.microsoft.com/office/drawing/2014/main" id="{2ACF9729-20B5-3BF6-6DE2-E5D49C09CAC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4</a:t>
            </a:fld>
            <a:endParaRPr dirty="0"/>
          </a:p>
        </p:txBody>
      </p:sp>
    </p:spTree>
    <p:extLst>
      <p:ext uri="{BB962C8B-B14F-4D97-AF65-F5344CB8AC3E}">
        <p14:creationId xmlns:p14="http://schemas.microsoft.com/office/powerpoint/2010/main" val="199320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51404073-0977-230B-31F1-B8A8406E7E9B}"/>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0B0B1B2A-0EE4-F8D6-5768-80BB216C1D5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4AF02DDE-4345-D50B-BFAC-86D7FBEC5A7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strike="noStrike" dirty="0"/>
              <a:t>Même démarche.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strike="noStrike" dirty="0"/>
              <a:t>Réponse attendue </a:t>
            </a:r>
            <a:r>
              <a:rPr lang="fr-FR" b="0" i="0" strike="noStrike" dirty="0"/>
              <a:t>:</a:t>
            </a:r>
            <a:r>
              <a:rPr lang="fr-FR" b="1" i="0" strike="noStrike" dirty="0"/>
              <a:t> </a:t>
            </a:r>
            <a:r>
              <a:rPr lang="fr-FR" i="0" strike="noStrike" dirty="0"/>
              <a:t>1 c = 100 u</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dirty="0"/>
              <a:t>Correction illustrée en vidéo slide suivante.</a:t>
            </a:r>
            <a:endParaRPr i="0" dirty="0"/>
          </a:p>
        </p:txBody>
      </p:sp>
      <p:sp>
        <p:nvSpPr>
          <p:cNvPr id="138" name="Google Shape;138;p5:notes">
            <a:extLst>
              <a:ext uri="{FF2B5EF4-FFF2-40B4-BE49-F238E27FC236}">
                <a16:creationId xmlns:a16="http://schemas.microsoft.com/office/drawing/2014/main" id="{C8825FB0-F8EE-625E-C8BC-3A2C0855CEE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5</a:t>
            </a:fld>
            <a:endParaRPr dirty="0"/>
          </a:p>
        </p:txBody>
      </p:sp>
    </p:spTree>
    <p:extLst>
      <p:ext uri="{BB962C8B-B14F-4D97-AF65-F5344CB8AC3E}">
        <p14:creationId xmlns:p14="http://schemas.microsoft.com/office/powerpoint/2010/main" val="3846773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C0679D7D-AD7A-CE76-26A2-2F4AB1C7ED6E}"/>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E13C4C65-63B4-8351-DBC7-6B70E5E8410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9589BFE8-7651-0E40-6BEB-BFE49F2FE45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strike="noStrike" dirty="0"/>
              <a:t>Lancer la vidéo.</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strike="noStrike" dirty="0"/>
              <a:t>1 centaine égale 100 unités. Il y a 100 unités dans 1 centaine.</a:t>
            </a:r>
            <a:endParaRPr lang="fr-FR" dirty="0"/>
          </a:p>
          <a:p>
            <a:pPr marL="0" lvl="0" indent="0" algn="l" rtl="0">
              <a:spcBef>
                <a:spcPts val="0"/>
              </a:spcBef>
              <a:spcAft>
                <a:spcPts val="0"/>
              </a:spcAft>
              <a:buNone/>
            </a:pPr>
            <a:endParaRPr lang="fr-FR" dirty="0"/>
          </a:p>
        </p:txBody>
      </p:sp>
      <p:sp>
        <p:nvSpPr>
          <p:cNvPr id="138" name="Google Shape;138;p5:notes">
            <a:extLst>
              <a:ext uri="{FF2B5EF4-FFF2-40B4-BE49-F238E27FC236}">
                <a16:creationId xmlns:a16="http://schemas.microsoft.com/office/drawing/2014/main" id="{BE0C4C3D-697B-5D49-F1D5-45BAA8604C6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6</a:t>
            </a:fld>
            <a:endParaRPr dirty="0"/>
          </a:p>
        </p:txBody>
      </p:sp>
    </p:spTree>
    <p:extLst>
      <p:ext uri="{BB962C8B-B14F-4D97-AF65-F5344CB8AC3E}">
        <p14:creationId xmlns:p14="http://schemas.microsoft.com/office/powerpoint/2010/main" val="3391436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D2425034-A098-D4E9-A926-040A5ACC92DF}"/>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89C32675-0100-99F1-73A5-12B409F457C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FD6BCC05-C8EC-9676-DE95-0B3C65C45AF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strike="noStrike" dirty="0"/>
              <a:t>Réponse attendue </a:t>
            </a:r>
            <a:r>
              <a:rPr lang="fr-FR" b="0" i="0" strike="noStrike" dirty="0"/>
              <a:t>:</a:t>
            </a:r>
            <a:r>
              <a:rPr lang="fr-FR" b="1" i="0" strike="noStrike" dirty="0"/>
              <a:t> </a:t>
            </a:r>
            <a:r>
              <a:rPr lang="fr-FR" i="0" strike="noStrike" dirty="0"/>
              <a:t>1 m = 1 000 u</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Correction illustrée en vidéo slide suivante.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dirty="0"/>
          </a:p>
          <a:p>
            <a:pPr marL="0" lvl="0" indent="0" algn="l" rtl="0">
              <a:spcBef>
                <a:spcPts val="0"/>
              </a:spcBef>
              <a:spcAft>
                <a:spcPts val="0"/>
              </a:spcAft>
              <a:buNone/>
            </a:pPr>
            <a:endParaRPr dirty="0"/>
          </a:p>
        </p:txBody>
      </p:sp>
      <p:sp>
        <p:nvSpPr>
          <p:cNvPr id="138" name="Google Shape;138;p5:notes">
            <a:extLst>
              <a:ext uri="{FF2B5EF4-FFF2-40B4-BE49-F238E27FC236}">
                <a16:creationId xmlns:a16="http://schemas.microsoft.com/office/drawing/2014/main" id="{CE46EB92-8E16-AC65-3157-2A6E4F6AE83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7</a:t>
            </a:fld>
            <a:endParaRPr dirty="0"/>
          </a:p>
        </p:txBody>
      </p:sp>
    </p:spTree>
    <p:extLst>
      <p:ext uri="{BB962C8B-B14F-4D97-AF65-F5344CB8AC3E}">
        <p14:creationId xmlns:p14="http://schemas.microsoft.com/office/powerpoint/2010/main" val="3173371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323DCE8E-A677-FD74-BC9E-977AA61AA868}"/>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E473E568-903A-DB48-4E0F-783DAD4F61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4EC5BE72-701F-1249-C346-65ABD3E8C4E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strike="noStrike" dirty="0"/>
              <a:t>Lancer la vidéo.</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strike="noStrike" dirty="0"/>
              <a:t>1 millier égal 1 000 unités. Il y a 1 000 unités dans 1 millier.</a:t>
            </a:r>
            <a:endParaRPr lang="fr-FR" dirty="0"/>
          </a:p>
          <a:p>
            <a:pPr marL="0" lvl="0" indent="0" algn="l" rtl="0">
              <a:spcBef>
                <a:spcPts val="0"/>
              </a:spcBef>
              <a:spcAft>
                <a:spcPts val="0"/>
              </a:spcAft>
              <a:buNone/>
            </a:pPr>
            <a:endParaRPr lang="fr-FR" dirty="0"/>
          </a:p>
        </p:txBody>
      </p:sp>
      <p:sp>
        <p:nvSpPr>
          <p:cNvPr id="138" name="Google Shape;138;p5:notes">
            <a:extLst>
              <a:ext uri="{FF2B5EF4-FFF2-40B4-BE49-F238E27FC236}">
                <a16:creationId xmlns:a16="http://schemas.microsoft.com/office/drawing/2014/main" id="{5F3F4797-9A1A-BF06-24F0-5B628E43457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8</a:t>
            </a:fld>
            <a:endParaRPr dirty="0"/>
          </a:p>
        </p:txBody>
      </p:sp>
    </p:spTree>
    <p:extLst>
      <p:ext uri="{BB962C8B-B14F-4D97-AF65-F5344CB8AC3E}">
        <p14:creationId xmlns:p14="http://schemas.microsoft.com/office/powerpoint/2010/main" val="786868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2E2D6BD5-B2F6-180D-9ECE-24D7EAED66FD}"/>
            </a:ext>
          </a:extLst>
        </p:cNvPr>
        <p:cNvGrpSpPr/>
        <p:nvPr/>
      </p:nvGrpSpPr>
      <p:grpSpPr>
        <a:xfrm>
          <a:off x="0" y="0"/>
          <a:ext cx="0" cy="0"/>
          <a:chOff x="0" y="0"/>
          <a:chExt cx="0" cy="0"/>
        </a:xfrm>
      </p:grpSpPr>
      <p:sp>
        <p:nvSpPr>
          <p:cNvPr id="136" name="Google Shape;136;p5:notes">
            <a:extLst>
              <a:ext uri="{FF2B5EF4-FFF2-40B4-BE49-F238E27FC236}">
                <a16:creationId xmlns:a16="http://schemas.microsoft.com/office/drawing/2014/main" id="{02A4459F-980C-103D-C096-5067ED657C4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5:notes">
            <a:extLst>
              <a:ext uri="{FF2B5EF4-FFF2-40B4-BE49-F238E27FC236}">
                <a16:creationId xmlns:a16="http://schemas.microsoft.com/office/drawing/2014/main" id="{A8436597-7461-75F0-AC75-49DA0EEBF4C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strike="noStrike" dirty="0"/>
              <a:t>Réponse attendue</a:t>
            </a:r>
            <a:r>
              <a:rPr lang="fr-FR" b="0" i="0" strike="noStrike" dirty="0"/>
              <a:t> : </a:t>
            </a:r>
            <a:r>
              <a:rPr lang="fr-FR" i="0" strike="noStrike" dirty="0"/>
              <a:t>1 c = 10 d</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dirty="0"/>
              <a:t>Correction illustrée en vidéo slide suivante.</a:t>
            </a:r>
          </a:p>
        </p:txBody>
      </p:sp>
      <p:sp>
        <p:nvSpPr>
          <p:cNvPr id="138" name="Google Shape;138;p5:notes">
            <a:extLst>
              <a:ext uri="{FF2B5EF4-FFF2-40B4-BE49-F238E27FC236}">
                <a16:creationId xmlns:a16="http://schemas.microsoft.com/office/drawing/2014/main" id="{72D79E0F-328A-7AA4-89CC-EE8BAE80321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9</a:t>
            </a:fld>
            <a:endParaRPr dirty="0"/>
          </a:p>
        </p:txBody>
      </p:sp>
    </p:spTree>
    <p:extLst>
      <p:ext uri="{BB962C8B-B14F-4D97-AF65-F5344CB8AC3E}">
        <p14:creationId xmlns:p14="http://schemas.microsoft.com/office/powerpoint/2010/main" val="36427100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3312F75D-4240-820A-91D6-33DCF02D5C9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lt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p:cSld name="1_Titre et contenu">
    <p:spTree>
      <p:nvGrpSpPr>
        <p:cNvPr id="1" name="Shape 25"/>
        <p:cNvGrpSpPr/>
        <p:nvPr/>
      </p:nvGrpSpPr>
      <p:grpSpPr>
        <a:xfrm>
          <a:off x="0" y="0"/>
          <a:ext cx="0" cy="0"/>
          <a:chOff x="0" y="0"/>
          <a:chExt cx="0" cy="0"/>
        </a:xfrm>
      </p:grpSpPr>
      <p:sp>
        <p:nvSpPr>
          <p:cNvPr id="26" name="Google Shape;26;p92"/>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92"/>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92"/>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92"/>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 name="Google Shape;30;p92"/>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31" name="Google Shape;31;p92"/>
          <p:cNvPicPr preferRelativeResize="0"/>
          <p:nvPr/>
        </p:nvPicPr>
        <p:blipFill rotWithShape="1">
          <a:blip r:embed="rId3">
            <a:alphaModFix/>
          </a:blip>
          <a:srcRect/>
          <a:stretch/>
        </p:blipFill>
        <p:spPr>
          <a:xfrm>
            <a:off x="3467840" y="1734532"/>
            <a:ext cx="2131447" cy="1660601"/>
          </a:xfrm>
          <a:prstGeom prst="rect">
            <a:avLst/>
          </a:prstGeom>
          <a:noFill/>
          <a:ln>
            <a:noFill/>
          </a:ln>
        </p:spPr>
      </p:pic>
      <p:pic>
        <p:nvPicPr>
          <p:cNvPr id="32" name="Google Shape;32;p92"/>
          <p:cNvPicPr preferRelativeResize="0"/>
          <p:nvPr/>
        </p:nvPicPr>
        <p:blipFill rotWithShape="1">
          <a:blip r:embed="rId4">
            <a:alphaModFix/>
          </a:blip>
          <a:srcRect/>
          <a:stretch/>
        </p:blipFill>
        <p:spPr>
          <a:xfrm>
            <a:off x="3584788" y="4580462"/>
            <a:ext cx="1897549" cy="9799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49" y="0"/>
            <a:ext cx="6162581"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pic>
        <p:nvPicPr>
          <p:cNvPr id="7" name="Image 6">
            <a:extLst>
              <a:ext uri="{FF2B5EF4-FFF2-40B4-BE49-F238E27FC236}">
                <a16:creationId xmlns:a16="http://schemas.microsoft.com/office/drawing/2014/main" id="{05AE12C4-B456-45A6-A54A-1DC6E079BE9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771294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1_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260700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6029608"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EFFB1A13-B56B-495C-A63E-82765F4EE0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686286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9"/>
        <p:cNvGrpSpPr/>
        <p:nvPr/>
      </p:nvGrpSpPr>
      <p:grpSpPr>
        <a:xfrm>
          <a:off x="0" y="0"/>
          <a:ext cx="0" cy="0"/>
          <a:chOff x="0" y="0"/>
          <a:chExt cx="0" cy="0"/>
        </a:xfrm>
      </p:grpSpPr>
      <p:sp>
        <p:nvSpPr>
          <p:cNvPr id="100" name="Google Shape;100;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 name="Google Shape;101;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 name="Google Shape;102;p42"/>
          <p:cNvSpPr txBox="1">
            <a:spLocks noGrp="1"/>
          </p:cNvSpPr>
          <p:nvPr>
            <p:ph type="title"/>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03" name="Google Shape;103;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05"/>
        <p:cNvGrpSpPr/>
        <p:nvPr/>
      </p:nvGrpSpPr>
      <p:grpSpPr>
        <a:xfrm>
          <a:off x="0" y="0"/>
          <a:ext cx="0" cy="0"/>
          <a:chOff x="0" y="0"/>
          <a:chExt cx="0" cy="0"/>
        </a:xfrm>
      </p:grpSpPr>
      <p:sp>
        <p:nvSpPr>
          <p:cNvPr id="106" name="Google Shape;106;p50"/>
          <p:cNvSpPr/>
          <p:nvPr/>
        </p:nvSpPr>
        <p:spPr>
          <a:xfrm>
            <a:off x="0" y="0"/>
            <a:ext cx="9144000" cy="476672"/>
          </a:xfrm>
          <a:prstGeom prst="rect">
            <a:avLst/>
          </a:prstGeom>
          <a:solidFill>
            <a:srgbClr val="61C4D1"/>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107" name="Google Shape;107;p50"/>
          <p:cNvSpPr txBox="1">
            <a:spLocks noGrp="1"/>
          </p:cNvSpPr>
          <p:nvPr>
            <p:ph type="title"/>
          </p:nvPr>
        </p:nvSpPr>
        <p:spPr>
          <a:xfrm>
            <a:off x="72468" y="0"/>
            <a:ext cx="4113032" cy="476673"/>
          </a:xfrm>
          <a:prstGeom prst="rect">
            <a:avLst/>
          </a:prstGeom>
          <a:solidFill>
            <a:srgbClr val="61C4D1"/>
          </a:solid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50"/>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50"/>
          <p:cNvSpPr/>
          <p:nvPr/>
        </p:nvSpPr>
        <p:spPr>
          <a:xfrm>
            <a:off x="18039"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66" r:id="rId4"/>
    <p:sldLayoutId id="2147483667" r:id="rId5"/>
    <p:sldLayoutId id="2147483668"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
        <p:cNvGrpSpPr/>
        <p:nvPr/>
      </p:nvGrpSpPr>
      <p:grpSpPr>
        <a:xfrm>
          <a:off x="0" y="0"/>
          <a:ext cx="0" cy="0"/>
          <a:chOff x="0" y="0"/>
          <a:chExt cx="0" cy="0"/>
        </a:xfrm>
      </p:grpSpPr>
      <p:sp>
        <p:nvSpPr>
          <p:cNvPr id="94" name="Google Shape;94;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5" name="Google Shape;95;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6" name="Google Shape;96;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8" name="Google Shape;98;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23.png"/><Relationship Id="rId5" Type="http://schemas.openxmlformats.org/officeDocument/2006/relationships/image" Target="../media/image22.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
          <p:cNvSpPr txBox="1">
            <a:spLocks noGrp="1"/>
          </p:cNvSpPr>
          <p:nvPr>
            <p:ph type="ctrTitle"/>
          </p:nvPr>
        </p:nvSpPr>
        <p:spPr>
          <a:xfrm>
            <a:off x="685800" y="3040950"/>
            <a:ext cx="7772400" cy="776100"/>
          </a:xfrm>
          <a:prstGeom prst="rect">
            <a:avLst/>
          </a:prstGeom>
          <a:noFill/>
          <a:ln>
            <a:noFill/>
          </a:ln>
        </p:spPr>
        <p:txBody>
          <a:bodyPr spcFirstLastPara="1" wrap="square" lIns="91425" tIns="45700" rIns="91425" bIns="45700" anchor="b" anchorCtr="0">
            <a:normAutofit fontScale="90000"/>
          </a:bodyPr>
          <a:lstStyle/>
          <a:p>
            <a:pPr lvl="0"/>
            <a:r>
              <a:rPr lang="fr-FR" dirty="0"/>
              <a:t>60. LES NOMBRES JUSQU’À 10 000</a:t>
            </a:r>
            <a:br>
              <a:rPr lang="fr-FR" dirty="0"/>
            </a:br>
            <a:r>
              <a:rPr lang="fr-FR" dirty="0"/>
              <a:t>Le</a:t>
            </a:r>
            <a:r>
              <a:rPr lang="fr-FR" dirty="0">
                <a:solidFill>
                  <a:schemeClr val="bg1"/>
                </a:solidFill>
              </a:rPr>
              <a:t>s unités de numération</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F2BA7887-9D44-044F-89BD-C74BD4C8BE89}"/>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DAAA480B-EB51-6858-3D64-56930323865F}"/>
              </a:ext>
            </a:extLst>
          </p:cNvPr>
          <p:cNvPicPr>
            <a:picLocks noGrp="1" noRot="1" noMove="1" noResize="1" noEditPoints="1" noAdjustHandles="1" noChangeArrowheads="1" noChangeShapeType="1" noCrop="1"/>
          </p:cNvPicPr>
          <p:nvPr>
            <p:ph idx="1"/>
          </p:nvPr>
        </p:nvPicPr>
        <p:blipFill>
          <a:blip r:embed="rId5"/>
          <a:stretch>
            <a:fillRect/>
          </a:stretch>
        </p:blipFill>
        <p:spPr>
          <a:xfrm>
            <a:off x="-1" y="0"/>
            <a:ext cx="9144000" cy="6858000"/>
          </a:xfrm>
        </p:spPr>
      </p:pic>
      <p:pic>
        <p:nvPicPr>
          <p:cNvPr id="2" name="1c_10d">
            <a:hlinkClick r:id="" action="ppaction://media"/>
            <a:extLst>
              <a:ext uri="{FF2B5EF4-FFF2-40B4-BE49-F238E27FC236}">
                <a16:creationId xmlns:a16="http://schemas.microsoft.com/office/drawing/2014/main" id="{FED9D62E-0F6A-1B77-41D1-AD8872F1B188}"/>
              </a:ext>
            </a:extLst>
          </p:cNvPr>
          <p:cNvPicPr>
            <a:picLocks noChangeAspect="1"/>
          </p:cNvPicPr>
          <p:nvPr>
            <a:videoFile r:link="rId2"/>
            <p:extLst>
              <p:ext uri="{DAA4B4D4-6D71-4841-9C94-3DE7FCFB9230}">
                <p14:media xmlns:p14="http://schemas.microsoft.com/office/powerpoint/2010/main" r:embed="rId1"/>
              </p:ext>
            </p:extLst>
          </p:nvPr>
        </p:nvPicPr>
        <p:blipFill>
          <a:blip r:embed="rId6"/>
          <a:srcRect l="7049" r="6700"/>
          <a:stretch>
            <a:fillRect/>
          </a:stretch>
        </p:blipFill>
        <p:spPr>
          <a:xfrm>
            <a:off x="722588" y="2913213"/>
            <a:ext cx="5537200" cy="3611217"/>
          </a:xfrm>
          <a:prstGeom prst="rect">
            <a:avLst/>
          </a:prstGeom>
        </p:spPr>
      </p:pic>
    </p:spTree>
    <p:extLst>
      <p:ext uri="{BB962C8B-B14F-4D97-AF65-F5344CB8AC3E}">
        <p14:creationId xmlns:p14="http://schemas.microsoft.com/office/powerpoint/2010/main" val="132974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B899AD0C-06ED-3604-4CC4-B37AB71B675A}"/>
            </a:ext>
          </a:extLst>
        </p:cNvPr>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68134F54-F8C7-D13A-5D0F-5B2BECDB7815}"/>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575368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007AD383-E307-603C-5A85-982F9C4882F7}"/>
              </a:ext>
            </a:extLst>
          </p:cNvPr>
          <p:cNvPicPr>
            <a:picLocks noGrp="1" noRot="1" noMove="1" noResize="1" noEditPoints="1" noAdjustHandles="1" noChangeArrowheads="1" noChangeShapeType="1" noCrop="1"/>
          </p:cNvPicPr>
          <p:nvPr>
            <p:ph idx="1"/>
          </p:nvPr>
        </p:nvPicPr>
        <p:blipFill>
          <a:blip r:embed="rId5"/>
          <a:stretch>
            <a:fillRect/>
          </a:stretch>
        </p:blipFill>
        <p:spPr>
          <a:xfrm>
            <a:off x="-1" y="0"/>
            <a:ext cx="9144000" cy="6858000"/>
          </a:xfrm>
        </p:spPr>
      </p:pic>
      <p:pic>
        <p:nvPicPr>
          <p:cNvPr id="2" name="1m_10c">
            <a:hlinkClick r:id="" action="ppaction://media"/>
            <a:extLst>
              <a:ext uri="{FF2B5EF4-FFF2-40B4-BE49-F238E27FC236}">
                <a16:creationId xmlns:a16="http://schemas.microsoft.com/office/drawing/2014/main" id="{0FE9ECEF-AE3F-D73C-79E1-8EDB71B4F800}"/>
              </a:ext>
            </a:extLst>
          </p:cNvPr>
          <p:cNvPicPr>
            <a:picLocks noChangeAspect="1"/>
          </p:cNvPicPr>
          <p:nvPr>
            <a:videoFile r:link="rId2"/>
            <p:extLst>
              <p:ext uri="{DAA4B4D4-6D71-4841-9C94-3DE7FCFB9230}">
                <p14:media xmlns:p14="http://schemas.microsoft.com/office/powerpoint/2010/main" r:embed="rId1"/>
              </p:ext>
            </p:extLst>
          </p:nvPr>
        </p:nvPicPr>
        <p:blipFill>
          <a:blip r:embed="rId6"/>
          <a:srcRect l="8021" r="7396"/>
          <a:stretch>
            <a:fillRect/>
          </a:stretch>
        </p:blipFill>
        <p:spPr>
          <a:xfrm>
            <a:off x="628649" y="2555561"/>
            <a:ext cx="6280151" cy="41764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EC4AC99F-6596-A1F4-5438-169A83A58DD2}"/>
            </a:ext>
          </a:extLst>
        </p:cNvPr>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4AB8992C-D154-575C-15B5-3C0422AC50B8}"/>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41878073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6D3E6394-A724-F166-A972-03471F343944}"/>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5B58AC67-9DCE-CE38-6A56-F65BD200436A}"/>
              </a:ext>
            </a:extLst>
          </p:cNvPr>
          <p:cNvPicPr>
            <a:picLocks noGrp="1" noRot="1" noMove="1" noResize="1" noEditPoints="1" noAdjustHandles="1" noChangeArrowheads="1" noChangeShapeType="1" noCrop="1"/>
          </p:cNvPicPr>
          <p:nvPr>
            <p:ph idx="1"/>
          </p:nvPr>
        </p:nvPicPr>
        <p:blipFill>
          <a:blip r:embed="rId5"/>
          <a:stretch>
            <a:fillRect/>
          </a:stretch>
        </p:blipFill>
        <p:spPr>
          <a:xfrm>
            <a:off x="-1" y="0"/>
            <a:ext cx="9144000" cy="6858000"/>
          </a:xfrm>
        </p:spPr>
      </p:pic>
      <p:pic>
        <p:nvPicPr>
          <p:cNvPr id="2" name="1m_100d">
            <a:hlinkClick r:id="" action="ppaction://media"/>
            <a:extLst>
              <a:ext uri="{FF2B5EF4-FFF2-40B4-BE49-F238E27FC236}">
                <a16:creationId xmlns:a16="http://schemas.microsoft.com/office/drawing/2014/main" id="{9A6D821F-4BCA-A3B5-450B-0D65BAAFFADD}"/>
              </a:ext>
            </a:extLst>
          </p:cNvPr>
          <p:cNvPicPr>
            <a:picLocks noChangeAspect="1"/>
          </p:cNvPicPr>
          <p:nvPr>
            <a:videoFile r:link="rId2"/>
            <p:extLst>
              <p:ext uri="{DAA4B4D4-6D71-4841-9C94-3DE7FCFB9230}">
                <p14:media xmlns:p14="http://schemas.microsoft.com/office/powerpoint/2010/main" r:embed="rId1"/>
              </p:ext>
            </p:extLst>
          </p:nvPr>
        </p:nvPicPr>
        <p:blipFill>
          <a:blip r:embed="rId6"/>
          <a:srcRect l="1493" t="5999" r="1974" b="7813"/>
          <a:stretch>
            <a:fillRect/>
          </a:stretch>
        </p:blipFill>
        <p:spPr>
          <a:xfrm>
            <a:off x="749300" y="2793999"/>
            <a:ext cx="5664201" cy="3792933"/>
          </a:xfrm>
          <a:prstGeom prst="rect">
            <a:avLst/>
          </a:prstGeom>
        </p:spPr>
      </p:pic>
    </p:spTree>
    <p:extLst>
      <p:ext uri="{BB962C8B-B14F-4D97-AF65-F5344CB8AC3E}">
        <p14:creationId xmlns:p14="http://schemas.microsoft.com/office/powerpoint/2010/main" val="381418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7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3" name="Titre 2">
            <a:extLst>
              <a:ext uri="{FF2B5EF4-FFF2-40B4-BE49-F238E27FC236}">
                <a16:creationId xmlns:a16="http://schemas.microsoft.com/office/drawing/2014/main" id="{1C6D84B8-42B5-51C1-5C00-941FB0CE76F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4EAC060-F3E6-5DB1-1571-38C748EB54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75243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Titre 3">
            <a:extLst>
              <a:ext uri="{FF2B5EF4-FFF2-40B4-BE49-F238E27FC236}">
                <a16:creationId xmlns:a16="http://schemas.microsoft.com/office/drawing/2014/main" id="{849EC65C-BFF1-BB92-B61F-42D53D6CBB6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66E9E97-B872-72B6-EAA4-41556911A86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9487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Titre 3">
            <a:extLst>
              <a:ext uri="{FF2B5EF4-FFF2-40B4-BE49-F238E27FC236}">
                <a16:creationId xmlns:a16="http://schemas.microsoft.com/office/drawing/2014/main" id="{203C1986-6407-D3F0-95CE-ABDCD90658B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E715E8C-F899-BE8E-C40A-B199553ADFA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90755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3" name="Titre 2">
            <a:extLst>
              <a:ext uri="{FF2B5EF4-FFF2-40B4-BE49-F238E27FC236}">
                <a16:creationId xmlns:a16="http://schemas.microsoft.com/office/drawing/2014/main" id="{6EB96865-E4EE-DE21-559A-B4FB9961552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A9CBCEC-77BA-C7FB-AA39-D990B58F81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20810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3" name="Titre 2">
            <a:extLst>
              <a:ext uri="{FF2B5EF4-FFF2-40B4-BE49-F238E27FC236}">
                <a16:creationId xmlns:a16="http://schemas.microsoft.com/office/drawing/2014/main" id="{E4211857-7698-9FCD-826F-1F05CCE4EC3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CF7201B-9720-D2F7-8CE5-4A9DAB7948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86532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203AD7C5-9A4F-2478-5BF1-FEE338FC74FE}"/>
            </a:ext>
          </a:extLst>
        </p:cNvPr>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F24BA419-C648-6CE1-2275-3D280E1C7F2E}"/>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0752047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Titre 3">
            <a:extLst>
              <a:ext uri="{FF2B5EF4-FFF2-40B4-BE49-F238E27FC236}">
                <a16:creationId xmlns:a16="http://schemas.microsoft.com/office/drawing/2014/main" id="{21364D2C-9B40-FD01-AC2B-00BCB034410E}"/>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C77EC04-A549-0E8C-A4EC-AA74B79B643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72237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3" name="Titre 2">
            <a:extLst>
              <a:ext uri="{FF2B5EF4-FFF2-40B4-BE49-F238E27FC236}">
                <a16:creationId xmlns:a16="http://schemas.microsoft.com/office/drawing/2014/main" id="{E407260C-C01F-9360-9F17-5C45A44C39E6}"/>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B9194D3-38BC-F71B-F119-DDB2A476755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81758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6" name="Titre 5">
            <a:extLst>
              <a:ext uri="{FF2B5EF4-FFF2-40B4-BE49-F238E27FC236}">
                <a16:creationId xmlns:a16="http://schemas.microsoft.com/office/drawing/2014/main" id="{272F552B-8934-5F0D-6CD2-D6D94743B949}"/>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3FD2C9FF-3B5C-6697-9C70-9662FBB605D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548713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7" name="Titre 6">
            <a:extLst>
              <a:ext uri="{FF2B5EF4-FFF2-40B4-BE49-F238E27FC236}">
                <a16:creationId xmlns:a16="http://schemas.microsoft.com/office/drawing/2014/main" id="{01A221B6-C61C-3925-CE01-EE30BF7C788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D9BFC50F-404C-141A-3A3C-34D8A607BF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80077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3">
          <a:extLst>
            <a:ext uri="{FF2B5EF4-FFF2-40B4-BE49-F238E27FC236}">
              <a16:creationId xmlns:a16="http://schemas.microsoft.com/office/drawing/2014/main" id="{84DA7126-2813-0414-B082-3A7290F285A5}"/>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D1C2C231-8F5B-A8BB-8D8D-1AAD0CB7C8D7}"/>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492769F0-F366-18E9-2FD3-FF687D7B88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226241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3">
          <a:extLst>
            <a:ext uri="{FF2B5EF4-FFF2-40B4-BE49-F238E27FC236}">
              <a16:creationId xmlns:a16="http://schemas.microsoft.com/office/drawing/2014/main" id="{3E009991-C570-D1AC-65ED-D85954C89232}"/>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32C2EA59-6BE2-5E69-1922-96C47D497D0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5C1BAFE0-543C-7898-ADE8-29E60E19948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663296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6BF7826-00DB-6CD2-15A9-62670F27924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D72D25F-694F-0272-B1D1-35F164B905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4414111-26EA-C381-34E1-10CC4862C81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3E05152-FA8B-52B6-5C29-1435B1CC2A6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085033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307FCB93-E45B-B82F-B229-ADD388E2AA7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FF5F5A4-8419-9AF2-7AFD-659F57EF5A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538248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348DD62C-6BE9-5BAB-39E2-D6C589B1CFA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42FF91F-5C56-908F-A26C-A07EA3BBAB8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27988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09970154-AC5B-86E3-4E7A-06736D67E9C4}"/>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2EC44DD0-3578-DB94-0A5A-29E55B41E542}"/>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391010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 name="Titre 2">
            <a:extLst>
              <a:ext uri="{FF2B5EF4-FFF2-40B4-BE49-F238E27FC236}">
                <a16:creationId xmlns:a16="http://schemas.microsoft.com/office/drawing/2014/main" id="{A4783962-C03E-7C8D-6D97-3E088493E7E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41820C5-AD32-B019-750A-414D682C4A7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3" name="Titre 2">
            <a:extLst>
              <a:ext uri="{FF2B5EF4-FFF2-40B4-BE49-F238E27FC236}">
                <a16:creationId xmlns:a16="http://schemas.microsoft.com/office/drawing/2014/main" id="{6538F3A5-5ADC-D6D0-6167-269653545F7F}"/>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F7D6BB4-2372-4DFC-00E7-A750377B762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2B977305-B5F0-ACD6-20DB-2AAC023DBF0A}"/>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3A601C94-AF9D-D4D1-4C7A-3C39EE4CFB79}"/>
              </a:ext>
            </a:extLst>
          </p:cNvPr>
          <p:cNvPicPr>
            <a:picLocks noGrp="1" noRot="1" noMove="1" noResize="1" noEditPoints="1" noAdjustHandles="1" noChangeArrowheads="1" noChangeShapeType="1" noCrop="1"/>
          </p:cNvPicPr>
          <p:nvPr>
            <p:ph idx="1"/>
          </p:nvPr>
        </p:nvPicPr>
        <p:blipFill>
          <a:blip r:embed="rId5"/>
          <a:stretch>
            <a:fillRect/>
          </a:stretch>
        </p:blipFill>
        <p:spPr>
          <a:xfrm>
            <a:off x="-1" y="0"/>
            <a:ext cx="9144000" cy="6858000"/>
          </a:xfrm>
        </p:spPr>
      </p:pic>
      <p:pic>
        <p:nvPicPr>
          <p:cNvPr id="2" name="1d_10u">
            <a:hlinkClick r:id="" action="ppaction://media"/>
            <a:extLst>
              <a:ext uri="{FF2B5EF4-FFF2-40B4-BE49-F238E27FC236}">
                <a16:creationId xmlns:a16="http://schemas.microsoft.com/office/drawing/2014/main" id="{EF8B3E76-1823-3951-647C-B3F8A3F88329}"/>
              </a:ext>
            </a:extLst>
          </p:cNvPr>
          <p:cNvPicPr>
            <a:picLocks noChangeAspect="1"/>
          </p:cNvPicPr>
          <p:nvPr>
            <a:videoFile r:link="rId2"/>
            <p:extLst>
              <p:ext uri="{DAA4B4D4-6D71-4841-9C94-3DE7FCFB9230}">
                <p14:media xmlns:p14="http://schemas.microsoft.com/office/powerpoint/2010/main" r:embed="rId1"/>
              </p:ext>
            </p:extLst>
          </p:nvPr>
        </p:nvPicPr>
        <p:blipFill>
          <a:blip r:embed="rId6"/>
          <a:srcRect l="15930" t="10741" r="9389" b="11667"/>
          <a:stretch>
            <a:fillRect/>
          </a:stretch>
        </p:blipFill>
        <p:spPr>
          <a:xfrm>
            <a:off x="878023" y="2463260"/>
            <a:ext cx="6330081" cy="3699415"/>
          </a:xfrm>
          <a:prstGeom prst="rect">
            <a:avLst/>
          </a:prstGeom>
        </p:spPr>
      </p:pic>
    </p:spTree>
    <p:extLst>
      <p:ext uri="{BB962C8B-B14F-4D97-AF65-F5344CB8AC3E}">
        <p14:creationId xmlns:p14="http://schemas.microsoft.com/office/powerpoint/2010/main" val="3209708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4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0CBA4893-6C0E-A51A-D2C2-1F6DF729DFFD}"/>
            </a:ext>
          </a:extLst>
        </p:cNvPr>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58A06100-3C5E-A746-8B0E-42C6E5EE198A}"/>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864949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DEAB04F3-751E-3818-6C2F-A60BF0D3432D}"/>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D66F4338-57E7-5F9C-C037-9E5DD6D97766}"/>
              </a:ext>
            </a:extLst>
          </p:cNvPr>
          <p:cNvPicPr>
            <a:picLocks noGrp="1" noRot="1" noMove="1" noResize="1" noEditPoints="1" noAdjustHandles="1" noChangeArrowheads="1" noChangeShapeType="1" noCrop="1"/>
          </p:cNvPicPr>
          <p:nvPr>
            <p:ph idx="1"/>
          </p:nvPr>
        </p:nvPicPr>
        <p:blipFill>
          <a:blip r:embed="rId5"/>
          <a:stretch>
            <a:fillRect/>
          </a:stretch>
        </p:blipFill>
        <p:spPr>
          <a:xfrm>
            <a:off x="-1" y="0"/>
            <a:ext cx="9144000" cy="6858000"/>
          </a:xfrm>
        </p:spPr>
      </p:pic>
      <p:pic>
        <p:nvPicPr>
          <p:cNvPr id="2" name="1c_100u">
            <a:hlinkClick r:id="" action="ppaction://media"/>
            <a:extLst>
              <a:ext uri="{FF2B5EF4-FFF2-40B4-BE49-F238E27FC236}">
                <a16:creationId xmlns:a16="http://schemas.microsoft.com/office/drawing/2014/main" id="{E2FD633D-9DEA-4314-F330-95B676979847}"/>
              </a:ext>
            </a:extLst>
          </p:cNvPr>
          <p:cNvPicPr>
            <a:picLocks noChangeAspect="1"/>
          </p:cNvPicPr>
          <p:nvPr>
            <a:videoFile r:link="rId2"/>
            <p:extLst>
              <p:ext uri="{DAA4B4D4-6D71-4841-9C94-3DE7FCFB9230}">
                <p14:media xmlns:p14="http://schemas.microsoft.com/office/powerpoint/2010/main" r:embed="rId1"/>
              </p:ext>
            </p:extLst>
          </p:nvPr>
        </p:nvPicPr>
        <p:blipFill>
          <a:blip r:embed="rId6"/>
          <a:srcRect l="11702" t="1" r="17174" b="14729"/>
          <a:stretch>
            <a:fillRect/>
          </a:stretch>
        </p:blipFill>
        <p:spPr>
          <a:xfrm>
            <a:off x="853676" y="2460917"/>
            <a:ext cx="5991624" cy="4040632"/>
          </a:xfrm>
          <a:prstGeom prst="rect">
            <a:avLst/>
          </a:prstGeom>
        </p:spPr>
      </p:pic>
    </p:spTree>
    <p:extLst>
      <p:ext uri="{BB962C8B-B14F-4D97-AF65-F5344CB8AC3E}">
        <p14:creationId xmlns:p14="http://schemas.microsoft.com/office/powerpoint/2010/main" val="1247950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9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FFA8F34B-8A52-4075-EE99-7E95F79001CC}"/>
            </a:ext>
          </a:extLst>
        </p:cNvPr>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D98CF79D-09D1-F9C0-7B7A-4BFC0FD112AE}"/>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5738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8EAA09C4-92BA-7B8C-3696-E7367FEFEFB9}"/>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10B35899-1590-CE9E-32DD-0204883EFC35}"/>
              </a:ext>
            </a:extLst>
          </p:cNvPr>
          <p:cNvPicPr>
            <a:picLocks noGrp="1" noRot="1" noMove="1" noResize="1" noEditPoints="1" noAdjustHandles="1" noChangeArrowheads="1" noChangeShapeType="1" noCrop="1"/>
          </p:cNvPicPr>
          <p:nvPr>
            <p:ph idx="1"/>
          </p:nvPr>
        </p:nvPicPr>
        <p:blipFill>
          <a:blip r:embed="rId5"/>
          <a:stretch>
            <a:fillRect/>
          </a:stretch>
        </p:blipFill>
        <p:spPr>
          <a:xfrm>
            <a:off x="-1" y="0"/>
            <a:ext cx="9144000" cy="6858000"/>
          </a:xfrm>
        </p:spPr>
      </p:pic>
      <p:pic>
        <p:nvPicPr>
          <p:cNvPr id="2" name="1m_1000u_ok">
            <a:hlinkClick r:id="" action="ppaction://media"/>
            <a:extLst>
              <a:ext uri="{FF2B5EF4-FFF2-40B4-BE49-F238E27FC236}">
                <a16:creationId xmlns:a16="http://schemas.microsoft.com/office/drawing/2014/main" id="{E4A3FE7C-40C3-C0D0-F755-E6ECAF76B342}"/>
              </a:ext>
            </a:extLst>
          </p:cNvPr>
          <p:cNvPicPr>
            <a:picLocks noChangeAspect="1"/>
          </p:cNvPicPr>
          <p:nvPr>
            <a:videoFile r:link="rId2"/>
            <p:extLst>
              <p:ext uri="{DAA4B4D4-6D71-4841-9C94-3DE7FCFB9230}">
                <p14:media xmlns:p14="http://schemas.microsoft.com/office/powerpoint/2010/main" r:embed="rId1"/>
              </p:ext>
            </p:extLst>
          </p:nvPr>
        </p:nvPicPr>
        <p:blipFill>
          <a:blip r:embed="rId6"/>
          <a:srcRect l="6076" r="6285"/>
          <a:stretch>
            <a:fillRect/>
          </a:stretch>
        </p:blipFill>
        <p:spPr>
          <a:xfrm>
            <a:off x="628650" y="2500801"/>
            <a:ext cx="6305550" cy="4047144"/>
          </a:xfrm>
          <a:prstGeom prst="rect">
            <a:avLst/>
          </a:prstGeom>
        </p:spPr>
      </p:pic>
    </p:spTree>
    <p:extLst>
      <p:ext uri="{BB962C8B-B14F-4D97-AF65-F5344CB8AC3E}">
        <p14:creationId xmlns:p14="http://schemas.microsoft.com/office/powerpoint/2010/main" val="29264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4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794C454C-B592-7934-0A9E-8193126B9E16}"/>
            </a:ext>
          </a:extLst>
        </p:cNvPr>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1B972244-1228-CC32-9E74-4C682EA299B0}"/>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223128896"/>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b66e0204bf7144eb3a5b1e6961cec0c">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0d3d77727f0dd2f1c58380f3677019f8"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C89612B-610F-4108-AE17-62FD1A561660}">
  <ds:schemaRefs>
    <ds:schemaRef ds:uri="http://schemas.microsoft.com/sharepoint/v3/contenttype/forms"/>
  </ds:schemaRefs>
</ds:datastoreItem>
</file>

<file path=customXml/itemProps2.xml><?xml version="1.0" encoding="utf-8"?>
<ds:datastoreItem xmlns:ds="http://schemas.openxmlformats.org/officeDocument/2006/customXml" ds:itemID="{39DFB0DB-D2D1-47D1-8EA2-B8D497D03C71}">
  <ds:schemaRefs>
    <ds:schemaRef ds:uri="http://purl.org/dc/elements/1.1/"/>
    <ds:schemaRef ds:uri="http://schemas.microsoft.com/office/infopath/2007/PartnerControls"/>
    <ds:schemaRef ds:uri="http://purl.org/dc/dcmitype/"/>
    <ds:schemaRef ds:uri="27f64e36-29aa-44d5-a3e0-06242cad7d4d"/>
    <ds:schemaRef ds:uri="http://schemas.microsoft.com/office/2006/documentManagement/types"/>
    <ds:schemaRef ds:uri="http://www.w3.org/XML/1998/namespace"/>
    <ds:schemaRef ds:uri="http://purl.org/dc/terms/"/>
    <ds:schemaRef ds:uri="http://schemas.openxmlformats.org/package/2006/metadata/core-properties"/>
    <ds:schemaRef ds:uri="cd84cc96-e4f0-4e7f-873a-a508fb658c41"/>
    <ds:schemaRef ds:uri="http://schemas.microsoft.com/office/2006/metadata/properties"/>
  </ds:schemaRefs>
</ds:datastoreItem>
</file>

<file path=customXml/itemProps3.xml><?xml version="1.0" encoding="utf-8"?>
<ds:datastoreItem xmlns:ds="http://schemas.openxmlformats.org/officeDocument/2006/customXml" ds:itemID="{E2DFF613-385D-4398-B9A0-59269B6C74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TotalTime>
  <Words>1589</Words>
  <Application>Microsoft Office PowerPoint</Application>
  <PresentationFormat>Affichage à l'écran (4:3)</PresentationFormat>
  <Paragraphs>99</Paragraphs>
  <Slides>31</Slides>
  <Notes>31</Notes>
  <HiddenSlides>0</HiddenSlides>
  <MMClips>6</MMClips>
  <ScaleCrop>false</ScaleCrop>
  <HeadingPairs>
    <vt:vector size="6" baseType="variant">
      <vt:variant>
        <vt:lpstr>Polices utilisées</vt:lpstr>
      </vt:variant>
      <vt:variant>
        <vt:i4>3</vt:i4>
      </vt:variant>
      <vt:variant>
        <vt:lpstr>Thème</vt:lpstr>
      </vt:variant>
      <vt:variant>
        <vt:i4>2</vt:i4>
      </vt:variant>
      <vt:variant>
        <vt:lpstr>Titres des diapositives</vt:lpstr>
      </vt:variant>
      <vt:variant>
        <vt:i4>31</vt:i4>
      </vt:variant>
    </vt:vector>
  </HeadingPairs>
  <TitlesOfParts>
    <vt:vector size="36" baseType="lpstr">
      <vt:lpstr>Arial</vt:lpstr>
      <vt:lpstr>Calibri</vt:lpstr>
      <vt:lpstr>Verdana</vt:lpstr>
      <vt:lpstr>Thème Office</vt:lpstr>
      <vt:lpstr>3_Thème Office</vt:lpstr>
      <vt:lpstr>60. LES NOMBRES JUSQU’À 10 000 Les unités de numération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2</cp:revision>
  <dcterms:created xsi:type="dcterms:W3CDTF">2022-01-07T11:15:07Z</dcterms:created>
  <dcterms:modified xsi:type="dcterms:W3CDTF">2025-12-19T10:50:35Z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