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theme/theme5.xml" ContentType="application/vnd.openxmlformats-officedocument.theme+xml"/>
  <Override PartName="/ppt/slideLayouts/slideLayout1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57" r:id="rId6"/>
    <p:sldMasterId id="2147483661" r:id="rId7"/>
    <p:sldMasterId id="2147483663" r:id="rId8"/>
    <p:sldMasterId id="2147483665" r:id="rId9"/>
  </p:sldMasterIdLst>
  <p:notesMasterIdLst>
    <p:notesMasterId r:id="rId44"/>
  </p:notesMasterIdLst>
  <p:sldIdLst>
    <p:sldId id="257" r:id="rId10"/>
    <p:sldId id="355" r:id="rId11"/>
    <p:sldId id="354" r:id="rId12"/>
    <p:sldId id="356" r:id="rId13"/>
    <p:sldId id="341" r:id="rId14"/>
    <p:sldId id="342" r:id="rId15"/>
    <p:sldId id="324" r:id="rId16"/>
    <p:sldId id="343" r:id="rId17"/>
    <p:sldId id="325" r:id="rId18"/>
    <p:sldId id="344" r:id="rId19"/>
    <p:sldId id="330" r:id="rId20"/>
    <p:sldId id="347" r:id="rId21"/>
    <p:sldId id="360" r:id="rId22"/>
    <p:sldId id="322" r:id="rId23"/>
    <p:sldId id="328" r:id="rId24"/>
    <p:sldId id="332" r:id="rId25"/>
    <p:sldId id="333" r:id="rId26"/>
    <p:sldId id="348" r:id="rId27"/>
    <p:sldId id="334" r:id="rId28"/>
    <p:sldId id="327" r:id="rId29"/>
    <p:sldId id="366" r:id="rId30"/>
    <p:sldId id="350" r:id="rId31"/>
    <p:sldId id="349" r:id="rId32"/>
    <p:sldId id="357" r:id="rId33"/>
    <p:sldId id="359" r:id="rId34"/>
    <p:sldId id="358" r:id="rId35"/>
    <p:sldId id="285" r:id="rId36"/>
    <p:sldId id="288" r:id="rId37"/>
    <p:sldId id="351" r:id="rId38"/>
    <p:sldId id="352" r:id="rId39"/>
    <p:sldId id="353" r:id="rId40"/>
    <p:sldId id="286" r:id="rId41"/>
    <p:sldId id="289" r:id="rId42"/>
    <p:sldId id="287" r:id="rId4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4" roundtripDataSignature="AMtx7mj+FK/MfLF0IDfqG5L8po0Fto38n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1BF5A0C-B0EB-839A-131C-955373972CF5}" name="LE BOT SANDRA" initials="SL" userId="S::SLEBOT@editions-hatier.fr::5fe4e071-d3f4-40df-970f-ee8fcf898346" providerId="AD"/>
  <p188:author id="{33C2CF67-9BF0-36C3-EEE1-09B84C3469D6}" name="BELLEMIN SANDRA" initials="SB" userId="S::SBELLEMIN@editions-hatier.fr::5fe4e071-d3f4-40df-970f-ee8fcf898346" providerId="AD"/>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A731B9A7-FB2F-8BD0-97C6-EA6906EE8F3B}" name="Justine Taillade" initials="JT" userId="Justine Taillade" providerId="None"/>
  <p188:author id="{99B08BAC-A5CC-5B93-C974-BC3036FFCE66}" name="yaelb06" initials="ya" userId="S::yaelb06_yahoo.fr#ext#@hachette.onmicrosoft.com::178ef0ed-7e4d-4a1d-b478-d626cbda7b77" providerId="AD"/>
  <p188:author id="{4CF84EDD-95CE-3E5E-4B94-06DB52278683}" name="Christophe Dracos" initials="CD" userId="S::cri.dracos_outlook.fr#ext#@hachette.onmicrosoft.com::9a339485-cc17-450e-b56d-f2edc49cae5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Yaël Fernandez" initials="" lastIdx="2" clrIdx="0"/>
  <p:cmAuthor id="1" name="Pauline Negrel-Lion" initials="" lastIdx="9"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A30A46-21AF-461E-9C7B-C21968304CB5}" v="2" dt="2025-12-17T14:50:42.8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613" autoAdjust="0"/>
  </p:normalViewPr>
  <p:slideViewPr>
    <p:cSldViewPr snapToGrid="0">
      <p:cViewPr varScale="1">
        <p:scale>
          <a:sx n="77" d="100"/>
          <a:sy n="77" d="100"/>
        </p:scale>
        <p:origin x="2604" y="84"/>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3" Type="http://schemas.openxmlformats.org/officeDocument/2006/relationships/customXml" Target="../customXml/item3.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55"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slide" Target="slides/slide32.xml"/><Relationship Id="rId54" Type="http://customschemas.google.com/relationships/presentationmetadata" Target="metadata"/><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58"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57" Type="http://schemas.openxmlformats.org/officeDocument/2006/relationships/viewProps" Target="viewProps.xml"/><Relationship Id="rId61" Type="http://schemas.microsoft.com/office/2018/10/relationships/authors" Target="author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notesMaster" Target="notesMasters/notesMaster1.xml"/><Relationship Id="rId6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56" Type="http://schemas.openxmlformats.org/officeDocument/2006/relationships/presProps" Target="presProps.xml"/><Relationship Id="rId8" Type="http://schemas.openxmlformats.org/officeDocument/2006/relationships/slideMaster" Target="slideMasters/slideMaster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t>Aujourd’hui, nous allons découvrir les principales unités de longueur que vous devez connaitre.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t>Pour chacune, je vous proposerai un objet référent, c’est-à-dire qu’on pourra estimer une longueur ou choisir une unité en la comparant avec la longueur de ces objets. </a:t>
            </a:r>
          </a:p>
          <a:p>
            <a:pPr marL="0" lvl="0" indent="0" algn="l" rtl="0">
              <a:spcBef>
                <a:spcPts val="0"/>
              </a:spcBef>
              <a:spcAft>
                <a:spcPts val="0"/>
              </a:spcAft>
              <a:buNone/>
            </a:pP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1" dirty="0">
                <a:latin typeface="Calibri" panose="020F0502020204030204" pitchFamily="34" charset="0"/>
                <a:ea typeface="+mn-ea"/>
                <a:cs typeface="+mn-cs"/>
              </a:rPr>
              <a:t>Quelle est l’unité pour mesurer de grandes ou très grandes longueurs ? Par exemple, ici, si l’on met 10 terrains de foot à la suite les uns des autres, va-t-on mesurer cette longueur en mètre ? </a:t>
            </a:r>
            <a:r>
              <a:rPr lang="fr-FR" i="0" dirty="0">
                <a:latin typeface="Calibri" panose="020F0502020204030204" pitchFamily="34" charset="0"/>
                <a:ea typeface="+mn-ea"/>
                <a:cs typeface="+mn-cs"/>
              </a:rPr>
              <a:t>Interroger les élèves.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1" i="0" dirty="0">
                <a:latin typeface="Calibri" panose="020F0502020204030204" pitchFamily="34" charset="0"/>
                <a:ea typeface="+mn-ea"/>
                <a:cs typeface="+mn-cs"/>
              </a:rPr>
              <a:t>Réponse attendue </a:t>
            </a:r>
            <a:r>
              <a:rPr lang="fr-FR" b="0" i="0" dirty="0">
                <a:latin typeface="Calibri" panose="020F0502020204030204" pitchFamily="34" charset="0"/>
                <a:ea typeface="+mn-ea"/>
                <a:cs typeface="+mn-cs"/>
              </a:rPr>
              <a:t>:</a:t>
            </a:r>
            <a:r>
              <a:rPr lang="fr-FR" b="1" i="0" dirty="0">
                <a:latin typeface="Calibri" panose="020F0502020204030204" pitchFamily="34" charset="0"/>
                <a:ea typeface="+mn-ea"/>
                <a:cs typeface="+mn-cs"/>
              </a:rPr>
              <a:t> </a:t>
            </a:r>
            <a:r>
              <a:rPr lang="fr-FR" i="0" dirty="0">
                <a:latin typeface="Calibri" panose="020F0502020204030204" pitchFamily="34" charset="0"/>
                <a:ea typeface="+mn-ea"/>
                <a:cs typeface="+mn-cs"/>
              </a:rPr>
              <a:t>pour de grandes longueurs on utilise l’unité du kilomètre. </a:t>
            </a:r>
          </a:p>
          <a:p>
            <a:pPr marL="0" marR="0" lvl="0" indent="0" algn="l" rtl="0">
              <a:lnSpc>
                <a:spcPct val="100000"/>
              </a:lnSpc>
              <a:spcBef>
                <a:spcPts val="0"/>
              </a:spcBef>
              <a:spcAft>
                <a:spcPts val="0"/>
              </a:spcAft>
              <a:buClr>
                <a:schemeClr val="dk1"/>
              </a:buClr>
              <a:buSzPts val="1200"/>
              <a:buFont typeface="Calibri"/>
              <a:buNone/>
            </a:pPr>
            <a:endParaRPr lang="fr-FR" sz="1200" b="0" i="1" strike="sngStrike" kern="1200" baseline="0" dirty="0">
              <a:solidFill>
                <a:schemeClr val="tx1"/>
              </a:solidFill>
              <a:effectLst/>
              <a:latin typeface="+mn-lt"/>
              <a:ea typeface="Calibri"/>
              <a:cs typeface="Calibri"/>
            </a:endParaRPr>
          </a:p>
        </p:txBody>
      </p:sp>
      <p:sp>
        <p:nvSpPr>
          <p:cNvPr id="4" name="Espace réservé du numéro de diapositive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0F5038E3-B7CF-455E-96F4-A4DE1B143443}" type="slidenum">
              <a:rPr kumimoji="0" lang="fr-F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10</a:t>
            </a:fld>
            <a:endParaRPr kumimoji="0" lang="fr-F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2779926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Clr>
                <a:schemeClr val="dk1"/>
              </a:buClr>
              <a:buSzPts val="1200"/>
            </a:pPr>
            <a:r>
              <a:rPr lang="fr-FR" i="1" strike="noStrike" baseline="0" dirty="0">
                <a:latin typeface="Calibri" panose="020F0502020204030204" pitchFamily="34" charset="0"/>
              </a:rPr>
              <a:t>Comment connaissez-vous </a:t>
            </a:r>
            <a:r>
              <a:rPr lang="fr-FR" i="1" baseline="0" dirty="0">
                <a:latin typeface="Calibri" panose="020F0502020204030204" pitchFamily="34" charset="0"/>
              </a:rPr>
              <a:t>le mot « kilomètre » ? </a:t>
            </a:r>
            <a:r>
              <a:rPr lang="fr-FR" b="0" i="1" kern="1200" baseline="0" dirty="0">
                <a:solidFill>
                  <a:schemeClr val="tx1"/>
                </a:solidFill>
                <a:effectLst/>
                <a:latin typeface="Calibri" panose="020F0502020204030204" pitchFamily="34" charset="0"/>
                <a:ea typeface="+mn-ea"/>
                <a:cs typeface="+mn-cs"/>
              </a:rPr>
              <a:t>→ On l’utilise lorsqu’on va d’une ville à une autre. C’est aussi ce que l’on voit sur les panneaux de circulation.</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0" i="0" kern="1200" baseline="0" dirty="0">
                <a:solidFill>
                  <a:schemeClr val="tx1"/>
                </a:solidFill>
                <a:effectLst/>
                <a:latin typeface="Calibri" panose="020F0502020204030204" pitchFamily="34" charset="0"/>
                <a:ea typeface="+mn-ea"/>
                <a:cs typeface="+mn-cs"/>
              </a:rPr>
              <a:t>Donner quelques distances en kilomètres séparant des lieux connus par vos élèves. </a:t>
            </a:r>
            <a:endParaRPr lang="fr-FR" i="0" baseline="0" dirty="0">
              <a:latin typeface="Calibri" panose="020F0502020204030204" pitchFamily="34" charset="0"/>
            </a:endParaRPr>
          </a:p>
          <a:p>
            <a:pPr marL="0" indent="0">
              <a:buSzPts val="1200"/>
              <a:defRPr/>
            </a:pPr>
            <a:r>
              <a:rPr lang="fr-FR" b="0" i="1" kern="1200" baseline="0" dirty="0">
                <a:solidFill>
                  <a:schemeClr val="tx1"/>
                </a:solidFill>
                <a:effectLst/>
                <a:latin typeface="Calibri" panose="020F0502020204030204" pitchFamily="34" charset="0"/>
                <a:ea typeface="+mn-ea"/>
                <a:cs typeface="+mn-cs"/>
              </a:rPr>
              <a:t>Est-ce que l’on peut avoir un objet de référence représentant 1 kilomètre dans une école ? → </a:t>
            </a:r>
            <a:r>
              <a:rPr lang="fr-FR" i="1" dirty="0">
                <a:latin typeface="Calibri" panose="020F0502020204030204" pitchFamily="34" charset="0"/>
              </a:rPr>
              <a:t>Non, une</a:t>
            </a:r>
            <a:r>
              <a:rPr lang="fr-FR" b="0" i="1" kern="1200" baseline="0" dirty="0">
                <a:solidFill>
                  <a:schemeClr val="tx1"/>
                </a:solidFill>
                <a:effectLst/>
                <a:latin typeface="Calibri" panose="020F0502020204030204" pitchFamily="34" charset="0"/>
                <a:ea typeface="+mn-ea"/>
                <a:cs typeface="+mn-cs"/>
              </a:rPr>
              <a:t> école mesure moins de 1 km</a:t>
            </a:r>
            <a:r>
              <a:rPr lang="fr-FR" i="1" dirty="0">
                <a:latin typeface="Calibri" panose="020F0502020204030204" pitchFamily="34" charset="0"/>
              </a:rPr>
              <a:t>.</a:t>
            </a:r>
            <a:endParaRPr lang="fr-FR" dirty="0">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0" i="1" strike="noStrike" kern="1200" baseline="0" dirty="0">
                <a:solidFill>
                  <a:schemeClr val="tx1"/>
                </a:solidFill>
                <a:effectLst/>
                <a:latin typeface="Calibri" panose="020F0502020204030204" pitchFamily="34" charset="0"/>
                <a:ea typeface="+mn-ea"/>
                <a:cs typeface="+mn-cs"/>
              </a:rPr>
              <a:t>Pour savoir combien mesure 1 km, vous pouvez penser à la longueur de 10 terrains de football mis bout à bout.</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0" i="1" kern="1200" baseline="0" dirty="0">
                <a:solidFill>
                  <a:schemeClr val="tx1"/>
                </a:solidFill>
                <a:effectLst/>
                <a:latin typeface="Calibri" panose="020F0502020204030204" pitchFamily="34" charset="0"/>
                <a:ea typeface="+mn-ea"/>
                <a:cs typeface="+mn-cs"/>
              </a:rPr>
              <a:t>À votre avis, pourquoi en abrégé, écrit-on « kilomètre » avec les lettres « k » et « m » ? → « k » pour la 1</a:t>
            </a:r>
            <a:r>
              <a:rPr lang="fr-FR" b="0" i="1" kern="1200" baseline="30000" dirty="0">
                <a:solidFill>
                  <a:schemeClr val="tx1"/>
                </a:solidFill>
                <a:effectLst/>
                <a:latin typeface="Calibri" panose="020F0502020204030204" pitchFamily="34" charset="0"/>
                <a:ea typeface="+mn-ea"/>
                <a:cs typeface="+mn-cs"/>
              </a:rPr>
              <a:t>re</a:t>
            </a:r>
            <a:r>
              <a:rPr lang="fr-FR" b="0" i="1" kern="1200" baseline="0" dirty="0">
                <a:solidFill>
                  <a:schemeClr val="tx1"/>
                </a:solidFill>
                <a:effectLst/>
                <a:latin typeface="Calibri" panose="020F0502020204030204" pitchFamily="34" charset="0"/>
                <a:ea typeface="+mn-ea"/>
                <a:cs typeface="+mn-cs"/>
              </a:rPr>
              <a:t> lettre de « kilo » et « m » pour la 1</a:t>
            </a:r>
            <a:r>
              <a:rPr lang="fr-FR" b="0" i="1" kern="1200" baseline="30000" dirty="0">
                <a:solidFill>
                  <a:schemeClr val="tx1"/>
                </a:solidFill>
                <a:effectLst/>
                <a:latin typeface="Calibri" panose="020F0502020204030204" pitchFamily="34" charset="0"/>
                <a:ea typeface="+mn-ea"/>
                <a:cs typeface="+mn-cs"/>
              </a:rPr>
              <a:t>re</a:t>
            </a:r>
            <a:r>
              <a:rPr lang="fr-FR" b="0" i="1" kern="1200" baseline="0" dirty="0">
                <a:solidFill>
                  <a:schemeClr val="tx1"/>
                </a:solidFill>
                <a:effectLst/>
                <a:latin typeface="Calibri" panose="020F0502020204030204" pitchFamily="34" charset="0"/>
                <a:ea typeface="+mn-ea"/>
                <a:cs typeface="+mn-cs"/>
              </a:rPr>
              <a:t> lettre de « mètre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0" i="1" kern="1200" baseline="0" dirty="0">
                <a:solidFill>
                  <a:schemeClr val="tx1"/>
                </a:solidFill>
                <a:effectLst/>
                <a:latin typeface="Calibri" panose="020F0502020204030204" pitchFamily="34" charset="0"/>
                <a:ea typeface="+mn-ea"/>
                <a:cs typeface="+mn-cs"/>
              </a:rPr>
              <a:t>Le préfixe « kilo » signifie « 1 000 fois plus grand » donc un kilomètre est 1 000 fois plus grand qu’un mètre. De même, nous avons déjà appris en travaillant sur les masses que 1 kilogramme est égal à 1</a:t>
            </a:r>
            <a:r>
              <a:rPr lang="fr-FR" i="1" dirty="0">
                <a:latin typeface="Calibri" panose="020F0502020204030204" pitchFamily="34" charset="0"/>
              </a:rPr>
              <a:t> </a:t>
            </a:r>
            <a:r>
              <a:rPr lang="fr-FR" b="0" i="1" kern="1200" baseline="0" dirty="0">
                <a:solidFill>
                  <a:schemeClr val="tx1"/>
                </a:solidFill>
                <a:effectLst/>
                <a:latin typeface="Calibri" panose="020F0502020204030204" pitchFamily="34" charset="0"/>
                <a:ea typeface="+mn-ea"/>
                <a:cs typeface="+mn-cs"/>
              </a:rPr>
              <a:t>000 grammes. </a:t>
            </a:r>
            <a:endParaRPr lang="fr-FR" b="0" i="1" strike="sngStrike" kern="1200" baseline="0" dirty="0">
              <a:solidFill>
                <a:schemeClr val="tx1"/>
              </a:solidFill>
              <a:effectLst/>
              <a:latin typeface="Calibri" panose="020F0502020204030204" pitchFamily="34" charset="0"/>
              <a:ea typeface="Calibri"/>
              <a:cs typeface="Calibri"/>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39610844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b="0" i="1" kern="1200" baseline="0" dirty="0">
                <a:solidFill>
                  <a:schemeClr val="tx1"/>
                </a:solidFill>
                <a:effectLst/>
                <a:latin typeface="Calibri" panose="020F0502020204030204" pitchFamily="34" charset="0"/>
                <a:ea typeface="+mn-ea"/>
                <a:cs typeface="+mn-cs"/>
              </a:rPr>
              <a:t>Quelle est l’unité pour mesurer de toutes petites longueurs inférieures au centimètre ? → le millimètre. </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25899098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b="0" i="1" kern="1200" baseline="0" dirty="0">
                <a:solidFill>
                  <a:schemeClr val="tx1"/>
                </a:solidFill>
                <a:effectLst/>
                <a:latin typeface="Calibri" panose="020F0502020204030204" pitchFamily="34" charset="0"/>
                <a:ea typeface="+mn-ea"/>
                <a:cs typeface="+mn-cs"/>
              </a:rPr>
              <a:t>L’unité du millimètre est utilisée lorsqu’on mesure de petites longueurs. Dans un mètre, il y a 1 000 millimètres, c’est pour cela que l’on entend « mille » dans le mot millimètre. </a:t>
            </a:r>
          </a:p>
          <a:p>
            <a:pPr marL="0" marR="0" lvl="0" indent="0" algn="l" rtl="0">
              <a:lnSpc>
                <a:spcPct val="100000"/>
              </a:lnSpc>
              <a:spcBef>
                <a:spcPts val="0"/>
              </a:spcBef>
              <a:spcAft>
                <a:spcPts val="0"/>
              </a:spcAft>
              <a:buClr>
                <a:schemeClr val="dk1"/>
              </a:buClr>
              <a:buSzPts val="1200"/>
              <a:buFont typeface="Calibri"/>
              <a:buNone/>
            </a:pPr>
            <a:r>
              <a:rPr lang="fr-FR" b="0" i="1" kern="1200" baseline="0" dirty="0">
                <a:solidFill>
                  <a:schemeClr val="tx1"/>
                </a:solidFill>
                <a:effectLst/>
                <a:latin typeface="Calibri" panose="020F0502020204030204" pitchFamily="34" charset="0"/>
                <a:ea typeface="+mn-ea"/>
                <a:cs typeface="+mn-cs"/>
              </a:rPr>
              <a:t>On écrit en abrégé « mm ». </a:t>
            </a:r>
          </a:p>
          <a:p>
            <a:pPr marL="0" marR="0" lvl="0" indent="0" algn="l" rtl="0">
              <a:lnSpc>
                <a:spcPct val="100000"/>
              </a:lnSpc>
              <a:spcBef>
                <a:spcPts val="0"/>
              </a:spcBef>
              <a:spcAft>
                <a:spcPts val="0"/>
              </a:spcAft>
              <a:buClr>
                <a:schemeClr val="dk1"/>
              </a:buClr>
              <a:buSzPts val="1200"/>
              <a:buFont typeface="Calibri"/>
              <a:buNone/>
            </a:pPr>
            <a:r>
              <a:rPr lang="fr-FR" b="0" i="1" kern="1200" baseline="0" dirty="0">
                <a:solidFill>
                  <a:schemeClr val="tx1"/>
                </a:solidFill>
                <a:effectLst/>
                <a:latin typeface="Calibri" panose="020F0502020204030204" pitchFamily="34" charset="0"/>
                <a:ea typeface="+mn-ea"/>
                <a:cs typeface="+mn-cs"/>
              </a:rPr>
              <a:t>Le préfixe « milli » signifie «</a:t>
            </a:r>
            <a:r>
              <a:rPr lang="fr-FR" i="1" dirty="0">
                <a:latin typeface="Calibri" panose="020F0502020204030204" pitchFamily="34" charset="0"/>
              </a:rPr>
              <a:t> </a:t>
            </a:r>
            <a:r>
              <a:rPr lang="fr-FR" b="0" i="1" kern="1200" baseline="0" dirty="0">
                <a:solidFill>
                  <a:schemeClr val="tx1"/>
                </a:solidFill>
                <a:effectLst/>
                <a:latin typeface="Calibri" panose="020F0502020204030204" pitchFamily="34" charset="0"/>
                <a:ea typeface="+mn-ea"/>
                <a:cs typeface="+mn-cs"/>
              </a:rPr>
              <a:t>1 000 fois plus petit » donc un millimètre est 1 000 fois plus petit qu’un mètre. </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7843859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i="0" baseline="0" dirty="0">
                <a:latin typeface="Calibri" panose="020F0502020204030204" pitchFamily="34" charset="0"/>
              </a:rPr>
              <a:t>Montrer une des illustrations et interroger un élève. </a:t>
            </a:r>
          </a:p>
          <a:p>
            <a:pPr marL="0" marR="0" lvl="0" indent="0" algn="l" rtl="0">
              <a:lnSpc>
                <a:spcPct val="100000"/>
              </a:lnSpc>
              <a:spcBef>
                <a:spcPts val="0"/>
              </a:spcBef>
              <a:spcAft>
                <a:spcPts val="0"/>
              </a:spcAft>
              <a:buClr>
                <a:schemeClr val="dk1"/>
              </a:buClr>
              <a:buSzPts val="1200"/>
              <a:buFont typeface="Calibri"/>
              <a:buNone/>
            </a:pPr>
            <a:r>
              <a:rPr lang="fr-FR" i="0" baseline="0" dirty="0">
                <a:latin typeface="Calibri" panose="020F0502020204030204" pitchFamily="34" charset="0"/>
              </a:rPr>
              <a:t>Continuer ainsi jusqu’à mémorisation de chaque objet de référence.</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22887351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1" baseline="0" dirty="0">
                <a:latin typeface="Calibri" panose="020F0502020204030204" pitchFamily="34" charset="0"/>
              </a:rPr>
              <a:t>Vous allez maintenant écrire sur vos ardoises l’abréviation de chaque unité demandée.</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0" baseline="0" dirty="0">
                <a:latin typeface="Calibri" panose="020F0502020204030204" pitchFamily="34" charset="0"/>
              </a:rPr>
              <a:t>Montrer l’unité « kilomètre » puis laisser quelques instants aux élèves.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0" baseline="0" dirty="0">
                <a:latin typeface="Calibri" panose="020F0502020204030204" pitchFamily="34" charset="0"/>
              </a:rPr>
              <a:t>Ils lèvent leurs ardoises lorsqu’ils ont fini. Valider discrètement d’un signe de tête.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0" baseline="0" dirty="0">
                <a:latin typeface="Calibri" panose="020F0502020204030204" pitchFamily="34" charset="0"/>
              </a:rPr>
              <a:t>Corriger en collectif en interrogeant un élève et en écrivant la réponse sur les pointillés.</a:t>
            </a:r>
            <a:endParaRPr lang="fr-FR" i="1" baseline="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1336853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0" baseline="0" dirty="0">
                <a:latin typeface="Calibri" panose="020F0502020204030204" pitchFamily="34" charset="0"/>
              </a:rPr>
              <a:t>Même démarche.</a:t>
            </a:r>
            <a:endParaRPr lang="fr-FR" i="1" baseline="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8092610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endParaRPr lang="fr-FR" i="1" baseline="0" dirty="0"/>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605624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0" baseline="0" dirty="0">
                <a:latin typeface="Calibri" panose="020F0502020204030204" pitchFamily="34" charset="0"/>
              </a:rPr>
              <a:t>Même démarche.</a:t>
            </a:r>
            <a:endParaRPr lang="fr-FR" i="1" baseline="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endParaRPr lang="fr-FR" i="1" baseline="0" dirty="0"/>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18</a:t>
            </a:fld>
            <a:endParaRPr lang="fr-FR"/>
          </a:p>
        </p:txBody>
      </p:sp>
    </p:spTree>
    <p:extLst>
      <p:ext uri="{BB962C8B-B14F-4D97-AF65-F5344CB8AC3E}">
        <p14:creationId xmlns:p14="http://schemas.microsoft.com/office/powerpoint/2010/main" val="38287582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endParaRPr lang="fr-FR" i="1" baseline="0" dirty="0"/>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19</a:t>
            </a:fld>
            <a:endParaRPr lang="fr-FR"/>
          </a:p>
        </p:txBody>
      </p:sp>
    </p:spTree>
    <p:extLst>
      <p:ext uri="{BB962C8B-B14F-4D97-AF65-F5344CB8AC3E}">
        <p14:creationId xmlns:p14="http://schemas.microsoft.com/office/powerpoint/2010/main" val="3300921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b="0" i="1" strike="noStrike" kern="1200" baseline="0" dirty="0">
                <a:solidFill>
                  <a:schemeClr val="tx1"/>
                </a:solidFill>
                <a:effectLst/>
                <a:latin typeface="Calibri" panose="020F0502020204030204" pitchFamily="34" charset="0"/>
                <a:ea typeface="Calibri"/>
                <a:cs typeface="Calibri"/>
              </a:rPr>
              <a:t>Connaissez-vous des outils pour mesurer des longueurs ?</a:t>
            </a:r>
          </a:p>
          <a:p>
            <a:pPr marL="0" marR="0" lvl="0" indent="0" algn="l" rtl="0">
              <a:lnSpc>
                <a:spcPct val="100000"/>
              </a:lnSpc>
              <a:spcBef>
                <a:spcPts val="0"/>
              </a:spcBef>
              <a:spcAft>
                <a:spcPts val="0"/>
              </a:spcAft>
              <a:buClr>
                <a:schemeClr val="dk1"/>
              </a:buClr>
              <a:buSzPts val="1200"/>
              <a:buFont typeface="Calibri"/>
              <a:buNone/>
            </a:pPr>
            <a:r>
              <a:rPr lang="fr-FR" b="0" i="0" strike="noStrike" kern="1200" baseline="0" dirty="0">
                <a:solidFill>
                  <a:schemeClr val="tx1"/>
                </a:solidFill>
                <a:effectLst/>
                <a:latin typeface="Calibri" panose="020F0502020204030204" pitchFamily="34" charset="0"/>
                <a:ea typeface="Calibri"/>
                <a:cs typeface="Calibri"/>
              </a:rPr>
              <a:t>Interroger les élèves.  </a:t>
            </a:r>
          </a:p>
        </p:txBody>
      </p:sp>
      <p:sp>
        <p:nvSpPr>
          <p:cNvPr id="4" name="Espace réservé du numéro de diapositive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0F5038E3-B7CF-455E-96F4-A4DE1B143443}" type="slidenum">
              <a:rPr kumimoji="0" lang="fr-F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2</a:t>
            </a:fld>
            <a:endParaRPr kumimoji="0" lang="fr-F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2488282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i="0" baseline="0" dirty="0">
                <a:latin typeface="Calibri" panose="020F0502020204030204" pitchFamily="34" charset="0"/>
              </a:rPr>
              <a:t>Montrer l’unité abrégée et interroger les élèves à l’oral. Puis, corriger en écrivant le nom complet de l’unité qu’un élève interrogé vous dictera. </a:t>
            </a:r>
          </a:p>
          <a:p>
            <a:pPr marL="0" marR="0" lvl="0" indent="0" algn="l" rtl="0">
              <a:lnSpc>
                <a:spcPct val="100000"/>
              </a:lnSpc>
              <a:spcBef>
                <a:spcPts val="0"/>
              </a:spcBef>
              <a:spcAft>
                <a:spcPts val="0"/>
              </a:spcAft>
              <a:buClr>
                <a:schemeClr val="dk1"/>
              </a:buClr>
              <a:buSzPts val="1200"/>
              <a:buFont typeface="Calibri"/>
              <a:buNone/>
            </a:pPr>
            <a:endParaRPr lang="fr-FR" i="1" baseline="0" dirty="0"/>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20</a:t>
            </a:fld>
            <a:endParaRPr lang="fr-FR"/>
          </a:p>
        </p:txBody>
      </p:sp>
    </p:spTree>
    <p:extLst>
      <p:ext uri="{BB962C8B-B14F-4D97-AF65-F5344CB8AC3E}">
        <p14:creationId xmlns:p14="http://schemas.microsoft.com/office/powerpoint/2010/main" val="15759752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Rangez ces longueurs dans l’ordre décroissant. Rappelez-vous ce que signifie décroissant et soyez vigilants lorsque vous écrivez les signes.  </a:t>
            </a:r>
          </a:p>
          <a:p>
            <a:pPr marL="0"/>
            <a:r>
              <a:rPr lang="fr-FR" i="0" dirty="0">
                <a:latin typeface="Calibri" panose="020F0502020204030204" pitchFamily="34" charset="0"/>
              </a:rPr>
              <a:t>Laisser 1 ou 2 minutes puis corriger sous la dictée de plusieurs élèves. </a:t>
            </a:r>
          </a:p>
          <a:p>
            <a:pPr marL="0"/>
            <a:r>
              <a:rPr lang="fr-FR" i="0" dirty="0">
                <a:latin typeface="Calibri" panose="020F0502020204030204" pitchFamily="34" charset="0"/>
              </a:rPr>
              <a:t>Lors de la correction, insister sur le sens des préfixes (déci → 10 fois plus petit, kilo → 1 000 fois plus grand, …)</a:t>
            </a: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21</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40004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buClr>
                <a:schemeClr val="dk1"/>
              </a:buClr>
              <a:buSzPts val="1200"/>
            </a:pPr>
            <a:r>
              <a:rPr lang="fr-FR" i="1" baseline="0" dirty="0">
                <a:latin typeface="Calibri" panose="020F0502020204030204" pitchFamily="34" charset="0"/>
              </a:rPr>
              <a:t>Vous allez devoir choisir la bonne unité et donc la bonne longueur pour la longueur d’un objet qui va s’afficher. </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22</a:t>
            </a:fld>
            <a:endParaRPr lang="fr-FR"/>
          </a:p>
        </p:txBody>
      </p:sp>
    </p:spTree>
    <p:extLst>
      <p:ext uri="{BB962C8B-B14F-4D97-AF65-F5344CB8AC3E}">
        <p14:creationId xmlns:p14="http://schemas.microsoft.com/office/powerpoint/2010/main" val="319734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1" baseline="0" dirty="0">
                <a:latin typeface="Calibri" panose="020F0502020204030204" pitchFamily="34" charset="0"/>
              </a:rPr>
              <a:t>Quelle unité utiliser pour mesurer la longueur d’une sauterelle ? </a:t>
            </a:r>
            <a:r>
              <a:rPr lang="fr-FR" i="0" baseline="0" dirty="0">
                <a:latin typeface="Calibri" panose="020F0502020204030204" pitchFamily="34" charset="0"/>
              </a:rPr>
              <a:t>Passer le doigt sur la double flèche pour montrer la longueur cherchée.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1" i="0" baseline="0" dirty="0">
                <a:latin typeface="Calibri" panose="020F0502020204030204" pitchFamily="34" charset="0"/>
              </a:rPr>
              <a:t>Réponse attendue </a:t>
            </a:r>
            <a:r>
              <a:rPr lang="fr-FR" b="0" i="0" baseline="0" dirty="0">
                <a:latin typeface="Calibri" panose="020F0502020204030204" pitchFamily="34" charset="0"/>
              </a:rPr>
              <a:t>: 5 cm.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0" baseline="0" dirty="0">
                <a:latin typeface="Calibri" panose="020F0502020204030204" pitchFamily="34" charset="0"/>
              </a:rPr>
              <a:t>Laisser environ 20 secondes aux élèves. Puis, interroger les élèves. </a:t>
            </a:r>
            <a:r>
              <a:rPr lang="fr-FR" b="0" i="1" kern="1200" baseline="0" dirty="0">
                <a:solidFill>
                  <a:schemeClr val="tx1"/>
                </a:solidFill>
                <a:effectLst/>
                <a:latin typeface="Calibri" panose="020F0502020204030204" pitchFamily="34" charset="0"/>
                <a:ea typeface="+mn-ea"/>
                <a:cs typeface="+mn-cs"/>
              </a:rPr>
              <a:t>→ Le centimètre.</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0" i="1" kern="1200" baseline="0" dirty="0">
                <a:solidFill>
                  <a:schemeClr val="tx1"/>
                </a:solidFill>
                <a:effectLst/>
                <a:latin typeface="Calibri" panose="020F0502020204030204" pitchFamily="34" charset="0"/>
                <a:ea typeface="+mn-ea"/>
                <a:cs typeface="+mn-cs"/>
              </a:rPr>
              <a:t>La longueur d’une sauterelle est d’environ 5 centimètres.</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0" i="0" kern="1200" baseline="0" dirty="0">
                <a:solidFill>
                  <a:schemeClr val="tx1"/>
                </a:solidFill>
                <a:effectLst/>
                <a:latin typeface="Calibri" panose="020F0502020204030204" pitchFamily="34" charset="0"/>
                <a:ea typeface="+mn-ea"/>
                <a:cs typeface="+mn-cs"/>
              </a:rPr>
              <a:t>En cas de difficulté, proposer aux élèves de raisonner à l’aide des objets de référence : la réglette blanche va être la plus adaptée pour mesurer cette longueur. 5 réglettes orange seraient trop grandes et 5 grains de sable trop petits.</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0" i="0" kern="1200" baseline="0" dirty="0">
                <a:solidFill>
                  <a:schemeClr val="tx1"/>
                </a:solidFill>
                <a:effectLst/>
                <a:latin typeface="Calibri" panose="020F0502020204030204" pitchFamily="34" charset="0"/>
                <a:ea typeface="+mn-ea"/>
                <a:cs typeface="+mn-cs"/>
              </a:rPr>
              <a:t>Entourer la bonne réponse au tableau. </a:t>
            </a:r>
            <a:endParaRPr lang="fr-FR" i="0" baseline="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23</a:t>
            </a:fld>
            <a:endParaRPr lang="fr-FR"/>
          </a:p>
        </p:txBody>
      </p:sp>
    </p:spTree>
    <p:extLst>
      <p:ext uri="{BB962C8B-B14F-4D97-AF65-F5344CB8AC3E}">
        <p14:creationId xmlns:p14="http://schemas.microsoft.com/office/powerpoint/2010/main" val="38622367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0" baseline="0" dirty="0">
                <a:latin typeface="Calibri" panose="020F0502020204030204" pitchFamily="34" charset="0"/>
              </a:rPr>
              <a:t>Même démarche.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1" i="0" baseline="0" dirty="0">
                <a:latin typeface="Calibri" panose="020F0502020204030204" pitchFamily="34" charset="0"/>
              </a:rPr>
              <a:t>Réponse attendue</a:t>
            </a:r>
            <a:r>
              <a:rPr lang="fr-FR" b="0" i="0" baseline="0" dirty="0">
                <a:latin typeface="Calibri" panose="020F0502020204030204" pitchFamily="34" charset="0"/>
              </a:rPr>
              <a:t> : 25 m.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1" baseline="0" dirty="0">
                <a:latin typeface="Calibri" panose="020F0502020204030204" pitchFamily="34" charset="0"/>
              </a:rPr>
              <a:t>La hauteur d’une grue est d’environ 25 mètres.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0" i="1" kern="1200" baseline="0" dirty="0">
                <a:solidFill>
                  <a:schemeClr val="tx1"/>
                </a:solidFill>
                <a:effectLst/>
                <a:latin typeface="Calibri" panose="020F0502020204030204" pitchFamily="34" charset="0"/>
                <a:ea typeface="+mn-ea"/>
                <a:cs typeface="+mn-cs"/>
              </a:rPr>
              <a:t>25 réglettes orange feraient une longueur trop petite. Donc ce n’est pas le décimètre. L’unité du kilomètre est trop grande, c’est ce qu’on utilise pour la distance entre 2 villes.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endParaRPr lang="fr-FR" i="0" baseline="0" dirty="0"/>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24</a:t>
            </a:fld>
            <a:endParaRPr lang="fr-FR"/>
          </a:p>
        </p:txBody>
      </p:sp>
    </p:spTree>
    <p:extLst>
      <p:ext uri="{BB962C8B-B14F-4D97-AF65-F5344CB8AC3E}">
        <p14:creationId xmlns:p14="http://schemas.microsoft.com/office/powerpoint/2010/main" val="6399651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1" i="0" baseline="0" dirty="0">
                <a:latin typeface="Calibri" panose="020F0502020204030204" pitchFamily="34" charset="0"/>
              </a:rPr>
              <a:t>Réponse attendue</a:t>
            </a:r>
            <a:r>
              <a:rPr lang="fr-FR" b="0" i="0" baseline="0" dirty="0">
                <a:latin typeface="Calibri" panose="020F0502020204030204" pitchFamily="34" charset="0"/>
              </a:rPr>
              <a:t> : 3 </a:t>
            </a:r>
            <a:r>
              <a:rPr lang="fr-FR" b="0" i="0" baseline="0" dirty="0" err="1">
                <a:latin typeface="Calibri" panose="020F0502020204030204" pitchFamily="34" charset="0"/>
              </a:rPr>
              <a:t>mm.</a:t>
            </a:r>
            <a:r>
              <a:rPr lang="fr-FR" b="0" i="0" baseline="0" dirty="0">
                <a:latin typeface="Calibri" panose="020F0502020204030204" pitchFamily="34" charset="0"/>
              </a:rPr>
              <a:t> </a:t>
            </a:r>
            <a:endParaRPr lang="fr-FR" b="0" i="1" kern="1200" baseline="0" dirty="0">
              <a:solidFill>
                <a:schemeClr val="tx1"/>
              </a:solidFill>
              <a:effectLst/>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0" i="1" kern="1200" baseline="0" dirty="0">
                <a:solidFill>
                  <a:schemeClr val="tx1"/>
                </a:solidFill>
                <a:effectLst/>
                <a:latin typeface="Calibri" panose="020F0502020204030204" pitchFamily="34" charset="0"/>
                <a:ea typeface="+mn-ea"/>
                <a:cs typeface="+mn-cs"/>
              </a:rPr>
              <a:t>Un bout d’allumette mesure environ 3 </a:t>
            </a:r>
            <a:r>
              <a:rPr lang="fr-FR" b="0" i="1" kern="1200" baseline="0" dirty="0" err="1">
                <a:solidFill>
                  <a:schemeClr val="tx1"/>
                </a:solidFill>
                <a:effectLst/>
                <a:latin typeface="Calibri" panose="020F0502020204030204" pitchFamily="34" charset="0"/>
                <a:ea typeface="+mn-ea"/>
                <a:cs typeface="+mn-cs"/>
              </a:rPr>
              <a:t>mm.</a:t>
            </a:r>
            <a:endParaRPr lang="fr-FR" b="0" i="1" kern="1200" baseline="0" dirty="0">
              <a:solidFill>
                <a:schemeClr val="tx1"/>
              </a:solidFill>
              <a:effectLst/>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0" i="0" kern="1200" baseline="0" dirty="0">
                <a:solidFill>
                  <a:schemeClr val="tx1"/>
                </a:solidFill>
                <a:effectLst/>
                <a:latin typeface="Calibri" panose="020F0502020204030204" pitchFamily="34" charset="0"/>
                <a:ea typeface="+mn-ea"/>
                <a:cs typeface="+mn-cs"/>
              </a:rPr>
              <a:t>En cas de difficulté, proposer aux élèves de raisonner à l’aide des objets de référence : la réglette unité va être trop grande. C’est une toute petite mesure donc on utilise l’unité du millimètre (comme un grain de sable). </a:t>
            </a:r>
            <a:endParaRPr lang="fr-FR" i="0" baseline="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25</a:t>
            </a:fld>
            <a:endParaRPr lang="fr-FR"/>
          </a:p>
        </p:txBody>
      </p:sp>
    </p:spTree>
    <p:extLst>
      <p:ext uri="{BB962C8B-B14F-4D97-AF65-F5344CB8AC3E}">
        <p14:creationId xmlns:p14="http://schemas.microsoft.com/office/powerpoint/2010/main" val="41644283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1" baseline="0" dirty="0">
                <a:latin typeface="Calibri" panose="020F0502020204030204" pitchFamily="34" charset="0"/>
              </a:rPr>
              <a:t>Quelle unité utiliser pour mesurer ta règle ?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1" i="0" baseline="0" dirty="0">
                <a:latin typeface="Calibri" panose="020F0502020204030204" pitchFamily="34" charset="0"/>
              </a:rPr>
              <a:t>Réponse attendue </a:t>
            </a:r>
            <a:r>
              <a:rPr lang="fr-FR" b="0" i="0" baseline="0" dirty="0">
                <a:latin typeface="Calibri" panose="020F0502020204030204" pitchFamily="34" charset="0"/>
              </a:rPr>
              <a:t>:</a:t>
            </a:r>
            <a:r>
              <a:rPr lang="fr-FR" b="1" i="0" baseline="0" dirty="0">
                <a:latin typeface="Calibri" panose="020F0502020204030204" pitchFamily="34" charset="0"/>
              </a:rPr>
              <a:t> </a:t>
            </a:r>
            <a:r>
              <a:rPr lang="fr-FR" b="0" i="0" baseline="0" dirty="0">
                <a:latin typeface="Calibri" panose="020F0502020204030204" pitchFamily="34" charset="0"/>
              </a:rPr>
              <a:t>2 dm. </a:t>
            </a:r>
            <a:endParaRPr lang="fr-FR" i="1" baseline="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0" baseline="0" dirty="0">
                <a:latin typeface="Calibri" panose="020F0502020204030204" pitchFamily="34" charset="0"/>
              </a:rPr>
              <a:t>Laisser quelques instants aux élèves puis en interroger un. </a:t>
            </a:r>
            <a:r>
              <a:rPr lang="fr-FR" b="0" i="1" kern="1200" baseline="0" dirty="0">
                <a:solidFill>
                  <a:schemeClr val="tx1"/>
                </a:solidFill>
                <a:effectLst/>
                <a:latin typeface="Calibri" panose="020F0502020204030204" pitchFamily="34" charset="0"/>
                <a:ea typeface="+mn-ea"/>
                <a:cs typeface="+mn-cs"/>
              </a:rPr>
              <a:t>→ Le décimètre ou le centimètre.</a:t>
            </a:r>
            <a:endParaRPr lang="fr-FR" i="1" baseline="0" dirty="0">
              <a:latin typeface="Calibri" panose="020F0502020204030204" pitchFamily="34" charset="0"/>
            </a:endParaRPr>
          </a:p>
          <a:p>
            <a:pPr marL="0" marR="0" lvl="0" indent="0" algn="l" rtl="0">
              <a:lnSpc>
                <a:spcPct val="100000"/>
              </a:lnSpc>
              <a:spcBef>
                <a:spcPts val="0"/>
              </a:spcBef>
              <a:spcAft>
                <a:spcPts val="0"/>
              </a:spcAft>
              <a:buClr>
                <a:schemeClr val="dk1"/>
              </a:buClr>
              <a:buSzPts val="1200"/>
              <a:buFont typeface="Calibri"/>
              <a:buNone/>
            </a:pPr>
            <a:r>
              <a:rPr lang="fr-FR" i="0" baseline="0" dirty="0">
                <a:latin typeface="Calibri" panose="020F0502020204030204" pitchFamily="34" charset="0"/>
              </a:rPr>
              <a:t>Pour la règle, même si la réglette orange est la plus adaptée, certains élèves proposeront sans doute le centimètre. Expliquez aux élèves qu’on pourrait exprimer la longueur de cette règle en centimètres mais que ça ne peut pas être 2 cm (ce serait trop petit) donc cette proposition ne convient pas. </a:t>
            </a:r>
          </a:p>
          <a:p>
            <a:pPr marL="0" marR="0" lvl="0" indent="0" algn="l" rtl="0">
              <a:lnSpc>
                <a:spcPct val="100000"/>
              </a:lnSpc>
              <a:spcBef>
                <a:spcPts val="0"/>
              </a:spcBef>
              <a:spcAft>
                <a:spcPts val="0"/>
              </a:spcAft>
              <a:buClr>
                <a:schemeClr val="dk1"/>
              </a:buClr>
              <a:buSzPts val="1200"/>
              <a:buFont typeface="Calibri"/>
              <a:buNone/>
            </a:pPr>
            <a:r>
              <a:rPr lang="fr-FR" i="0" baseline="0" dirty="0">
                <a:latin typeface="Calibri" panose="020F0502020204030204" pitchFamily="34" charset="0"/>
              </a:rPr>
              <a:t>Évoquer le terme « double-décimètre », même s’il n’est plus trop employé maintenant et expliquer que ce terme signifie que la règle mesure 2 dm</a:t>
            </a:r>
            <a:r>
              <a:rPr lang="fr-FR" dirty="0">
                <a:latin typeface="Calibri" panose="020F0502020204030204" pitchFamily="34" charset="0"/>
              </a:rPr>
              <a:t>. </a:t>
            </a:r>
            <a:r>
              <a:rPr lang="fr-FR" i="1" dirty="0">
                <a:latin typeface="Calibri" panose="020F0502020204030204" pitchFamily="34" charset="0"/>
              </a:rPr>
              <a:t>On sait que 1 dm (une réglette orange) est égal à 10 cm (10 réglettes blanches) donc 2 dm = 20 cm. Les règles d’élève font souvent 20 cm, parfois 30 cm (soit 3 dm). </a:t>
            </a:r>
            <a:endParaRPr lang="fr-FR" i="0" baseline="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26</a:t>
            </a:fld>
            <a:endParaRPr lang="fr-FR"/>
          </a:p>
        </p:txBody>
      </p:sp>
    </p:spTree>
    <p:extLst>
      <p:ext uri="{BB962C8B-B14F-4D97-AF65-F5344CB8AC3E}">
        <p14:creationId xmlns:p14="http://schemas.microsoft.com/office/powerpoint/2010/main" val="740789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03398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968251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b="0" i="1" strike="noStrike" kern="1200" baseline="0" dirty="0">
                <a:solidFill>
                  <a:schemeClr val="tx1"/>
                </a:solidFill>
                <a:effectLst/>
                <a:latin typeface="Calibri" panose="020F0502020204030204" pitchFamily="34" charset="0"/>
                <a:ea typeface="Calibri"/>
                <a:cs typeface="Calibri"/>
              </a:rPr>
              <a:t>Il y a la règle, mais aussi le mètre-dérouleur pour les chantiers par exemple. Ou encore le mètre-ruban, qui a l’avantage d’être souple afin de mesurer des longueurs qui ne sont pas forcément droite, comme par exemple, mesurer le tour de taille. </a:t>
            </a:r>
          </a:p>
        </p:txBody>
      </p:sp>
      <p:sp>
        <p:nvSpPr>
          <p:cNvPr id="4" name="Espace réservé du numéro de diapositive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0F5038E3-B7CF-455E-96F4-A4DE1B143443}" type="slidenum">
              <a:rPr kumimoji="0" lang="fr-F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3</a:t>
            </a:fld>
            <a:endParaRPr kumimoji="0" lang="fr-F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2835544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095527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504267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32</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latin typeface="Calibri"/>
                <a:ea typeface="Calibri"/>
                <a:cs typeface="Calibri"/>
                <a:sym typeface="Calibri"/>
              </a:rPr>
              <a:t>33</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131761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0" i="1" strike="noStrike" kern="1200" baseline="0" dirty="0">
                <a:solidFill>
                  <a:schemeClr val="tx1"/>
                </a:solidFill>
                <a:effectLst/>
                <a:latin typeface="Calibri" panose="020F0502020204030204" pitchFamily="34" charset="0"/>
                <a:ea typeface="Calibri"/>
                <a:cs typeface="Calibri"/>
              </a:rPr>
              <a:t>Quelle est l’unité de longueur de la petite réglette blanche ? </a:t>
            </a:r>
            <a:r>
              <a:rPr lang="fr-FR" i="1" baseline="0" dirty="0">
                <a:latin typeface="Calibri" panose="020F0502020204030204" pitchFamily="34" charset="0"/>
              </a:rPr>
              <a:t>Mesurez son côté à l’aide de votre règle. </a:t>
            </a:r>
            <a:endParaRPr lang="fr-FR" b="0" i="1" strike="noStrike" kern="1200" baseline="0" dirty="0">
              <a:solidFill>
                <a:schemeClr val="tx1"/>
              </a:solidFill>
              <a:effectLst/>
              <a:latin typeface="Calibri" panose="020F0502020204030204" pitchFamily="34" charset="0"/>
              <a:ea typeface="Calibri"/>
              <a:cs typeface="Calibri"/>
            </a:endParaRPr>
          </a:p>
          <a:p>
            <a:pPr marL="0" marR="0" lvl="0" indent="0" algn="l" rtl="0">
              <a:lnSpc>
                <a:spcPct val="100000"/>
              </a:lnSpc>
              <a:spcBef>
                <a:spcPts val="0"/>
              </a:spcBef>
              <a:spcAft>
                <a:spcPts val="0"/>
              </a:spcAft>
              <a:buClr>
                <a:schemeClr val="dk1"/>
              </a:buClr>
              <a:buSzPts val="1200"/>
              <a:buFont typeface="Calibri"/>
              <a:buNone/>
            </a:pPr>
            <a:r>
              <a:rPr lang="fr-FR" b="0" i="1" strike="noStrike" kern="1200" baseline="0" dirty="0">
                <a:solidFill>
                  <a:schemeClr val="tx1"/>
                </a:solidFill>
                <a:effectLst/>
                <a:latin typeface="Calibri" panose="020F0502020204030204" pitchFamily="34" charset="0"/>
                <a:ea typeface="Calibri"/>
                <a:cs typeface="Calibri"/>
              </a:rPr>
              <a:t>→ Elle mesure 1 centimètre. </a:t>
            </a:r>
          </a:p>
        </p:txBody>
      </p:sp>
      <p:sp>
        <p:nvSpPr>
          <p:cNvPr id="4" name="Espace réservé du numéro de diapositive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0F5038E3-B7CF-455E-96F4-A4DE1B143443}" type="slidenum">
              <a:rPr kumimoji="0" lang="fr-F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4</a:t>
            </a:fld>
            <a:endParaRPr kumimoji="0" lang="fr-F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771351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b="0" i="1" strike="noStrike" kern="1200" baseline="0" dirty="0">
                <a:solidFill>
                  <a:schemeClr val="tx1"/>
                </a:solidFill>
                <a:effectLst/>
                <a:latin typeface="Calibri" panose="020F0502020204030204" pitchFamily="34" charset="0"/>
                <a:ea typeface="+mn-ea"/>
                <a:cs typeface="+mn-cs"/>
              </a:rPr>
              <a:t>La réglette blanche mesure un centimètre. On note cm, « c » pour «</a:t>
            </a:r>
            <a:r>
              <a:rPr lang="fr-FR" i="1" dirty="0">
                <a:latin typeface="Calibri" panose="020F0502020204030204" pitchFamily="34" charset="0"/>
              </a:rPr>
              <a:t> </a:t>
            </a:r>
            <a:r>
              <a:rPr lang="fr-FR" b="0" i="1" strike="noStrike" kern="1200" baseline="0" dirty="0" err="1">
                <a:solidFill>
                  <a:schemeClr val="tx1"/>
                </a:solidFill>
                <a:effectLst/>
                <a:latin typeface="Calibri" panose="020F0502020204030204" pitchFamily="34" charset="0"/>
                <a:ea typeface="+mn-ea"/>
                <a:cs typeface="+mn-cs"/>
              </a:rPr>
              <a:t>centi</a:t>
            </a:r>
            <a:r>
              <a:rPr lang="fr-FR" b="0" i="1" strike="noStrike" kern="1200" baseline="0" dirty="0">
                <a:solidFill>
                  <a:schemeClr val="tx1"/>
                </a:solidFill>
                <a:effectLst/>
                <a:latin typeface="Calibri" panose="020F0502020204030204" pitchFamily="34" charset="0"/>
                <a:ea typeface="+mn-ea"/>
                <a:cs typeface="+mn-cs"/>
              </a:rPr>
              <a:t> » et « m » pour «</a:t>
            </a:r>
            <a:r>
              <a:rPr lang="fr-FR" i="1" dirty="0">
                <a:latin typeface="Calibri" panose="020F0502020204030204" pitchFamily="34" charset="0"/>
              </a:rPr>
              <a:t> </a:t>
            </a:r>
            <a:r>
              <a:rPr lang="fr-FR" b="0" i="1" strike="noStrike" kern="1200" baseline="0" dirty="0">
                <a:solidFill>
                  <a:schemeClr val="tx1"/>
                </a:solidFill>
                <a:effectLst/>
                <a:latin typeface="Calibri" panose="020F0502020204030204" pitchFamily="34" charset="0"/>
                <a:ea typeface="+mn-ea"/>
                <a:cs typeface="+mn-cs"/>
              </a:rPr>
              <a:t>mètre ». </a:t>
            </a:r>
          </a:p>
          <a:p>
            <a:pPr marL="0" marR="0" lvl="0" indent="0" algn="l" rtl="0">
              <a:lnSpc>
                <a:spcPct val="100000"/>
              </a:lnSpc>
              <a:spcBef>
                <a:spcPts val="0"/>
              </a:spcBef>
              <a:spcAft>
                <a:spcPts val="0"/>
              </a:spcAft>
              <a:buClr>
                <a:schemeClr val="dk1"/>
              </a:buClr>
              <a:buSzPts val="1200"/>
              <a:buFont typeface="Calibri"/>
              <a:buNone/>
            </a:pPr>
            <a:r>
              <a:rPr lang="fr-FR" b="0" i="1" strike="noStrike" kern="1200" baseline="0" dirty="0">
                <a:solidFill>
                  <a:schemeClr val="tx1"/>
                </a:solidFill>
                <a:effectLst/>
                <a:latin typeface="Calibri" panose="020F0502020204030204" pitchFamily="34" charset="0"/>
                <a:ea typeface="+mn-ea"/>
                <a:cs typeface="+mn-cs"/>
              </a:rPr>
              <a:t>Donc pour savoir combien mesure 1 cm, vous pouvez penser à la longueur de la réglette unité blanche.</a:t>
            </a:r>
          </a:p>
          <a:p>
            <a:pPr marL="0" marR="0" lvl="0" indent="0" algn="l" rtl="0">
              <a:lnSpc>
                <a:spcPct val="100000"/>
              </a:lnSpc>
              <a:spcBef>
                <a:spcPts val="0"/>
              </a:spcBef>
              <a:spcAft>
                <a:spcPts val="0"/>
              </a:spcAft>
              <a:buClr>
                <a:schemeClr val="dk1"/>
              </a:buClr>
              <a:buSzPts val="1200"/>
              <a:buFont typeface="Calibri"/>
              <a:buNone/>
            </a:pPr>
            <a:r>
              <a:rPr lang="fr-FR" b="0" i="1" strike="noStrike" kern="1200" baseline="0" dirty="0">
                <a:solidFill>
                  <a:schemeClr val="tx1"/>
                </a:solidFill>
                <a:effectLst/>
                <a:latin typeface="Calibri" panose="020F0502020204030204" pitchFamily="34" charset="0"/>
                <a:ea typeface="+mn-ea"/>
                <a:cs typeface="+mn-cs"/>
              </a:rPr>
              <a:t>Le préfixe « </a:t>
            </a:r>
            <a:r>
              <a:rPr lang="fr-FR" b="0" i="1" strike="noStrike" kern="1200" baseline="0" dirty="0" err="1">
                <a:solidFill>
                  <a:schemeClr val="tx1"/>
                </a:solidFill>
                <a:effectLst/>
                <a:latin typeface="Calibri" panose="020F0502020204030204" pitchFamily="34" charset="0"/>
                <a:ea typeface="+mn-ea"/>
                <a:cs typeface="+mn-cs"/>
              </a:rPr>
              <a:t>centi</a:t>
            </a:r>
            <a:r>
              <a:rPr lang="fr-FR" b="0" i="1" strike="noStrike" kern="1200" baseline="0" dirty="0">
                <a:solidFill>
                  <a:schemeClr val="tx1"/>
                </a:solidFill>
                <a:effectLst/>
                <a:latin typeface="Calibri" panose="020F0502020204030204" pitchFamily="34" charset="0"/>
                <a:ea typeface="+mn-ea"/>
                <a:cs typeface="+mn-cs"/>
              </a:rPr>
              <a:t> » signifie « 100 fois plus petit » donc un centimètre, c’est 100 fois plus petit qu’un mètre. </a:t>
            </a:r>
            <a:endParaRPr lang="fr-FR" dirty="0">
              <a:latin typeface="Calibri" panose="020F0502020204030204" pitchFamily="34" charset="0"/>
              <a:ea typeface="+mn-ea"/>
              <a:cs typeface="+mn-cs"/>
            </a:endParaRPr>
          </a:p>
        </p:txBody>
      </p:sp>
      <p:sp>
        <p:nvSpPr>
          <p:cNvPr id="4" name="Espace réservé du numéro de diapositive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0F5038E3-B7CF-455E-96F4-A4DE1B143443}" type="slidenum">
              <a:rPr kumimoji="0" lang="fr-F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5</a:t>
            </a:fld>
            <a:endParaRPr kumimoji="0" lang="fr-F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9752713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0" i="1" strike="noStrike" kern="1200" baseline="0" dirty="0">
                <a:solidFill>
                  <a:schemeClr val="tx1"/>
                </a:solidFill>
                <a:effectLst/>
                <a:latin typeface="Calibri" panose="020F0502020204030204" pitchFamily="34" charset="0"/>
                <a:ea typeface="+mn-ea"/>
                <a:cs typeface="+mn-cs"/>
              </a:rPr>
              <a:t>Maintenant, p</a:t>
            </a:r>
            <a:r>
              <a:rPr lang="fr-FR" i="1" baseline="0" dirty="0">
                <a:latin typeface="Calibri" panose="020F0502020204030204" pitchFamily="34" charset="0"/>
              </a:rPr>
              <a:t>renez une réglette orange. Mesurez son côté à l’aide de votre règle.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1" baseline="0" dirty="0">
                <a:latin typeface="Calibri" panose="020F0502020204030204" pitchFamily="34" charset="0"/>
              </a:rPr>
              <a:t>Qu’observez-vous ? </a:t>
            </a:r>
            <a:r>
              <a:rPr lang="fr-FR" b="0" i="1" kern="1200" baseline="0" dirty="0">
                <a:solidFill>
                  <a:schemeClr val="tx1"/>
                </a:solidFill>
                <a:effectLst/>
                <a:latin typeface="Calibri" panose="020F0502020204030204" pitchFamily="34" charset="0"/>
                <a:ea typeface="+mn-ea"/>
                <a:cs typeface="+mn-cs"/>
              </a:rPr>
              <a:t>→ Le côté mesure 10 centimètres</a:t>
            </a:r>
            <a:r>
              <a:rPr lang="fr-FR" i="1" dirty="0">
                <a:latin typeface="Calibri" panose="020F0502020204030204" pitchFamily="34" charset="0"/>
              </a:rPr>
              <a:t>. Comment s’appelle l’unité qui vaut 10 cm ? → un décimètre.</a:t>
            </a:r>
            <a:endParaRPr lang="fr-FR" b="0" i="1" strike="noStrike" kern="1200" baseline="0" dirty="0">
              <a:solidFill>
                <a:schemeClr val="tx1"/>
              </a:solidFill>
              <a:effectLst/>
              <a:latin typeface="Calibri" panose="020F0502020204030204" pitchFamily="34" charset="0"/>
              <a:ea typeface="Calibri"/>
              <a:cs typeface="Calibri"/>
            </a:endParaRPr>
          </a:p>
          <a:p>
            <a:pPr marL="0" marR="0" lvl="0" indent="0" algn="l" rtl="0">
              <a:lnSpc>
                <a:spcPct val="100000"/>
              </a:lnSpc>
              <a:spcBef>
                <a:spcPts val="0"/>
              </a:spcBef>
              <a:spcAft>
                <a:spcPts val="0"/>
              </a:spcAft>
              <a:buClr>
                <a:schemeClr val="dk1"/>
              </a:buClr>
              <a:buSzPts val="1200"/>
              <a:buFont typeface="Calibri"/>
              <a:buNone/>
            </a:pPr>
            <a:endParaRPr lang="fr-FR" i="1" baseline="0" dirty="0"/>
          </a:p>
        </p:txBody>
      </p:sp>
      <p:sp>
        <p:nvSpPr>
          <p:cNvPr id="4" name="Espace réservé du numéro de diapositive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0F5038E3-B7CF-455E-96F4-A4DE1B143443}" type="slidenum">
              <a:rPr kumimoji="0" lang="fr-F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6</a:t>
            </a:fld>
            <a:endParaRPr kumimoji="0" lang="fr-F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993951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buClr>
                <a:schemeClr val="dk1"/>
              </a:buClr>
              <a:buSzPts val="1200"/>
            </a:pPr>
            <a:r>
              <a:rPr lang="fr-FR" b="0" i="1" kern="1200" baseline="0" dirty="0">
                <a:solidFill>
                  <a:schemeClr val="tx1"/>
                </a:solidFill>
                <a:effectLst/>
                <a:latin typeface="Calibri" panose="020F0502020204030204" pitchFamily="34" charset="0"/>
                <a:ea typeface="+mn-ea"/>
                <a:cs typeface="+mn-cs"/>
              </a:rPr>
              <a:t>Un décimètre représente une longueur égale à 10 centimètres.</a:t>
            </a:r>
            <a:r>
              <a:rPr lang="fr-FR" i="1" dirty="0">
                <a:latin typeface="Calibri" panose="020F0502020204030204" pitchFamily="34" charset="0"/>
              </a:rPr>
              <a:t> </a:t>
            </a:r>
            <a:r>
              <a:rPr lang="fr-FR" b="0" i="1" kern="1200" baseline="0" dirty="0">
                <a:solidFill>
                  <a:schemeClr val="tx1"/>
                </a:solidFill>
                <a:effectLst/>
                <a:latin typeface="Calibri" panose="020F0502020204030204" pitchFamily="34" charset="0"/>
                <a:ea typeface="+mn-ea"/>
                <a:cs typeface="+mn-cs"/>
              </a:rPr>
              <a:t>Donc la réglette orange mesure 1 décimètre.</a:t>
            </a:r>
          </a:p>
          <a:p>
            <a:pPr marL="0" marR="0" lvl="0" indent="0" algn="l" rtl="0">
              <a:lnSpc>
                <a:spcPct val="100000"/>
              </a:lnSpc>
              <a:spcBef>
                <a:spcPts val="0"/>
              </a:spcBef>
              <a:spcAft>
                <a:spcPts val="0"/>
              </a:spcAft>
              <a:buClr>
                <a:schemeClr val="dk1"/>
              </a:buClr>
              <a:buSzPts val="1200"/>
              <a:buFont typeface="Calibri"/>
              <a:buNone/>
            </a:pPr>
            <a:r>
              <a:rPr lang="fr-FR" b="0" i="1" kern="1200" baseline="0" dirty="0">
                <a:solidFill>
                  <a:schemeClr val="tx1"/>
                </a:solidFill>
                <a:effectLst/>
                <a:latin typeface="Calibri" panose="020F0502020204030204" pitchFamily="34" charset="0"/>
                <a:ea typeface="+mn-ea"/>
                <a:cs typeface="+mn-cs"/>
              </a:rPr>
              <a:t>À votre avis, pourquoi en abrégé, écrit-on « décimètre » avec les lettres « d » et « m » ? → « d » pour la 1</a:t>
            </a:r>
            <a:r>
              <a:rPr lang="fr-FR" b="0" i="1" kern="1200" baseline="30000" dirty="0">
                <a:solidFill>
                  <a:schemeClr val="tx1"/>
                </a:solidFill>
                <a:effectLst/>
                <a:latin typeface="Calibri" panose="020F0502020204030204" pitchFamily="34" charset="0"/>
                <a:ea typeface="+mn-ea"/>
                <a:cs typeface="+mn-cs"/>
              </a:rPr>
              <a:t>re</a:t>
            </a:r>
            <a:r>
              <a:rPr lang="fr-FR" b="0" i="1" kern="1200" baseline="0" dirty="0">
                <a:solidFill>
                  <a:schemeClr val="tx1"/>
                </a:solidFill>
                <a:effectLst/>
                <a:latin typeface="Calibri" panose="020F0502020204030204" pitchFamily="34" charset="0"/>
                <a:ea typeface="+mn-ea"/>
                <a:cs typeface="+mn-cs"/>
              </a:rPr>
              <a:t> lettre de « déci » et « m » pour la 1</a:t>
            </a:r>
            <a:r>
              <a:rPr lang="fr-FR" b="0" i="1" kern="1200" baseline="30000" dirty="0">
                <a:solidFill>
                  <a:schemeClr val="tx1"/>
                </a:solidFill>
                <a:effectLst/>
                <a:latin typeface="Calibri" panose="020F0502020204030204" pitchFamily="34" charset="0"/>
                <a:ea typeface="+mn-ea"/>
                <a:cs typeface="+mn-cs"/>
              </a:rPr>
              <a:t>re</a:t>
            </a:r>
            <a:r>
              <a:rPr lang="fr-FR" b="0" i="1" kern="1200" baseline="0" dirty="0">
                <a:solidFill>
                  <a:schemeClr val="tx1"/>
                </a:solidFill>
                <a:effectLst/>
                <a:latin typeface="Calibri" panose="020F0502020204030204" pitchFamily="34" charset="0"/>
                <a:ea typeface="+mn-ea"/>
                <a:cs typeface="+mn-cs"/>
              </a:rPr>
              <a:t> lettre de « mètre ».</a:t>
            </a:r>
          </a:p>
          <a:p>
            <a:pPr marL="0" marR="0" lvl="0" indent="0" algn="l" rtl="0">
              <a:lnSpc>
                <a:spcPct val="100000"/>
              </a:lnSpc>
              <a:spcBef>
                <a:spcPts val="0"/>
              </a:spcBef>
              <a:spcAft>
                <a:spcPts val="0"/>
              </a:spcAft>
              <a:buClr>
                <a:schemeClr val="dk1"/>
              </a:buClr>
              <a:buSzPts val="1200"/>
              <a:buFont typeface="Calibri"/>
              <a:buNone/>
            </a:pPr>
            <a:r>
              <a:rPr lang="fr-FR" b="0" i="1" kern="1200" baseline="0" dirty="0">
                <a:solidFill>
                  <a:schemeClr val="tx1"/>
                </a:solidFill>
                <a:effectLst/>
                <a:latin typeface="Calibri" panose="020F0502020204030204" pitchFamily="34" charset="0"/>
                <a:ea typeface="+mn-ea"/>
                <a:cs typeface="+mn-cs"/>
              </a:rPr>
              <a:t>Le préfixe « déci » signifie « 10 fois plus petit », donc un décimètre est 10 fois plus petit qu’un mètre. </a:t>
            </a:r>
            <a:endParaRPr lang="fr-FR" i="1" baseline="0" dirty="0">
              <a:latin typeface="Calibri" panose="020F0502020204030204" pitchFamily="34" charset="0"/>
            </a:endParaRPr>
          </a:p>
          <a:p>
            <a:pPr marL="0" marR="0" lvl="0" indent="0" algn="l" rtl="0">
              <a:lnSpc>
                <a:spcPct val="100000"/>
              </a:lnSpc>
              <a:spcBef>
                <a:spcPts val="0"/>
              </a:spcBef>
              <a:spcAft>
                <a:spcPts val="0"/>
              </a:spcAft>
              <a:buClr>
                <a:schemeClr val="dk1"/>
              </a:buClr>
              <a:buSzPts val="1200"/>
              <a:buFont typeface="Calibri"/>
              <a:buNone/>
            </a:pPr>
            <a:endParaRPr lang="fr-FR" i="1" baseline="0" dirty="0"/>
          </a:p>
        </p:txBody>
      </p:sp>
      <p:sp>
        <p:nvSpPr>
          <p:cNvPr id="4" name="Espace réservé du numéro de diapositive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0F5038E3-B7CF-455E-96F4-A4DE1B143443}" type="slidenum">
              <a:rPr kumimoji="0" lang="fr-F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7</a:t>
            </a:fld>
            <a:endParaRPr kumimoji="0" lang="fr-F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6160719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i="1" baseline="0" dirty="0">
                <a:latin typeface="Calibri" panose="020F0502020204030204" pitchFamily="34" charset="0"/>
              </a:rPr>
              <a:t>Quelle est la longueur de la grande règle du tableau ? </a:t>
            </a:r>
          </a:p>
          <a:p>
            <a:pPr marL="0" marR="0" lvl="0" indent="0" algn="l" rtl="0">
              <a:lnSpc>
                <a:spcPct val="100000"/>
              </a:lnSpc>
              <a:spcBef>
                <a:spcPts val="0"/>
              </a:spcBef>
              <a:spcAft>
                <a:spcPts val="0"/>
              </a:spcAft>
              <a:buClr>
                <a:schemeClr val="dk1"/>
              </a:buClr>
              <a:buSzPts val="1200"/>
              <a:buFont typeface="Calibri"/>
              <a:buNone/>
            </a:pPr>
            <a:r>
              <a:rPr lang="fr-FR" i="0" baseline="0" dirty="0">
                <a:latin typeface="Calibri" panose="020F0502020204030204" pitchFamily="34" charset="0"/>
              </a:rPr>
              <a:t>Certains élèves pourront dire 100 cm, d’autres 1 m.  </a:t>
            </a:r>
          </a:p>
          <a:p>
            <a:pPr marL="0" marR="0" lvl="0" indent="0" algn="l" rtl="0">
              <a:lnSpc>
                <a:spcPct val="100000"/>
              </a:lnSpc>
              <a:spcBef>
                <a:spcPts val="0"/>
              </a:spcBef>
              <a:spcAft>
                <a:spcPts val="0"/>
              </a:spcAft>
              <a:buClr>
                <a:schemeClr val="dk1"/>
              </a:buClr>
              <a:buSzPts val="1200"/>
              <a:buFont typeface="Calibri"/>
              <a:buNone/>
            </a:pPr>
            <a:r>
              <a:rPr lang="fr-FR" i="1" baseline="0" dirty="0">
                <a:latin typeface="Calibri" panose="020F0502020204030204" pitchFamily="34" charset="0"/>
              </a:rPr>
              <a:t>Observons ensemble notre règle de la classe. Quel est le plus grand nombre inscrit sur cette règle ? </a:t>
            </a:r>
            <a:r>
              <a:rPr lang="fr-FR" b="0" i="1" u="none" strike="noStrike" kern="1200" cap="none" baseline="0" dirty="0">
                <a:solidFill>
                  <a:schemeClr val="tx1"/>
                </a:solidFill>
                <a:effectLst/>
                <a:latin typeface="Calibri" panose="020F0502020204030204" pitchFamily="34" charset="0"/>
                <a:ea typeface="Calibri"/>
                <a:cs typeface="Calibri"/>
                <a:sym typeface="Calibri"/>
              </a:rPr>
              <a:t>→ 100.</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0" i="1" u="none" strike="noStrike" kern="1200" cap="none" baseline="0" dirty="0">
                <a:solidFill>
                  <a:schemeClr val="tx1"/>
                </a:solidFill>
                <a:effectLst/>
                <a:latin typeface="Calibri" panose="020F0502020204030204" pitchFamily="34" charset="0"/>
                <a:ea typeface="Calibri"/>
                <a:cs typeface="Calibri"/>
                <a:sym typeface="Calibri"/>
              </a:rPr>
              <a:t>Cela correspond-il à 100 centimètres ou 100 décimètres ?</a:t>
            </a:r>
            <a:r>
              <a:rPr lang="fr-FR" i="1" baseline="0" dirty="0">
                <a:latin typeface="Calibri" panose="020F0502020204030204" pitchFamily="34" charset="0"/>
              </a:rPr>
              <a:t> C’est-à-dire : la règle de la classe a-t-elle la même longueur que 100 réglettes blanches mises bout à bout ou que 100 réglettes orange mises bout à bout ?</a:t>
            </a:r>
            <a:r>
              <a:rPr lang="fr-FR" b="0" i="1" u="none" strike="noStrike" kern="1200" cap="none" baseline="0" dirty="0">
                <a:solidFill>
                  <a:schemeClr val="tx1"/>
                </a:solidFill>
                <a:effectLst/>
                <a:latin typeface="Calibri" panose="020F0502020204030204" pitchFamily="34" charset="0"/>
                <a:ea typeface="Calibri"/>
                <a:cs typeface="Calibri"/>
                <a:sym typeface="Calibri"/>
              </a:rPr>
              <a:t>→ 100 centimètres, car la règle du tableau correspond à 100 réglettes blanches mises bout à bout.</a:t>
            </a:r>
            <a:endParaRPr lang="fr-FR" i="0" baseline="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0F5038E3-B7CF-455E-96F4-A4DE1B143443}" type="slidenum">
              <a:rPr kumimoji="0" lang="fr-F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8</a:t>
            </a:fld>
            <a:endParaRPr kumimoji="0" lang="fr-F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6872273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b="0" i="1" kern="1200" baseline="0" dirty="0">
                <a:solidFill>
                  <a:schemeClr val="tx1"/>
                </a:solidFill>
                <a:effectLst/>
                <a:latin typeface="Calibri" panose="020F0502020204030204" pitchFamily="34" charset="0"/>
                <a:ea typeface="+mn-ea"/>
                <a:cs typeface="+mn-cs"/>
              </a:rPr>
              <a:t>Un mètre représente une longueur égale à 100 centimètres. </a:t>
            </a:r>
          </a:p>
          <a:p>
            <a:pPr marL="0" marR="0" lvl="0" indent="0" algn="l" rtl="0">
              <a:lnSpc>
                <a:spcPct val="100000"/>
              </a:lnSpc>
              <a:spcBef>
                <a:spcPts val="0"/>
              </a:spcBef>
              <a:spcAft>
                <a:spcPts val="0"/>
              </a:spcAft>
              <a:buClr>
                <a:schemeClr val="dk1"/>
              </a:buClr>
              <a:buSzPts val="1200"/>
              <a:buFont typeface="Calibri"/>
              <a:buNone/>
            </a:pPr>
            <a:r>
              <a:rPr lang="fr-FR" b="0" i="1" kern="1200" baseline="0" dirty="0">
                <a:solidFill>
                  <a:schemeClr val="tx1"/>
                </a:solidFill>
                <a:effectLst/>
                <a:latin typeface="Calibri" panose="020F0502020204030204" pitchFamily="34" charset="0"/>
                <a:ea typeface="+mn-ea"/>
                <a:cs typeface="+mn-cs"/>
              </a:rPr>
              <a:t>Donc la règle jaune de la classe mesure 1 mètre.</a:t>
            </a:r>
          </a:p>
          <a:p>
            <a:pPr marL="0" marR="0" lvl="0" indent="0" algn="l" rtl="0">
              <a:lnSpc>
                <a:spcPct val="100000"/>
              </a:lnSpc>
              <a:spcBef>
                <a:spcPts val="0"/>
              </a:spcBef>
              <a:spcAft>
                <a:spcPts val="0"/>
              </a:spcAft>
              <a:buClr>
                <a:schemeClr val="dk1"/>
              </a:buClr>
              <a:buSzPts val="1200"/>
              <a:buFont typeface="Calibri"/>
              <a:buNone/>
            </a:pPr>
            <a:r>
              <a:rPr lang="fr-FR" b="0" i="1" kern="1200" baseline="0" dirty="0">
                <a:solidFill>
                  <a:schemeClr val="tx1"/>
                </a:solidFill>
                <a:effectLst/>
                <a:latin typeface="Calibri" panose="020F0502020204030204" pitchFamily="34" charset="0"/>
                <a:ea typeface="+mn-ea"/>
                <a:cs typeface="+mn-cs"/>
              </a:rPr>
              <a:t>En abrégé, o</a:t>
            </a:r>
            <a:r>
              <a:rPr lang="fr-FR" b="0" i="1" strike="noStrike" kern="1200" baseline="0" dirty="0">
                <a:solidFill>
                  <a:schemeClr val="tx1"/>
                </a:solidFill>
                <a:effectLst/>
                <a:latin typeface="Calibri" panose="020F0502020204030204" pitchFamily="34" charset="0"/>
                <a:ea typeface="+mn-ea"/>
                <a:cs typeface="+mn-cs"/>
              </a:rPr>
              <a:t>n utilise</a:t>
            </a:r>
            <a:r>
              <a:rPr lang="fr-FR" b="0" i="1" kern="1200" baseline="0" dirty="0">
                <a:solidFill>
                  <a:schemeClr val="tx1"/>
                </a:solidFill>
                <a:effectLst/>
                <a:latin typeface="Calibri" panose="020F0502020204030204" pitchFamily="34" charset="0"/>
                <a:ea typeface="+mn-ea"/>
                <a:cs typeface="+mn-cs"/>
              </a:rPr>
              <a:t> la 1</a:t>
            </a:r>
            <a:r>
              <a:rPr lang="fr-FR" b="0" i="1" kern="1200" baseline="30000" dirty="0">
                <a:solidFill>
                  <a:schemeClr val="tx1"/>
                </a:solidFill>
                <a:effectLst/>
                <a:latin typeface="Calibri" panose="020F0502020204030204" pitchFamily="34" charset="0"/>
                <a:ea typeface="+mn-ea"/>
                <a:cs typeface="+mn-cs"/>
              </a:rPr>
              <a:t>re</a:t>
            </a:r>
            <a:r>
              <a:rPr lang="fr-FR" b="0" i="1" kern="1200" baseline="0" dirty="0">
                <a:solidFill>
                  <a:schemeClr val="tx1"/>
                </a:solidFill>
                <a:effectLst/>
                <a:latin typeface="Calibri" panose="020F0502020204030204" pitchFamily="34" charset="0"/>
                <a:ea typeface="+mn-ea"/>
                <a:cs typeface="+mn-cs"/>
              </a:rPr>
              <a:t> lettre de « mètre ».</a:t>
            </a:r>
            <a:endParaRPr lang="fr-FR" i="1" baseline="0" dirty="0">
              <a:latin typeface="Calibri" panose="020F0502020204030204" pitchFamily="34" charset="0"/>
            </a:endParaRPr>
          </a:p>
          <a:p>
            <a:pPr marL="0" marR="0" lvl="0" indent="0" algn="l" rtl="0">
              <a:lnSpc>
                <a:spcPct val="100000"/>
              </a:lnSpc>
              <a:spcBef>
                <a:spcPts val="0"/>
              </a:spcBef>
              <a:spcAft>
                <a:spcPts val="0"/>
              </a:spcAft>
              <a:buClr>
                <a:schemeClr val="dk1"/>
              </a:buClr>
              <a:buSzPts val="1200"/>
              <a:buFont typeface="Calibri"/>
              <a:buNone/>
            </a:pPr>
            <a:endParaRPr lang="fr-FR" i="1" baseline="0" dirty="0"/>
          </a:p>
        </p:txBody>
      </p:sp>
      <p:sp>
        <p:nvSpPr>
          <p:cNvPr id="4" name="Espace réservé du numéro de diapositive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0F5038E3-B7CF-455E-96F4-A4DE1B143443}" type="slidenum">
              <a:rPr kumimoji="0" lang="fr-F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9</a:t>
            </a:fld>
            <a:endParaRPr kumimoji="0" lang="fr-F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9760154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3312F75D-4240-820A-91D6-33DCF02D5C93}"/>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lt1"/>
                </a:solidFill>
                <a:latin typeface="Verdana"/>
                <a:ea typeface="Verdana"/>
                <a:cs typeface="Verdana"/>
                <a:sym typeface="Verdan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000000"/>
              </a:buClr>
              <a:buSzPts val="2000"/>
              <a:buFont typeface="Arial"/>
              <a:buNone/>
            </a:pPr>
            <a:r>
              <a:rPr lang="fr-FR" sz="2000" b="0" i="0" u="none" strike="noStrike" cap="none">
                <a:solidFill>
                  <a:schemeClr val="lt1"/>
                </a:solidFill>
                <a:latin typeface="Verdana"/>
                <a:ea typeface="Verdana"/>
                <a:cs typeface="Verdana"/>
                <a:sym typeface="Verdana"/>
              </a:rPr>
              <a:t>Réservé à la vidéoprojection</a:t>
            </a:r>
            <a:endParaRPr sz="2000" b="0" i="0" u="none" strike="noStrike" cap="none">
              <a:solidFill>
                <a:schemeClr val="lt1"/>
              </a:solidFill>
              <a:latin typeface="Verdana"/>
              <a:ea typeface="Verdana"/>
              <a:cs typeface="Verdana"/>
              <a:sym typeface="Verdan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extLst>
      <p:ext uri="{BB962C8B-B14F-4D97-AF65-F5344CB8AC3E}">
        <p14:creationId xmlns:p14="http://schemas.microsoft.com/office/powerpoint/2010/main" val="1900332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Leçons</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3618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558967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p:cSld name="1_Titre et contenu">
    <p:spTree>
      <p:nvGrpSpPr>
        <p:cNvPr id="1" name="Shape 25"/>
        <p:cNvGrpSpPr/>
        <p:nvPr/>
      </p:nvGrpSpPr>
      <p:grpSpPr>
        <a:xfrm>
          <a:off x="0" y="0"/>
          <a:ext cx="0" cy="0"/>
          <a:chOff x="0" y="0"/>
          <a:chExt cx="0" cy="0"/>
        </a:xfrm>
      </p:grpSpPr>
      <p:sp>
        <p:nvSpPr>
          <p:cNvPr id="26" name="Google Shape;26;p92"/>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 name="Google Shape;27;p92"/>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92"/>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92"/>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0" name="Google Shape;30;p92"/>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31" name="Google Shape;31;p92"/>
          <p:cNvPicPr preferRelativeResize="0"/>
          <p:nvPr/>
        </p:nvPicPr>
        <p:blipFill rotWithShape="1">
          <a:blip r:embed="rId3">
            <a:alphaModFix/>
          </a:blip>
          <a:srcRect/>
          <a:stretch/>
        </p:blipFill>
        <p:spPr>
          <a:xfrm>
            <a:off x="3467840" y="1734532"/>
            <a:ext cx="2131447" cy="1660601"/>
          </a:xfrm>
          <a:prstGeom prst="rect">
            <a:avLst/>
          </a:prstGeom>
          <a:noFill/>
          <a:ln>
            <a:noFill/>
          </a:ln>
        </p:spPr>
      </p:pic>
      <p:pic>
        <p:nvPicPr>
          <p:cNvPr id="32" name="Google Shape;32;p92"/>
          <p:cNvPicPr preferRelativeResize="0"/>
          <p:nvPr/>
        </p:nvPicPr>
        <p:blipFill rotWithShape="1">
          <a:blip r:embed="rId4">
            <a:alphaModFix/>
          </a:blip>
          <a:srcRect/>
          <a:stretch/>
        </p:blipFill>
        <p:spPr>
          <a:xfrm>
            <a:off x="3584788" y="4580462"/>
            <a:ext cx="1897549" cy="97995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3"/>
        <p:cNvGrpSpPr/>
        <p:nvPr/>
      </p:nvGrpSpPr>
      <p:grpSpPr>
        <a:xfrm>
          <a:off x="0" y="0"/>
          <a:ext cx="0" cy="0"/>
          <a:chOff x="0" y="0"/>
          <a:chExt cx="0" cy="0"/>
        </a:xfrm>
      </p:grpSpPr>
      <p:sp>
        <p:nvSpPr>
          <p:cNvPr id="34" name="Google Shape;34;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 name="Google Shape;35;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9" name="Google Shape;39;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16" name="Google Shape;16;p34"/>
          <p:cNvPicPr preferRelativeResize="0"/>
          <p:nvPr/>
        </p:nvPicPr>
        <p:blipFill>
          <a:blip r:embed="rId2"/>
          <a:srcRect t="1572" b="1572"/>
          <a:stretch/>
        </p:blipFill>
        <p:spPr>
          <a:xfrm>
            <a:off x="0" y="0"/>
            <a:ext cx="9143999" cy="6858001"/>
          </a:xfrm>
          <a:prstGeom prst="rect">
            <a:avLst/>
          </a:prstGeom>
          <a:noFill/>
          <a:ln>
            <a:noFill/>
          </a:ln>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extLst>
      <p:ext uri="{BB962C8B-B14F-4D97-AF65-F5344CB8AC3E}">
        <p14:creationId xmlns:p14="http://schemas.microsoft.com/office/powerpoint/2010/main" val="32529716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1383711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eux contenus" type="twoObj">
  <p:cSld name="Deux contenu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6657554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3092395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Deux contenus" type="twoObj">
  <p:cSld name="Deux contenus">
    <p:spTree>
      <p:nvGrpSpPr>
        <p:cNvPr id="1" name="Shape 53"/>
        <p:cNvGrpSpPr/>
        <p:nvPr/>
      </p:nvGrpSpPr>
      <p:grpSpPr>
        <a:xfrm>
          <a:off x="0" y="0"/>
          <a:ext cx="0" cy="0"/>
          <a:chOff x="0" y="0"/>
          <a:chExt cx="0" cy="0"/>
        </a:xfrm>
      </p:grpSpPr>
      <p:sp>
        <p:nvSpPr>
          <p:cNvPr id="54" name="Google Shape;54;p45"/>
          <p:cNvSpPr/>
          <p:nvPr/>
        </p:nvSpPr>
        <p:spPr>
          <a:xfrm>
            <a:off x="57150" y="0"/>
            <a:ext cx="908685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hasCustomPrompt="1"/>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58;p45">
            <a:extLst>
              <a:ext uri="{FF2B5EF4-FFF2-40B4-BE49-F238E27FC236}">
                <a16:creationId xmlns:a16="http://schemas.microsoft.com/office/drawing/2014/main" id="{F21DD13B-A008-F110-CFD7-A7C842BDF3A8}"/>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510278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hasCustomPrompt="1"/>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40292016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0.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1.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1648571100"/>
      </p:ext>
    </p:extLst>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535330511"/>
      </p:ext>
    </p:extLst>
  </p:cSld>
  <p:clrMap bg1="lt1" tx1="dk1" bg2="dk2" tx2="lt2" accent1="accent1" accent2="accent2" accent3="accent3" accent4="accent4" accent5="accent5" accent6="accent6" hlink="hlink" folHlink="folHlink"/>
  <p:sldLayoutIdLst>
    <p:sldLayoutId id="2147483658" r:id="rId1"/>
    <p:sldLayoutId id="2147483659" r:id="rId2"/>
    <p:sldLayoutId id="2147483660"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576675339"/>
      </p:ext>
    </p:extLst>
  </p:cSld>
  <p:clrMap bg1="lt1" tx1="dk1" bg2="dk2" tx2="lt2" accent1="accent1" accent2="accent2" accent3="accent3" accent4="accent4" accent5="accent5" accent6="accent6" hlink="hlink" folHlink="folHlink"/>
  <p:sldLayoutIdLst>
    <p:sldLayoutId id="214748366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19/12/2025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820119"/>
      </p:ext>
    </p:extLst>
  </p:cSld>
  <p:clrMap bg1="lt1" tx1="dk1" bg2="lt2" tx2="dk2" accent1="accent1" accent2="accent2" accent3="accent3" accent4="accent4" accent5="accent5" accent6="accent6" hlink="hlink" folHlink="folHlink"/>
  <p:sldLayoutIdLst>
    <p:sldLayoutId id="214748366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792177976"/>
      </p:ext>
    </p:extLst>
  </p:cSld>
  <p:clrMap bg1="lt1" tx1="dk1" bg2="dk2" tx2="lt2" accent1="accent1" accent2="accent2" accent3="accent3" accent4="accent4" accent5="accent5" accent6="accent6" hlink="hlink" folHlink="folHlink"/>
  <p:sldLayoutIdLst>
    <p:sldLayoutId id="2147483666"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685800"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59. Connaitre et utiliser </a:t>
            </a:r>
            <a:br>
              <a:rPr lang="fr-FR" dirty="0">
                <a:solidFill>
                  <a:schemeClr val="bg1"/>
                </a:solidFill>
              </a:rPr>
            </a:br>
            <a:r>
              <a:rPr lang="fr-FR" dirty="0">
                <a:solidFill>
                  <a:schemeClr val="bg1"/>
                </a:solidFill>
              </a:rPr>
              <a:t>les unités de longueur</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830CF016-D936-BB92-2B2E-F1191CB866C1}"/>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D0D8FEF2-877A-1380-42F3-77EB32F21E6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58025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0585BAB9-FB76-E7B3-E628-A8BD212D44C2}"/>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3910B1A3-68BD-347E-E510-BEFF9A0D62B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126754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CBCBFA02-B846-2E21-4002-131DA10CFC7C}"/>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EF327F9B-74A7-E333-AADB-7852DBC13F3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877333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928650CE-54B6-7747-FC23-AF9345B8E6A2}"/>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F2757F24-2A47-F614-C472-C998E7AE438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318457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texte 9">
            <a:extLst>
              <a:ext uri="{FF2B5EF4-FFF2-40B4-BE49-F238E27FC236}">
                <a16:creationId xmlns:a16="http://schemas.microsoft.com/office/drawing/2014/main" id="{93FB5BE0-A2F7-15C8-3F25-714E255A842E}"/>
              </a:ext>
            </a:extLst>
          </p:cNvPr>
          <p:cNvSpPr>
            <a:spLocks noGrp="1"/>
          </p:cNvSpPr>
          <p:nvPr>
            <p:ph type="body" idx="1"/>
          </p:nvPr>
        </p:nvSpPr>
        <p:spPr/>
        <p:txBody>
          <a:bodyPr/>
          <a:lstStyle/>
          <a:p>
            <a:endParaRPr lang="fr-FR"/>
          </a:p>
        </p:txBody>
      </p:sp>
      <p:sp>
        <p:nvSpPr>
          <p:cNvPr id="24" name="Titre 23">
            <a:extLst>
              <a:ext uri="{FF2B5EF4-FFF2-40B4-BE49-F238E27FC236}">
                <a16:creationId xmlns:a16="http://schemas.microsoft.com/office/drawing/2014/main" id="{76D3F91B-9971-E177-14AE-9D2D37949156}"/>
              </a:ext>
            </a:extLst>
          </p:cNvPr>
          <p:cNvSpPr>
            <a:spLocks noGrp="1"/>
          </p:cNvSpPr>
          <p:nvPr>
            <p:ph type="title"/>
          </p:nvPr>
        </p:nvSpPr>
        <p:spPr/>
        <p:txBody>
          <a:bodyPr/>
          <a:lstStyle/>
          <a:p>
            <a:endParaRPr lang="fr-FR"/>
          </a:p>
        </p:txBody>
      </p:sp>
      <p:pic>
        <p:nvPicPr>
          <p:cNvPr id="26" name="Image 25">
            <a:extLst>
              <a:ext uri="{FF2B5EF4-FFF2-40B4-BE49-F238E27FC236}">
                <a16:creationId xmlns:a16="http://schemas.microsoft.com/office/drawing/2014/main" id="{30C23567-CA7A-8759-565B-0AB55F5AEF4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7530243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6D5B693A-ED51-C88E-6E2E-3C0788B789B0}"/>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01BAFC17-CBD2-A13D-C052-941CEA04F902}"/>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288702CE-10D4-F316-1134-218D7EF8373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9979611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D5E3903A-76F5-9F0C-72B6-DEF6FC290BF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774719B-CC58-345E-A77F-5F69F74002F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692023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FBEE7B80-497A-5DAF-0F4A-4F39F092B9D1}"/>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3576AAAC-F811-BDB6-CBFF-BF9FD6B9E0C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676745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BDF1BCC9-7D76-0E0E-6C13-EBE65890FAD5}"/>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AC6CB11D-1F06-0A96-FEC0-74D914AB32F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308628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09AD8A80-8709-5E8B-F678-CCE45239490E}"/>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834AA45-1FE0-BC0C-38BB-CE36EA16C6E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675618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86166F91-6E88-CF96-9943-EF6ED114D81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52A443A2-ED1C-5262-FD13-0B334D7469E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68029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81FE6CF3-46DC-A6D1-0311-82A5EB845C90}"/>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8AC7362B-F043-A701-B306-0486A9594180}"/>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46D5B647-BEBD-470F-0060-C2E5E6F4798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727326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a:extLst>
              <a:ext uri="{FF2B5EF4-FFF2-40B4-BE49-F238E27FC236}">
                <a16:creationId xmlns:a16="http://schemas.microsoft.com/office/drawing/2014/main" id="{71EF7C26-634E-DEC3-5402-33102B0A88D8}"/>
              </a:ext>
            </a:extLst>
          </p:cNvPr>
          <p:cNvSpPr>
            <a:spLocks noGrp="1"/>
          </p:cNvSpPr>
          <p:nvPr>
            <p:ph type="title"/>
          </p:nvPr>
        </p:nvSpPr>
        <p:spPr/>
        <p:txBody>
          <a:bodyPr/>
          <a:lstStyle/>
          <a:p>
            <a:endParaRPr lang="fr-FR"/>
          </a:p>
        </p:txBody>
      </p:sp>
      <p:sp>
        <p:nvSpPr>
          <p:cNvPr id="13" name="Espace réservé du texte 12">
            <a:extLst>
              <a:ext uri="{FF2B5EF4-FFF2-40B4-BE49-F238E27FC236}">
                <a16:creationId xmlns:a16="http://schemas.microsoft.com/office/drawing/2014/main" id="{6F2F5345-52E0-FEF6-0D4D-20E4E32DB152}"/>
              </a:ext>
            </a:extLst>
          </p:cNvPr>
          <p:cNvSpPr>
            <a:spLocks noGrp="1"/>
          </p:cNvSpPr>
          <p:nvPr>
            <p:ph type="body" idx="1"/>
          </p:nvPr>
        </p:nvSpPr>
        <p:spPr/>
        <p:txBody>
          <a:bodyPr/>
          <a:lstStyle/>
          <a:p>
            <a:endParaRPr lang="fr-FR"/>
          </a:p>
        </p:txBody>
      </p:sp>
      <p:pic>
        <p:nvPicPr>
          <p:cNvPr id="16" name="Image 15">
            <a:extLst>
              <a:ext uri="{FF2B5EF4-FFF2-40B4-BE49-F238E27FC236}">
                <a16:creationId xmlns:a16="http://schemas.microsoft.com/office/drawing/2014/main" id="{59C4821B-FAD7-CC5F-7515-F807211EC64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639592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0E3FA02A-DC67-4C44-3A89-EAC1BC4EDE78}"/>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BF45F8F2-ADEF-5495-E93A-4CE281AEE40C}"/>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D076F028-59B1-9669-AE82-5B37F93BCA2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061350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D63AD4E0-1A22-2E2B-7FB0-1E02E9FD1790}"/>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25A7F008-4393-DB3A-7420-76A92B4E4CF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520959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38C6CE2E-F761-A7D3-109A-EA64D0F3ACB6}"/>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F6342A27-1E16-B537-A26E-A45E6B8064C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967285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C5EE8556-3907-CE67-5C11-AB42B27C3F3C}"/>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EB842520-9AAA-7412-F016-CE2F4975712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797496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A97E45F1-BF32-63C8-2173-56CE61FA2107}"/>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1FEF2E0C-BB61-D16B-AA52-74DC31E9783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683685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1B67BC60-5A68-BF58-6FAB-296DEC2915C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0CDB9CD6-F5CD-EAAB-3312-D7EEFEB91ED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27257144-817F-E584-B4AD-A6A1E62EB056}"/>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736541FB-3A7F-C0D4-8CA5-67278873230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46828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32F7F39C-C45E-C0F1-A330-23E93A2740D0}"/>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760F8353-6AA0-0930-218E-38C3828CCD5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77309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7AD240F0-3614-0F66-53F0-653D340C055D}"/>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DB5222CC-4513-3BFF-FCF2-2BCCF7B8C01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037119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83A06CD2-C035-F12C-0FB1-46BF3ECE155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7B5E61B0-BDF6-0D1C-8DE9-D473AF56A01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072703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9F01EF73-D886-D872-B0BA-E29D565827C0}"/>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78A18638-7FB8-F7E3-F3B2-E63B272D8D9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263281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9651CF27-46BC-9AAB-2868-BBD59869DC7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579290AB-3E1D-7345-6637-5F49457C712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50398496-E96D-9E08-AB82-B3A61F8F68AA}"/>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6CA26DB8-E653-5E72-93A7-124CBE67558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337920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99D6DD6A-6C1C-9A69-6B2E-EB9BEF9A2E50}"/>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0F381CA-0E24-99C3-BA24-C622CD1514E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2FD36624-7BD3-8498-E737-374117F36384}"/>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8C721FE7-F433-88C1-444D-5125CB026E6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48503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EA555444-C760-DB41-AE62-C94A68CE2924}"/>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FEAE76EF-1386-6419-B93C-5C804B69EA3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440029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49845DC0-27F3-D6E1-DE48-0A475985207C}"/>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1D7D58F0-1401-133D-46FD-F23C3DFF5F0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69023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C7D0F2C2-085B-A1D1-03D0-76234111C8C0}"/>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62CB4092-6AAD-AF52-8B59-F76F9617B63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80764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7535DC57-8169-BA90-B6F8-966942C9ABF2}"/>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DA4FDE79-6912-060C-76C4-7BD21B2D81F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836371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02AA795E-4C43-B6B4-7669-3CEDE20AEB7B}"/>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B988587D-6655-020A-185B-33FAF24D6C7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14257066"/>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4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b66e0204bf7144eb3a5b1e6961cec0c">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0d3d77727f0dd2f1c58380f3677019f8"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C89612B-610F-4108-AE17-62FD1A561660}">
  <ds:schemaRefs>
    <ds:schemaRef ds:uri="http://schemas.microsoft.com/sharepoint/v3/contenttype/forms"/>
  </ds:schemaRefs>
</ds:datastoreItem>
</file>

<file path=customXml/itemProps2.xml><?xml version="1.0" encoding="utf-8"?>
<ds:datastoreItem xmlns:ds="http://schemas.openxmlformats.org/officeDocument/2006/customXml" ds:itemID="{39DFB0DB-D2D1-47D1-8EA2-B8D497D03C71}">
  <ds:schemaRefs>
    <ds:schemaRef ds:uri="http://purl.org/dc/elements/1.1/"/>
    <ds:schemaRef ds:uri="http://schemas.microsoft.com/office/infopath/2007/PartnerControls"/>
    <ds:schemaRef ds:uri="27f64e36-29aa-44d5-a3e0-06242cad7d4d"/>
    <ds:schemaRef ds:uri="http://purl.org/dc/terms/"/>
    <ds:schemaRef ds:uri="http://schemas.microsoft.com/office/2006/metadata/properties"/>
    <ds:schemaRef ds:uri="http://purl.org/dc/dcmitype/"/>
    <ds:schemaRef ds:uri="http://schemas.microsoft.com/office/2006/documentManagement/types"/>
    <ds:schemaRef ds:uri="http://schemas.openxmlformats.org/package/2006/metadata/core-properties"/>
    <ds:schemaRef ds:uri="cd84cc96-e4f0-4e7f-873a-a508fb658c41"/>
    <ds:schemaRef ds:uri="http://www.w3.org/XML/1998/namespace"/>
  </ds:schemaRefs>
</ds:datastoreItem>
</file>

<file path=customXml/itemProps3.xml><?xml version="1.0" encoding="utf-8"?>
<ds:datastoreItem xmlns:ds="http://schemas.openxmlformats.org/officeDocument/2006/customXml" ds:itemID="{C0010D08-1A45-42DE-96F1-2198B66364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1389</Words>
  <Application>Microsoft Office PowerPoint</Application>
  <PresentationFormat>Affichage à l'écran (4:3)</PresentationFormat>
  <Paragraphs>93</Paragraphs>
  <Slides>34</Slides>
  <Notes>34</Notes>
  <HiddenSlides>0</HiddenSlides>
  <MMClips>0</MMClips>
  <ScaleCrop>false</ScaleCrop>
  <HeadingPairs>
    <vt:vector size="6" baseType="variant">
      <vt:variant>
        <vt:lpstr>Polices utilisées</vt:lpstr>
      </vt:variant>
      <vt:variant>
        <vt:i4>4</vt:i4>
      </vt:variant>
      <vt:variant>
        <vt:lpstr>Thème</vt:lpstr>
      </vt:variant>
      <vt:variant>
        <vt:i4>6</vt:i4>
      </vt:variant>
      <vt:variant>
        <vt:lpstr>Titres des diapositives</vt:lpstr>
      </vt:variant>
      <vt:variant>
        <vt:i4>34</vt:i4>
      </vt:variant>
    </vt:vector>
  </HeadingPairs>
  <TitlesOfParts>
    <vt:vector size="44" baseType="lpstr">
      <vt:lpstr>Arial</vt:lpstr>
      <vt:lpstr>Calibri</vt:lpstr>
      <vt:lpstr>Calibri Light</vt:lpstr>
      <vt:lpstr>Verdana</vt:lpstr>
      <vt:lpstr>Thème Office</vt:lpstr>
      <vt:lpstr>1_Thème Office</vt:lpstr>
      <vt:lpstr>2_Thème Office</vt:lpstr>
      <vt:lpstr>3_Thème Office</vt:lpstr>
      <vt:lpstr>7_Thème Office</vt:lpstr>
      <vt:lpstr>4_Thème Office</vt:lpstr>
      <vt:lpstr>59. Connaitre et utiliser  les unités de longueur</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Éditions Hatier</dc:creator>
  <cp:lastModifiedBy>LE BOT SANDRA</cp:lastModifiedBy>
  <cp:revision>2</cp:revision>
  <dcterms:created xsi:type="dcterms:W3CDTF">2022-01-07T11:15:07Z</dcterms:created>
  <dcterms:modified xsi:type="dcterms:W3CDTF">2025-12-19T10:24:13Z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