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62" r:id="rId5"/>
  </p:sldMasterIdLst>
  <p:notesMasterIdLst>
    <p:notesMasterId r:id="rId33"/>
  </p:notesMasterIdLst>
  <p:sldIdLst>
    <p:sldId id="256" r:id="rId6"/>
    <p:sldId id="324" r:id="rId7"/>
    <p:sldId id="300" r:id="rId8"/>
    <p:sldId id="301" r:id="rId9"/>
    <p:sldId id="632" r:id="rId10"/>
    <p:sldId id="650" r:id="rId11"/>
    <p:sldId id="631" r:id="rId12"/>
    <p:sldId id="351" r:id="rId13"/>
    <p:sldId id="354" r:id="rId14"/>
    <p:sldId id="355" r:id="rId15"/>
    <p:sldId id="357" r:id="rId16"/>
    <p:sldId id="356" r:id="rId17"/>
    <p:sldId id="651" r:id="rId18"/>
    <p:sldId id="652" r:id="rId19"/>
    <p:sldId id="361" r:id="rId20"/>
    <p:sldId id="359" r:id="rId21"/>
    <p:sldId id="360" r:id="rId22"/>
    <p:sldId id="362" r:id="rId23"/>
    <p:sldId id="365" r:id="rId24"/>
    <p:sldId id="399" r:id="rId25"/>
    <p:sldId id="400" r:id="rId26"/>
    <p:sldId id="401" r:id="rId27"/>
    <p:sldId id="402" r:id="rId28"/>
    <p:sldId id="653" r:id="rId29"/>
    <p:sldId id="286" r:id="rId30"/>
    <p:sldId id="298" r:id="rId31"/>
    <p:sldId id="654" r:id="rId3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4" roundtripDataSignature="AMtx7mj+FK/MfLF0IDfqG5L8po0Fto38n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BF5A0C-B0EB-839A-131C-955373972CF5}" name="LE BOT SANDRA" initials="SL" userId="S::SLEBOT@editions-hatier.fr::5fe4e071-d3f4-40df-970f-ee8fcf898346" providerId="AD"/>
  <p188:author id="{33C2CF67-9BF0-36C3-EEE1-09B84C3469D6}" name="BELLEMIN SANDRA" initials="SB" userId="S::SBELLEMIN@editions-hatier.fr::5fe4e071-d3f4-40df-970f-ee8fcf898346" providerId="AD"/>
  <p188:author id="{CB410498-00AA-A716-1E6C-E42B11846246}" name="jennifer riviere" initials="jr" userId="77148290420568c5" providerId="Windows Live"/>
  <p188:author id="{A731B9A7-FB2F-8BD0-97C6-EA6906EE8F3B}" name="Justine Taillade" initials="JT" userId="Justine Taillad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Yaël Fernandez" initials="" lastIdx="2" clrIdx="0"/>
  <p:cmAuthor id="1" name="Pauline Negrel-Lion" initials=""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190" autoAdjust="0"/>
  </p:normalViewPr>
  <p:slideViewPr>
    <p:cSldViewPr snapToGrid="0">
      <p:cViewPr>
        <p:scale>
          <a:sx n="50" d="100"/>
          <a:sy n="50" d="100"/>
        </p:scale>
        <p:origin x="3354" y="588"/>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55"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57" Type="http://schemas.openxmlformats.org/officeDocument/2006/relationships/viewProps" Target="viewProps.xml"/><Relationship Id="rId61"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56"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 BOT SANDRA" userId="5fe4e071-d3f4-40df-970f-ee8fcf898346" providerId="ADAL" clId="{4376C028-3963-4380-AFF6-9E3DBB1929CE}"/>
    <pc:docChg chg="custSel modSld">
      <pc:chgData name="LE BOT SANDRA" userId="5fe4e071-d3f4-40df-970f-ee8fcf898346" providerId="ADAL" clId="{4376C028-3963-4380-AFF6-9E3DBB1929CE}" dt="2025-12-19T10:46:09.963" v="14" actId="478"/>
      <pc:docMkLst>
        <pc:docMk/>
      </pc:docMkLst>
      <pc:sldChg chg="delSp mod">
        <pc:chgData name="LE BOT SANDRA" userId="5fe4e071-d3f4-40df-970f-ee8fcf898346" providerId="ADAL" clId="{4376C028-3963-4380-AFF6-9E3DBB1929CE}" dt="2025-12-19T10:45:34.505" v="0" actId="478"/>
        <pc:sldMkLst>
          <pc:docMk/>
          <pc:sldMk cId="2998668026" sldId="301"/>
        </pc:sldMkLst>
        <pc:spChg chg="del">
          <ac:chgData name="LE BOT SANDRA" userId="5fe4e071-d3f4-40df-970f-ee8fcf898346" providerId="ADAL" clId="{4376C028-3963-4380-AFF6-9E3DBB1929CE}" dt="2025-12-19T10:45:34.505" v="0" actId="478"/>
          <ac:spMkLst>
            <pc:docMk/>
            <pc:sldMk cId="2998668026" sldId="301"/>
            <ac:spMk id="7" creationId="{5A7E4C2D-71E9-5538-B598-B758466ED688}"/>
          </ac:spMkLst>
        </pc:spChg>
      </pc:sldChg>
      <pc:sldChg chg="delSp mod">
        <pc:chgData name="LE BOT SANDRA" userId="5fe4e071-d3f4-40df-970f-ee8fcf898346" providerId="ADAL" clId="{4376C028-3963-4380-AFF6-9E3DBB1929CE}" dt="2025-12-19T10:45:50.213" v="4" actId="478"/>
        <pc:sldMkLst>
          <pc:docMk/>
          <pc:sldMk cId="1900317942" sldId="351"/>
        </pc:sldMkLst>
        <pc:spChg chg="del">
          <ac:chgData name="LE BOT SANDRA" userId="5fe4e071-d3f4-40df-970f-ee8fcf898346" providerId="ADAL" clId="{4376C028-3963-4380-AFF6-9E3DBB1929CE}" dt="2025-12-19T10:45:50.213" v="4" actId="478"/>
          <ac:spMkLst>
            <pc:docMk/>
            <pc:sldMk cId="1900317942" sldId="351"/>
            <ac:spMk id="7" creationId="{1A89ECE9-5C25-1E3A-9B43-5533885ED6A0}"/>
          </ac:spMkLst>
        </pc:spChg>
      </pc:sldChg>
      <pc:sldChg chg="delSp mod">
        <pc:chgData name="LE BOT SANDRA" userId="5fe4e071-d3f4-40df-970f-ee8fcf898346" providerId="ADAL" clId="{4376C028-3963-4380-AFF6-9E3DBB1929CE}" dt="2025-12-19T10:45:52.103" v="5" actId="478"/>
        <pc:sldMkLst>
          <pc:docMk/>
          <pc:sldMk cId="1729438184" sldId="354"/>
        </pc:sldMkLst>
        <pc:spChg chg="del">
          <ac:chgData name="LE BOT SANDRA" userId="5fe4e071-d3f4-40df-970f-ee8fcf898346" providerId="ADAL" clId="{4376C028-3963-4380-AFF6-9E3DBB1929CE}" dt="2025-12-19T10:45:52.103" v="5" actId="478"/>
          <ac:spMkLst>
            <pc:docMk/>
            <pc:sldMk cId="1729438184" sldId="354"/>
            <ac:spMk id="7" creationId="{902C45EA-6BB1-3A52-498B-F86B4ABE97E5}"/>
          </ac:spMkLst>
        </pc:spChg>
      </pc:sldChg>
      <pc:sldChg chg="delSp mod">
        <pc:chgData name="LE BOT SANDRA" userId="5fe4e071-d3f4-40df-970f-ee8fcf898346" providerId="ADAL" clId="{4376C028-3963-4380-AFF6-9E3DBB1929CE}" dt="2025-12-19T10:45:54.088" v="6" actId="478"/>
        <pc:sldMkLst>
          <pc:docMk/>
          <pc:sldMk cId="2542808916" sldId="355"/>
        </pc:sldMkLst>
        <pc:spChg chg="del">
          <ac:chgData name="LE BOT SANDRA" userId="5fe4e071-d3f4-40df-970f-ee8fcf898346" providerId="ADAL" clId="{4376C028-3963-4380-AFF6-9E3DBB1929CE}" dt="2025-12-19T10:45:54.088" v="6" actId="478"/>
          <ac:spMkLst>
            <pc:docMk/>
            <pc:sldMk cId="2542808916" sldId="355"/>
            <ac:spMk id="7" creationId="{A64F244E-56FF-0391-FF2F-09E5577750A8}"/>
          </ac:spMkLst>
        </pc:spChg>
      </pc:sldChg>
      <pc:sldChg chg="delSp mod">
        <pc:chgData name="LE BOT SANDRA" userId="5fe4e071-d3f4-40df-970f-ee8fcf898346" providerId="ADAL" clId="{4376C028-3963-4380-AFF6-9E3DBB1929CE}" dt="2025-12-19T10:45:57.885" v="8" actId="478"/>
        <pc:sldMkLst>
          <pc:docMk/>
          <pc:sldMk cId="1995015625" sldId="356"/>
        </pc:sldMkLst>
        <pc:spChg chg="del">
          <ac:chgData name="LE BOT SANDRA" userId="5fe4e071-d3f4-40df-970f-ee8fcf898346" providerId="ADAL" clId="{4376C028-3963-4380-AFF6-9E3DBB1929CE}" dt="2025-12-19T10:45:57.885" v="8" actId="478"/>
          <ac:spMkLst>
            <pc:docMk/>
            <pc:sldMk cId="1995015625" sldId="356"/>
            <ac:spMk id="7" creationId="{7888CA82-3A7E-3B0A-26CF-20FA60E279CA}"/>
          </ac:spMkLst>
        </pc:spChg>
      </pc:sldChg>
      <pc:sldChg chg="delSp mod">
        <pc:chgData name="LE BOT SANDRA" userId="5fe4e071-d3f4-40df-970f-ee8fcf898346" providerId="ADAL" clId="{4376C028-3963-4380-AFF6-9E3DBB1929CE}" dt="2025-12-19T10:45:56.099" v="7" actId="478"/>
        <pc:sldMkLst>
          <pc:docMk/>
          <pc:sldMk cId="344300328" sldId="357"/>
        </pc:sldMkLst>
        <pc:spChg chg="del">
          <ac:chgData name="LE BOT SANDRA" userId="5fe4e071-d3f4-40df-970f-ee8fcf898346" providerId="ADAL" clId="{4376C028-3963-4380-AFF6-9E3DBB1929CE}" dt="2025-12-19T10:45:56.099" v="7" actId="478"/>
          <ac:spMkLst>
            <pc:docMk/>
            <pc:sldMk cId="344300328" sldId="357"/>
            <ac:spMk id="7" creationId="{6A89D4CA-E114-52AB-52C9-C0EF55798996}"/>
          </ac:spMkLst>
        </pc:spChg>
      </pc:sldChg>
      <pc:sldChg chg="delSp mod">
        <pc:chgData name="LE BOT SANDRA" userId="5fe4e071-d3f4-40df-970f-ee8fcf898346" providerId="ADAL" clId="{4376C028-3963-4380-AFF6-9E3DBB1929CE}" dt="2025-12-19T10:46:04.363" v="12" actId="478"/>
        <pc:sldMkLst>
          <pc:docMk/>
          <pc:sldMk cId="2815360415" sldId="359"/>
        </pc:sldMkLst>
        <pc:spChg chg="del">
          <ac:chgData name="LE BOT SANDRA" userId="5fe4e071-d3f4-40df-970f-ee8fcf898346" providerId="ADAL" clId="{4376C028-3963-4380-AFF6-9E3DBB1929CE}" dt="2025-12-19T10:46:04.363" v="12" actId="478"/>
          <ac:spMkLst>
            <pc:docMk/>
            <pc:sldMk cId="2815360415" sldId="359"/>
            <ac:spMk id="11" creationId="{06FB7EBB-A6B7-39EC-758E-2095C3320CDA}"/>
          </ac:spMkLst>
        </pc:spChg>
      </pc:sldChg>
      <pc:sldChg chg="delSp mod">
        <pc:chgData name="LE BOT SANDRA" userId="5fe4e071-d3f4-40df-970f-ee8fcf898346" providerId="ADAL" clId="{4376C028-3963-4380-AFF6-9E3DBB1929CE}" dt="2025-12-19T10:46:06.003" v="13" actId="478"/>
        <pc:sldMkLst>
          <pc:docMk/>
          <pc:sldMk cId="4127349028" sldId="360"/>
        </pc:sldMkLst>
        <pc:spChg chg="del">
          <ac:chgData name="LE BOT SANDRA" userId="5fe4e071-d3f4-40df-970f-ee8fcf898346" providerId="ADAL" clId="{4376C028-3963-4380-AFF6-9E3DBB1929CE}" dt="2025-12-19T10:46:06.003" v="13" actId="478"/>
          <ac:spMkLst>
            <pc:docMk/>
            <pc:sldMk cId="4127349028" sldId="360"/>
            <ac:spMk id="11" creationId="{AA2EA82D-B339-843C-CF48-35A666F7BDED}"/>
          </ac:spMkLst>
        </pc:spChg>
      </pc:sldChg>
      <pc:sldChg chg="delSp mod">
        <pc:chgData name="LE BOT SANDRA" userId="5fe4e071-d3f4-40df-970f-ee8fcf898346" providerId="ADAL" clId="{4376C028-3963-4380-AFF6-9E3DBB1929CE}" dt="2025-12-19T10:46:02.856" v="11" actId="478"/>
        <pc:sldMkLst>
          <pc:docMk/>
          <pc:sldMk cId="2497275382" sldId="361"/>
        </pc:sldMkLst>
        <pc:spChg chg="del">
          <ac:chgData name="LE BOT SANDRA" userId="5fe4e071-d3f4-40df-970f-ee8fcf898346" providerId="ADAL" clId="{4376C028-3963-4380-AFF6-9E3DBB1929CE}" dt="2025-12-19T10:46:02.856" v="11" actId="478"/>
          <ac:spMkLst>
            <pc:docMk/>
            <pc:sldMk cId="2497275382" sldId="361"/>
            <ac:spMk id="9" creationId="{1B98DD55-396B-F831-2E64-FE0E38CD139C}"/>
          </ac:spMkLst>
        </pc:spChg>
      </pc:sldChg>
      <pc:sldChg chg="delSp mod">
        <pc:chgData name="LE BOT SANDRA" userId="5fe4e071-d3f4-40df-970f-ee8fcf898346" providerId="ADAL" clId="{4376C028-3963-4380-AFF6-9E3DBB1929CE}" dt="2025-12-19T10:46:09.963" v="14" actId="478"/>
        <pc:sldMkLst>
          <pc:docMk/>
          <pc:sldMk cId="833496400" sldId="362"/>
        </pc:sldMkLst>
        <pc:spChg chg="del">
          <ac:chgData name="LE BOT SANDRA" userId="5fe4e071-d3f4-40df-970f-ee8fcf898346" providerId="ADAL" clId="{4376C028-3963-4380-AFF6-9E3DBB1929CE}" dt="2025-12-19T10:46:09.963" v="14" actId="478"/>
          <ac:spMkLst>
            <pc:docMk/>
            <pc:sldMk cId="833496400" sldId="362"/>
            <ac:spMk id="11" creationId="{84804326-35A0-88C6-683E-138D7FD15426}"/>
          </ac:spMkLst>
        </pc:spChg>
      </pc:sldChg>
      <pc:sldChg chg="delSp mod">
        <pc:chgData name="LE BOT SANDRA" userId="5fe4e071-d3f4-40df-970f-ee8fcf898346" providerId="ADAL" clId="{4376C028-3963-4380-AFF6-9E3DBB1929CE}" dt="2025-12-19T10:45:47.388" v="3" actId="478"/>
        <pc:sldMkLst>
          <pc:docMk/>
          <pc:sldMk cId="152463568" sldId="631"/>
        </pc:sldMkLst>
        <pc:spChg chg="del">
          <ac:chgData name="LE BOT SANDRA" userId="5fe4e071-d3f4-40df-970f-ee8fcf898346" providerId="ADAL" clId="{4376C028-3963-4380-AFF6-9E3DBB1929CE}" dt="2025-12-19T10:45:47.388" v="3" actId="478"/>
          <ac:spMkLst>
            <pc:docMk/>
            <pc:sldMk cId="152463568" sldId="631"/>
            <ac:spMk id="7" creationId="{E5BD1E70-F5C7-0EB9-C81F-CD86ACA90869}"/>
          </ac:spMkLst>
        </pc:spChg>
      </pc:sldChg>
      <pc:sldChg chg="delSp mod">
        <pc:chgData name="LE BOT SANDRA" userId="5fe4e071-d3f4-40df-970f-ee8fcf898346" providerId="ADAL" clId="{4376C028-3963-4380-AFF6-9E3DBB1929CE}" dt="2025-12-19T10:45:43.359" v="1" actId="478"/>
        <pc:sldMkLst>
          <pc:docMk/>
          <pc:sldMk cId="976988523" sldId="632"/>
        </pc:sldMkLst>
        <pc:spChg chg="del">
          <ac:chgData name="LE BOT SANDRA" userId="5fe4e071-d3f4-40df-970f-ee8fcf898346" providerId="ADAL" clId="{4376C028-3963-4380-AFF6-9E3DBB1929CE}" dt="2025-12-19T10:45:43.359" v="1" actId="478"/>
          <ac:spMkLst>
            <pc:docMk/>
            <pc:sldMk cId="976988523" sldId="632"/>
            <ac:spMk id="7" creationId="{9A470CBE-CEF7-3790-154D-29DBACC2D50C}"/>
          </ac:spMkLst>
        </pc:spChg>
      </pc:sldChg>
      <pc:sldChg chg="delSp mod">
        <pc:chgData name="LE BOT SANDRA" userId="5fe4e071-d3f4-40df-970f-ee8fcf898346" providerId="ADAL" clId="{4376C028-3963-4380-AFF6-9E3DBB1929CE}" dt="2025-12-19T10:45:45.561" v="2" actId="478"/>
        <pc:sldMkLst>
          <pc:docMk/>
          <pc:sldMk cId="1888958458" sldId="650"/>
        </pc:sldMkLst>
        <pc:spChg chg="del">
          <ac:chgData name="LE BOT SANDRA" userId="5fe4e071-d3f4-40df-970f-ee8fcf898346" providerId="ADAL" clId="{4376C028-3963-4380-AFF6-9E3DBB1929CE}" dt="2025-12-19T10:45:45.561" v="2" actId="478"/>
          <ac:spMkLst>
            <pc:docMk/>
            <pc:sldMk cId="1888958458" sldId="650"/>
            <ac:spMk id="7" creationId="{08C56900-4C9F-C4DA-CC64-05EB88CBE0E6}"/>
          </ac:spMkLst>
        </pc:spChg>
      </pc:sldChg>
      <pc:sldChg chg="delSp mod">
        <pc:chgData name="LE BOT SANDRA" userId="5fe4e071-d3f4-40df-970f-ee8fcf898346" providerId="ADAL" clId="{4376C028-3963-4380-AFF6-9E3DBB1929CE}" dt="2025-12-19T10:45:59.542" v="9" actId="478"/>
        <pc:sldMkLst>
          <pc:docMk/>
          <pc:sldMk cId="2248580252" sldId="651"/>
        </pc:sldMkLst>
        <pc:spChg chg="del">
          <ac:chgData name="LE BOT SANDRA" userId="5fe4e071-d3f4-40df-970f-ee8fcf898346" providerId="ADAL" clId="{4376C028-3963-4380-AFF6-9E3DBB1929CE}" dt="2025-12-19T10:45:59.542" v="9" actId="478"/>
          <ac:spMkLst>
            <pc:docMk/>
            <pc:sldMk cId="2248580252" sldId="651"/>
            <ac:spMk id="7" creationId="{CF6BB68B-9588-6821-C59D-B3997F1F9168}"/>
          </ac:spMkLst>
        </pc:spChg>
      </pc:sldChg>
      <pc:sldChg chg="delSp mod">
        <pc:chgData name="LE BOT SANDRA" userId="5fe4e071-d3f4-40df-970f-ee8fcf898346" providerId="ADAL" clId="{4376C028-3963-4380-AFF6-9E3DBB1929CE}" dt="2025-12-19T10:46:01.163" v="10" actId="478"/>
        <pc:sldMkLst>
          <pc:docMk/>
          <pc:sldMk cId="3291227715" sldId="652"/>
        </pc:sldMkLst>
        <pc:spChg chg="del">
          <ac:chgData name="LE BOT SANDRA" userId="5fe4e071-d3f4-40df-970f-ee8fcf898346" providerId="ADAL" clId="{4376C028-3963-4380-AFF6-9E3DBB1929CE}" dt="2025-12-19T10:46:01.163" v="10" actId="478"/>
          <ac:spMkLst>
            <pc:docMk/>
            <pc:sldMk cId="3291227715" sldId="652"/>
            <ac:spMk id="7" creationId="{90B88A0D-BB6F-7EDD-D635-C63270BB983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Aujourd’hui, nous allons encadrer des nombres jusqu’à 10 000. Nous allons aussi estimer leur position sur une ligne numérique.</a:t>
            </a:r>
            <a:endParaRPr lang="fr-FR" b="0" i="1" dirty="0">
              <a:latin typeface="Arial" panose="020B0604020202020204" pitchFamily="34" charset="0"/>
              <a:cs typeface="Arial" panose="020B0604020202020204" pitchFamily="34" charset="0"/>
            </a:endParaRPr>
          </a:p>
        </p:txBody>
      </p:sp>
      <p:sp>
        <p:nvSpPr>
          <p:cNvPr id="112" name="Google Shape;112;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Quelle est la centaine qui se trouve juste avant 7</a:t>
            </a:r>
            <a:r>
              <a:rPr lang="fr-FR" b="0" i="1" dirty="0">
                <a:latin typeface="Calibri" panose="020F0502020204030204" pitchFamily="34" charset="0"/>
                <a:cs typeface="Calibri"/>
              </a:rPr>
              <a:t> </a:t>
            </a:r>
            <a:r>
              <a:rPr lang="fr-FR" i="1" dirty="0">
                <a:latin typeface="Calibri" panose="020F0502020204030204" pitchFamily="34" charset="0"/>
              </a:rPr>
              <a:t>486</a:t>
            </a:r>
            <a:r>
              <a:rPr lang="fr-FR" b="0" i="1" dirty="0">
                <a:latin typeface="Calibri" panose="020F0502020204030204" pitchFamily="34" charset="0"/>
                <a:cs typeface="Calibri"/>
              </a:rPr>
              <a:t> </a:t>
            </a:r>
            <a:r>
              <a:rPr lang="fr-FR" i="1" dirty="0">
                <a:latin typeface="Calibri" panose="020F0502020204030204" pitchFamily="34" charset="0"/>
              </a:rPr>
              <a:t>? </a:t>
            </a:r>
          </a:p>
          <a:p>
            <a:pPr marL="0"/>
            <a:r>
              <a:rPr lang="fr-FR" i="1" dirty="0">
                <a:latin typeface="Calibri" panose="020F0502020204030204" pitchFamily="34" charset="0"/>
              </a:rPr>
              <a:t>Quelle est la centaine qui se trouve juste après 7</a:t>
            </a:r>
            <a:r>
              <a:rPr lang="fr-FR" b="0" i="1" dirty="0">
                <a:latin typeface="Calibri" panose="020F0502020204030204" pitchFamily="34" charset="0"/>
                <a:cs typeface="Calibri"/>
              </a:rPr>
              <a:t> </a:t>
            </a:r>
            <a:r>
              <a:rPr lang="fr-FR" i="1" dirty="0">
                <a:latin typeface="Calibri" panose="020F0502020204030204" pitchFamily="34" charset="0"/>
              </a:rPr>
              <a:t>486</a:t>
            </a:r>
            <a:r>
              <a:rPr lang="fr-FR" b="0" i="1" dirty="0">
                <a:latin typeface="Calibri" panose="020F0502020204030204" pitchFamily="34" charset="0"/>
                <a:cs typeface="Calibri"/>
              </a:rPr>
              <a:t> </a:t>
            </a:r>
            <a:r>
              <a:rPr lang="fr-FR" i="1"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Réponses attendues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7</a:t>
            </a:r>
            <a:r>
              <a:rPr lang="fr-FR" i="1" dirty="0">
                <a:latin typeface="Calibri" panose="020F0502020204030204" pitchFamily="34" charset="0"/>
              </a:rPr>
              <a:t> </a:t>
            </a:r>
            <a:r>
              <a:rPr lang="fr-FR" i="0" dirty="0">
                <a:latin typeface="Calibri" panose="020F0502020204030204" pitchFamily="34" charset="0"/>
              </a:rPr>
              <a:t>400</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7</a:t>
            </a:r>
            <a:r>
              <a:rPr lang="fr-FR" i="1" dirty="0">
                <a:latin typeface="Calibri" panose="020F0502020204030204" pitchFamily="34" charset="0"/>
              </a:rPr>
              <a:t> </a:t>
            </a:r>
            <a:r>
              <a:rPr lang="fr-FR" i="0" dirty="0">
                <a:latin typeface="Calibri" panose="020F0502020204030204" pitchFamily="34" charset="0"/>
              </a:rPr>
              <a:t>486</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7</a:t>
            </a:r>
            <a:r>
              <a:rPr lang="fr-FR" i="1" dirty="0">
                <a:latin typeface="Calibri" panose="020F0502020204030204" pitchFamily="34" charset="0"/>
              </a:rPr>
              <a:t> </a:t>
            </a:r>
            <a:r>
              <a:rPr lang="fr-FR" i="0" dirty="0">
                <a:latin typeface="Calibri" panose="020F0502020204030204" pitchFamily="34" charset="0"/>
              </a:rPr>
              <a:t>500.</a:t>
            </a:r>
            <a:endParaRPr lang="fr-FR" i="1" dirty="0">
              <a:latin typeface="Calibri" panose="020F0502020204030204" pitchFamily="34" charset="0"/>
            </a:endParaRPr>
          </a:p>
          <a:p>
            <a:pPr marL="0"/>
            <a:r>
              <a:rPr lang="fr-FR" i="0" dirty="0">
                <a:latin typeface="Calibri" panose="020F0502020204030204" pitchFamily="34" charset="0"/>
              </a:rPr>
              <a:t>Temps de recherche individuelle puis retour collectif. Interroger deux élèves, puis reformuler</a:t>
            </a:r>
            <a:r>
              <a:rPr lang="fr-FR" b="0" i="1" dirty="0">
                <a:latin typeface="Calibri" panose="020F0502020204030204" pitchFamily="34" charset="0"/>
                <a:cs typeface="Calibri"/>
              </a:rPr>
              <a:t> </a:t>
            </a:r>
            <a:r>
              <a:rPr lang="fr-FR" i="0" dirty="0">
                <a:latin typeface="Calibri" panose="020F0502020204030204" pitchFamily="34" charset="0"/>
              </a:rPr>
              <a:t>: </a:t>
            </a:r>
            <a:r>
              <a:rPr lang="fr-FR" i="1" dirty="0">
                <a:latin typeface="Calibri" panose="020F0502020204030204" pitchFamily="34" charset="0"/>
              </a:rPr>
              <a:t>7 486, c’est 7 milliers, 4 centaines restantes, 8 dizaines restantes et 6 unités restantes</a:t>
            </a:r>
            <a:r>
              <a:rPr lang="fr-FR" b="0" i="1" dirty="0">
                <a:latin typeface="Calibri" panose="020F0502020204030204" pitchFamily="34" charset="0"/>
                <a:cs typeface="Calibri"/>
              </a:rPr>
              <a:t> </a:t>
            </a:r>
            <a:r>
              <a:rPr lang="fr-FR" i="1" dirty="0">
                <a:latin typeface="Calibri" panose="020F0502020204030204" pitchFamily="34" charset="0"/>
              </a:rPr>
              <a:t>; c’est plus que 7 milliers et 4 centaines restantes (7</a:t>
            </a:r>
            <a:r>
              <a:rPr lang="fr-FR" b="0" i="1" dirty="0">
                <a:latin typeface="Calibri" panose="020F0502020204030204" pitchFamily="34" charset="0"/>
                <a:cs typeface="Calibri"/>
              </a:rPr>
              <a:t> </a:t>
            </a:r>
            <a:r>
              <a:rPr lang="fr-FR" i="1" dirty="0">
                <a:latin typeface="Calibri" panose="020F0502020204030204" pitchFamily="34" charset="0"/>
              </a:rPr>
              <a:t>400), mais c’est moins que 7 milliers et 5 centaines restantes (7 500). Pour trouver la centaine qui précède le nombre, il suffit de retirer les dizaines restantes et les unités restantes du nombre. 7 486 est entre 7 400 et 7 500.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Effacez et écrivez au milieu 4 052. </a:t>
            </a:r>
          </a:p>
          <a:p>
            <a:pPr marL="0"/>
            <a:endParaRPr lang="fr-FR" b="0"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1435941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b="0" i="0" dirty="0">
                <a:latin typeface="Calibri" panose="020F0502020204030204" pitchFamily="34" charset="0"/>
              </a:rPr>
              <a:t>Même démarche.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Réponses attendues</a:t>
            </a:r>
            <a:r>
              <a:rPr lang="fr-FR" b="0" i="0" dirty="0">
                <a:latin typeface="Calibri" panose="020F0502020204030204" pitchFamily="34" charset="0"/>
              </a:rPr>
              <a:t> : </a:t>
            </a:r>
            <a:r>
              <a:rPr lang="fr-FR" i="0" dirty="0">
                <a:latin typeface="Calibri" panose="020F0502020204030204" pitchFamily="34" charset="0"/>
              </a:rPr>
              <a:t>4</a:t>
            </a:r>
            <a:r>
              <a:rPr lang="fr-FR" i="1" dirty="0">
                <a:latin typeface="Calibri" panose="020F0502020204030204" pitchFamily="34" charset="0"/>
              </a:rPr>
              <a:t> </a:t>
            </a:r>
            <a:r>
              <a:rPr lang="fr-FR" i="0" dirty="0">
                <a:latin typeface="Calibri" panose="020F0502020204030204" pitchFamily="34" charset="0"/>
              </a:rPr>
              <a:t>000</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4</a:t>
            </a:r>
            <a:r>
              <a:rPr lang="fr-FR" i="1" dirty="0">
                <a:latin typeface="Calibri" panose="020F0502020204030204" pitchFamily="34" charset="0"/>
              </a:rPr>
              <a:t> </a:t>
            </a:r>
            <a:r>
              <a:rPr lang="fr-FR" i="0" dirty="0">
                <a:latin typeface="Calibri" panose="020F0502020204030204" pitchFamily="34" charset="0"/>
              </a:rPr>
              <a:t>052</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4</a:t>
            </a:r>
            <a:r>
              <a:rPr lang="fr-FR" i="1" dirty="0">
                <a:latin typeface="Calibri" panose="020F0502020204030204" pitchFamily="34" charset="0"/>
              </a:rPr>
              <a:t> </a:t>
            </a:r>
            <a:r>
              <a:rPr lang="fr-FR" i="0" dirty="0">
                <a:latin typeface="Calibri" panose="020F0502020204030204" pitchFamily="34" charset="0"/>
              </a:rPr>
              <a:t>100.</a:t>
            </a:r>
            <a:endParaRPr lang="fr-FR" i="1" dirty="0">
              <a:latin typeface="Calibri" panose="020F0502020204030204" pitchFamily="34" charset="0"/>
            </a:endParaRPr>
          </a:p>
          <a:p>
            <a:pPr marL="0"/>
            <a:r>
              <a:rPr lang="fr-FR" b="0" i="0" dirty="0">
                <a:latin typeface="Calibri" panose="020F0502020204030204" pitchFamily="34" charset="0"/>
              </a:rPr>
              <a:t>Lors du retour collectif faire verbaliser que 4</a:t>
            </a:r>
            <a:r>
              <a:rPr lang="fr-FR" i="1" dirty="0">
                <a:latin typeface="Calibri" panose="020F0502020204030204" pitchFamily="34" charset="0"/>
              </a:rPr>
              <a:t> </a:t>
            </a:r>
            <a:r>
              <a:rPr lang="fr-FR" b="0" i="0" dirty="0">
                <a:latin typeface="Calibri" panose="020F0502020204030204" pitchFamily="34" charset="0"/>
              </a:rPr>
              <a:t>052 n’a pas de centaine restante, il est donc entre 4 milliers et 0 centaine et 4 milliers et 1 centaine, c’est-à-dire entre 4</a:t>
            </a:r>
            <a:r>
              <a:rPr lang="fr-FR" i="1" dirty="0">
                <a:latin typeface="Calibri" panose="020F0502020204030204" pitchFamily="34" charset="0"/>
              </a:rPr>
              <a:t> </a:t>
            </a:r>
            <a:r>
              <a:rPr lang="fr-FR" b="0" i="0" dirty="0">
                <a:latin typeface="Calibri" panose="020F0502020204030204" pitchFamily="34" charset="0"/>
              </a:rPr>
              <a:t>000 et 4100. On peut aussi s’appuyer sur 52, compris entre 0 et 100, pour encadrer 4</a:t>
            </a:r>
            <a:r>
              <a:rPr lang="fr-FR" i="1" dirty="0">
                <a:latin typeface="Calibri" panose="020F0502020204030204" pitchFamily="34" charset="0"/>
              </a:rPr>
              <a:t> </a:t>
            </a:r>
            <a:r>
              <a:rPr lang="fr-FR" b="0" i="0" dirty="0">
                <a:latin typeface="Calibri" panose="020F0502020204030204" pitchFamily="34" charset="0"/>
              </a:rPr>
              <a:t>052 entre 4</a:t>
            </a:r>
            <a:r>
              <a:rPr lang="fr-FR" i="1" dirty="0">
                <a:latin typeface="Calibri" panose="020F0502020204030204" pitchFamily="34" charset="0"/>
              </a:rPr>
              <a:t> </a:t>
            </a:r>
            <a:r>
              <a:rPr lang="fr-FR" b="0" i="0" dirty="0">
                <a:latin typeface="Calibri" panose="020F0502020204030204" pitchFamily="34" charset="0"/>
              </a:rPr>
              <a:t>000 et 4</a:t>
            </a:r>
            <a:r>
              <a:rPr lang="fr-FR" i="1" dirty="0">
                <a:latin typeface="Calibri" panose="020F0502020204030204" pitchFamily="34" charset="0"/>
              </a:rPr>
              <a:t> </a:t>
            </a:r>
            <a:r>
              <a:rPr lang="fr-FR" b="0" i="0" dirty="0">
                <a:latin typeface="Calibri" panose="020F0502020204030204" pitchFamily="34" charset="0"/>
              </a:rPr>
              <a:t>100.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2551650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Pour la première fois, nous allons encadrer les nombres entre le millier précédent et le millier suivant. Les nombres qui sont attendus n’ont ni centaines restantes, ni dizaines restantes, ni unités restantes. Ici aussi vous allez utiliser les signes de comparaison pour encadrer.</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dirty="0">
                <a:latin typeface="Calibri" panose="020F0502020204030204" pitchFamily="34" charset="0"/>
                <a:cs typeface="Calibri"/>
              </a:rPr>
              <a:t>Écrivez 8</a:t>
            </a:r>
            <a:r>
              <a:rPr lang="fr-FR" i="1" dirty="0">
                <a:latin typeface="Calibri" panose="020F0502020204030204" pitchFamily="34" charset="0"/>
              </a:rPr>
              <a:t> </a:t>
            </a:r>
            <a:r>
              <a:rPr lang="fr-FR" b="0" i="1" dirty="0">
                <a:latin typeface="Calibri" panose="020F0502020204030204" pitchFamily="34" charset="0"/>
                <a:cs typeface="Calibri"/>
              </a:rPr>
              <a:t>341 au milieu.</a:t>
            </a:r>
            <a:endParaRPr lang="fr-FR" b="0" i="1" dirty="0">
              <a:latin typeface="Calibri" panose="020F0502020204030204" pitchFamily="34" charset="0"/>
            </a:endParaRPr>
          </a:p>
          <a:p>
            <a:pPr marL="0"/>
            <a:endParaRPr lang="fr-FR" b="0"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3856925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Quel est le millier qui se trouve juste avant 8 341 ? </a:t>
            </a:r>
          </a:p>
          <a:p>
            <a:pPr marL="0"/>
            <a:r>
              <a:rPr lang="fr-FR" i="1" dirty="0">
                <a:latin typeface="Calibri" panose="020F0502020204030204" pitchFamily="34" charset="0"/>
              </a:rPr>
              <a:t>Quel est le millier qui se trouve juste après 8 341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8</a:t>
            </a:r>
            <a:r>
              <a:rPr lang="fr-FR" i="1" dirty="0">
                <a:latin typeface="Calibri" panose="020F0502020204030204" pitchFamily="34" charset="0"/>
              </a:rPr>
              <a:t> </a:t>
            </a:r>
            <a:r>
              <a:rPr lang="fr-FR" i="0" dirty="0">
                <a:latin typeface="Calibri" panose="020F0502020204030204" pitchFamily="34" charset="0"/>
              </a:rPr>
              <a:t>000</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8</a:t>
            </a:r>
            <a:r>
              <a:rPr lang="fr-FR" i="1" dirty="0">
                <a:latin typeface="Calibri" panose="020F0502020204030204" pitchFamily="34" charset="0"/>
              </a:rPr>
              <a:t> </a:t>
            </a:r>
            <a:r>
              <a:rPr lang="fr-FR" i="0" dirty="0">
                <a:latin typeface="Calibri" panose="020F0502020204030204" pitchFamily="34" charset="0"/>
              </a:rPr>
              <a:t>341</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9</a:t>
            </a:r>
            <a:r>
              <a:rPr lang="fr-FR" i="1" dirty="0">
                <a:latin typeface="Calibri" panose="020F0502020204030204" pitchFamily="34" charset="0"/>
              </a:rPr>
              <a:t> </a:t>
            </a:r>
            <a:r>
              <a:rPr lang="fr-FR" i="0" dirty="0">
                <a:latin typeface="Calibri" panose="020F0502020204030204" pitchFamily="34" charset="0"/>
              </a:rPr>
              <a:t>000.</a:t>
            </a:r>
            <a:endParaRPr lang="fr-FR" i="1" dirty="0">
              <a:latin typeface="Calibri" panose="020F0502020204030204" pitchFamily="34" charset="0"/>
            </a:endParaRPr>
          </a:p>
          <a:p>
            <a:pPr marL="0"/>
            <a:r>
              <a:rPr lang="fr-FR" i="0" dirty="0">
                <a:latin typeface="Calibri" panose="020F0502020204030204" pitchFamily="34" charset="0"/>
              </a:rPr>
              <a:t>Temps de recherche individuelle puis retour collectif. Interroger deux élèves, puis reformuler</a:t>
            </a:r>
            <a:r>
              <a:rPr lang="fr-FR" i="1" dirty="0">
                <a:latin typeface="Calibri" panose="020F0502020204030204" pitchFamily="34" charset="0"/>
              </a:rPr>
              <a:t> </a:t>
            </a:r>
            <a:r>
              <a:rPr lang="fr-FR" i="0" dirty="0">
                <a:latin typeface="Calibri" panose="020F0502020204030204" pitchFamily="34" charset="0"/>
              </a:rPr>
              <a:t>: </a:t>
            </a:r>
            <a:r>
              <a:rPr lang="fr-FR" i="1" dirty="0">
                <a:latin typeface="Calibri" panose="020F0502020204030204" pitchFamily="34" charset="0"/>
              </a:rPr>
              <a:t>8 341, c’est 8 milliers, 3 centaines restantes, 4 dizaines restantes et 1 unité restante; c’est plus que 8 milliers (8 000), mais c’est moins que 9 milliers (9 000). Pour trouver le millier qui précède le nombre, il suffit de retirer les centaines restantes, les dizaines restantes et les unités restantes du nombre. 8 341 est entre 8 000 et 9 000.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Effacez et écrivez au milieu 1 908. </a:t>
            </a:r>
          </a:p>
          <a:p>
            <a:pPr marL="0"/>
            <a:endParaRPr lang="fr-FR" b="0" i="1" dirty="0">
              <a:latin typeface="Calibri" panose="020F0502020204030204" pitchFamily="34" charset="0"/>
            </a:endParaRPr>
          </a:p>
          <a:p>
            <a:pPr marL="0"/>
            <a:endParaRPr lang="fr-FR" b="0"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4006007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b="0" i="0" dirty="0">
                <a:latin typeface="Calibri" panose="020F0502020204030204" pitchFamily="34" charset="0"/>
              </a:rPr>
              <a:t>Même démarche.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Réponses attendues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1</a:t>
            </a:r>
            <a:r>
              <a:rPr lang="fr-FR" i="1" dirty="0">
                <a:latin typeface="Calibri" panose="020F0502020204030204" pitchFamily="34" charset="0"/>
              </a:rPr>
              <a:t> </a:t>
            </a:r>
            <a:r>
              <a:rPr lang="fr-FR" i="0" dirty="0">
                <a:latin typeface="Calibri" panose="020F0502020204030204" pitchFamily="34" charset="0"/>
              </a:rPr>
              <a:t>000</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1</a:t>
            </a:r>
            <a:r>
              <a:rPr lang="fr-FR" i="1" dirty="0">
                <a:latin typeface="Calibri" panose="020F0502020204030204" pitchFamily="34" charset="0"/>
              </a:rPr>
              <a:t> </a:t>
            </a:r>
            <a:r>
              <a:rPr lang="fr-FR" i="0" dirty="0">
                <a:latin typeface="Calibri" panose="020F0502020204030204" pitchFamily="34" charset="0"/>
              </a:rPr>
              <a:t>908</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2</a:t>
            </a:r>
            <a:r>
              <a:rPr lang="fr-FR" i="1" dirty="0">
                <a:latin typeface="Calibri" panose="020F0502020204030204" pitchFamily="34" charset="0"/>
              </a:rPr>
              <a:t> </a:t>
            </a:r>
            <a:r>
              <a:rPr lang="fr-FR" i="0" dirty="0">
                <a:latin typeface="Calibri" panose="020F0502020204030204" pitchFamily="34" charset="0"/>
              </a:rPr>
              <a:t>000.</a:t>
            </a:r>
            <a:endParaRPr lang="fr-FR" i="1" dirty="0">
              <a:latin typeface="Calibri" panose="020F0502020204030204" pitchFamily="34" charset="0"/>
            </a:endParaRPr>
          </a:p>
          <a:p>
            <a:pPr marL="0"/>
            <a:endParaRPr lang="fr-FR" b="0"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26257679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Nous allons refaire un exercice que l’on a déjà fait. Il faut placer approximativement un nombre sur la ligne numérique.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Ici les repères donnés dans les bulles ne sont plus de 100 en 100 mais de 1 000 en 1 000. À quoi correspondent alors les repères bleus ? → Il y a 1 000 d’écart entre deux bulles orange, donc le repère bleu central correspond à la moitié de 1 000. Quelle est la moitié de 1 000 ? → 500, donc le repère bleu correspond au millier précédent + 500.</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Pointer un repère bleu et interroger les élèves à l’oral sur le nombre. Pointer successivement 6</a:t>
            </a:r>
            <a:r>
              <a:rPr lang="fr-FR" i="1" dirty="0">
                <a:latin typeface="Calibri" panose="020F0502020204030204" pitchFamily="34" charset="0"/>
              </a:rPr>
              <a:t> </a:t>
            </a:r>
            <a:r>
              <a:rPr lang="fr-FR" i="0" dirty="0">
                <a:latin typeface="Calibri" panose="020F0502020204030204" pitchFamily="34" charset="0"/>
              </a:rPr>
              <a:t>500, 2</a:t>
            </a:r>
            <a:r>
              <a:rPr lang="fr-FR" i="1" dirty="0">
                <a:latin typeface="Calibri" panose="020F0502020204030204" pitchFamily="34" charset="0"/>
              </a:rPr>
              <a:t> </a:t>
            </a:r>
            <a:r>
              <a:rPr lang="fr-FR" i="0" dirty="0">
                <a:latin typeface="Calibri" panose="020F0502020204030204" pitchFamily="34" charset="0"/>
              </a:rPr>
              <a:t>500, 8</a:t>
            </a:r>
            <a:r>
              <a:rPr lang="fr-FR" i="1" dirty="0">
                <a:latin typeface="Calibri" panose="020F0502020204030204" pitchFamily="34" charset="0"/>
              </a:rPr>
              <a:t> </a:t>
            </a:r>
            <a:r>
              <a:rPr lang="fr-FR" i="0" dirty="0">
                <a:latin typeface="Calibri" panose="020F0502020204030204" pitchFamily="34" charset="0"/>
              </a:rPr>
              <a:t>500 et 4</a:t>
            </a:r>
            <a:r>
              <a:rPr lang="fr-FR" i="1" dirty="0">
                <a:latin typeface="Calibri" panose="020F0502020204030204" pitchFamily="34" charset="0"/>
              </a:rPr>
              <a:t> </a:t>
            </a:r>
            <a:r>
              <a:rPr lang="fr-FR" i="0" dirty="0">
                <a:latin typeface="Calibri" panose="020F0502020204030204" pitchFamily="34" charset="0"/>
              </a:rPr>
              <a:t>500.</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u="none" strike="noStrike" cap="none" dirty="0">
                <a:solidFill>
                  <a:schemeClr val="dk1"/>
                </a:solidFill>
                <a:effectLst/>
                <a:latin typeface="Calibri" panose="020F0502020204030204" pitchFamily="34" charset="0"/>
                <a:ea typeface="Calibri"/>
                <a:cs typeface="Calibri"/>
                <a:sym typeface="Calibri"/>
              </a:rPr>
              <a:t>Maintenant que vous avez compris comment fonctionne cette ligne numérique, vous allez devoir placer un nombre de manière approximative. </a:t>
            </a:r>
            <a:r>
              <a:rPr lang="fr-FR" i="1" dirty="0">
                <a:latin typeface="Calibri" panose="020F0502020204030204" pitchFamily="34" charset="0"/>
              </a:rPr>
              <a:t>Rappelez-vous, vous ne pouvez pas donner la position exacte car ici il n’y a plus tous les repères entre deux bornes. Soyez le plus précis possible en vous aidant des milliers et des traits bleus au milieu.</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3802083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b="0" i="0" dirty="0">
                <a:latin typeface="Calibri" panose="020F0502020204030204" pitchFamily="34" charset="0"/>
              </a:rPr>
              <a:t>Distribuer la fiche photocopiable.</a:t>
            </a:r>
            <a:endParaRPr lang="fr-FR" b="0" i="1" dirty="0">
              <a:latin typeface="Calibri" panose="020F0502020204030204" pitchFamily="34" charset="0"/>
            </a:endParaRPr>
          </a:p>
          <a:p>
            <a:pPr marL="0"/>
            <a:r>
              <a:rPr lang="fr-FR" i="1" dirty="0">
                <a:latin typeface="Calibri" panose="020F0502020204030204" pitchFamily="34" charset="0"/>
              </a:rPr>
              <a:t>Placez le plus précisément possible le nombre 5 900. </a:t>
            </a:r>
          </a:p>
          <a:p>
            <a:pPr marL="0"/>
            <a:r>
              <a:rPr lang="fr-FR" i="0" dirty="0">
                <a:latin typeface="Calibri" panose="020F0502020204030204" pitchFamily="34" charset="0"/>
              </a:rPr>
              <a:t>Circuler dans les rangs pour aider les élèves en difficulté, valider ou invalider les réponses. Interroger un élève au tableau pour venir placer approximativement le nombre et justifier sa réponse.</a:t>
            </a:r>
          </a:p>
          <a:p>
            <a:pPr marL="0"/>
            <a:r>
              <a:rPr lang="fr-FR" i="0" dirty="0">
                <a:latin typeface="Calibri" panose="020F0502020204030204" pitchFamily="34" charset="0"/>
              </a:rPr>
              <a:t>→ </a:t>
            </a:r>
            <a:r>
              <a:rPr lang="fr-FR" i="1" dirty="0">
                <a:latin typeface="Calibri" panose="020F0502020204030204" pitchFamily="34" charset="0"/>
              </a:rPr>
              <a:t>5 900 est entre 5 000 et 6 000. Il est plus grand que 5 500 donc je sais qu’il sera dans la deuxième moitié, après le repère bleu. 5 900 est proche de 6 000, je le place donc juste avant ce repère. Il est bien plus proche de 6 000 que de 5 500.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1998883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3 250 est entre 3 000 et 4 000. Il est plus petit que 3 500 donc je sais qu’il sera dans la première moitié, entre 3 000 et le repère bleu.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Interroger les élèves</a:t>
            </a:r>
            <a:r>
              <a:rPr lang="fr-FR" i="1" dirty="0">
                <a:latin typeface="Calibri" panose="020F0502020204030204" pitchFamily="34" charset="0"/>
              </a:rPr>
              <a:t> </a:t>
            </a:r>
            <a:r>
              <a:rPr lang="fr-FR" i="0" dirty="0">
                <a:latin typeface="Calibri" panose="020F0502020204030204" pitchFamily="34" charset="0"/>
              </a:rPr>
              <a:t>: </a:t>
            </a:r>
            <a:r>
              <a:rPr lang="fr-FR" i="1" dirty="0">
                <a:latin typeface="Calibri" panose="020F0502020204030204" pitchFamily="34" charset="0"/>
              </a:rPr>
              <a:t>3 250 est-il plus proche de 3 000 ou de 3 500 ? → Il est exactement entre les 2, car 250 est la moitié de 500.</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Je place donc 3 250 au milieu, le plus précisément entre 3 000 et 3 500.</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16520265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7 400 est entre 7 000 et 8 000. Il est plus petit que 7 500 donc je sais qu’il sera dans la première moitié, entre 7 000 et le repère bleu de 7 500. 7 400 est plus proche de 7 500 que de 7 000, je le place donc juste avant le repère bleu du nombre 7 500.</a:t>
            </a:r>
          </a:p>
          <a:p>
            <a:endParaRPr lang="fr-FR"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55605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19</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31949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Nous allons commencer par encadrer les nombres à l’unité, c’est-à-dire qu’i</a:t>
            </a:r>
            <a:r>
              <a:rPr lang="fr-FR" i="1" dirty="0">
                <a:latin typeface="Calibri" panose="020F0502020204030204" pitchFamily="34" charset="0"/>
              </a:rPr>
              <a:t>l faut trouver le nombre juste avant </a:t>
            </a:r>
            <a:r>
              <a:rPr lang="fr-FR" i="0" dirty="0">
                <a:latin typeface="Calibri" panose="020F0502020204030204" pitchFamily="34" charset="0"/>
              </a:rPr>
              <a:t>(pointer la case de gauche) </a:t>
            </a:r>
            <a:r>
              <a:rPr lang="fr-FR" i="1" dirty="0">
                <a:latin typeface="Calibri" panose="020F0502020204030204" pitchFamily="34" charset="0"/>
              </a:rPr>
              <a:t>et le nombre juste après </a:t>
            </a:r>
            <a:r>
              <a:rPr lang="fr-FR" i="0" dirty="0">
                <a:latin typeface="Calibri" panose="020F0502020204030204" pitchFamily="34" charset="0"/>
              </a:rPr>
              <a:t>(pointer la case de droite). </a:t>
            </a:r>
            <a:endParaRPr lang="fr-FR"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cs typeface="Calibri"/>
              </a:rPr>
              <a:t>Avant de commencer, tracez 2 traits verticaux sur votre ardoise pour faire 3 grandes cases. Vous écrirez le nombre que je vous dicte dans la case du milieu puis le nombre précédent et le nombre suivant.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cs typeface="Calibri"/>
              </a:rPr>
              <a:t>Écrivez 5 200 dans la case du milieu.</a:t>
            </a:r>
            <a:endParaRPr lang="fr-FR" b="0"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42370502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20</a:t>
            </a:fld>
            <a:endParaRPr lang="fr-FR" dirty="0"/>
          </a:p>
        </p:txBody>
      </p:sp>
    </p:spTree>
    <p:extLst>
      <p:ext uri="{BB962C8B-B14F-4D97-AF65-F5344CB8AC3E}">
        <p14:creationId xmlns:p14="http://schemas.microsoft.com/office/powerpoint/2010/main" val="23155900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21</a:t>
            </a:fld>
            <a:endParaRPr lang="fr-FR" dirty="0"/>
          </a:p>
        </p:txBody>
      </p:sp>
    </p:spTree>
    <p:extLst>
      <p:ext uri="{BB962C8B-B14F-4D97-AF65-F5344CB8AC3E}">
        <p14:creationId xmlns:p14="http://schemas.microsoft.com/office/powerpoint/2010/main" val="11045038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22</a:t>
            </a:fld>
            <a:endParaRPr lang="fr-FR" dirty="0"/>
          </a:p>
        </p:txBody>
      </p:sp>
    </p:spTree>
    <p:extLst>
      <p:ext uri="{BB962C8B-B14F-4D97-AF65-F5344CB8AC3E}">
        <p14:creationId xmlns:p14="http://schemas.microsoft.com/office/powerpoint/2010/main" val="40962848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23</a:t>
            </a:fld>
            <a:endParaRPr lang="fr-FR" dirty="0"/>
          </a:p>
        </p:txBody>
      </p:sp>
    </p:spTree>
    <p:extLst>
      <p:ext uri="{BB962C8B-B14F-4D97-AF65-F5344CB8AC3E}">
        <p14:creationId xmlns:p14="http://schemas.microsoft.com/office/powerpoint/2010/main" val="36780502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0E8A3A-8B4D-3DD4-2A34-A7E30CAECC1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A5AEE86-A929-E82D-3571-E8B3F0C34CD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6742034-A56A-ADE4-FE94-D915EFA45264}"/>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C431AEE-ADF3-AD09-21FF-6B3A377238DE}"/>
              </a:ext>
            </a:extLst>
          </p:cNvPr>
          <p:cNvSpPr>
            <a:spLocks noGrp="1"/>
          </p:cNvSpPr>
          <p:nvPr>
            <p:ph type="sldNum" sz="quarter" idx="5"/>
          </p:nvPr>
        </p:nvSpPr>
        <p:spPr/>
        <p:txBody>
          <a:bodyPr/>
          <a:lstStyle/>
          <a:p>
            <a:fld id="{0F5038E3-B7CF-455E-96F4-A4DE1B143443}" type="slidenum">
              <a:rPr lang="fr-FR" smtClean="0"/>
              <a:pPr/>
              <a:t>24</a:t>
            </a:fld>
            <a:endParaRPr lang="fr-FR" dirty="0"/>
          </a:p>
        </p:txBody>
      </p:sp>
    </p:spTree>
    <p:extLst>
      <p:ext uri="{BB962C8B-B14F-4D97-AF65-F5344CB8AC3E}">
        <p14:creationId xmlns:p14="http://schemas.microsoft.com/office/powerpoint/2010/main" val="2270232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0" name="Google Shape;1080;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1" name="Google Shape;1081;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27</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6145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Écrivez le nombre précédent, celui qui est juste avant 5 200 et le nombre suivant, celui qui est juste après 5 200</a:t>
            </a:r>
            <a:r>
              <a:rPr lang="fr-FR" i="0"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Réponses attendues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5</a:t>
            </a:r>
            <a:r>
              <a:rPr lang="fr-FR" i="1" dirty="0">
                <a:latin typeface="Calibri" panose="020F0502020204030204" pitchFamily="34" charset="0"/>
              </a:rPr>
              <a:t> </a:t>
            </a:r>
            <a:r>
              <a:rPr lang="fr-FR" i="0" dirty="0">
                <a:latin typeface="Calibri" panose="020F0502020204030204" pitchFamily="34" charset="0"/>
              </a:rPr>
              <a:t>199 / 5</a:t>
            </a:r>
            <a:r>
              <a:rPr lang="fr-FR" i="1" dirty="0">
                <a:latin typeface="Calibri" panose="020F0502020204030204" pitchFamily="34" charset="0"/>
              </a:rPr>
              <a:t> </a:t>
            </a:r>
            <a:r>
              <a:rPr lang="fr-FR" i="0" dirty="0">
                <a:latin typeface="Calibri" panose="020F0502020204030204" pitchFamily="34" charset="0"/>
              </a:rPr>
              <a:t>200 / 5</a:t>
            </a:r>
            <a:r>
              <a:rPr lang="fr-FR" i="1" dirty="0">
                <a:latin typeface="Calibri" panose="020F0502020204030204" pitchFamily="34" charset="0"/>
              </a:rPr>
              <a:t> </a:t>
            </a:r>
            <a:r>
              <a:rPr lang="fr-FR" i="0" dirty="0">
                <a:latin typeface="Calibri" panose="020F0502020204030204" pitchFamily="34" charset="0"/>
              </a:rPr>
              <a:t>201.</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Les élèves lèvent leur ardoise dès qu’ils ont écrit les 3 nombres</a:t>
            </a:r>
            <a:r>
              <a:rPr lang="fr-FR" i="1" dirty="0">
                <a:latin typeface="Calibri" panose="020F0502020204030204" pitchFamily="34" charset="0"/>
              </a:rPr>
              <a:t> </a:t>
            </a:r>
            <a:r>
              <a:rPr lang="fr-FR" i="0" dirty="0">
                <a:latin typeface="Calibri" panose="020F0502020204030204" pitchFamily="34" charset="0"/>
              </a:rPr>
              <a:t>; valider discrètement.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Interroger un élève et écrire les réponses au tableau.</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Reformuler</a:t>
            </a:r>
            <a:r>
              <a:rPr lang="fr-FR" i="1" dirty="0">
                <a:latin typeface="Calibri" panose="020F0502020204030204" pitchFamily="34" charset="0"/>
              </a:rPr>
              <a:t> </a:t>
            </a:r>
            <a:r>
              <a:rPr lang="fr-FR" i="0" dirty="0">
                <a:latin typeface="Calibri" panose="020F0502020204030204" pitchFamily="34" charset="0"/>
              </a:rPr>
              <a:t>: </a:t>
            </a:r>
            <a:r>
              <a:rPr lang="fr-FR" i="1" dirty="0">
                <a:latin typeface="Calibri" panose="020F0502020204030204" pitchFamily="34" charset="0"/>
              </a:rPr>
              <a:t>pour trouver le nombre juste avant 5 200, je peux raisonner sans le nombre de milliers, en enlevant 1 à 200. Si je sais que 200 – 1 = 199, alors 5 200 – 1 = 5 199.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Effacez et écrivez au milieu 2 759.</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414666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dirty="0">
                <a:latin typeface="Calibri" panose="020F0502020204030204" pitchFamily="34" charset="0"/>
              </a:rPr>
              <a:t>Même démarche.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Réponses attendues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2 758 / 2 759 / 2 760.</a:t>
            </a:r>
          </a:p>
          <a:p>
            <a:pPr marL="0"/>
            <a:r>
              <a:rPr lang="fr-FR" i="1" dirty="0">
                <a:latin typeface="Calibri" panose="020F0502020204030204" pitchFamily="34" charset="0"/>
              </a:rPr>
              <a:t>Effacez et écrivez au milieu 8 000.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2555892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Réponses attendues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7 999 / 8 000 / 8 001.</a:t>
            </a:r>
          </a:p>
          <a:p>
            <a:pPr marL="0"/>
            <a:r>
              <a:rPr lang="fr-FR" dirty="0">
                <a:latin typeface="Calibri" panose="020F0502020204030204" pitchFamily="34" charset="0"/>
              </a:rPr>
              <a:t>Lors du retour collectif, revenir sur le passage du millier → </a:t>
            </a:r>
            <a:r>
              <a:rPr lang="fr-FR" i="1" dirty="0">
                <a:latin typeface="Calibri" panose="020F0502020204030204" pitchFamily="34" charset="0"/>
              </a:rPr>
              <a:t>1 000 – 1 = 999, donc 8 000 – 1 = 7 999. On change de millier, on écrit le précédent, 7 000, auquel on ajoute 999. </a:t>
            </a:r>
          </a:p>
          <a:p>
            <a:pPr marL="0"/>
            <a:endParaRPr lang="fr-FR"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870631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Nous</a:t>
            </a:r>
            <a:r>
              <a:rPr lang="fr-FR" i="1" baseline="0" dirty="0">
                <a:latin typeface="Calibri" panose="020F0502020204030204" pitchFamily="34" charset="0"/>
              </a:rPr>
              <a:t> </a:t>
            </a:r>
            <a:r>
              <a:rPr lang="fr-FR" i="1" dirty="0">
                <a:latin typeface="Calibri" panose="020F0502020204030204" pitchFamily="34" charset="0"/>
              </a:rPr>
              <a:t>allons maintenant encadrer les nombres entre la dizaine précédente et la dizaine suivante. Désormais, on ne mettra plus les cases orange pour encadrer à la dizaine, vous allez utiliser uniquement les signes de comparaison. </a:t>
            </a:r>
          </a:p>
          <a:p>
            <a:pPr marL="0"/>
            <a:r>
              <a:rPr lang="fr-FR" i="1" dirty="0">
                <a:latin typeface="Calibri" panose="020F0502020204030204" pitchFamily="34" charset="0"/>
              </a:rPr>
              <a:t>Les nombres qui sont attendus ici n’auront pas d’unités restantes.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dirty="0">
                <a:latin typeface="Calibri" panose="020F0502020204030204" pitchFamily="34" charset="0"/>
                <a:cs typeface="Calibri"/>
              </a:rPr>
              <a:t>Écrivez 3 635 au milieu.</a:t>
            </a:r>
            <a:endParaRPr lang="fr-FR" b="0" i="1" dirty="0">
              <a:latin typeface="Calibri" panose="020F0502020204030204" pitchFamily="34" charset="0"/>
            </a:endParaRPr>
          </a:p>
          <a:p>
            <a:pPr marL="0"/>
            <a:endParaRPr lang="fr-FR"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3902456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Quelle est la dizaine qui se trouve juste avant 3 635 ? </a:t>
            </a:r>
          </a:p>
          <a:p>
            <a:pPr marL="0"/>
            <a:r>
              <a:rPr lang="fr-FR" i="1" dirty="0">
                <a:latin typeface="Calibri" panose="020F0502020204030204" pitchFamily="34" charset="0"/>
              </a:rPr>
              <a:t>Quelle est la dizaine qui se trouve juste après 3 635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Réponses attendues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3 630 &lt; 3 635 &lt; 3 640.</a:t>
            </a:r>
            <a:endParaRPr lang="fr-FR" i="1" dirty="0">
              <a:latin typeface="Calibri" panose="020F0502020204030204" pitchFamily="34" charset="0"/>
            </a:endParaRPr>
          </a:p>
          <a:p>
            <a:pPr marL="0"/>
            <a:r>
              <a:rPr lang="fr-FR" i="0" dirty="0">
                <a:latin typeface="Calibri" panose="020F0502020204030204" pitchFamily="34" charset="0"/>
              </a:rPr>
              <a:t>Temps de recherche individuelle puis retour collectif. Interroger deux élèves, puis reformuler</a:t>
            </a:r>
            <a:r>
              <a:rPr lang="fr-FR" i="1" dirty="0">
                <a:latin typeface="Calibri" panose="020F0502020204030204" pitchFamily="34" charset="0"/>
              </a:rPr>
              <a:t> </a:t>
            </a:r>
            <a:r>
              <a:rPr lang="fr-FR" i="0" dirty="0">
                <a:latin typeface="Calibri" panose="020F0502020204030204" pitchFamily="34" charset="0"/>
              </a:rPr>
              <a:t>: </a:t>
            </a:r>
            <a:r>
              <a:rPr lang="fr-FR" i="1" dirty="0">
                <a:latin typeface="Calibri" panose="020F0502020204030204" pitchFamily="34" charset="0"/>
              </a:rPr>
              <a:t>3 635, c’est 3 milliers, 6 centaines restantes, 3 dizaines restantes et 5 unités restantes ; c’est plus que 3 milliers, 6 centaines restantes et 3 dizaines restantes (3 630), mais c’est moins que 3 milliers, 6 centaines restantes et 4 dizaines restantes (3 640). Rappelez-vous que, pour trouver la dizaine qui précède le nombre, il suffit de retirer les unités restantes du nombre. Pour trouver la dizaine qui suit un nombre, </a:t>
            </a:r>
            <a:r>
              <a:rPr lang="fr-FR" i="1" u="none" dirty="0">
                <a:latin typeface="Calibri" panose="020F0502020204030204" pitchFamily="34" charset="0"/>
              </a:rPr>
              <a:t>il faut aussi retirer les unités restantes mais ajouter 1 au chiffre des dizaines. </a:t>
            </a:r>
          </a:p>
          <a:p>
            <a:pPr marL="0"/>
            <a:r>
              <a:rPr lang="fr-FR" i="0" dirty="0">
                <a:latin typeface="Calibri" panose="020F0502020204030204" pitchFamily="34" charset="0"/>
              </a:rPr>
              <a:t>Montrer sur la file numérique que 35 est entre les dizaines 30 et 40, donc 3</a:t>
            </a:r>
            <a:r>
              <a:rPr lang="fr-FR" i="1" dirty="0">
                <a:latin typeface="Calibri" panose="020F0502020204030204" pitchFamily="34" charset="0"/>
              </a:rPr>
              <a:t> </a:t>
            </a:r>
            <a:r>
              <a:rPr lang="fr-FR" i="0" dirty="0">
                <a:latin typeface="Calibri" panose="020F0502020204030204" pitchFamily="34" charset="0"/>
              </a:rPr>
              <a:t>635 est entre 3</a:t>
            </a:r>
            <a:r>
              <a:rPr lang="fr-FR" i="1" dirty="0">
                <a:latin typeface="Calibri" panose="020F0502020204030204" pitchFamily="34" charset="0"/>
              </a:rPr>
              <a:t> </a:t>
            </a:r>
            <a:r>
              <a:rPr lang="fr-FR" i="0" dirty="0">
                <a:latin typeface="Calibri" panose="020F0502020204030204" pitchFamily="34" charset="0"/>
              </a:rPr>
              <a:t>630 et 3</a:t>
            </a:r>
            <a:r>
              <a:rPr lang="fr-FR" i="1" dirty="0">
                <a:latin typeface="Calibri" panose="020F0502020204030204" pitchFamily="34" charset="0"/>
              </a:rPr>
              <a:t> </a:t>
            </a:r>
            <a:r>
              <a:rPr lang="fr-FR" i="0" dirty="0">
                <a:latin typeface="Calibri" panose="020F0502020204030204" pitchFamily="34" charset="0"/>
              </a:rPr>
              <a:t>640. Pour rendre ce parallèle encore plus visible, écrire 30</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35</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40 en dessous avant de compléter l’encadrement à la dizaine de 3</a:t>
            </a:r>
            <a:r>
              <a:rPr lang="fr-FR" i="1" dirty="0">
                <a:latin typeface="Calibri" panose="020F0502020204030204" pitchFamily="34" charset="0"/>
              </a:rPr>
              <a:t> </a:t>
            </a:r>
            <a:r>
              <a:rPr lang="fr-FR" i="0" dirty="0">
                <a:latin typeface="Calibri" panose="020F0502020204030204" pitchFamily="34" charset="0"/>
              </a:rPr>
              <a:t>635.</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Effacez et écrivez au milieu 6 108. </a:t>
            </a:r>
          </a:p>
          <a:p>
            <a:pPr marL="0"/>
            <a:endParaRPr lang="fr-FR"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3565903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dirty="0">
                <a:latin typeface="Calibri" panose="020F0502020204030204" pitchFamily="34" charset="0"/>
              </a:rPr>
              <a:t>Même démarche.</a:t>
            </a:r>
          </a:p>
          <a:p>
            <a:pPr marL="0"/>
            <a:r>
              <a:rPr lang="fr-FR" b="1" i="0" dirty="0">
                <a:latin typeface="Calibri" panose="020F0502020204030204" pitchFamily="34" charset="0"/>
              </a:rPr>
              <a:t>Réponses attendues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6</a:t>
            </a:r>
            <a:r>
              <a:rPr lang="fr-FR" i="1" dirty="0">
                <a:latin typeface="Calibri" panose="020F0502020204030204" pitchFamily="34" charset="0"/>
              </a:rPr>
              <a:t> </a:t>
            </a:r>
            <a:r>
              <a:rPr lang="fr-FR" i="0" dirty="0">
                <a:latin typeface="Calibri" panose="020F0502020204030204" pitchFamily="34" charset="0"/>
              </a:rPr>
              <a:t>100</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6</a:t>
            </a:r>
            <a:r>
              <a:rPr lang="fr-FR" i="1" dirty="0">
                <a:latin typeface="Calibri" panose="020F0502020204030204" pitchFamily="34" charset="0"/>
              </a:rPr>
              <a:t> </a:t>
            </a:r>
            <a:r>
              <a:rPr lang="fr-FR" i="0" dirty="0">
                <a:latin typeface="Calibri" panose="020F0502020204030204" pitchFamily="34" charset="0"/>
              </a:rPr>
              <a:t>108</a:t>
            </a:r>
            <a:r>
              <a:rPr lang="fr-FR" i="1" dirty="0">
                <a:latin typeface="Calibri" panose="020F0502020204030204" pitchFamily="34" charset="0"/>
              </a:rPr>
              <a:t> </a:t>
            </a:r>
            <a:r>
              <a:rPr lang="fr-FR" i="0" dirty="0">
                <a:latin typeface="Calibri" panose="020F0502020204030204" pitchFamily="34" charset="0"/>
              </a:rPr>
              <a:t>&lt;</a:t>
            </a:r>
            <a:r>
              <a:rPr lang="fr-FR" i="1" dirty="0">
                <a:latin typeface="Calibri" panose="020F0502020204030204" pitchFamily="34" charset="0"/>
              </a:rPr>
              <a:t> </a:t>
            </a:r>
            <a:r>
              <a:rPr lang="fr-FR" i="0" dirty="0">
                <a:latin typeface="Calibri" panose="020F0502020204030204" pitchFamily="34" charset="0"/>
              </a:rPr>
              <a:t>6</a:t>
            </a:r>
            <a:r>
              <a:rPr lang="fr-FR" i="1" dirty="0">
                <a:latin typeface="Calibri" panose="020F0502020204030204" pitchFamily="34" charset="0"/>
              </a:rPr>
              <a:t> </a:t>
            </a:r>
            <a:r>
              <a:rPr lang="fr-FR" i="0" dirty="0">
                <a:latin typeface="Calibri" panose="020F0502020204030204" pitchFamily="34" charset="0"/>
              </a:rPr>
              <a:t>110.</a:t>
            </a:r>
            <a:endParaRPr lang="fr-FR" i="1" dirty="0">
              <a:latin typeface="Calibri" panose="020F0502020204030204" pitchFamily="34" charset="0"/>
            </a:endParaRPr>
          </a:p>
          <a:p>
            <a:pPr marL="0"/>
            <a:endParaRPr lang="fr-FR"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1691515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Nous</a:t>
            </a:r>
            <a:r>
              <a:rPr lang="fr-FR" i="1" baseline="0" dirty="0">
                <a:latin typeface="Calibri" panose="020F0502020204030204" pitchFamily="34" charset="0"/>
              </a:rPr>
              <a:t> </a:t>
            </a:r>
            <a:r>
              <a:rPr lang="fr-FR" i="1" dirty="0">
                <a:latin typeface="Calibri" panose="020F0502020204030204" pitchFamily="34" charset="0"/>
              </a:rPr>
              <a:t>allons ici encadrer les nombres entre la centaine précédente et la centaine suivante. Les nombres qui sont attendus n’ont ni dizaines restantes, ni unités restantes. Ici aussi vous allez utiliser les signes de comparaison pour encadrer.</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dirty="0">
                <a:latin typeface="Calibri" panose="020F0502020204030204" pitchFamily="34" charset="0"/>
                <a:cs typeface="Calibri"/>
              </a:rPr>
              <a:t>Écrivez 7</a:t>
            </a:r>
            <a:r>
              <a:rPr lang="fr-FR" i="1" dirty="0">
                <a:latin typeface="Calibri" panose="020F0502020204030204" pitchFamily="34" charset="0"/>
              </a:rPr>
              <a:t> </a:t>
            </a:r>
            <a:r>
              <a:rPr lang="fr-FR" b="0" i="1" dirty="0">
                <a:latin typeface="Calibri" panose="020F0502020204030204" pitchFamily="34" charset="0"/>
                <a:cs typeface="Calibri"/>
              </a:rPr>
              <a:t>486 au milieu.</a:t>
            </a:r>
            <a:endParaRPr lang="fr-FR" b="0" i="1" dirty="0">
              <a:latin typeface="Calibri" panose="020F0502020204030204" pitchFamily="34" charset="0"/>
            </a:endParaRPr>
          </a:p>
          <a:p>
            <a:pPr marL="0"/>
            <a:endParaRPr lang="fr-FR" b="0"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33672741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3312F75D-4240-820A-91D6-33DCF02D5C93}"/>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lt1"/>
                </a:solidFill>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p:cSld name="1_Titre et contenu">
    <p:spTree>
      <p:nvGrpSpPr>
        <p:cNvPr id="1" name="Shape 25"/>
        <p:cNvGrpSpPr/>
        <p:nvPr/>
      </p:nvGrpSpPr>
      <p:grpSpPr>
        <a:xfrm>
          <a:off x="0" y="0"/>
          <a:ext cx="0" cy="0"/>
          <a:chOff x="0" y="0"/>
          <a:chExt cx="0" cy="0"/>
        </a:xfrm>
      </p:grpSpPr>
      <p:sp>
        <p:nvSpPr>
          <p:cNvPr id="26" name="Google Shape;26;p92"/>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92"/>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92"/>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92"/>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 name="Google Shape;30;p92"/>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31" name="Google Shape;31;p92"/>
          <p:cNvPicPr preferRelativeResize="0"/>
          <p:nvPr/>
        </p:nvPicPr>
        <p:blipFill rotWithShape="1">
          <a:blip r:embed="rId3">
            <a:alphaModFix/>
          </a:blip>
          <a:srcRect/>
          <a:stretch/>
        </p:blipFill>
        <p:spPr>
          <a:xfrm>
            <a:off x="3467840" y="1734532"/>
            <a:ext cx="2131447" cy="1660601"/>
          </a:xfrm>
          <a:prstGeom prst="rect">
            <a:avLst/>
          </a:prstGeom>
          <a:noFill/>
          <a:ln>
            <a:noFill/>
          </a:ln>
        </p:spPr>
      </p:pic>
      <p:pic>
        <p:nvPicPr>
          <p:cNvPr id="32" name="Google Shape;32;p92"/>
          <p:cNvPicPr preferRelativeResize="0"/>
          <p:nvPr/>
        </p:nvPicPr>
        <p:blipFill rotWithShape="1">
          <a:blip r:embed="rId4">
            <a:alphaModFix/>
          </a:blip>
          <a:srcRect/>
          <a:stretch/>
        </p:blipFill>
        <p:spPr>
          <a:xfrm>
            <a:off x="3584788" y="4580462"/>
            <a:ext cx="1897549" cy="9799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3"/>
        <p:cNvGrpSpPr/>
        <p:nvPr/>
      </p:nvGrpSpPr>
      <p:grpSpPr>
        <a:xfrm>
          <a:off x="0" y="0"/>
          <a:ext cx="0" cy="0"/>
          <a:chOff x="0" y="0"/>
          <a:chExt cx="0" cy="0"/>
        </a:xfrm>
      </p:grpSpPr>
      <p:sp>
        <p:nvSpPr>
          <p:cNvPr id="34" name="Google Shape;34;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49" y="0"/>
            <a:ext cx="6162581"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pic>
        <p:nvPicPr>
          <p:cNvPr id="7" name="Image 6">
            <a:extLst>
              <a:ext uri="{FF2B5EF4-FFF2-40B4-BE49-F238E27FC236}">
                <a16:creationId xmlns:a16="http://schemas.microsoft.com/office/drawing/2014/main" id="{05AE12C4-B456-45A6-A54A-1DC6E079BE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1771294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1_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260700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2296915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9"/>
        <p:cNvGrpSpPr/>
        <p:nvPr/>
      </p:nvGrpSpPr>
      <p:grpSpPr>
        <a:xfrm>
          <a:off x="0" y="0"/>
          <a:ext cx="0" cy="0"/>
          <a:chOff x="0" y="0"/>
          <a:chExt cx="0" cy="0"/>
        </a:xfrm>
      </p:grpSpPr>
      <p:sp>
        <p:nvSpPr>
          <p:cNvPr id="100" name="Google Shape;100;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1" name="Google Shape;101;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2" name="Google Shape;102;p42"/>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03" name="Google Shape;103;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userDrawn="1">
  <p:cSld name="Titre et contenu">
    <p:spTree>
      <p:nvGrpSpPr>
        <p:cNvPr id="1" name="Shape 105"/>
        <p:cNvGrpSpPr/>
        <p:nvPr/>
      </p:nvGrpSpPr>
      <p:grpSpPr>
        <a:xfrm>
          <a:off x="0" y="0"/>
          <a:ext cx="0" cy="0"/>
          <a:chOff x="0" y="0"/>
          <a:chExt cx="0" cy="0"/>
        </a:xfrm>
      </p:grpSpPr>
      <p:sp>
        <p:nvSpPr>
          <p:cNvPr id="2" name="Google Shape;75;p53">
            <a:extLst>
              <a:ext uri="{FF2B5EF4-FFF2-40B4-BE49-F238E27FC236}">
                <a16:creationId xmlns:a16="http://schemas.microsoft.com/office/drawing/2014/main" id="{A267DED9-8E6E-5764-0E53-0875440C352B}"/>
              </a:ext>
            </a:extLst>
          </p:cNvPr>
          <p:cNvSpPr/>
          <p:nvPr userDrawn="1"/>
        </p:nvSpPr>
        <p:spPr>
          <a:xfrm>
            <a:off x="0" y="0"/>
            <a:ext cx="9144000" cy="476672"/>
          </a:xfrm>
          <a:prstGeom prst="rect">
            <a:avLst/>
          </a:prstGeom>
          <a:solidFill>
            <a:srgbClr val="FF9966"/>
          </a:solidFill>
          <a:ln w="127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3" name="Google Shape;76;p53">
            <a:extLst>
              <a:ext uri="{FF2B5EF4-FFF2-40B4-BE49-F238E27FC236}">
                <a16:creationId xmlns:a16="http://schemas.microsoft.com/office/drawing/2014/main" id="{A7093832-CF29-7B97-5B20-43C863772325}"/>
              </a:ext>
            </a:extLst>
          </p:cNvPr>
          <p:cNvSpPr txBox="1">
            <a:spLocks noGrp="1"/>
          </p:cNvSpPr>
          <p:nvPr>
            <p:ph type="title"/>
          </p:nvPr>
        </p:nvSpPr>
        <p:spPr>
          <a:xfrm>
            <a:off x="0" y="0"/>
            <a:ext cx="6192570" cy="476673"/>
          </a:xfrm>
          <a:prstGeom prst="rect">
            <a:avLst/>
          </a:prstGeom>
          <a:noFill/>
          <a:ln w="9525" cap="flat" cmpd="sng">
            <a:solidFill>
              <a:srgbClr val="FF9966"/>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 name="Google Shape;77;p53">
            <a:extLst>
              <a:ext uri="{FF2B5EF4-FFF2-40B4-BE49-F238E27FC236}">
                <a16:creationId xmlns:a16="http://schemas.microsoft.com/office/drawing/2014/main" id="{81A31695-8CC8-9CC0-C652-11FE5A57F01B}"/>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
        <p:nvSpPr>
          <p:cNvPr id="5" name="Google Shape;78;p53">
            <a:extLst>
              <a:ext uri="{FF2B5EF4-FFF2-40B4-BE49-F238E27FC236}">
                <a16:creationId xmlns:a16="http://schemas.microsoft.com/office/drawing/2014/main" id="{158387E6-D3BC-20A0-A758-6397E6102EB8}"/>
              </a:ext>
            </a:extLst>
          </p:cNvPr>
          <p:cNvSpPr/>
          <p:nvPr userDrawn="1"/>
        </p:nvSpPr>
        <p:spPr>
          <a:xfrm>
            <a:off x="0" y="0"/>
            <a:ext cx="9144000" cy="6858000"/>
          </a:xfrm>
          <a:prstGeom prst="rect">
            <a:avLst/>
          </a:prstGeom>
          <a:noFill/>
          <a:ln w="1016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66" r:id="rId4"/>
    <p:sldLayoutId id="2147483667" r:id="rId5"/>
    <p:sldLayoutId id="2147483668"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3"/>
        <p:cNvGrpSpPr/>
        <p:nvPr/>
      </p:nvGrpSpPr>
      <p:grpSpPr>
        <a:xfrm>
          <a:off x="0" y="0"/>
          <a:ext cx="0" cy="0"/>
          <a:chOff x="0" y="0"/>
          <a:chExt cx="0" cy="0"/>
        </a:xfrm>
      </p:grpSpPr>
      <p:sp>
        <p:nvSpPr>
          <p:cNvPr id="94" name="Google Shape;94;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5" name="Google Shape;95;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 name="Google Shape;96;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7" name="Google Shape;97;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8" name="Google Shape;98;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
          <p:cNvSpPr txBox="1">
            <a:spLocks noGrp="1"/>
          </p:cNvSpPr>
          <p:nvPr>
            <p:ph type="ctrTitle"/>
          </p:nvPr>
        </p:nvSpPr>
        <p:spPr>
          <a:xfrm>
            <a:off x="685800" y="3186679"/>
            <a:ext cx="7772400" cy="776100"/>
          </a:xfrm>
          <a:prstGeom prst="rect">
            <a:avLst/>
          </a:prstGeom>
          <a:noFill/>
          <a:ln>
            <a:noFill/>
          </a:ln>
        </p:spPr>
        <p:txBody>
          <a:bodyPr spcFirstLastPara="1" wrap="square" lIns="91425" tIns="45700" rIns="91425" bIns="45700" anchor="b" anchorCtr="0">
            <a:normAutofit fontScale="90000"/>
          </a:bodyPr>
          <a:lstStyle/>
          <a:p>
            <a:pPr lvl="0"/>
            <a:r>
              <a:rPr lang="fr-FR" dirty="0"/>
              <a:t>58. LES NOMBRES JUSQU’À 10 000</a:t>
            </a:r>
            <a:br>
              <a:rPr lang="fr-FR" dirty="0"/>
            </a:br>
            <a:r>
              <a:rPr lang="fr-FR" dirty="0">
                <a:solidFill>
                  <a:schemeClr val="bg1"/>
                </a:solidFill>
              </a:rPr>
              <a:t>Encadrer </a:t>
            </a:r>
            <a:r>
              <a:rPr lang="fr-FR" dirty="0"/>
              <a:t>à l’unité, à la dizaine, </a:t>
            </a:r>
            <a:br>
              <a:rPr lang="fr-FR" dirty="0"/>
            </a:br>
            <a:r>
              <a:rPr lang="fr-FR" dirty="0"/>
              <a:t>à la centaine et au millier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8B144CC4-EA8E-96C2-36BE-D3EBAE08A28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5428089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F8F07A93-0D8B-4A5E-65C6-FAF1441C731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44300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BB3EFA47-B9CC-87F3-8280-BC09F7D9F94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9950156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D94F6485-C2FC-398A-9C30-12AD31467DA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248580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F53859F9-4ED9-3D27-F61A-24DF3202CC22}"/>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291227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u contenu 10">
            <a:extLst>
              <a:ext uri="{FF2B5EF4-FFF2-40B4-BE49-F238E27FC236}">
                <a16:creationId xmlns:a16="http://schemas.microsoft.com/office/drawing/2014/main" id="{FC095AC9-78A4-0670-5F5A-FB592CAFF35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497275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Espace réservé du contenu 12">
            <a:extLst>
              <a:ext uri="{FF2B5EF4-FFF2-40B4-BE49-F238E27FC236}">
                <a16:creationId xmlns:a16="http://schemas.microsoft.com/office/drawing/2014/main" id="{81E9A2C5-9786-B1CB-A93F-08AC04D71262}"/>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815360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Espace réservé du contenu 12">
            <a:extLst>
              <a:ext uri="{FF2B5EF4-FFF2-40B4-BE49-F238E27FC236}">
                <a16:creationId xmlns:a16="http://schemas.microsoft.com/office/drawing/2014/main" id="{53B1013C-9B35-0F4B-2B03-E04E3F27D0B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127349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Espace réservé du contenu 12">
            <a:extLst>
              <a:ext uri="{FF2B5EF4-FFF2-40B4-BE49-F238E27FC236}">
                <a16:creationId xmlns:a16="http://schemas.microsoft.com/office/drawing/2014/main" id="{79AD6D46-8C4A-BD80-10C7-3E9950BDF88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8334964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E45382C-8250-3A39-669C-5A939E6A427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463DC5F-8E5F-B6BB-E178-CCB48279C09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64F04FE6-5AC0-9457-1F5A-50FDE99C8A48}"/>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8" name="Titre 7">
            <a:extLst>
              <a:ext uri="{FF2B5EF4-FFF2-40B4-BE49-F238E27FC236}">
                <a16:creationId xmlns:a16="http://schemas.microsoft.com/office/drawing/2014/main" id="{5D634534-F097-199F-E628-0D9811A4BE64}"/>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4067939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DE5B5B3-6802-9FCA-D7E8-B1CC894E1FE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1914795-7508-4217-9DDC-0159D1EB8A9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085033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CD8A5CA-31A1-79FF-3CF1-3B40DD6C8BC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2B7C24D-AF02-3A5F-0ACA-930A7B74C41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538248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962A7566-99B1-D4C6-2FE2-5ECDE5C1D3D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F37F38D-D5D5-E183-3122-E26E8ADFE11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854005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218F485-53A2-3DE1-A4C5-4B9A07D9BD6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AD7E856-03DC-A555-7BF9-57EAE8E1C7A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279883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1065D-A004-1797-8C41-0E2D372EC570}"/>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2912A4CF-E8DE-BAB0-BC69-3F36B050A19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F538813-8F1F-A6CF-B0EB-C6A996F16A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87553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5" name="Titre 4">
            <a:extLst>
              <a:ext uri="{FF2B5EF4-FFF2-40B4-BE49-F238E27FC236}">
                <a16:creationId xmlns:a16="http://schemas.microsoft.com/office/drawing/2014/main" id="{A09170C3-C13A-35D8-F613-226AD8672C8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B306BD1-8647-1C7B-18B6-E202AAF1D1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2"/>
        <p:cNvGrpSpPr/>
        <p:nvPr/>
      </p:nvGrpSpPr>
      <p:grpSpPr>
        <a:xfrm>
          <a:off x="0" y="0"/>
          <a:ext cx="0" cy="0"/>
          <a:chOff x="0" y="0"/>
          <a:chExt cx="0" cy="0"/>
        </a:xfrm>
      </p:grpSpPr>
      <p:sp>
        <p:nvSpPr>
          <p:cNvPr id="4" name="Titre 3">
            <a:extLst>
              <a:ext uri="{FF2B5EF4-FFF2-40B4-BE49-F238E27FC236}">
                <a16:creationId xmlns:a16="http://schemas.microsoft.com/office/drawing/2014/main" id="{0CAC2AE4-7405-4F12-4B3B-F6E9FEFA28B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16F3B92-5D84-A707-A2D6-692872F410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5CD00FF-DEA5-94A1-2C18-3811FAD5910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F8524D9-C574-B2D1-0512-E481C761A1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45077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D1A9EDF-29D7-1126-6F5E-B36CF71EC62E}"/>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33EE6F71-883D-1403-A0F2-A5C7C3265CE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213072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1A613400-332B-137D-6D4A-50B89F7EA5C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998668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A1C96628-BBAD-606A-01AF-FF0BD323AAD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976988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9795D894-A6BC-63E5-58AE-D4677D64D92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888958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55EB9730-A94B-0E5E-D69C-3E1A9C54CC8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52463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CB0446B4-0634-98BC-4690-3D18AF171F3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900317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E2F54B24-0794-FE3C-4577-A0A3E588075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729438184"/>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AA9488-F772-4373-B017-BA957C8E69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DFB0DB-D2D1-47D1-8EA2-B8D497D03C71}">
  <ds:schemaRefs>
    <ds:schemaRef ds:uri="http://purl.org/dc/dcmitype/"/>
    <ds:schemaRef ds:uri="http://schemas.microsoft.com/office/2006/metadata/properties"/>
    <ds:schemaRef ds:uri="http://purl.org/dc/terms/"/>
    <ds:schemaRef ds:uri="cd84cc96-e4f0-4e7f-873a-a508fb658c41"/>
    <ds:schemaRef ds:uri="http://www.w3.org/XML/1998/namespace"/>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27f64e36-29aa-44d5-a3e0-06242cad7d4d"/>
  </ds:schemaRefs>
</ds:datastoreItem>
</file>

<file path=customXml/itemProps3.xml><?xml version="1.0" encoding="utf-8"?>
<ds:datastoreItem xmlns:ds="http://schemas.openxmlformats.org/officeDocument/2006/customXml" ds:itemID="{7C89612B-610F-4108-AE17-62FD1A5616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1556</Words>
  <Application>Microsoft Office PowerPoint</Application>
  <PresentationFormat>Affichage à l'écran (4:3)</PresentationFormat>
  <Paragraphs>84</Paragraphs>
  <Slides>27</Slides>
  <Notes>27</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27</vt:i4>
      </vt:variant>
    </vt:vector>
  </HeadingPairs>
  <TitlesOfParts>
    <vt:vector size="32" baseType="lpstr">
      <vt:lpstr>Arial</vt:lpstr>
      <vt:lpstr>Calibri</vt:lpstr>
      <vt:lpstr>Verdana</vt:lpstr>
      <vt:lpstr>Thème Office</vt:lpstr>
      <vt:lpstr>3_Thème Office</vt:lpstr>
      <vt:lpstr>58. LES NOMBRES JUSQU’À 10 000 Encadrer à l’unité, à la dizaine,  à la centaine et au millier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Éditions Hatier</dc:creator>
  <cp:lastModifiedBy>LE BOT SANDRA</cp:lastModifiedBy>
  <cp:revision>2</cp:revision>
  <dcterms:created xsi:type="dcterms:W3CDTF">2022-01-07T11:15:07Z</dcterms:created>
  <dcterms:modified xsi:type="dcterms:W3CDTF">2025-12-19T10:46:12Z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