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62" r:id="rId5"/>
    <p:sldMasterId id="2147483666" r:id="rId6"/>
    <p:sldMasterId id="2147483669" r:id="rId7"/>
  </p:sldMasterIdLst>
  <p:notesMasterIdLst>
    <p:notesMasterId r:id="rId39"/>
  </p:notesMasterIdLst>
  <p:sldIdLst>
    <p:sldId id="387" r:id="rId8"/>
    <p:sldId id="424" r:id="rId9"/>
    <p:sldId id="425" r:id="rId10"/>
    <p:sldId id="426" r:id="rId11"/>
    <p:sldId id="427" r:id="rId12"/>
    <p:sldId id="428" r:id="rId13"/>
    <p:sldId id="429" r:id="rId14"/>
    <p:sldId id="430" r:id="rId15"/>
    <p:sldId id="431" r:id="rId16"/>
    <p:sldId id="432" r:id="rId17"/>
    <p:sldId id="433" r:id="rId18"/>
    <p:sldId id="434" r:id="rId19"/>
    <p:sldId id="435" r:id="rId20"/>
    <p:sldId id="436" r:id="rId21"/>
    <p:sldId id="437" r:id="rId22"/>
    <p:sldId id="450" r:id="rId23"/>
    <p:sldId id="438" r:id="rId24"/>
    <p:sldId id="439" r:id="rId25"/>
    <p:sldId id="440" r:id="rId26"/>
    <p:sldId id="441" r:id="rId27"/>
    <p:sldId id="452" r:id="rId28"/>
    <p:sldId id="451" r:id="rId29"/>
    <p:sldId id="449" r:id="rId30"/>
    <p:sldId id="453" r:id="rId31"/>
    <p:sldId id="454" r:id="rId32"/>
    <p:sldId id="420" r:id="rId33"/>
    <p:sldId id="421" r:id="rId34"/>
    <p:sldId id="456" r:id="rId35"/>
    <p:sldId id="422" r:id="rId36"/>
    <p:sldId id="457" r:id="rId37"/>
    <p:sldId id="287" r:id="rId3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33C2CF67-9BF0-36C3-EEE1-09B84C3469D6}" name="BELLEMIN SANDRA" initials="SB" userId="S::SBELLEMIN@editions-hatier.fr::5fe4e071-d3f4-40df-970f-ee8fcf898346" providerId="AD"/>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Christophe" initials="cd" lastIdx="1" clrIdx="7"/>
  <p:cmAuthor id="1" name="jennifer r" initials="" lastIdx="10" clrIdx="1"/>
  <p:cmAuthor id="8" name="pauline.negrellion" initials="pa" lastIdx="3" clrIdx="8"/>
  <p:cmAuthor id="2" name="Catherine MALLARD" initials="" lastIdx="7" clrIdx="2"/>
  <p:cmAuthor id="9" name="jennifer riviere" initials="jr" lastIdx="15" clrIdx="9"/>
  <p:cmAuthor id="3" name="Pauline Negrel-Lion" initials="" lastIdx="10" clrIdx="3"/>
  <p:cmAuthor id="10" name="yaelb06" initials="ya" lastIdx="1" clrIdx="10"/>
  <p:cmAuthor id="4" name="HACHE Caroline" initials="" lastIdx="3" clrIdx="4"/>
  <p:cmAuthor id="11" name="Christophe Dracos" initials="CD" lastIdx="13" clrIdx="11"/>
  <p:cmAuthor id="5" name="Harmonie Tessier" initials="" lastIdx="3" clrIdx="5"/>
  <p:cmAuthor id="6" name="Utilisateur de Microsoft Office" initials="Office"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B69A38-F628-4ECE-A3DE-E0B875277E82}" v="8" dt="2025-12-18T15:13:44.07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36" autoAdjust="0"/>
    <p:restoredTop sz="65738" autoAdjust="0"/>
  </p:normalViewPr>
  <p:slideViewPr>
    <p:cSldViewPr snapToGrid="0">
      <p:cViewPr varScale="1">
        <p:scale>
          <a:sx n="72" d="100"/>
          <a:sy n="72" d="100"/>
        </p:scale>
        <p:origin x="1692" y="78"/>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travailler</a:t>
            </a:r>
            <a:r>
              <a:rPr lang="fr-FR" i="1" baseline="0" dirty="0"/>
              <a:t> </a:t>
            </a:r>
            <a:r>
              <a:rPr lang="fr-FR" i="1" dirty="0"/>
              <a:t>sur les solides</a:t>
            </a:r>
            <a:r>
              <a:rPr lang="fr-FR" i="1" baseline="0" dirty="0"/>
              <a:t> et plus exactement les identifier et les décrire.</a:t>
            </a:r>
          </a:p>
          <a:p>
            <a:pPr marL="0" lvl="0" indent="0" algn="l" rtl="0">
              <a:spcBef>
                <a:spcPts val="0"/>
              </a:spcBef>
              <a:spcAft>
                <a:spcPts val="0"/>
              </a:spcAft>
              <a:buNone/>
            </a:pPr>
            <a:endParaRPr lang="fr-FR" i="1" dirty="0"/>
          </a:p>
        </p:txBody>
      </p:sp>
      <p:sp>
        <p:nvSpPr>
          <p:cNvPr id="104" name="Google Shape;104;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0" i="0" baseline="0" dirty="0">
                <a:latin typeface="Calibri" panose="020F0502020204030204" pitchFamily="34" charset="0"/>
              </a:rPr>
              <a:t> : un cylindre.</a:t>
            </a:r>
            <a:endParaRPr lang="fr-FR" b="1" i="1" baseline="0" dirty="0">
              <a:latin typeface="Calibri" panose="020F0502020204030204" pitchFamily="34" charset="0"/>
            </a:endParaRPr>
          </a:p>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02636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is-IS" i="1" dirty="0">
                <a:latin typeface="Calibri" panose="020F0502020204030204" pitchFamily="34" charset="0"/>
              </a:rPr>
              <a:t>→ Un</a:t>
            </a:r>
            <a:r>
              <a:rPr lang="is-IS" i="1" baseline="0" dirty="0">
                <a:latin typeface="Calibri" panose="020F0502020204030204" pitchFamily="34" charset="0"/>
              </a:rPr>
              <a:t> cylindre.</a:t>
            </a:r>
          </a:p>
          <a:p>
            <a:pPr marL="0"/>
            <a:r>
              <a:rPr lang="fr-FR" i="0" dirty="0">
                <a:latin typeface="Calibri" panose="020F0502020204030204" pitchFamily="34" charset="0"/>
              </a:rPr>
              <a:t>On peut citer en exemple : un tube de colle, un</a:t>
            </a:r>
            <a:r>
              <a:rPr lang="fr-FR" i="0" baseline="0" dirty="0">
                <a:latin typeface="Calibri" panose="020F0502020204030204" pitchFamily="34" charset="0"/>
              </a:rPr>
              <a:t> tuyau de canalisation, le support d’un rouleau d’essuie-tout, une boite de conserve, etc.</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1032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0" i="0" baseline="0" dirty="0">
                <a:latin typeface="Calibri" panose="020F0502020204030204" pitchFamily="34" charset="0"/>
              </a:rPr>
              <a:t> : un cône.</a:t>
            </a:r>
            <a:endParaRPr lang="fr-FR" b="1" i="1" baseline="0" dirty="0">
              <a:latin typeface="Calibri" panose="020F0502020204030204" pitchFamily="34" charset="0"/>
            </a:endParaRPr>
          </a:p>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13641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i="1" dirty="0">
                <a:latin typeface="Calibri" panose="020F0502020204030204" pitchFamily="34" charset="0"/>
              </a:rPr>
              <a:t>→ Un</a:t>
            </a:r>
            <a:r>
              <a:rPr lang="is-IS" i="1" baseline="0" dirty="0">
                <a:latin typeface="Calibri" panose="020F0502020204030204" pitchFamily="34" charset="0"/>
              </a:rPr>
              <a:t> cône.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On peut donner en exemple : </a:t>
            </a:r>
            <a:r>
              <a:rPr lang="is-IS" i="0" baseline="0" dirty="0">
                <a:latin typeface="Calibri" panose="020F0502020204030204" pitchFamily="34" charset="0"/>
              </a:rPr>
              <a:t>un cornet de glace, un chapeau d’anniversaire, etc.</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Observez bien les</a:t>
            </a:r>
            <a:r>
              <a:rPr lang="fr-FR" i="1" baseline="0" dirty="0">
                <a:latin typeface="Calibri" panose="020F0502020204030204" pitchFamily="34" charset="0"/>
              </a:rPr>
              <a:t> noms des solides et leurs formes. Je vais cacher les noms et vous allez devoir les retrouver.</a:t>
            </a:r>
            <a:r>
              <a:rPr lang="fr-FR" i="0" baseline="0" dirty="0">
                <a:latin typeface="Calibri" panose="020F0502020204030204" pitchFamily="34" charset="0"/>
              </a:rPr>
              <a:t> </a:t>
            </a:r>
            <a:endParaRPr lang="fr-FR" i="1" dirty="0">
              <a:latin typeface="Calibri" panose="020F0502020204030204" pitchFamily="34" charset="0"/>
            </a:endParaRPr>
          </a:p>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56501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Je vais annoncer le nom d’un solide et vous écrirez sur votre ardoise la lettre qui correspond au bon solide.</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Citer chaque solide dans un ordre aléatoire, voire plusieurs fois le même. À chaque fois, laisser quelques secondes aux élèves pour écrire sur leur ardoise. Valider discrètement d’un signe de tête. Puis, interroger un élève </a:t>
            </a:r>
            <a:r>
              <a:rPr lang="is-IS" i="0" baseline="0" dirty="0">
                <a:latin typeface="Calibri" panose="020F0502020204030204" pitchFamily="34" charset="0"/>
              </a:rPr>
              <a:t>et faire valider par un autre élève</a:t>
            </a:r>
            <a:r>
              <a:rPr lang="fr-FR" i="0" baseline="0" dirty="0">
                <a:latin typeface="Calibri" panose="020F0502020204030204" pitchFamily="34" charset="0"/>
              </a:rPr>
              <a:t>. Vous pouvez écrire au tableau les noms des solides pour une vérification orthographique ou montrer des étiquettes préalablement préparées.</a:t>
            </a:r>
            <a:endParaRPr lang="fr-FR" dirty="0">
              <a:latin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i="0" baseline="0" dirty="0">
              <a:latin typeface="Calibri" panose="020F0502020204030204" pitchFamily="34" charset="0"/>
            </a:endParaRPr>
          </a:p>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0697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Voici une représentation</a:t>
            </a:r>
            <a:r>
              <a:rPr lang="fr-FR" i="1" baseline="0" dirty="0"/>
              <a:t> d’un cube</a:t>
            </a:r>
            <a:r>
              <a:rPr lang="fr-FR" i="1" dirty="0"/>
              <a:t>. </a:t>
            </a:r>
            <a:r>
              <a:rPr lang="fr-FR" i="0" u="none" dirty="0"/>
              <a:t>Montrer</a:t>
            </a:r>
            <a:r>
              <a:rPr lang="fr-FR" i="0" u="none" baseline="0" dirty="0"/>
              <a:t> un vrai solide en même temps. </a:t>
            </a:r>
          </a:p>
          <a:p>
            <a:pPr marL="0" lvl="0" indent="0" algn="l" rtl="0">
              <a:spcBef>
                <a:spcPts val="0"/>
              </a:spcBef>
              <a:spcAft>
                <a:spcPts val="0"/>
              </a:spcAft>
              <a:buNone/>
            </a:pPr>
            <a:r>
              <a:rPr lang="fr-FR" i="1" baseline="0" dirty="0"/>
              <a:t>Que représentent les pointillés ?</a:t>
            </a:r>
            <a:r>
              <a:rPr lang="fr-FR" i="0" baseline="0" dirty="0"/>
              <a:t> → </a:t>
            </a:r>
            <a:r>
              <a:rPr lang="fr-FR" i="1" baseline="0" dirty="0"/>
              <a:t>ce que l’on ne voit pas, ce qui est caché. </a:t>
            </a:r>
            <a:r>
              <a:rPr lang="fr-FR" i="0" baseline="0" dirty="0"/>
              <a:t>Demander aux élèves de préciser ce qui est caché et qui apparait avec cette représentation pour faire émerger les termes « sommet, arête et face ». Les élèves peuvent se remémorer des mots approximatifs ou hybrides que vous devez rectifier. Si les élèves ne les connaissent pas, introduire le vocabulaire des solides. Utiliser la diapositive suivante pour reprendre tous les termes et ce qu’ils désignent.</a:t>
            </a:r>
            <a:endParaRPr lang="fr-FR" i="1" dirty="0"/>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15</a:t>
            </a:fld>
            <a:endParaRPr/>
          </a:p>
        </p:txBody>
      </p:sp>
    </p:spTree>
    <p:extLst>
      <p:ext uri="{BB962C8B-B14F-4D97-AF65-F5344CB8AC3E}">
        <p14:creationId xmlns:p14="http://schemas.microsoft.com/office/powerpoint/2010/main" val="12977047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Lire</a:t>
            </a:r>
            <a:r>
              <a:rPr lang="fr-FR" i="0" baseline="0" dirty="0"/>
              <a:t> chacun des mots et pointer ce qu’il désigne, sur la représentation au tableau et sur un solide </a:t>
            </a:r>
            <a:r>
              <a:rPr lang="fr-FR" i="0" u="none" baseline="0" dirty="0"/>
              <a:t>en 3D </a:t>
            </a:r>
            <a:r>
              <a:rPr lang="fr-FR" i="0" baseline="0" dirty="0"/>
              <a:t>: un sommet (commun à plusieurs arêtes, 3 pour le cube), une arête (un segment qui relie 2 sommets) et une face.</a:t>
            </a:r>
            <a:endParaRPr lang="fr-FR" i="0" dirty="0"/>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16</a:t>
            </a:fld>
            <a:endParaRPr/>
          </a:p>
        </p:txBody>
      </p:sp>
    </p:spTree>
    <p:extLst>
      <p:ext uri="{BB962C8B-B14F-4D97-AF65-F5344CB8AC3E}">
        <p14:creationId xmlns:p14="http://schemas.microsoft.com/office/powerpoint/2010/main" val="671102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Nous allons maintenant jouer au jeu du portrait</a:t>
            </a:r>
            <a:r>
              <a:rPr lang="fr-FR" i="1" baseline="0" dirty="0"/>
              <a:t> c’est-à-dire que je</a:t>
            </a:r>
            <a:r>
              <a:rPr lang="fr-FR" i="1" dirty="0"/>
              <a:t> vais choisir un solide</a:t>
            </a:r>
            <a:r>
              <a:rPr lang="fr-FR" i="1" baseline="0" dirty="0"/>
              <a:t>, </a:t>
            </a:r>
            <a:r>
              <a:rPr lang="fr-FR" i="1" dirty="0"/>
              <a:t>vous devez le retrouver et écrire sa lettre sur votre ardoise. Vous pouvez me poser des questions et je répondrai par oui ou non. Je ne répondrai pas aux</a:t>
            </a:r>
            <a:r>
              <a:rPr lang="fr-FR" i="1" baseline="0" dirty="0"/>
              <a:t> questions qui utilisent le nom des solides.</a:t>
            </a:r>
            <a:endParaRPr lang="fr-FR"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Choisir la représentation C</a:t>
            </a:r>
            <a:r>
              <a:rPr lang="fr-FR" i="0" baseline="0" dirty="0"/>
              <a:t> pour le premier jeu. </a:t>
            </a:r>
            <a:r>
              <a:rPr lang="fr-FR" i="0" u="none" baseline="0" dirty="0"/>
              <a:t>N’hésitez pas à exagérer et faire semblant de ne pas comprendre des questions trop imprécises, notamment par rapport au vocabulaire utilisé</a:t>
            </a:r>
            <a:r>
              <a:rPr lang="fr-FR" i="0" baseline="0" dirty="0"/>
              <a:t>. Il est très intéressant de disposer des solides (en bois ou que vous fabriquez en papier) pour pouvoir les montrer aux élèves et les faire pivoter. Il est également possible d’utiliser un logiciel de géométrie dynamique pour montrer aux élèves un solide qui pivote.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2 cas sont possibles : si la recherche est infructueuse, au bout de quelques questions, indiquer la lettre du solide que vous avez choisi. Si les élèves identifient le solide, ils n’auront pas identifié l’ensemble des éléments le composant. Dans les deux cas, proposer de chercher collectivement le nombre de faces, de sommets et d’arêtes du solide C (diapositives suivantes). </a:t>
            </a:r>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17</a:t>
            </a:fld>
            <a:endParaRPr/>
          </a:p>
        </p:txBody>
      </p:sp>
    </p:spTree>
    <p:extLst>
      <p:ext uri="{BB962C8B-B14F-4D97-AF65-F5344CB8AC3E}">
        <p14:creationId xmlns:p14="http://schemas.microsoft.com/office/powerpoint/2010/main" val="4579313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baseline="0" dirty="0"/>
              <a:t>Réponse attendue </a:t>
            </a:r>
            <a:r>
              <a:rPr lang="fr-FR" i="0" baseline="0" dirty="0"/>
              <a:t>: 5 faces.</a:t>
            </a:r>
            <a:endParaRPr lang="fr-FR" dirty="0"/>
          </a:p>
          <a:p>
            <a:pPr marL="0" marR="0" lvl="0" indent="0" algn="l" rtl="0">
              <a:lnSpc>
                <a:spcPct val="100000"/>
              </a:lnSpc>
              <a:spcBef>
                <a:spcPts val="0"/>
              </a:spcBef>
              <a:spcAft>
                <a:spcPts val="0"/>
              </a:spcAft>
              <a:buClr>
                <a:schemeClr val="dk1"/>
              </a:buClr>
              <a:buSzPts val="1200"/>
              <a:buFont typeface="Calibri"/>
              <a:buNone/>
            </a:pPr>
            <a:r>
              <a:rPr lang="fr-FR" i="0" baseline="0" dirty="0"/>
              <a:t>Montrer le solide et le f</a:t>
            </a:r>
            <a:r>
              <a:rPr lang="fr-FR" i="0" dirty="0"/>
              <a:t>aire pivoter plusieurs fois.</a:t>
            </a:r>
            <a:r>
              <a:rPr lang="fr-FR" i="0" baseline="0" dirty="0"/>
              <a:t> </a:t>
            </a:r>
            <a:r>
              <a:rPr lang="fr-FR" i="0" dirty="0"/>
              <a:t>Pendant ce temps, les élèves ne doivent pas écrire sur leur ardoise, ils n’ont rien dans les mains. Puis, laisser quelques secondes pour</a:t>
            </a:r>
            <a:r>
              <a:rPr lang="fr-FR" i="0" baseline="0" dirty="0"/>
              <a:t> que les élèves écrivent leur réponse.</a:t>
            </a:r>
            <a:r>
              <a:rPr lang="fr-FR" dirty="0"/>
              <a:t> </a:t>
            </a:r>
            <a:r>
              <a:rPr lang="fr-FR" u="none" dirty="0"/>
              <a:t>Il est alors intéressant que les</a:t>
            </a:r>
            <a:r>
              <a:rPr lang="fr-FR" u="none" baseline="0" dirty="0"/>
              <a:t> élèves disposent également des solides pour pouvoir les manipuler. </a:t>
            </a:r>
            <a:r>
              <a:rPr lang="fr-FR" dirty="0"/>
              <a:t>Laisser quelques secondes pour que les élèves corrigent éventuellement sur</a:t>
            </a:r>
            <a:r>
              <a:rPr lang="fr-FR" baseline="0" dirty="0"/>
              <a:t> leur ardoise. Interroger un élève et faire valider par un autre.</a:t>
            </a:r>
          </a:p>
          <a:p>
            <a:pPr marL="0" marR="0" lvl="0" indent="0" algn="l" rtl="0">
              <a:lnSpc>
                <a:spcPct val="100000"/>
              </a:lnSpc>
              <a:spcBef>
                <a:spcPts val="0"/>
              </a:spcBef>
              <a:spcAft>
                <a:spcPts val="0"/>
              </a:spcAft>
              <a:buClr>
                <a:schemeClr val="dk1"/>
              </a:buClr>
              <a:buSzPts val="1200"/>
              <a:buFont typeface="Calibri"/>
              <a:buNone/>
            </a:pPr>
            <a:r>
              <a:rPr lang="fr-FR" baseline="0" dirty="0"/>
              <a:t>Compléter les pointillés.</a:t>
            </a:r>
            <a:endParaRPr dirty="0"/>
          </a:p>
        </p:txBody>
      </p:sp>
      <p:sp>
        <p:nvSpPr>
          <p:cNvPr id="178" name="Google Shape;17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18</a:t>
            </a:fld>
            <a:endParaRPr/>
          </a:p>
        </p:txBody>
      </p:sp>
    </p:spTree>
    <p:extLst>
      <p:ext uri="{BB962C8B-B14F-4D97-AF65-F5344CB8AC3E}">
        <p14:creationId xmlns:p14="http://schemas.microsoft.com/office/powerpoint/2010/main" val="1325151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t>Réponse attendue </a:t>
            </a:r>
            <a:r>
              <a:rPr lang="fr-FR" i="0" baseline="0" dirty="0"/>
              <a:t>: 6 sommets.</a:t>
            </a:r>
            <a:endParaRPr lang="fr-FR" dirty="0"/>
          </a:p>
        </p:txBody>
      </p:sp>
      <p:sp>
        <p:nvSpPr>
          <p:cNvPr id="178" name="Google Shape;17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19</a:t>
            </a:fld>
            <a:endParaRPr/>
          </a:p>
        </p:txBody>
      </p:sp>
    </p:spTree>
    <p:extLst>
      <p:ext uri="{BB962C8B-B14F-4D97-AF65-F5344CB8AC3E}">
        <p14:creationId xmlns:p14="http://schemas.microsoft.com/office/powerpoint/2010/main" val="2060169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Voici une représentation d’un solide, écrivez son nom sur l’ardoise si vous vous en rappelez ? </a:t>
            </a:r>
            <a:r>
              <a:rPr lang="fr-FR" i="0" baseline="0" dirty="0">
                <a:latin typeface="Calibri" panose="020F0502020204030204" pitchFamily="34" charset="0"/>
              </a:rPr>
              <a:t>Valider discrètement d’un signe de tête les ardoises des élèves. Laisser quelques secondes.</a:t>
            </a:r>
          </a:p>
          <a:p>
            <a:pPr marL="0"/>
            <a:r>
              <a:rPr lang="fr-FR" b="1" i="0" baseline="0" dirty="0">
                <a:latin typeface="Calibri" panose="020F0502020204030204" pitchFamily="34" charset="0"/>
              </a:rPr>
              <a:t>Réponse attendue</a:t>
            </a:r>
            <a:r>
              <a:rPr lang="fr-FR" b="0" i="0" baseline="0" dirty="0">
                <a:latin typeface="Calibri" panose="020F0502020204030204" pitchFamily="34" charset="0"/>
              </a:rPr>
              <a:t> : un cube.</a:t>
            </a:r>
            <a:endParaRPr lang="fr-FR" b="1" i="1" baseline="0" dirty="0">
              <a:latin typeface="Calibri" panose="020F0502020204030204" pitchFamily="34" charset="0"/>
            </a:endParaRPr>
          </a:p>
          <a:p>
            <a:pPr marL="0"/>
            <a:r>
              <a:rPr lang="fr-FR" dirty="0">
                <a:latin typeface="Calibri" panose="020F0502020204030204" pitchFamily="34" charset="0"/>
              </a:rPr>
              <a:t>Pour compléter les représentations</a:t>
            </a:r>
            <a:r>
              <a:rPr lang="fr-FR" baseline="0" dirty="0">
                <a:latin typeface="Calibri" panose="020F0502020204030204" pitchFamily="34" charset="0"/>
              </a:rPr>
              <a:t> des solides</a:t>
            </a:r>
            <a:r>
              <a:rPr lang="fr-FR" dirty="0">
                <a:latin typeface="Calibri" panose="020F0502020204030204" pitchFamily="34" charset="0"/>
              </a:rPr>
              <a:t> projetées au</a:t>
            </a:r>
            <a:r>
              <a:rPr lang="fr-FR" baseline="0" dirty="0">
                <a:latin typeface="Calibri" panose="020F0502020204030204" pitchFamily="34" charset="0"/>
              </a:rPr>
              <a:t> tableau, u</a:t>
            </a:r>
            <a:r>
              <a:rPr lang="fr-FR" dirty="0">
                <a:latin typeface="Calibri" panose="020F0502020204030204" pitchFamily="34" charset="0"/>
              </a:rPr>
              <a:t>tiliser des solides à montrer aux</a:t>
            </a:r>
            <a:r>
              <a:rPr lang="fr-FR" baseline="0" dirty="0">
                <a:latin typeface="Calibri" panose="020F0502020204030204" pitchFamily="34" charset="0"/>
              </a:rPr>
              <a:t> élèves en les faisant pivoter (</a:t>
            </a:r>
            <a:r>
              <a:rPr lang="fr-FR" dirty="0">
                <a:latin typeface="Calibri" panose="020F0502020204030204" pitchFamily="34" charset="0"/>
              </a:rPr>
              <a:t>en bois, en plastique ou en papier</a:t>
            </a:r>
            <a:r>
              <a:rPr lang="fr-FR" i="0" baseline="0" dirty="0">
                <a:latin typeface="Calibri" panose="020F0502020204030204" pitchFamily="34" charset="0"/>
              </a:rPr>
              <a:t>). Vous pouvez également les laisser à disposition des élèves afin qu’ils les manipulent.</a:t>
            </a:r>
            <a:r>
              <a:rPr lang="fr-FR" dirty="0">
                <a:latin typeface="Calibri" panose="020F0502020204030204" pitchFamily="34" charset="0"/>
              </a:rPr>
              <a:t> </a:t>
            </a:r>
            <a:endParaRPr lang="fr-FR" i="0" dirty="0">
              <a:latin typeface="Calibri" panose="020F0502020204030204" pitchFamily="34" charset="0"/>
              <a:cs typeface="Calibri"/>
            </a:endParaRPr>
          </a:p>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08887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t>Réponse attendue </a:t>
            </a:r>
            <a:r>
              <a:rPr lang="fr-FR" i="0" baseline="0" dirty="0"/>
              <a:t>: 9 arêtes.</a:t>
            </a:r>
            <a:endParaRPr lang="fr-FR" dirty="0"/>
          </a:p>
          <a:p>
            <a:pPr marL="0" lvl="0" indent="0" algn="l" rtl="0">
              <a:lnSpc>
                <a:spcPct val="100000"/>
              </a:lnSpc>
              <a:spcBef>
                <a:spcPts val="0"/>
              </a:spcBef>
              <a:spcAft>
                <a:spcPts val="0"/>
              </a:spcAft>
              <a:buSzPts val="1400"/>
              <a:buNone/>
            </a:pPr>
            <a:endParaRPr dirty="0"/>
          </a:p>
        </p:txBody>
      </p:sp>
      <p:sp>
        <p:nvSpPr>
          <p:cNvPr id="178" name="Google Shape;17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20</a:t>
            </a:fld>
            <a:endParaRPr/>
          </a:p>
        </p:txBody>
      </p:sp>
    </p:spTree>
    <p:extLst>
      <p:ext uri="{BB962C8B-B14F-4D97-AF65-F5344CB8AC3E}">
        <p14:creationId xmlns:p14="http://schemas.microsoft.com/office/powerpoint/2010/main" val="6305177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Reprendre le jeu du portrait en choisissant le solide B, préciser que les questions doivent utiliser un vocabulaire précis. Lors des questions des élèves, exiger qu’ils utilisent les termes « arêtes », « sommets » et « faces » pour être précis sinon vous répondrez que vous ne comprenez pas la question. Faire émerger que les solides B et F pourraient correspondre aux questions qui portent sur </a:t>
            </a:r>
            <a:r>
              <a:rPr lang="fr-FR" i="0" u="none" baseline="0" dirty="0"/>
              <a:t>le nombre de sommets, d’arêtes ou de faces. </a:t>
            </a:r>
          </a:p>
          <a:p>
            <a:pPr marL="0" lvl="0" indent="0" algn="l" rtl="0">
              <a:spcBef>
                <a:spcPts val="0"/>
              </a:spcBef>
              <a:spcAft>
                <a:spcPts val="0"/>
              </a:spcAft>
              <a:buNone/>
            </a:pPr>
            <a:r>
              <a:rPr lang="fr-FR" i="1" u="none" baseline="0" dirty="0"/>
              <a:t>Comment s’appelle le solide B ? → un cube</a:t>
            </a:r>
          </a:p>
          <a:p>
            <a:pPr marL="0" lvl="0" indent="0" algn="l" rtl="0">
              <a:spcBef>
                <a:spcPts val="0"/>
              </a:spcBef>
              <a:spcAft>
                <a:spcPts val="0"/>
              </a:spcAft>
              <a:buNone/>
            </a:pPr>
            <a:r>
              <a:rPr lang="fr-FR" i="1" u="none" baseline="0" dirty="0"/>
              <a:t>Comment s’appelle le solide F ? → un pavé droit</a:t>
            </a:r>
          </a:p>
          <a:p>
            <a:pPr marL="0" lvl="0" indent="0" algn="l" rtl="0">
              <a:spcBef>
                <a:spcPts val="0"/>
              </a:spcBef>
              <a:spcAft>
                <a:spcPts val="0"/>
              </a:spcAft>
              <a:buNone/>
            </a:pPr>
            <a:r>
              <a:rPr lang="fr-FR" i="1" u="none" baseline="0" dirty="0"/>
              <a:t>Nous allons nous intéresser particulièrement à ces deux solides.</a:t>
            </a:r>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21</a:t>
            </a:fld>
            <a:endParaRPr/>
          </a:p>
        </p:txBody>
      </p:sp>
    </p:spTree>
    <p:extLst>
      <p:ext uri="{BB962C8B-B14F-4D97-AF65-F5344CB8AC3E}">
        <p14:creationId xmlns:p14="http://schemas.microsoft.com/office/powerpoint/2010/main" val="19459571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u="none" baseline="0" dirty="0"/>
              <a:t>Nous allons regarder plus précisément ces deux solides. Nous allons vérifier le nombre de faces, de sommets et d’arêtes de chacun.</a:t>
            </a:r>
          </a:p>
          <a:p>
            <a:pPr marL="0" lvl="0" indent="0" algn="l" rtl="0">
              <a:spcBef>
                <a:spcPts val="0"/>
              </a:spcBef>
              <a:spcAft>
                <a:spcPts val="0"/>
              </a:spcAft>
              <a:buNone/>
            </a:pPr>
            <a:r>
              <a:rPr lang="fr-FR" i="1" u="none" baseline="0" dirty="0"/>
              <a:t>Combien le cube a-t-il de faces, de sommets et d’arêtes ?</a:t>
            </a:r>
            <a:r>
              <a:rPr lang="fr-FR" i="0" u="none" baseline="0" dirty="0"/>
              <a:t> Laisser un bref temps individuel d’observation. Des solides peuvent être donnés en différenciation ou à disposition de tous les élèves. Interroger un ou plusieurs élèves et faire valider par d’autres.</a:t>
            </a:r>
            <a:endParaRPr lang="fr-FR" i="1" u="none" baseline="0" dirty="0"/>
          </a:p>
          <a:p>
            <a:pPr marL="0" lvl="0" indent="0" algn="l" rtl="0">
              <a:spcBef>
                <a:spcPts val="0"/>
              </a:spcBef>
              <a:spcAft>
                <a:spcPts val="0"/>
              </a:spcAft>
              <a:buNone/>
            </a:pPr>
            <a:r>
              <a:rPr lang="fr-FR" b="1" i="0" u="none" baseline="0" dirty="0"/>
              <a:t>Réponses attendues </a:t>
            </a:r>
            <a:r>
              <a:rPr lang="fr-FR" b="0" i="0" u="none" baseline="0" dirty="0"/>
              <a:t>: 6 faces, 8 sommets et 12 arêtes. </a:t>
            </a:r>
            <a:r>
              <a:rPr lang="fr-FR" i="0" u="none" baseline="0" dirty="0"/>
              <a:t>Compléter les pointillés pour le cube.</a:t>
            </a:r>
          </a:p>
          <a:p>
            <a:pPr marL="0" lvl="0" indent="0" algn="l" rtl="0">
              <a:spcBef>
                <a:spcPts val="0"/>
              </a:spcBef>
              <a:spcAft>
                <a:spcPts val="0"/>
              </a:spcAft>
              <a:buNone/>
            </a:pPr>
            <a:r>
              <a:rPr lang="fr-FR" i="0" u="none" baseline="0" dirty="0"/>
              <a:t>Même démarche avec le pavé droit.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baseline="0" dirty="0"/>
              <a:t>Réponses attendues </a:t>
            </a:r>
            <a:r>
              <a:rPr lang="fr-FR" b="0" i="0" u="none" baseline="0" dirty="0"/>
              <a:t>: 6 faces, 8 sommets et 12 arêtes.</a:t>
            </a:r>
            <a:endParaRPr lang="fr-FR" b="1" i="0" u="none"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t>Engager une discussion pour comparer ces deux solides. </a:t>
            </a:r>
            <a:r>
              <a:rPr lang="fr-FR" i="1" u="none" baseline="0" dirty="0"/>
              <a:t>Qu’ont en commun ces deux solides ? → Ils ont le même nombre de sommets, de faces et d’arêtes. C’est ce qui explique pourquoi on ne peut pas les différencier dans le jeu du portrait.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t>En effet, ces deux solides se ressemblent mais ce ne sont pas les mêmes. Quelle est la différence entre un cube et un pavé droit ? </a:t>
            </a:r>
            <a:r>
              <a:rPr lang="fr-FR" i="0" u="none" baseline="0" dirty="0"/>
              <a:t>Faire émerger dans la discussion que les formes des faces ne sont pas les mêmes : </a:t>
            </a:r>
            <a:r>
              <a:rPr lang="fr-FR" i="1" u="none" baseline="0" dirty="0"/>
              <a:t>nous allons étudier les formes de leurs faces pour pouvoir les différencier</a:t>
            </a:r>
            <a:r>
              <a:rPr lang="fr-FR" i="0" u="none" baseline="0" dirty="0"/>
              <a:t>. Les élèves évoqueront certainement le fait que l’un soit plus large, plus long ou plus haut que l’autre. Vous pouvez faire pivoter les solides ou utiliser des cubes ou pavé de différentes tailles pour montrer que ces critères ne sont pas généralisables. </a:t>
            </a:r>
            <a:endParaRPr lang="fr-FR" i="1" u="none" baseline="0" dirty="0"/>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22</a:t>
            </a:fld>
            <a:endParaRPr/>
          </a:p>
        </p:txBody>
      </p:sp>
    </p:spTree>
    <p:extLst>
      <p:ext uri="{BB962C8B-B14F-4D97-AF65-F5344CB8AC3E}">
        <p14:creationId xmlns:p14="http://schemas.microsoft.com/office/powerpoint/2010/main" val="5698855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Poser la question : </a:t>
            </a:r>
            <a:r>
              <a:rPr lang="fr-FR" i="1" baseline="0" dirty="0"/>
              <a:t>De quelles formes sont les formes des faces d’un cube ? </a:t>
            </a:r>
            <a:r>
              <a:rPr lang="fr-FR" i="0" baseline="0" dirty="0"/>
              <a:t>Laisser un temps de recherche individuelle : </a:t>
            </a:r>
            <a:r>
              <a:rPr lang="fr-FR" i="1" baseline="0" dirty="0"/>
              <a:t>écrivez sur votre ardoise, les formes des faces d’un cube. </a:t>
            </a:r>
          </a:p>
          <a:p>
            <a:pPr marL="0" lvl="0" indent="0" algn="l" rtl="0">
              <a:spcBef>
                <a:spcPts val="0"/>
              </a:spcBef>
              <a:spcAft>
                <a:spcPts val="0"/>
              </a:spcAft>
              <a:buNone/>
            </a:pPr>
            <a:r>
              <a:rPr lang="fr-FR" i="0" baseline="0" dirty="0"/>
              <a:t>Valider d’un signe discret puis interroger un élève. </a:t>
            </a:r>
          </a:p>
          <a:p>
            <a:pPr marL="0" lvl="0" indent="0" algn="l" rtl="0">
              <a:spcBef>
                <a:spcPts val="0"/>
              </a:spcBef>
              <a:spcAft>
                <a:spcPts val="0"/>
              </a:spcAft>
              <a:buNone/>
            </a:pPr>
            <a:r>
              <a:rPr lang="fr-FR" b="1" i="0" u="none" baseline="0" dirty="0"/>
              <a:t>Réponse attendue </a:t>
            </a:r>
            <a:r>
              <a:rPr lang="fr-FR" b="0" i="0" u="none" baseline="0" dirty="0"/>
              <a:t>: carrées.</a:t>
            </a:r>
            <a:endParaRPr lang="fr-FR" i="0" baseline="0" dirty="0"/>
          </a:p>
          <a:p>
            <a:pPr marL="0" lvl="0" indent="0" algn="l" rtl="0">
              <a:spcBef>
                <a:spcPts val="0"/>
              </a:spcBef>
              <a:spcAft>
                <a:spcPts val="0"/>
              </a:spcAft>
              <a:buNone/>
            </a:pPr>
            <a:r>
              <a:rPr lang="fr-FR" i="0" baseline="0" dirty="0"/>
              <a:t>Des élèves pourraient évoquer le fait que le carré soit un rectangle particulier. Si ce n’est pas le cas, évoquer-le. Revenir sur les propriétés d’un rectangle (quadrilatère avec 4 angles droits et les côtés opposés qui ont la même longueur) et appliquer les à un carré pour montrer que ce dernier a toutes les propriétés d’un rectangle avec en plus tous les côtés de même longueur. </a:t>
            </a:r>
            <a:r>
              <a:rPr lang="fr-FR" i="1" baseline="0" dirty="0"/>
              <a:t>Il fait donc partie de la famille des rectangles mais il est particulier. Ici, il est attendu comme réponse que les formes des faces d’un cube sont carrées, elles sont plus que des rectangles ordinaires car tous les côtés ont la même longueur. Ce n’est pas faux de répondre que les faces sont rectangulaires mais ce n’est pas assez précis.</a:t>
            </a:r>
            <a:endParaRPr lang="fr-FR" i="1" dirty="0"/>
          </a:p>
          <a:p>
            <a:pPr marL="0" lvl="0" indent="0" algn="l" rtl="0">
              <a:spcBef>
                <a:spcPts val="0"/>
              </a:spcBef>
              <a:spcAft>
                <a:spcPts val="0"/>
              </a:spcAft>
              <a:buNone/>
            </a:pPr>
            <a:endParaRPr lang="fr-FR" i="1" u="none" baseline="0" dirty="0"/>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23</a:t>
            </a:fld>
            <a:endParaRPr/>
          </a:p>
        </p:txBody>
      </p:sp>
    </p:spTree>
    <p:extLst>
      <p:ext uri="{BB962C8B-B14F-4D97-AF65-F5344CB8AC3E}">
        <p14:creationId xmlns:p14="http://schemas.microsoft.com/office/powerpoint/2010/main" val="19010480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Même démarche.</a:t>
            </a:r>
            <a:endParaRPr lang="fr-FR" i="1" dirty="0"/>
          </a:p>
          <a:p>
            <a:pPr marL="0" lvl="0" indent="0" algn="l" rtl="0">
              <a:spcBef>
                <a:spcPts val="0"/>
              </a:spcBef>
              <a:spcAft>
                <a:spcPts val="0"/>
              </a:spcAft>
              <a:buNone/>
            </a:pPr>
            <a:endParaRPr lang="fr-FR" i="1" u="none" baseline="0" dirty="0"/>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24</a:t>
            </a:fld>
            <a:endParaRPr/>
          </a:p>
        </p:txBody>
      </p:sp>
    </p:spTree>
    <p:extLst>
      <p:ext uri="{BB962C8B-B14F-4D97-AF65-F5344CB8AC3E}">
        <p14:creationId xmlns:p14="http://schemas.microsoft.com/office/powerpoint/2010/main" val="1381621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dirty="0"/>
              <a:t>Réponses attendues</a:t>
            </a:r>
            <a:r>
              <a:rPr lang="fr-FR" b="1" i="0" baseline="0" dirty="0"/>
              <a:t> </a:t>
            </a:r>
            <a:r>
              <a:rPr lang="fr-FR" i="0" baseline="0" dirty="0"/>
              <a:t>: carrée et triangulaire.</a:t>
            </a:r>
          </a:p>
          <a:p>
            <a:pPr marL="0" lvl="0" indent="0" algn="l" rtl="0">
              <a:spcBef>
                <a:spcPts val="0"/>
              </a:spcBef>
              <a:spcAft>
                <a:spcPts val="0"/>
              </a:spcAft>
              <a:buNone/>
            </a:pPr>
            <a:r>
              <a:rPr lang="fr-FR" i="0" dirty="0"/>
              <a:t>Ce cas est plus délicat à traiter, car ce solide comporte 2 formes de faces différentes. L’appui sur des solides que les élèves peuvent manipuler sera ici d’une grande aide.</a:t>
            </a:r>
          </a:p>
          <a:p>
            <a:pPr marL="0" lvl="0" indent="0" algn="l" rtl="0">
              <a:spcBef>
                <a:spcPts val="0"/>
              </a:spcBef>
              <a:spcAft>
                <a:spcPts val="0"/>
              </a:spcAft>
              <a:buNone/>
            </a:pPr>
            <a:r>
              <a:rPr lang="fr-FR" i="0" dirty="0"/>
              <a:t>Les élèves écrivent sur leur ardoise les formes des faces.</a:t>
            </a:r>
            <a:r>
              <a:rPr lang="fr-FR" i="0" baseline="0" dirty="0"/>
              <a:t> Interroger un ou plusieurs élèves, préciser le vocabulaire précis si besoin : </a:t>
            </a:r>
            <a:r>
              <a:rPr lang="fr-FR" i="1" baseline="0" dirty="0"/>
              <a:t>carrée </a:t>
            </a:r>
            <a:r>
              <a:rPr lang="fr-FR" i="0" baseline="0" dirty="0"/>
              <a:t>et </a:t>
            </a:r>
            <a:r>
              <a:rPr lang="fr-FR" i="1" baseline="0" dirty="0"/>
              <a:t>triangulaire</a:t>
            </a:r>
            <a:r>
              <a:rPr lang="fr-FR" i="0" baseline="0" dirty="0"/>
              <a:t>. Pointer les faces en les dénombrant selon leur forme : </a:t>
            </a:r>
            <a:r>
              <a:rPr lang="fr-FR" i="1" baseline="0" dirty="0"/>
              <a:t>cette pyramide a 1 face carrée et 4 faces triangulaires.</a:t>
            </a:r>
            <a:endParaRPr lang="fr-FR" i="0" dirty="0"/>
          </a:p>
          <a:p>
            <a:pPr marL="0" lvl="0" indent="0" algn="l" rtl="0">
              <a:spcBef>
                <a:spcPts val="0"/>
              </a:spcBef>
              <a:spcAft>
                <a:spcPts val="0"/>
              </a:spcAft>
              <a:buNone/>
            </a:pPr>
            <a:r>
              <a:rPr lang="fr-FR" i="0" dirty="0"/>
              <a:t>Compléter les pointillés avec les réponses attendues</a:t>
            </a:r>
            <a:r>
              <a:rPr lang="fr-FR" i="0" baseline="0" dirty="0"/>
              <a:t> sans écrire le nombre de faces concernées par chaque forme.</a:t>
            </a:r>
            <a:endParaRPr lang="fr-FR" i="0" dirty="0"/>
          </a:p>
          <a:p>
            <a:pPr marL="0" lvl="0" indent="0" algn="l" rtl="0">
              <a:spcBef>
                <a:spcPts val="0"/>
              </a:spcBef>
              <a:spcAft>
                <a:spcPts val="0"/>
              </a:spcAft>
              <a:buNone/>
            </a:pPr>
            <a:endParaRPr lang="fr-FR" i="0" dirty="0"/>
          </a:p>
          <a:p>
            <a:pPr marL="0" lvl="0" indent="0" algn="l" rtl="0">
              <a:spcBef>
                <a:spcPts val="0"/>
              </a:spcBef>
              <a:spcAft>
                <a:spcPts val="0"/>
              </a:spcAft>
              <a:buNone/>
            </a:pPr>
            <a:endParaRPr lang="fr-FR" i="1" u="none" baseline="0" dirty="0"/>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25</a:t>
            </a:fld>
            <a:endParaRPr/>
          </a:p>
        </p:txBody>
      </p:sp>
    </p:spTree>
    <p:extLst>
      <p:ext uri="{BB962C8B-B14F-4D97-AF65-F5344CB8AC3E}">
        <p14:creationId xmlns:p14="http://schemas.microsoft.com/office/powerpoint/2010/main" val="17922332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82800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44538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98040E5A-5DCA-1BF6-E011-B4F6F377263B}"/>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F6FD6922-2F86-2F58-0F83-8C9B2F90770B}"/>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8CB8F9FB-5C7C-74F3-AB82-C196E967628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183478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29</a:t>
            </a:fld>
            <a:endParaRPr/>
          </a:p>
        </p:txBody>
      </p:sp>
    </p:spTree>
    <p:extLst>
      <p:ext uri="{BB962C8B-B14F-4D97-AF65-F5344CB8AC3E}">
        <p14:creationId xmlns:p14="http://schemas.microsoft.com/office/powerpoint/2010/main" val="1548732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i="1" dirty="0">
                <a:latin typeface="Calibri" panose="020F0502020204030204" pitchFamily="34" charset="0"/>
              </a:rPr>
              <a:t>→ Un</a:t>
            </a:r>
            <a:r>
              <a:rPr lang="is-IS" i="1" baseline="0" dirty="0">
                <a:latin typeface="Calibri" panose="020F0502020204030204" pitchFamily="34" charset="0"/>
              </a:rPr>
              <a:t> cube.</a:t>
            </a:r>
            <a:endParaRPr lang="fr-FR" i="1" baseline="0"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Demander</a:t>
            </a:r>
            <a:r>
              <a:rPr lang="fr-FR" i="0" baseline="0" dirty="0">
                <a:latin typeface="Calibri" panose="020F0502020204030204" pitchFamily="34" charset="0"/>
              </a:rPr>
              <a:t> aux élèves de citer des objets qui ont la forme d’un cube, en proposer le cas échéant (</a:t>
            </a:r>
            <a:r>
              <a:rPr lang="fr-FR" i="0" dirty="0">
                <a:latin typeface="Calibri" panose="020F0502020204030204" pitchFamily="34" charset="0"/>
              </a:rPr>
              <a:t>un</a:t>
            </a:r>
            <a:r>
              <a:rPr lang="fr-FR" i="0" baseline="0" dirty="0">
                <a:latin typeface="Calibri" panose="020F0502020204030204" pitchFamily="34" charset="0"/>
              </a:rPr>
              <a:t> dé de jeu, une boite, etc.).</a:t>
            </a:r>
            <a:endParaRPr lang="fr-FR" i="0" dirty="0">
              <a:latin typeface="Calibri" panose="020F0502020204030204" pitchFamily="34" charset="0"/>
            </a:endParaRPr>
          </a:p>
          <a:p>
            <a:endParaRPr lang="fr-FR" dirty="0">
              <a:latin typeface="Calibri" panose="020F0502020204030204" pitchFamily="34" charset="0"/>
            </a:endParaRPr>
          </a:p>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723227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30</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766321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0" i="0" baseline="0" dirty="0">
                <a:latin typeface="Calibri" panose="020F0502020204030204" pitchFamily="34" charset="0"/>
              </a:rPr>
              <a:t> : un pavé droit.</a:t>
            </a:r>
            <a:endParaRPr lang="fr-FR" b="1" i="1" baseline="0" dirty="0">
              <a:latin typeface="Calibri" panose="020F0502020204030204" pitchFamily="34" charset="0"/>
            </a:endParaRPr>
          </a:p>
          <a:p>
            <a:pPr marL="0"/>
            <a:endParaRPr lang="fr-FR" i="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78785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i="1" dirty="0">
                <a:latin typeface="Calibri" panose="020F0502020204030204" pitchFamily="34" charset="0"/>
              </a:rPr>
              <a:t>→ Un</a:t>
            </a:r>
            <a:r>
              <a:rPr lang="is-IS" i="1" baseline="0" dirty="0">
                <a:latin typeface="Calibri" panose="020F0502020204030204" pitchFamily="34" charset="0"/>
              </a:rPr>
              <a:t> pavé droit.</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On peut donner en exemple : </a:t>
            </a:r>
            <a:r>
              <a:rPr lang="is-IS" i="0" baseline="0" dirty="0">
                <a:latin typeface="Calibri" panose="020F0502020204030204" pitchFamily="34" charset="0"/>
              </a:rPr>
              <a:t>une boite, un meuble, une boite de céréales, etc.</a:t>
            </a:r>
          </a:p>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28289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0" i="1" u="none" strike="noStrike" cap="none" dirty="0">
                <a:solidFill>
                  <a:schemeClr val="dk1"/>
                </a:solidFill>
                <a:effectLst/>
                <a:latin typeface="Calibri" panose="020F0502020204030204" pitchFamily="34" charset="0"/>
                <a:ea typeface="Calibri"/>
                <a:cs typeface="Calibri"/>
                <a:sym typeface="Calibri"/>
              </a:rPr>
              <a:t>Connaissez-vous le nom de ce troisième solide ?</a:t>
            </a:r>
            <a:r>
              <a:rPr lang="en-US" b="0" i="0" u="none" strike="noStrike" cap="none" dirty="0">
                <a:solidFill>
                  <a:schemeClr val="dk1"/>
                </a:solidFill>
                <a:effectLst/>
                <a:latin typeface="Calibri" panose="020F0502020204030204" pitchFamily="34" charset="0"/>
                <a:ea typeface="Calibri"/>
                <a:cs typeface="Calibri"/>
                <a:sym typeface="Calibri"/>
              </a:rPr>
              <a:t>​</a:t>
            </a:r>
            <a:r>
              <a:rPr lang="en-US" b="0" i="0" u="none" strike="noStrike" cap="none" baseline="0"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effectLst/>
                <a:latin typeface="Calibri" panose="020F0502020204030204" pitchFamily="34" charset="0"/>
                <a:ea typeface="Calibri"/>
                <a:cs typeface="Calibri"/>
                <a:sym typeface="Calibri"/>
              </a:rPr>
              <a:t>Interroger un élève et faire valider par un autre.</a:t>
            </a:r>
            <a:r>
              <a:rPr lang="en-US" b="0" i="0" u="none" strike="noStrike" cap="none" dirty="0">
                <a:solidFill>
                  <a:schemeClr val="dk1"/>
                </a:solidFill>
                <a:effectLst/>
                <a:latin typeface="Calibri" panose="020F0502020204030204" pitchFamily="34" charset="0"/>
                <a:ea typeface="Calibri"/>
                <a:cs typeface="Calibri"/>
                <a:sym typeface="Calibri"/>
              </a:rPr>
              <a:t>​</a:t>
            </a:r>
            <a:endParaRPr lang="fr-FR" b="1" i="0" baseline="0"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0" i="0" baseline="0" dirty="0">
                <a:latin typeface="Calibri" panose="020F0502020204030204" pitchFamily="34" charset="0"/>
              </a:rPr>
              <a:t> : une pyramide.</a:t>
            </a:r>
            <a:endParaRPr lang="fr-FR" b="1" i="1" baseline="0" dirty="0">
              <a:latin typeface="Calibri" panose="020F0502020204030204" pitchFamily="34" charset="0"/>
            </a:endParaRPr>
          </a:p>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223941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is-IS" i="1" dirty="0">
                <a:latin typeface="Calibri" panose="020F0502020204030204" pitchFamily="34" charset="0"/>
              </a:rPr>
              <a:t>→ C’est une pyramide. </a:t>
            </a:r>
          </a:p>
          <a:p>
            <a:pPr marL="0">
              <a:defRPr/>
            </a:pPr>
            <a:r>
              <a:rPr lang="fr-FR" i="0" dirty="0">
                <a:latin typeface="Calibri" panose="020F0502020204030204" pitchFamily="34" charset="0"/>
              </a:rPr>
              <a:t>On peut donner en exemple : </a:t>
            </a:r>
            <a:r>
              <a:rPr lang="fr-FR" i="0" baseline="0" dirty="0">
                <a:latin typeface="Calibri" panose="020F0502020204030204" pitchFamily="34" charset="0"/>
              </a:rPr>
              <a:t>une pyramide d’Égypte, la pyramide du Louvre,</a:t>
            </a:r>
            <a:r>
              <a:rPr lang="fr-FR" dirty="0">
                <a:latin typeface="Calibri" panose="020F0502020204030204" pitchFamily="34" charset="0"/>
              </a:rPr>
              <a:t> etc</a:t>
            </a:r>
            <a:r>
              <a:rPr lang="fr-FR" i="0" baseline="0" dirty="0">
                <a:latin typeface="Calibri" panose="020F0502020204030204" pitchFamily="34" charset="0"/>
              </a:rPr>
              <a:t>.</a:t>
            </a:r>
            <a:endParaRPr lang="fr-FR" i="0" dirty="0">
              <a:latin typeface="Calibri" panose="020F0502020204030204" pitchFamily="34" charset="0"/>
            </a:endParaRPr>
          </a:p>
          <a:p>
            <a:pPr marL="0"/>
            <a:endParaRPr lang="is-IS" i="1"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9037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dirty="0">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0" i="0" baseline="0" dirty="0">
                <a:latin typeface="Calibri" panose="020F0502020204030204" pitchFamily="34" charset="0"/>
              </a:rPr>
              <a:t> : une boule.</a:t>
            </a:r>
            <a:endParaRPr lang="fr-FR" b="1" i="1" baseline="0" dirty="0">
              <a:latin typeface="Calibri" panose="020F0502020204030204" pitchFamily="34" charset="0"/>
            </a:endParaRPr>
          </a:p>
          <a:p>
            <a:pPr marL="0"/>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5037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i="1" dirty="0">
                <a:latin typeface="Calibri" panose="020F0502020204030204" pitchFamily="34" charset="0"/>
              </a:rPr>
              <a:t>→ Une boule. </a:t>
            </a:r>
            <a:endParaRPr lang="fr-FR" i="1" dirty="0">
              <a:latin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On peut donner en exemple : un ballon de basketball, un ballon de football, une balle de tennis, une boule</a:t>
            </a:r>
            <a:r>
              <a:rPr lang="fr-FR" i="0" baseline="0" dirty="0">
                <a:latin typeface="Calibri" panose="020F0502020204030204" pitchFamily="34" charset="0"/>
              </a:rPr>
              <a:t> de pétanque, etc.</a:t>
            </a:r>
            <a:endParaRPr lang="fr-FR" i="0" dirty="0">
              <a:latin typeface="Calibri" panose="020F0502020204030204" pitchFamily="34" charset="0"/>
            </a:endParaRPr>
          </a:p>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77060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27475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25"/>
        <p:cNvGrpSpPr/>
        <p:nvPr/>
      </p:nvGrpSpPr>
      <p:grpSpPr>
        <a:xfrm>
          <a:off x="0" y="0"/>
          <a:ext cx="0" cy="0"/>
          <a:chOff x="0" y="0"/>
          <a:chExt cx="0" cy="0"/>
        </a:xfrm>
      </p:grpSpPr>
      <p:sp>
        <p:nvSpPr>
          <p:cNvPr id="26" name="Google Shape;26;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1" name="Google Shape;31;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809572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dirty="0"/>
              <a:t>Calcule.</a:t>
            </a:r>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Google Shape;52;p46">
            <a:extLst>
              <a:ext uri="{FF2B5EF4-FFF2-40B4-BE49-F238E27FC236}">
                <a16:creationId xmlns:a16="http://schemas.microsoft.com/office/drawing/2014/main" id="{7F586DFE-5B19-BCF2-B6A5-DA1A09EB34C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 name="Google Shape;53;p46">
            <a:extLst>
              <a:ext uri="{FF2B5EF4-FFF2-40B4-BE49-F238E27FC236}">
                <a16:creationId xmlns:a16="http://schemas.microsoft.com/office/drawing/2014/main" id="{A44A2652-C192-D332-0944-61749D6094C2}"/>
              </a:ext>
            </a:extLst>
          </p:cNvPr>
          <p:cNvSpPr/>
          <p:nvPr userDrawn="1"/>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 name="Google Shape;54;p46">
            <a:extLst>
              <a:ext uri="{FF2B5EF4-FFF2-40B4-BE49-F238E27FC236}">
                <a16:creationId xmlns:a16="http://schemas.microsoft.com/office/drawing/2014/main" id="{35A648F7-73A2-10B1-8E75-71D75617E324}"/>
              </a:ext>
            </a:extLst>
          </p:cNvPr>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9" name="Google Shape;55;p46">
            <a:extLst>
              <a:ext uri="{FF2B5EF4-FFF2-40B4-BE49-F238E27FC236}">
                <a16:creationId xmlns:a16="http://schemas.microsoft.com/office/drawing/2014/main" id="{54A4D481-02A1-A0D3-1187-4F3A7DEB4ED2}"/>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102549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25160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1"/>
        <p:cNvGrpSpPr/>
        <p:nvPr/>
      </p:nvGrpSpPr>
      <p:grpSpPr>
        <a:xfrm>
          <a:off x="0" y="0"/>
          <a:ext cx="0" cy="0"/>
          <a:chOff x="0" y="0"/>
          <a:chExt cx="0" cy="0"/>
        </a:xfrm>
      </p:grpSpPr>
      <p:sp>
        <p:nvSpPr>
          <p:cNvPr id="102" name="Google Shape;102;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103" name="Google Shape;103;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7E55CAE-509F-1E01-8D02-A39B15B6F32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extLst>
      <p:ext uri="{BB962C8B-B14F-4D97-AF65-F5344CB8AC3E}">
        <p14:creationId xmlns:p14="http://schemas.microsoft.com/office/powerpoint/2010/main" val="2632446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68" r:id="rId2"/>
    <p:sldLayoutId id="2147483652" r:id="rId3"/>
    <p:sldLayoutId id="2147483674" r:id="rId4"/>
    <p:sldLayoutId id="214748367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19/12/2025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640824280"/>
      </p:ext>
    </p:extLst>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
          <p:cNvSpPr txBox="1">
            <a:spLocks noGrp="1"/>
          </p:cNvSpPr>
          <p:nvPr>
            <p:ph type="ctrTitle"/>
          </p:nvPr>
        </p:nvSpPr>
        <p:spPr>
          <a:xfrm>
            <a:off x="644652" y="3040905"/>
            <a:ext cx="7854696"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lt1"/>
                </a:solidFill>
              </a:rPr>
              <a:t>57. Reconnaitre et décrire des solides</a:t>
            </a:r>
            <a:endParaRPr dirty="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D1A432F8-9D9A-FF8E-4F2B-514F71D4247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DA0E2A2-1B44-0CC8-376F-096979B5A9B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49025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C165C998-E817-A506-8396-6C3A1F8D8A5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B60BD34B-F3AB-5F7F-1ABE-3D3E6E12A20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55303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EB1BC4E7-9F36-5D68-1A13-BB3C8338CF4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619ADD9-B0C8-BB0E-428D-17F045B769B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68573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887C9AEC-E0E4-9CAA-724D-0BE98D24F995}"/>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0BFF10A-75BA-15E8-4D50-CF57D3B91EA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39956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41337AA-07C8-F0D5-DDD3-01523EDB7DB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AC11003-0D88-0ECC-0169-DC84A3C6FA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25910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4" name="Titre 3">
            <a:extLst>
              <a:ext uri="{FF2B5EF4-FFF2-40B4-BE49-F238E27FC236}">
                <a16:creationId xmlns:a16="http://schemas.microsoft.com/office/drawing/2014/main" id="{C0725F37-6CDD-56A0-68B0-1F12A53627E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EEC9E86-65D7-0B26-AAEC-AF9F5F03526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9792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8" name="Titre 7">
            <a:extLst>
              <a:ext uri="{FF2B5EF4-FFF2-40B4-BE49-F238E27FC236}">
                <a16:creationId xmlns:a16="http://schemas.microsoft.com/office/drawing/2014/main" id="{6C3A428D-5AA8-9C1B-E6E3-38D1E0CFAAF8}"/>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EB3D0CFB-5A58-65E5-39F3-EE5E2ABAC99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27556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4" name="Titre 13">
            <a:extLst>
              <a:ext uri="{FF2B5EF4-FFF2-40B4-BE49-F238E27FC236}">
                <a16:creationId xmlns:a16="http://schemas.microsoft.com/office/drawing/2014/main" id="{EA79E515-DC61-ADA6-2D7E-267E69AB0835}"/>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ABC57682-61F4-64B1-0715-74AB908B986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0419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3" name="Titre 2">
            <a:extLst>
              <a:ext uri="{FF2B5EF4-FFF2-40B4-BE49-F238E27FC236}">
                <a16:creationId xmlns:a16="http://schemas.microsoft.com/office/drawing/2014/main" id="{7AE30F4A-424D-AFEF-3667-6B7E345770D1}"/>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96AF21AD-992A-8CEF-3B76-6958628FB7F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8659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3" name="Titre 2">
            <a:extLst>
              <a:ext uri="{FF2B5EF4-FFF2-40B4-BE49-F238E27FC236}">
                <a16:creationId xmlns:a16="http://schemas.microsoft.com/office/drawing/2014/main" id="{6017F600-846F-5110-F4C2-302D351ADA96}"/>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C72B61DE-B88E-F8DE-0207-5C1FBD6B70E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57991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57E9FF8-466A-4359-AB11-6582843D831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11CBB6E-8D4E-F5A2-A34B-0D932ECF8C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11117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3" name="Titre 2">
            <a:extLst>
              <a:ext uri="{FF2B5EF4-FFF2-40B4-BE49-F238E27FC236}">
                <a16:creationId xmlns:a16="http://schemas.microsoft.com/office/drawing/2014/main" id="{4B617346-2EE7-6AD3-DBAA-2414E80F44D9}"/>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F40C97BF-D182-C066-B50D-BFFF3E0EE93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96214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4" name="Titre 13">
            <a:extLst>
              <a:ext uri="{FF2B5EF4-FFF2-40B4-BE49-F238E27FC236}">
                <a16:creationId xmlns:a16="http://schemas.microsoft.com/office/drawing/2014/main" id="{D7CECFD8-4D74-2004-A927-50B5AD71B7E2}"/>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1DA01B2C-9E51-27E0-5218-C082FAA94C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56033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7" name="Titre 6">
            <a:extLst>
              <a:ext uri="{FF2B5EF4-FFF2-40B4-BE49-F238E27FC236}">
                <a16:creationId xmlns:a16="http://schemas.microsoft.com/office/drawing/2014/main" id="{0478E74D-5550-B4BA-6759-D057214DFA0C}"/>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9D235E51-49F3-ACFE-0160-9A9AB2781BF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02982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5" name="Titre 4">
            <a:extLst>
              <a:ext uri="{FF2B5EF4-FFF2-40B4-BE49-F238E27FC236}">
                <a16:creationId xmlns:a16="http://schemas.microsoft.com/office/drawing/2014/main" id="{006A01B6-0050-1143-6719-FF457D00DC1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85125D6-7982-0296-6C32-D547129350D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632200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6" name="Titre 5">
            <a:extLst>
              <a:ext uri="{FF2B5EF4-FFF2-40B4-BE49-F238E27FC236}">
                <a16:creationId xmlns:a16="http://schemas.microsoft.com/office/drawing/2014/main" id="{72E4D6F1-4C49-C906-8B9F-55271FE2CA38}"/>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5D880603-D98B-A2DB-A569-2E887EFC769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206944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7" name="Titre 6">
            <a:extLst>
              <a:ext uri="{FF2B5EF4-FFF2-40B4-BE49-F238E27FC236}">
                <a16:creationId xmlns:a16="http://schemas.microsoft.com/office/drawing/2014/main" id="{E543CD07-AA79-10E4-D173-501AE9CF0CFA}"/>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DE701D3-1C13-C220-6C21-63041947B8C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4538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9890CEC2-4687-5060-0CE2-B7FF24519DB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272320B-3CCD-1E6B-981B-4C28BDE138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094303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41FE6E53-76ED-D8C8-C70C-940EE8E6BDD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8E3BA31-6DB5-A03C-AEBF-0502E53249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681866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BF24340-C37F-FC8C-88C0-6F550B73A5F2}"/>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697C59F-0B15-C93C-7CD1-243F3F6E420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8C0799B-A1A6-723A-0C09-254E13795C3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972321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76D4489A-2D0D-7CA2-37A5-55B3934D994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0BCB414-AD48-1AAD-C3B4-71D42B4FD75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58215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7C8BC36-7B82-1700-D8EC-0E57FB47F24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CA36871-0724-28D4-30AB-6323803755F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927789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737182B-9706-1D87-A072-9C9CA521C70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1A432AE-BAB6-39FD-D338-A2E7D10C2CF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414528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A55C9C67-D350-411D-C9E6-04DE9D1332C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3DCCCE4-D0E7-447C-091E-0C6B3DAC5B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D231E6FC-B8F2-8E2F-0DCA-9CB899F9849B}"/>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3F960401-9249-89DF-F708-D6AE3114F66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16790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A40D5FC6-D6B2-5149-FD49-D42A8E34AC19}"/>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BD0122C1-1120-B4AC-439E-198723FB464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0739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A7C44F4C-F4F8-1E47-2E76-41D7070BBC3C}"/>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CCF9F1BC-BE6B-1C1D-16A8-10B9F296809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61391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52A43FC-9798-5773-4038-7008C93825A7}"/>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902CA6AC-E2DD-76EB-E912-1C6100D902B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9730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DE8BB25A-619B-5827-24BC-C2A71BEC66F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6BFCD93-8658-299F-017B-84A8D77A2F1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46412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7EB8607-3A81-5491-D8B0-B985F1C7D02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AEE452D-C25B-D00B-3830-6B8C8BE939B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741444"/>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8CB6929A-325D-48F6-9877-191C169E6107}">
  <ds:schemaRefs>
    <ds:schemaRef ds:uri="http://purl.org/dc/elements/1.1/"/>
    <ds:schemaRef ds:uri="http://purl.org/dc/terms/"/>
    <ds:schemaRef ds:uri="http://schemas.microsoft.com/office/infopath/2007/PartnerControl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www.w3.org/XML/1998/namespace"/>
    <ds:schemaRef ds:uri="27f64e36-29aa-44d5-a3e0-06242cad7d4d"/>
    <ds:schemaRef ds:uri="cd84cc96-e4f0-4e7f-873a-a508fb658c41"/>
  </ds:schemaRefs>
</ds:datastoreItem>
</file>

<file path=customXml/itemProps3.xml><?xml version="1.0" encoding="utf-8"?>
<ds:datastoreItem xmlns:ds="http://schemas.openxmlformats.org/officeDocument/2006/customXml" ds:itemID="{0C99CEDA-6B3A-42C4-96FA-20CCF0E9FE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1592</Words>
  <Application>Microsoft Office PowerPoint</Application>
  <PresentationFormat>Affichage à l'écran (4:3)</PresentationFormat>
  <Paragraphs>86</Paragraphs>
  <Slides>31</Slides>
  <Notes>31</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31</vt:i4>
      </vt:variant>
    </vt:vector>
  </HeadingPairs>
  <TitlesOfParts>
    <vt:vector size="39" baseType="lpstr">
      <vt:lpstr>Arial</vt:lpstr>
      <vt:lpstr>Calibri</vt:lpstr>
      <vt:lpstr>Calibri Light</vt:lpstr>
      <vt:lpstr>Verdana</vt:lpstr>
      <vt:lpstr>Thème Office</vt:lpstr>
      <vt:lpstr>3_Thème Office</vt:lpstr>
      <vt:lpstr>7_Thème Office</vt:lpstr>
      <vt:lpstr>4_Thème Office</vt:lpstr>
      <vt:lpstr>57. Reconnaitre et décrire des solides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 Composer et décomposer avec la multiplication.</dc:title>
  <dc:creator>Éditions Hatier</dc:creator>
  <cp:lastModifiedBy>LE BOT SANDRA</cp:lastModifiedBy>
  <cp:revision>2</cp:revision>
  <dcterms:created xsi:type="dcterms:W3CDTF">2022-01-07T11:15:07Z</dcterms:created>
  <dcterms:modified xsi:type="dcterms:W3CDTF">2025-12-19T10:24:02Z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