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 id="2147483669" r:id="rId9"/>
  </p:sldMasterIdLst>
  <p:notesMasterIdLst>
    <p:notesMasterId r:id="rId30"/>
  </p:notesMasterIdLst>
  <p:sldIdLst>
    <p:sldId id="302" r:id="rId10"/>
    <p:sldId id="405" r:id="rId11"/>
    <p:sldId id="431" r:id="rId12"/>
    <p:sldId id="432" r:id="rId13"/>
    <p:sldId id="433" r:id="rId14"/>
    <p:sldId id="421" r:id="rId15"/>
    <p:sldId id="422" r:id="rId16"/>
    <p:sldId id="410" r:id="rId17"/>
    <p:sldId id="423" r:id="rId18"/>
    <p:sldId id="419" r:id="rId19"/>
    <p:sldId id="424" r:id="rId20"/>
    <p:sldId id="425" r:id="rId21"/>
    <p:sldId id="426" r:id="rId22"/>
    <p:sldId id="428" r:id="rId23"/>
    <p:sldId id="285" r:id="rId24"/>
    <p:sldId id="331" r:id="rId25"/>
    <p:sldId id="332" r:id="rId26"/>
    <p:sldId id="286" r:id="rId27"/>
    <p:sldId id="434" r:id="rId28"/>
    <p:sldId id="287" r:id="rId2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8" name="Yaël Fernandez" initials="YF" lastIdx="4" clrIdx="8">
    <p:extLst>
      <p:ext uri="{19B8F6BF-5375-455C-9EA6-DF929625EA0E}">
        <p15:presenceInfo xmlns:p15="http://schemas.microsoft.com/office/powerpoint/2012/main" userId="5a0aec09e72f9ec6" providerId="Windows Live"/>
      </p:ext>
    </p:extLst>
  </p:cmAuthor>
  <p:cmAuthor id="2" name="Catherine MALLARD" initials="" lastIdx="7" clrIdx="2"/>
  <p:cmAuthor id="9" name="BELLEMIN SANDRA" initials="SB" lastIdx="9" clrIdx="9">
    <p:extLst>
      <p:ext uri="{19B8F6BF-5375-455C-9EA6-DF929625EA0E}">
        <p15:presenceInfo xmlns:p15="http://schemas.microsoft.com/office/powerpoint/2012/main" userId="S::SBELLEMIN@editions-hatier.fr::5fe4e071-d3f4-40df-970f-ee8fcf898346" providerId="AD"/>
      </p:ext>
    </p:extLst>
  </p:cmAuthor>
  <p:cmAuthor id="3" name="Pauline Negrel-Lion" initials="" lastIdx="10" clrIdx="3"/>
  <p:cmAuthor id="10" name="yaelb06" initials="ya" lastIdx="13" clrIdx="10">
    <p:extLst>
      <p:ext uri="{19B8F6BF-5375-455C-9EA6-DF929625EA0E}">
        <p15:presenceInfo xmlns:p15="http://schemas.microsoft.com/office/powerpoint/2012/main" userId="S::yaelb06_yahoo.fr#ext#@hachette.onmicrosoft.com::178ef0ed-7e4d-4a1d-b478-d626cbda7b77" providerId="AD"/>
      </p:ext>
    </p:extLst>
  </p:cmAuthor>
  <p:cmAuthor id="4" name="HACHE Caroline" initials="" lastIdx="3" clrIdx="4"/>
  <p:cmAuthor id="11" name="LE BOT SANDRA" initials="SL" lastIdx="8" clrIdx="11">
    <p:extLst>
      <p:ext uri="{19B8F6BF-5375-455C-9EA6-DF929625EA0E}">
        <p15:presenceInfo xmlns:p15="http://schemas.microsoft.com/office/powerpoint/2012/main" userId="S::SLEBOT@editions-hatier.fr::5fe4e071-d3f4-40df-970f-ee8fcf898346" providerId="AD"/>
      </p:ext>
    </p:extLst>
  </p:cmAuthor>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72138F-D084-4A26-96EC-ACD2A3E98051}" v="3" dt="2025-12-17T14:33:51.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07" autoAdjust="0"/>
    <p:restoredTop sz="85593" autoAdjust="0"/>
  </p:normalViewPr>
  <p:slideViewPr>
    <p:cSldViewPr snapToGrid="0">
      <p:cViewPr>
        <p:scale>
          <a:sx n="33" d="100"/>
          <a:sy n="33" d="100"/>
        </p:scale>
        <p:origin x="2164" y="70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dirty="0"/>
              <a:t>Aujourd’hui, nous allons apprendre à réorganiser les facteurs, c’est-à-dire les nombres d’un </a:t>
            </a:r>
            <a:r>
              <a:rPr lang="fr-FR" i="1" baseline="0" dirty="0"/>
              <a:t>produit pour pouvoir calculer plus facilement.</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C88CDA-D017-5F2F-CF39-7EAF7A70FF6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CF34428-9DDA-49EF-5D38-44CB4E4EC77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BA7CACE-AEB0-3109-8EEA-C402EF71BF16}"/>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Combien font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 Écrivez le résultat sur votre ardoise.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baseline="0" dirty="0">
                <a:latin typeface="Calibri" panose="020F0502020204030204" pitchFamily="34" charset="0"/>
                <a:sym typeface="Symbol" panose="05050102010706020507" pitchFamily="18" charset="2"/>
              </a:rPr>
              <a:t>Réponse attendue</a:t>
            </a:r>
            <a:r>
              <a:rPr lang="fr-FR" i="1" dirty="0">
                <a:latin typeface="Calibri" panose="020F0502020204030204" pitchFamily="34" charset="0"/>
              </a:rPr>
              <a:t> </a:t>
            </a:r>
            <a:r>
              <a:rPr lang="fr-FR" b="0" i="0" u="none" baseline="0" dirty="0">
                <a:latin typeface="Calibri" panose="020F0502020204030204" pitchFamily="34" charset="0"/>
                <a:sym typeface="Symbol" panose="05050102010706020507" pitchFamily="18" charset="2"/>
              </a:rPr>
              <a:t>:</a:t>
            </a:r>
            <a:r>
              <a:rPr lang="fr-FR" b="1" i="0" u="none" baseline="0" dirty="0">
                <a:latin typeface="Calibri" panose="020F0502020204030204" pitchFamily="34" charset="0"/>
                <a:sym typeface="Symbol" panose="05050102010706020507" pitchFamily="18" charset="2"/>
              </a:rPr>
              <a:t> </a:t>
            </a:r>
            <a:r>
              <a:rPr lang="fr-FR" i="0" u="none" baseline="0" dirty="0">
                <a:latin typeface="Calibri" panose="020F0502020204030204" pitchFamily="34" charset="0"/>
                <a:sym typeface="Symbol" panose="05050102010706020507" pitchFamily="18" charset="2"/>
              </a:rPr>
              <a:t>10</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240.</a:t>
            </a:r>
            <a:r>
              <a:rPr lang="fr-FR" i="1" u="none" baseline="0" dirty="0">
                <a:latin typeface="Calibri" panose="020F0502020204030204" pitchFamily="34" charset="0"/>
                <a:sym typeface="Symbol" panose="05050102010706020507" pitchFamily="18" charset="2"/>
              </a:rPr>
              <a:t> </a:t>
            </a:r>
            <a:r>
              <a:rPr lang="fr-FR" i="0" u="none" baseline="0" dirty="0">
                <a:latin typeface="Calibri" panose="020F0502020204030204" pitchFamily="34" charset="0"/>
                <a:sym typeface="Symbol" panose="05050102010706020507" pitchFamily="18" charset="2"/>
              </a:rPr>
              <a:t>Compléter les pointillés.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0" u="none" baseline="0" dirty="0">
                <a:latin typeface="Calibri" panose="020F0502020204030204" pitchFamily="34" charset="0"/>
                <a:sym typeface="Symbol" panose="05050102010706020507" pitchFamily="18" charset="2"/>
              </a:rPr>
              <a:t>Faire verbaliser les 3 étapes.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Pour calculer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 j’ai d’abord changé l’ordre des facteurs pour faire un regroupement astucieux, car je connais par cœur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10 et que je sais facilement multiplier un nombre par 10. J’ai donc écrit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sur la première ligne.</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J’ai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sur la deuxième ligne car 10 est le produit de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 </a:t>
            </a:r>
            <a:r>
              <a:rPr lang="fr-FR" i="0" u="none" baseline="0" dirty="0">
                <a:latin typeface="Calibri" panose="020F0502020204030204" pitchFamily="34" charset="0"/>
                <a:sym typeface="Symbol" panose="05050102010706020507" pitchFamily="18" charset="2"/>
              </a:rPr>
              <a:t>(pointer les deux traits).</a:t>
            </a:r>
          </a:p>
          <a:p>
            <a:pPr marL="0" marR="0" lvl="0" indent="0" algn="l" defTabSz="914400" rtl="0" eaLnBrk="1" fontAlgn="auto" latinLnBrk="0" hangingPunct="1">
              <a:lnSpc>
                <a:spcPct val="100000"/>
              </a:lnSpc>
              <a:spcBef>
                <a:spcPts val="0"/>
              </a:spcBef>
              <a:spcAft>
                <a:spcPts val="0"/>
              </a:spcAft>
              <a:buClr>
                <a:srgbClr val="000000"/>
              </a:buClr>
              <a:buSzPts val="1400"/>
              <a:buFont typeface="Symbol" panose="05050102010706020507" pitchFamily="18" charset="2"/>
              <a:buNone/>
              <a:tabLst/>
              <a:defRPr/>
            </a:pP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Enfin sur la troisième ligne j’ai écrit le produit de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a:t>
            </a:r>
            <a:r>
              <a:rPr lang="fr-FR" i="0" u="none" baseline="0" dirty="0">
                <a:latin typeface="Calibri" panose="020F0502020204030204" pitchFamily="34" charset="0"/>
                <a:sym typeface="Symbol" panose="05050102010706020507" pitchFamily="18" charset="2"/>
              </a:rPr>
              <a:t>(pointer les deux traits)</a:t>
            </a:r>
            <a:r>
              <a:rPr lang="fr-FR" i="1" u="none" baseline="0" dirty="0">
                <a:latin typeface="Calibri" panose="020F0502020204030204" pitchFamily="34" charset="0"/>
                <a:sym typeface="Symbol" panose="05050102010706020507" pitchFamily="18" charset="2"/>
              </a:rPr>
              <a:t>, soit 240 car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 c’est 24 dizaines.</a:t>
            </a:r>
          </a:p>
        </p:txBody>
      </p:sp>
      <p:sp>
        <p:nvSpPr>
          <p:cNvPr id="4" name="Espace réservé du numéro de diapositive 3">
            <a:extLst>
              <a:ext uri="{FF2B5EF4-FFF2-40B4-BE49-F238E27FC236}">
                <a16:creationId xmlns:a16="http://schemas.microsoft.com/office/drawing/2014/main" id="{43E2F1E3-E17C-3E0B-0D42-16B0F9864EB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9069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6EFE59-AC41-C4AC-3317-84C7F883CD8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B46C08-90FA-AD70-63FE-EFAD9C28B58E}"/>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27E2873-4F80-DB8E-A475-60F960461297}"/>
              </a:ext>
            </a:extLst>
          </p:cNvPr>
          <p:cNvSpPr>
            <a:spLocks noGrp="1"/>
          </p:cNvSpPr>
          <p:nvPr>
            <p:ph type="body" idx="1"/>
          </p:nvPr>
        </p:nvSpPr>
        <p:spPr/>
        <p:txBody>
          <a:bodyPr/>
          <a:lstStyle/>
          <a:p>
            <a:pPr marL="0"/>
            <a:r>
              <a:rPr lang="fr-FR" dirty="0">
                <a:latin typeface="Calibri" panose="020F0502020204030204" pitchFamily="34" charset="0"/>
              </a:rPr>
              <a:t>Même démarche.</a:t>
            </a:r>
          </a:p>
          <a:p>
            <a:pPr marL="0"/>
            <a:r>
              <a:rPr lang="fr-FR" i="0" u="none" baseline="0" dirty="0">
                <a:latin typeface="Calibri" panose="020F0502020204030204" pitchFamily="34" charset="0"/>
              </a:rPr>
              <a:t>Laisser quelques minutes de recherche individuelle aux élèves. Ils écrivent sur l’ardoise et la lèvent lorsqu’ils ont terminé. Valider d’un signe discret de la tête. Circuler pour aider à l’écriture des différentes étapes du calcul.</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Interroger plusieurs élèves en leur demandant de justifier leur choix. Faire valider les propositions par d’autres élèves. Corriger sur les pointillés.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12</a:t>
            </a:r>
            <a:r>
              <a:rPr lang="fr-FR" baseline="0" dirty="0">
                <a:latin typeface="Calibri" panose="020F0502020204030204" pitchFamily="34" charset="0"/>
              </a:rPr>
              <a:t> (ou 2</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12)</a:t>
            </a:r>
            <a:r>
              <a:rPr lang="fr-FR" dirty="0">
                <a:latin typeface="Calibri" panose="020F0502020204030204" pitchFamily="34" charset="0"/>
              </a:rPr>
              <a:t> ; 10</a:t>
            </a:r>
            <a:r>
              <a:rPr lang="fr-FR" i="1" dirty="0">
                <a:latin typeface="Calibri" panose="020F0502020204030204" pitchFamily="34" charset="0"/>
              </a:rPr>
              <a:t> </a:t>
            </a:r>
            <a:r>
              <a:rPr lang="fr-FR"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12 ; 120.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baseline="0" dirty="0"/>
          </a:p>
        </p:txBody>
      </p:sp>
      <p:sp>
        <p:nvSpPr>
          <p:cNvPr id="4" name="Espace réservé du numéro de diapositive 3">
            <a:extLst>
              <a:ext uri="{FF2B5EF4-FFF2-40B4-BE49-F238E27FC236}">
                <a16:creationId xmlns:a16="http://schemas.microsoft.com/office/drawing/2014/main" id="{165F43F9-AC8F-AA39-1689-53F9A9A3331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594519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54505-3A3E-C01D-889D-F9A9CE88720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18E313-1A86-DEF4-3E6F-FDBE4E8C49F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CA73432-B8F8-318D-9468-03644A7FF045}"/>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 quelques minutes de recherche individuelle. Circuler pour repérer les techniques des élèves</a:t>
            </a:r>
            <a:r>
              <a:rPr lang="fr-FR" baseline="0" dirty="0">
                <a:latin typeface="Calibri" panose="020F0502020204030204" pitchFamily="34" charset="0"/>
              </a:rPr>
              <a:t> pour la phase collective. Engager une discussion pour faire émerger la nécessité de calculer 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20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 en premier car c’est un type de calcul déjà rencontré (cf. séance n°</a:t>
            </a:r>
            <a:r>
              <a:rPr lang="fr-FR" i="1" dirty="0">
                <a:latin typeface="Calibri" panose="020F0502020204030204" pitchFamily="34" charset="0"/>
              </a:rPr>
              <a:t> </a:t>
            </a:r>
            <a:r>
              <a:rPr lang="fr-FR" baseline="0" dirty="0">
                <a:latin typeface="Calibri" panose="020F0502020204030204" pitchFamily="34" charset="0"/>
              </a:rPr>
              <a:t>36). </a:t>
            </a:r>
          </a:p>
          <a:p>
            <a:pPr marL="0" algn="l" rtl="0"/>
            <a:r>
              <a:rPr lang="fr-FR" baseline="0" dirty="0">
                <a:latin typeface="Calibri" panose="020F0502020204030204" pitchFamily="34" charset="0"/>
              </a:rPr>
              <a:t>Revenir sur le calcul de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20 si besoin : </a:t>
            </a:r>
          </a:p>
          <a:p>
            <a:pPr marL="0" algn="l" rtl="0"/>
            <a:r>
              <a:rPr lang="fr-FR" b="0" i="1" u="none" strike="noStrike" cap="none" dirty="0">
                <a:solidFill>
                  <a:schemeClr val="dk1"/>
                </a:solidFill>
                <a:effectLst/>
                <a:latin typeface="Calibri" panose="020F0502020204030204" pitchFamily="34" charset="0"/>
                <a:ea typeface="Calibri"/>
                <a:cs typeface="Calibri"/>
                <a:sym typeface="Calibri"/>
              </a:rPr>
              <a:t>→ 20 c’est 2 dizaines. Il faut</a:t>
            </a:r>
            <a:r>
              <a:rPr lang="fr-FR" b="0" i="1" u="none" strike="noStrike" cap="none" baseline="0" dirty="0">
                <a:solidFill>
                  <a:schemeClr val="dk1"/>
                </a:solidFill>
                <a:effectLst/>
                <a:latin typeface="Calibri" panose="020F0502020204030204" pitchFamily="34" charset="0"/>
                <a:ea typeface="Calibri"/>
                <a:cs typeface="Calibri"/>
                <a:sym typeface="Calibri"/>
              </a:rPr>
              <a:t> donc 5</a:t>
            </a:r>
            <a:r>
              <a:rPr lang="fr-FR" b="0" i="1" u="none" strike="noStrike" cap="none" dirty="0">
                <a:solidFill>
                  <a:schemeClr val="dk1"/>
                </a:solidFill>
                <a:effectLst/>
                <a:latin typeface="Calibri" panose="020F0502020204030204" pitchFamily="34" charset="0"/>
                <a:ea typeface="Calibri"/>
                <a:cs typeface="Calibri"/>
                <a:sym typeface="Calibri"/>
              </a:rPr>
              <a:t> paquets de 2d</a:t>
            </a:r>
            <a:r>
              <a:rPr lang="fr-FR" b="0" i="1" u="none" strike="noStrike" cap="none" baseline="0" dirty="0">
                <a:solidFill>
                  <a:schemeClr val="dk1"/>
                </a:solidFill>
                <a:effectLst/>
                <a:latin typeface="Calibri" panose="020F0502020204030204" pitchFamily="34" charset="0"/>
                <a:ea typeface="Calibri"/>
                <a:cs typeface="Calibri"/>
                <a:sym typeface="Calibri"/>
              </a:rPr>
              <a:t> : </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effectLst/>
                <a:latin typeface="Calibri" panose="020F0502020204030204" pitchFamily="34" charset="0"/>
                <a:ea typeface="Calibri"/>
                <a:cs typeface="Calibri"/>
                <a:sym typeface="Calibri"/>
              </a:rPr>
              <a:t>C’est-à-dire 2d</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 donc 100</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Je connais par cœur que 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 donc 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2d =</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c’est-à-dire 100.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Puis corriger sur les pointillés en interrogeant un ou plusieurs élèves.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14</a:t>
            </a:r>
            <a:r>
              <a:rPr lang="fr-FR" baseline="0" dirty="0">
                <a:latin typeface="Calibri" panose="020F0502020204030204" pitchFamily="34" charset="0"/>
              </a:rPr>
              <a:t>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14)</a:t>
            </a:r>
            <a:r>
              <a:rPr lang="fr-FR" dirty="0">
                <a:latin typeface="Calibri" panose="020F0502020204030204" pitchFamily="34" charset="0"/>
              </a:rPr>
              <a:t> ; 100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14 ; 1</a:t>
            </a:r>
            <a:r>
              <a:rPr lang="fr-FR" i="1" dirty="0">
                <a:latin typeface="Calibri" panose="020F0502020204030204" pitchFamily="34" charset="0"/>
              </a:rPr>
              <a:t> </a:t>
            </a:r>
            <a:r>
              <a:rPr lang="fr-FR" dirty="0">
                <a:latin typeface="Calibri" panose="020F0502020204030204" pitchFamily="34" charset="0"/>
              </a:rPr>
              <a:t>400.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baseline="0" dirty="0"/>
          </a:p>
        </p:txBody>
      </p:sp>
      <p:sp>
        <p:nvSpPr>
          <p:cNvPr id="4" name="Espace réservé du numéro de diapositive 3">
            <a:extLst>
              <a:ext uri="{FF2B5EF4-FFF2-40B4-BE49-F238E27FC236}">
                <a16:creationId xmlns:a16="http://schemas.microsoft.com/office/drawing/2014/main" id="{9F655FBD-DE73-C849-904F-F6C46BB380C2}"/>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65425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D8163-AEC2-A50D-963D-2EDD36C8E11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D22A6C2-7AA8-0633-C385-FD0A4214D6F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E9A1AB0-1535-4935-395C-70C703ED8E0A}"/>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Même démarche. </a:t>
            </a:r>
            <a:r>
              <a:rPr lang="fr-FR" b="0" i="0" u="none" strike="noStrike" cap="none" dirty="0">
                <a:solidFill>
                  <a:schemeClr val="dk1"/>
                </a:solidFill>
                <a:effectLst/>
                <a:latin typeface="Calibri" panose="020F0502020204030204" pitchFamily="34" charset="0"/>
                <a:ea typeface="Calibri"/>
                <a:cs typeface="Calibri"/>
                <a:sym typeface="Calibri"/>
              </a:rPr>
              <a:t>Dans cet item, il n'y a pas besoin de changer l'ordre des facteurs. Il y a donc une étape en moins, mais accepter si certains en éprouvent le besoin. </a:t>
            </a:r>
            <a:endParaRPr lang="fr-FR"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25</a:t>
            </a:r>
            <a:r>
              <a:rPr lang="fr-FR" baseline="0" dirty="0">
                <a:latin typeface="Calibri" panose="020F0502020204030204" pitchFamily="34" charset="0"/>
              </a:rPr>
              <a:t> (ou 20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5</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25)</a:t>
            </a:r>
            <a:r>
              <a:rPr lang="fr-FR" dirty="0">
                <a:latin typeface="Calibri" panose="020F0502020204030204" pitchFamily="34" charset="0"/>
              </a:rPr>
              <a:t> ; 100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25 ; 2</a:t>
            </a:r>
            <a:r>
              <a:rPr lang="fr-FR" i="1" dirty="0">
                <a:latin typeface="Calibri" panose="020F0502020204030204" pitchFamily="34" charset="0"/>
              </a:rPr>
              <a:t> </a:t>
            </a:r>
            <a:r>
              <a:rPr lang="fr-FR" baseline="0" dirty="0">
                <a:latin typeface="Calibri" panose="020F0502020204030204" pitchFamily="34" charset="0"/>
              </a:rPr>
              <a:t>500</a:t>
            </a:r>
            <a:r>
              <a:rPr lang="fr-FR" dirty="0">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EF65CAC5-62E0-4650-E06A-A81D8E20DEF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0736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AD553-B3A7-2264-DD61-C12DF3B109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EC48DE0-F13F-E85A-3521-776D7B9007C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4678AD17-9FDC-668A-A8EC-0F53885FA7D7}"/>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latin typeface="Calibri" panose="020F0502020204030204" pitchFamily="34" charset="0"/>
              </a:rPr>
              <a:t>Laisser</a:t>
            </a:r>
            <a:r>
              <a:rPr lang="fr-FR" baseline="0" dirty="0">
                <a:latin typeface="Calibri" panose="020F0502020204030204" pitchFamily="34" charset="0"/>
              </a:rPr>
              <a:t> quelques minutes de recherche individuelle. Circuler pour aider et valider les propositions. Ensuite, interroger un élève en lui demandant de justifier sa proposition. Faire valider par un autre élève puis corriger sur les pointillés.</a:t>
            </a:r>
            <a:endParaRPr lang="fr-FR" dirty="0">
              <a:latin typeface="Calibri" panose="020F0502020204030204" pitchFamily="34" charset="0"/>
            </a:endParaRPr>
          </a:p>
          <a:p>
            <a:pPr marL="0" algn="l" rtl="0"/>
            <a:r>
              <a:rPr lang="fr-FR" baseline="0" dirty="0">
                <a:latin typeface="Calibri" panose="020F0502020204030204" pitchFamily="34" charset="0"/>
              </a:rPr>
              <a:t>Si besoin, revenir sur le calcul de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50 : </a:t>
            </a:r>
          </a:p>
          <a:p>
            <a:pPr marL="0" algn="l" rtl="0"/>
            <a:r>
              <a:rPr lang="fr-FR" b="0" i="1" u="none" strike="noStrike" cap="none" dirty="0">
                <a:solidFill>
                  <a:schemeClr val="dk1"/>
                </a:solidFill>
                <a:effectLst/>
                <a:latin typeface="Calibri" panose="020F0502020204030204" pitchFamily="34" charset="0"/>
                <a:ea typeface="Calibri"/>
                <a:cs typeface="Calibri"/>
                <a:sym typeface="Calibri"/>
              </a:rPr>
              <a:t>→ 50 c’est 5 dizaines. Il faut</a:t>
            </a:r>
            <a:r>
              <a:rPr lang="fr-FR" b="0" i="1" u="none" strike="noStrike" cap="none" baseline="0" dirty="0">
                <a:solidFill>
                  <a:schemeClr val="dk1"/>
                </a:solidFill>
                <a:effectLst/>
                <a:latin typeface="Calibri" panose="020F0502020204030204" pitchFamily="34" charset="0"/>
                <a:ea typeface="Calibri"/>
                <a:cs typeface="Calibri"/>
                <a:sym typeface="Calibri"/>
              </a:rPr>
              <a:t> donc 2</a:t>
            </a:r>
            <a:r>
              <a:rPr lang="fr-FR" b="0" i="1" u="none" strike="noStrike" cap="none" dirty="0">
                <a:solidFill>
                  <a:schemeClr val="dk1"/>
                </a:solidFill>
                <a:effectLst/>
                <a:latin typeface="Calibri" panose="020F0502020204030204" pitchFamily="34" charset="0"/>
                <a:ea typeface="Calibri"/>
                <a:cs typeface="Calibri"/>
                <a:sym typeface="Calibri"/>
              </a:rPr>
              <a:t> paquets de 5d</a:t>
            </a:r>
            <a:r>
              <a:rPr lang="fr-FR" b="0" i="1" u="none" strike="noStrike" cap="none" baseline="0" dirty="0">
                <a:solidFill>
                  <a:schemeClr val="dk1"/>
                </a:solidFill>
                <a:effectLst/>
                <a:latin typeface="Calibri" panose="020F0502020204030204" pitchFamily="34" charset="0"/>
                <a:ea typeface="Calibri"/>
                <a:cs typeface="Calibri"/>
                <a:sym typeface="Calibri"/>
              </a:rPr>
              <a:t> : </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baseline="0" dirty="0">
                <a:solidFill>
                  <a:schemeClr val="dk1"/>
                </a:solidFill>
                <a:effectLst/>
                <a:latin typeface="Calibri" panose="020F0502020204030204" pitchFamily="34" charset="0"/>
                <a:ea typeface="Calibri"/>
                <a:cs typeface="Calibri"/>
                <a:sym typeface="Calibri"/>
              </a:rPr>
              <a:t>C’est-à-dire 5d</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baseline="0" dirty="0">
                <a:solidFill>
                  <a:schemeClr val="dk1"/>
                </a:solidFill>
                <a:effectLst/>
                <a:latin typeface="Calibri" panose="020F0502020204030204" pitchFamily="34" charset="0"/>
                <a:ea typeface="Calibri"/>
                <a:cs typeface="Calibri"/>
                <a:sym typeface="Calibri"/>
              </a:rPr>
              <a:t>5</a:t>
            </a:r>
            <a:r>
              <a:rPr lang="fr-FR" b="0" i="1" u="none" strike="noStrike" cap="none" dirty="0">
                <a:solidFill>
                  <a:schemeClr val="dk1"/>
                </a:solidFill>
                <a:effectLst/>
                <a:latin typeface="Calibri" panose="020F0502020204030204" pitchFamily="34" charset="0"/>
                <a:ea typeface="Calibri"/>
                <a:cs typeface="Calibri"/>
                <a:sym typeface="Calibri"/>
              </a:rPr>
              <a:t>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 donc 100</a:t>
            </a:r>
          </a:p>
          <a:p>
            <a:pPr marL="0" indent="0" algn="l" rtl="0">
              <a:buFontTx/>
              <a:buNone/>
            </a:pPr>
            <a:r>
              <a:rPr lang="fr-FR" b="0" i="1" u="none" strike="noStrike" cap="none" dirty="0">
                <a:solidFill>
                  <a:schemeClr val="dk1"/>
                </a:solidFill>
                <a:effectLst/>
                <a:latin typeface="Calibri" panose="020F0502020204030204" pitchFamily="34" charset="0"/>
                <a:ea typeface="Calibri"/>
                <a:cs typeface="Calibri"/>
                <a:sym typeface="Calibri"/>
              </a:rPr>
              <a:t>→ Je connais par cœur que 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5</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 donc 2</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5d</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10d, c’est-à-dire 100.</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Puis corriger sur les pointillés en interrogeant un ou plusieurs élèves.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b="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50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dirty="0">
                <a:latin typeface="Calibri" panose="020F0502020204030204" pitchFamily="34" charset="0"/>
              </a:rPr>
              <a:t>32</a:t>
            </a:r>
            <a:r>
              <a:rPr lang="fr-FR" baseline="0" dirty="0">
                <a:latin typeface="Calibri" panose="020F0502020204030204" pitchFamily="34" charset="0"/>
              </a:rPr>
              <a:t> (ou 50</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baseline="0" dirty="0">
                <a:latin typeface="Calibri" panose="020F0502020204030204" pitchFamily="34" charset="0"/>
              </a:rPr>
              <a:t>32)</a:t>
            </a:r>
            <a:r>
              <a:rPr lang="fr-FR" i="1" dirty="0">
                <a:latin typeface="Calibri" panose="020F0502020204030204" pitchFamily="34" charset="0"/>
              </a:rPr>
              <a:t> </a:t>
            </a:r>
            <a:r>
              <a:rPr lang="fr-FR" dirty="0">
                <a:latin typeface="Calibri" panose="020F0502020204030204" pitchFamily="34" charset="0"/>
              </a:rPr>
              <a:t>; 100</a:t>
            </a:r>
            <a:r>
              <a:rPr lang="fr-FR" baseline="0"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a:t>
            </a:r>
            <a:r>
              <a:rPr lang="fr-FR" dirty="0">
                <a:latin typeface="Calibri" panose="020F0502020204030204" pitchFamily="34" charset="0"/>
              </a:rPr>
              <a:t>32 ; 3</a:t>
            </a:r>
            <a:r>
              <a:rPr lang="fr-FR" i="1" dirty="0">
                <a:latin typeface="Calibri" panose="020F0502020204030204" pitchFamily="34" charset="0"/>
              </a:rPr>
              <a:t> </a:t>
            </a:r>
            <a:r>
              <a:rPr lang="fr-FR" baseline="0" dirty="0">
                <a:latin typeface="Calibri" panose="020F0502020204030204" pitchFamily="34" charset="0"/>
              </a:rPr>
              <a:t>200</a:t>
            </a:r>
            <a:r>
              <a:rPr lang="fr-FR" dirty="0">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4117DDBA-1E9F-5D1A-5D13-E06CFD255E26}"/>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5183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u="none"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06236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dirty="0">
                <a:latin typeface="Calibri" panose="020F0502020204030204" pitchFamily="34" charset="0"/>
              </a:rPr>
              <a:t>Faire</a:t>
            </a:r>
            <a:r>
              <a:rPr lang="fr-FR" baseline="0" dirty="0">
                <a:latin typeface="Calibri" panose="020F0502020204030204" pitchFamily="34" charset="0"/>
              </a:rPr>
              <a:t> lire et expliciter la consigne.</a:t>
            </a:r>
          </a:p>
          <a:p>
            <a:pPr marL="0"/>
            <a:r>
              <a:rPr lang="fr-FR" u="none" baseline="0" dirty="0">
                <a:latin typeface="Calibri" panose="020F0502020204030204" pitchFamily="34" charset="0"/>
              </a:rPr>
              <a:t>Demander de rappeler la définition du mot «</a:t>
            </a:r>
            <a:r>
              <a:rPr lang="fr-FR" i="1" dirty="0">
                <a:latin typeface="Calibri" panose="020F0502020204030204" pitchFamily="34" charset="0"/>
              </a:rPr>
              <a:t> </a:t>
            </a:r>
            <a:r>
              <a:rPr lang="fr-FR" u="none" baseline="0" dirty="0">
                <a:latin typeface="Calibri" panose="020F0502020204030204" pitchFamily="34" charset="0"/>
              </a:rPr>
              <a:t>facteur</a:t>
            </a:r>
            <a:r>
              <a:rPr lang="fr-FR" i="1" dirty="0">
                <a:latin typeface="Calibri" panose="020F0502020204030204" pitchFamily="34" charset="0"/>
              </a:rPr>
              <a:t> </a:t>
            </a:r>
            <a:r>
              <a:rPr lang="fr-FR" u="none" baseline="0" dirty="0">
                <a:latin typeface="Calibri" panose="020F0502020204030204" pitchFamily="34" charset="0"/>
              </a:rPr>
              <a:t>» : </a:t>
            </a:r>
            <a:r>
              <a:rPr lang="fr-FR" i="1" dirty="0">
                <a:latin typeface="Calibri" panose="020F0502020204030204" pitchFamily="34" charset="0"/>
              </a:rPr>
              <a:t>un </a:t>
            </a:r>
            <a:r>
              <a:rPr lang="fr-FR" b="1" i="1" dirty="0">
                <a:latin typeface="Calibri" panose="020F0502020204030204" pitchFamily="34" charset="0"/>
              </a:rPr>
              <a:t>facteur</a:t>
            </a:r>
            <a:r>
              <a:rPr lang="fr-FR" i="1" dirty="0">
                <a:latin typeface="Calibri" panose="020F0502020204030204" pitchFamily="34" charset="0"/>
              </a:rPr>
              <a:t>, c’est un nombre que l’on </a:t>
            </a:r>
            <a:r>
              <a:rPr lang="fr-FR" b="1" i="1" dirty="0">
                <a:latin typeface="Calibri" panose="020F0502020204030204" pitchFamily="34" charset="0"/>
              </a:rPr>
              <a:t>multiplie</a:t>
            </a:r>
            <a:r>
              <a:rPr lang="fr-FR" i="1" dirty="0">
                <a:latin typeface="Calibri" panose="020F0502020204030204" pitchFamily="34" charset="0"/>
              </a:rPr>
              <a:t> avec un autre pour trouver un </a:t>
            </a:r>
            <a:r>
              <a:rPr lang="fr-FR" b="1" i="1" dirty="0">
                <a:latin typeface="Calibri" panose="020F0502020204030204" pitchFamily="34" charset="0"/>
              </a:rPr>
              <a:t>résultat</a:t>
            </a:r>
            <a:r>
              <a:rPr lang="fr-FR" i="1" dirty="0">
                <a:latin typeface="Calibri" panose="020F0502020204030204" pitchFamily="34" charset="0"/>
              </a:rPr>
              <a:t>. Ici, les facteurs sont les nombres 2, 3 et 5.</a:t>
            </a:r>
          </a:p>
          <a:p>
            <a:pPr marL="0"/>
            <a:r>
              <a:rPr lang="fr-FR" u="none" baseline="0" dirty="0">
                <a:latin typeface="Calibri" panose="020F0502020204030204" pitchFamily="34" charset="0"/>
              </a:rPr>
              <a:t>Laisser les élèves travailler individuellement pour trouver toutes les combinaisons possibles. Circuler pour observer les techniques des élèves pour la phase collective. Interroger un élève et compléter les pointillés avec les 5 possibilités d’écritures de ce calcul.</a:t>
            </a:r>
          </a:p>
          <a:p>
            <a:pPr marL="0"/>
            <a:r>
              <a:rPr lang="fr-FR" u="none" baseline="0" dirty="0">
                <a:latin typeface="Calibri" panose="020F0502020204030204" pitchFamily="34" charset="0"/>
              </a:rPr>
              <a:t>Il est intéressant de mettre en évidence l’organisation nécessaire pour trouver toutes les écritures possibles</a:t>
            </a:r>
            <a:r>
              <a:rPr lang="fr-FR" i="1" dirty="0">
                <a:latin typeface="Calibri" panose="020F0502020204030204" pitchFamily="34" charset="0"/>
              </a:rPr>
              <a:t> </a:t>
            </a:r>
            <a:r>
              <a:rPr lang="fr-FR" u="none" baseline="0" dirty="0">
                <a:latin typeface="Calibri" panose="020F0502020204030204" pitchFamily="34" charset="0"/>
              </a:rPr>
              <a:t>: on fixe un nombre (le 1</a:t>
            </a:r>
            <a:r>
              <a:rPr lang="fr-FR" u="none" baseline="30000" dirty="0">
                <a:latin typeface="Calibri" panose="020F0502020204030204" pitchFamily="34" charset="0"/>
              </a:rPr>
              <a:t>er</a:t>
            </a:r>
            <a:r>
              <a:rPr lang="fr-FR" u="none" baseline="0" dirty="0">
                <a:latin typeface="Calibri" panose="020F0502020204030204" pitchFamily="34" charset="0"/>
              </a:rPr>
              <a:t> par exemple), puis on fait varier la position des deux autres. Ensuite, on effectue le même procédé en changeant le premier nombre. Idéalement mettre sur la même ligne les écritures commençant par le même nombre. Cette organisation est montrée en slide suivante.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Réponses attendues</a:t>
            </a:r>
            <a:r>
              <a:rPr lang="fr-FR" b="1" baseline="0"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0" u="none"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u="none" baseline="0" dirty="0">
                <a:latin typeface="Calibri" panose="020F0502020204030204" pitchFamily="34" charset="0"/>
              </a:rPr>
              <a:t>5 </a:t>
            </a:r>
            <a:r>
              <a:rPr lang="fr-FR" b="0" u="none" baseline="0" dirty="0">
                <a:latin typeface="Calibri" panose="020F0502020204030204" pitchFamily="34" charset="0"/>
                <a:sym typeface="Symbol" panose="05050102010706020507" pitchFamily="18" charset="2"/>
              </a:rPr>
              <a:t>×</a:t>
            </a:r>
            <a:r>
              <a:rPr lang="fr-FR" b="0" u="none"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3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endParaRPr lang="fr-FR" dirty="0">
              <a:latin typeface="Calibri" panose="020F0502020204030204" pitchFamily="34" charset="0"/>
            </a:endParaRPr>
          </a:p>
          <a:p>
            <a:pPr marL="0"/>
            <a:endParaRPr lang="fr-FR" u="none"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73921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4D9B9-73FF-1AD1-1E17-DEF2DFD6885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F5CE78-BBD7-8FFC-CBF7-1C6C5647B8A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916ABC61-BEC8-0CEF-884D-B3F02F043F1F}"/>
              </a:ext>
            </a:extLst>
          </p:cNvPr>
          <p:cNvSpPr>
            <a:spLocks noGrp="1"/>
          </p:cNvSpPr>
          <p:nvPr>
            <p:ph type="body" idx="1"/>
          </p:nvPr>
        </p:nvSpPr>
        <p:spPr/>
        <p:txBody>
          <a:bodyPr/>
          <a:lstStyle/>
          <a:p>
            <a:pPr marL="0"/>
            <a:r>
              <a:rPr lang="fr-FR" dirty="0">
                <a:latin typeface="Calibri" panose="020F0502020204030204" pitchFamily="34" charset="0"/>
              </a:rPr>
              <a:t>Revenir sur l’organisation des écritures si nécessaire.</a:t>
            </a:r>
          </a:p>
          <a:p>
            <a:pPr marL="0"/>
            <a:r>
              <a:rPr lang="fr-FR" baseline="0" dirty="0">
                <a:latin typeface="Calibri" panose="020F0502020204030204" pitchFamily="34" charset="0"/>
              </a:rPr>
              <a:t>Demander de rappeler la définition du mot «</a:t>
            </a:r>
            <a:r>
              <a:rPr lang="fr-FR" i="1" dirty="0">
                <a:latin typeface="Calibri" panose="020F0502020204030204" pitchFamily="34" charset="0"/>
              </a:rPr>
              <a:t> </a:t>
            </a:r>
            <a:r>
              <a:rPr lang="fr-FR" baseline="0" dirty="0">
                <a:latin typeface="Calibri" panose="020F0502020204030204" pitchFamily="34" charset="0"/>
              </a:rPr>
              <a:t>produit</a:t>
            </a:r>
            <a:r>
              <a:rPr lang="fr-FR" i="1" dirty="0">
                <a:latin typeface="Calibri" panose="020F0502020204030204" pitchFamily="34" charset="0"/>
              </a:rPr>
              <a:t> </a:t>
            </a:r>
            <a:r>
              <a:rPr lang="fr-FR" baseline="0" dirty="0">
                <a:latin typeface="Calibri" panose="020F0502020204030204" pitchFamily="34" charset="0"/>
              </a:rPr>
              <a:t>»</a:t>
            </a:r>
            <a:r>
              <a:rPr lang="fr-FR" i="1" dirty="0">
                <a:latin typeface="Calibri" panose="020F0502020204030204" pitchFamily="34" charset="0"/>
              </a:rPr>
              <a:t> </a:t>
            </a:r>
            <a:r>
              <a:rPr lang="fr-FR" baseline="0" dirty="0">
                <a:latin typeface="Calibri" panose="020F0502020204030204" pitchFamily="34" charset="0"/>
              </a:rPr>
              <a:t>: </a:t>
            </a:r>
            <a:r>
              <a:rPr lang="fr-FR" i="1" baseline="0" dirty="0">
                <a:latin typeface="Calibri" panose="020F0502020204030204" pitchFamily="34" charset="0"/>
              </a:rPr>
              <a:t>le </a:t>
            </a:r>
            <a:r>
              <a:rPr lang="fr-FR" b="1" i="1" baseline="0" dirty="0">
                <a:latin typeface="Calibri" panose="020F0502020204030204" pitchFamily="34" charset="0"/>
              </a:rPr>
              <a:t>produit</a:t>
            </a:r>
            <a:r>
              <a:rPr lang="fr-FR" i="1" baseline="0" dirty="0">
                <a:latin typeface="Calibri" panose="020F0502020204030204" pitchFamily="34" charset="0"/>
              </a:rPr>
              <a:t> est le </a:t>
            </a:r>
            <a:r>
              <a:rPr lang="fr-FR" b="1" i="1" baseline="0" dirty="0">
                <a:latin typeface="Calibri" panose="020F0502020204030204" pitchFamily="34" charset="0"/>
              </a:rPr>
              <a:t>résultat</a:t>
            </a:r>
            <a:r>
              <a:rPr lang="fr-FR" i="1" baseline="0" dirty="0">
                <a:latin typeface="Calibri" panose="020F0502020204030204" pitchFamily="34" charset="0"/>
              </a:rPr>
              <a:t> d’une multiplication</a:t>
            </a:r>
            <a:r>
              <a:rPr lang="fr-FR" baseline="0" dirty="0">
                <a:latin typeface="Calibri" panose="020F0502020204030204" pitchFamily="34" charset="0"/>
              </a:rPr>
              <a:t>.</a:t>
            </a:r>
          </a:p>
          <a:p>
            <a:pPr marL="0"/>
            <a:r>
              <a:rPr lang="fr-FR" baseline="0" dirty="0">
                <a:latin typeface="Calibri" panose="020F0502020204030204" pitchFamily="34" charset="0"/>
              </a:rPr>
              <a:t>Demander aux élèves de calculer le produit de chacune des écritures. Faire le premier en collectif</a:t>
            </a:r>
            <a:r>
              <a:rPr lang="fr-FR" i="1" dirty="0">
                <a:latin typeface="Calibri" panose="020F0502020204030204" pitchFamily="34" charset="0"/>
              </a:rPr>
              <a:t> </a:t>
            </a:r>
            <a:r>
              <a:rPr lang="fr-FR" baseline="0" dirty="0">
                <a:latin typeface="Calibri" panose="020F0502020204030204" pitchFamily="34" charset="0"/>
              </a:rPr>
              <a:t>: </a:t>
            </a:r>
            <a:r>
              <a:rPr lang="fr-FR" i="1" baseline="0" dirty="0">
                <a:latin typeface="Calibri" panose="020F0502020204030204" pitchFamily="34" charset="0"/>
              </a:rPr>
              <a:t>deux fois trois est égal à six et six fois cinq, ça fait 30. Donc 2</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baseline="0" dirty="0">
                <a:latin typeface="Calibri" panose="020F0502020204030204" pitchFamily="34" charset="0"/>
              </a:rPr>
              <a:t>3</a:t>
            </a:r>
            <a:r>
              <a:rPr lang="fr-FR" i="1" dirty="0">
                <a:latin typeface="Calibri" panose="020F0502020204030204" pitchFamily="34" charset="0"/>
              </a:rPr>
              <a:t> </a:t>
            </a:r>
            <a:r>
              <a:rPr lang="fr-FR"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baseline="0" dirty="0">
                <a:latin typeface="Calibri" panose="020F0502020204030204" pitchFamily="34" charset="0"/>
              </a:rPr>
              <a:t>5 est égal à 30.</a:t>
            </a:r>
            <a:r>
              <a:rPr lang="fr-FR" i="0" baseline="0" dirty="0">
                <a:latin typeface="Calibri" panose="020F0502020204030204" pitchFamily="34" charset="0"/>
              </a:rPr>
              <a:t> </a:t>
            </a:r>
            <a:r>
              <a:rPr lang="fr-FR" i="0" u="none" baseline="0" dirty="0">
                <a:latin typeface="Calibri" panose="020F0502020204030204" pitchFamily="34" charset="0"/>
              </a:rPr>
              <a:t>Ce traitement du calcul du premier produit en collectif permet d’insister sur le fait de prendre les nombres dans l’ordre d’écriture pour cette tâche. </a:t>
            </a:r>
            <a:endParaRPr lang="fr-FR" u="none" baseline="0" dirty="0">
              <a:latin typeface="Calibri" panose="020F0502020204030204" pitchFamily="34" charset="0"/>
            </a:endParaRPr>
          </a:p>
          <a:p>
            <a:pPr marL="0"/>
            <a:r>
              <a:rPr lang="fr-FR" baseline="0" dirty="0">
                <a:latin typeface="Calibri" panose="020F0502020204030204" pitchFamily="34" charset="0"/>
              </a:rPr>
              <a:t>Afin de mettre en évidence que toutes ces écritures donnent le même résultat, vous pouvez donner 1 calcul différent à plusieurs élèves. Laisser un temps de recherche puis interroger 1 élève qui a effectué le premier calcul. Faire valider par les autres élèves ayant calculé le même produit. L’objectif est de faire émerger que le résultat est le même quel que soit l’ordre dans lequel les nombres sont écrits dans une multiplication mais que les écritures permettent de le trouver plus ou moins facilement. Conclure que </a:t>
            </a:r>
            <a:r>
              <a:rPr lang="fr-FR" b="1" baseline="0" dirty="0">
                <a:latin typeface="Calibri" panose="020F0502020204030204" pitchFamily="34" charset="0"/>
              </a:rPr>
              <a:t>dans le calcul d’un produit on peut changer l’ordre des facteurs, le résultat reste le même mais le calcul pourra parfois être plus facile</a:t>
            </a:r>
            <a:r>
              <a:rPr lang="fr-FR" baseline="0" dirty="0">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a:t>
            </a:r>
            <a:r>
              <a:rPr lang="fr-FR" i="1"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30.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Toutes ces multiplications de mêmes facteurs ont le même produit.</a:t>
            </a:r>
          </a:p>
        </p:txBody>
      </p:sp>
      <p:sp>
        <p:nvSpPr>
          <p:cNvPr id="4" name="Espace réservé du numéro de diapositive 3">
            <a:extLst>
              <a:ext uri="{FF2B5EF4-FFF2-40B4-BE49-F238E27FC236}">
                <a16:creationId xmlns:a16="http://schemas.microsoft.com/office/drawing/2014/main" id="{9939830E-8AB7-0782-ED43-CA71BBCB1E4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10520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030F3-7BEF-B5FB-0EF8-ABBF397F65D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329C38A-773B-69B6-FE3F-64EC4FC89BB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0A31FDB-F0B0-BB87-20F3-2FF96DEAF01A}"/>
              </a:ext>
            </a:extLst>
          </p:cNvPr>
          <p:cNvSpPr>
            <a:spLocks noGrp="1"/>
          </p:cNvSpPr>
          <p:nvPr>
            <p:ph type="body" idx="1"/>
          </p:nvPr>
        </p:nvSpPr>
        <p:spPr/>
        <p:txBody>
          <a:bodyPr/>
          <a:lstStyle/>
          <a:p>
            <a:pPr marL="0"/>
            <a:r>
              <a:rPr lang="fr-FR" i="1" baseline="0" dirty="0">
                <a:latin typeface="Calibri" panose="020F0502020204030204" pitchFamily="34" charset="0"/>
              </a:rPr>
              <a:t>Vous allez faire la même chose mais avec d’autres facteurs.</a:t>
            </a:r>
          </a:p>
          <a:p>
            <a:pPr marL="0"/>
            <a:r>
              <a:rPr lang="fr-FR" baseline="0" dirty="0">
                <a:latin typeface="Calibri" panose="020F0502020204030204" pitchFamily="34" charset="0"/>
              </a:rPr>
              <a:t>Laisser quelques minutes de travail individuel. Les élèves écrivent sur l’ardoise. Circuler pour aider et valider les propositions. Interroger plusieurs élèves et écrire sous leur dictée.</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Réponses attendues</a:t>
            </a:r>
            <a:r>
              <a:rPr lang="fr-FR" b="1" baseline="0" dirty="0">
                <a:latin typeface="Calibri" panose="020F0502020204030204" pitchFamily="34" charset="0"/>
              </a:rPr>
              <a:t> </a:t>
            </a:r>
            <a:r>
              <a:rPr lang="fr-FR" b="0" baseline="0" dirty="0">
                <a:latin typeface="Calibri" panose="020F0502020204030204" pitchFamily="34" charset="0"/>
              </a:rPr>
              <a:t>:</a:t>
            </a:r>
            <a:r>
              <a:rPr lang="fr-FR" b="1" baseline="0" dirty="0">
                <a:latin typeface="Calibri" panose="020F0502020204030204" pitchFamily="34" charset="0"/>
              </a:rPr>
              <a:t>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 </a:t>
            </a:r>
            <a:r>
              <a:rPr lang="fr-FR" baseline="0" dirty="0">
                <a:latin typeface="Calibri" panose="020F0502020204030204" pitchFamily="34" charset="0"/>
              </a:rPr>
              <a:t>2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aseline="0" dirty="0">
                <a:latin typeface="Calibri" panose="020F0502020204030204" pitchFamily="34" charset="0"/>
              </a:rPr>
              <a:t>2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5 </a:t>
            </a:r>
            <a:r>
              <a:rPr lang="fr-FR" baseline="0" dirty="0">
                <a:latin typeface="Calibri" panose="020F0502020204030204" pitchFamily="34" charset="0"/>
                <a:sym typeface="Symbol" panose="05050102010706020507" pitchFamily="18" charset="2"/>
              </a:rPr>
              <a:t>×</a:t>
            </a:r>
            <a:r>
              <a:rPr lang="fr-FR" baseline="0" dirty="0">
                <a:latin typeface="Calibri" panose="020F0502020204030204" pitchFamily="34" charset="0"/>
              </a:rPr>
              <a:t> 9. </a:t>
            </a:r>
          </a:p>
        </p:txBody>
      </p:sp>
      <p:sp>
        <p:nvSpPr>
          <p:cNvPr id="4" name="Espace réservé du numéro de diapositive 3">
            <a:extLst>
              <a:ext uri="{FF2B5EF4-FFF2-40B4-BE49-F238E27FC236}">
                <a16:creationId xmlns:a16="http://schemas.microsoft.com/office/drawing/2014/main" id="{D62E13C4-3E8B-8C50-B4FA-63004897B456}"/>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006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0F226-08BC-EA41-6128-295A89F0F56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7ED2A44-FC43-8D52-A318-2AA1C2A9F80D}"/>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1AC3838-5398-CDB5-4CAF-C39B556E2888}"/>
              </a:ext>
            </a:extLst>
          </p:cNvPr>
          <p:cNvSpPr>
            <a:spLocks noGrp="1"/>
          </p:cNvSpPr>
          <p:nvPr>
            <p:ph type="body" idx="1"/>
          </p:nvPr>
        </p:nvSpPr>
        <p:spPr/>
        <p:txBody>
          <a:bodyPr/>
          <a:lstStyle/>
          <a:p>
            <a:pPr marL="0"/>
            <a:r>
              <a:rPr lang="fr-FR" baseline="0" dirty="0">
                <a:latin typeface="Calibri" panose="020F0502020204030204" pitchFamily="34" charset="0"/>
              </a:rPr>
              <a:t>Vous allez maintenant calculer le plus rapidement possible.</a:t>
            </a:r>
          </a:p>
          <a:p>
            <a:pPr marL="0"/>
            <a:r>
              <a:rPr lang="fr-FR" baseline="0" dirty="0">
                <a:latin typeface="Calibri" panose="020F0502020204030204" pitchFamily="34" charset="0"/>
              </a:rPr>
              <a:t>Lors du retour collectif, engager une discussion en demandant de verbaliser l’écriture la plus facile à utiliser. </a:t>
            </a:r>
          </a:p>
          <a:p>
            <a:pPr marL="0"/>
            <a:r>
              <a:rPr lang="fr-FR" i="1" u="none" baseline="0" dirty="0">
                <a:latin typeface="Calibri" panose="020F0502020204030204" pitchFamily="34" charset="0"/>
              </a:rPr>
              <a:t>Il est plus facile d’utiliser 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 soit 10</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  plutôt que 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soit 45</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ou encore 2</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9</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5, soit 18</a:t>
            </a:r>
            <a:r>
              <a:rPr lang="fr-FR" i="1" dirty="0">
                <a:latin typeface="Calibri" panose="020F0502020204030204" pitchFamily="34" charset="0"/>
              </a:rPr>
              <a:t> </a:t>
            </a:r>
            <a:r>
              <a:rPr lang="fr-FR" i="1"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5.</a:t>
            </a:r>
            <a:endParaRPr lang="fr-FR" baseline="0" dirty="0">
              <a:latin typeface="Calibri" panose="020F0502020204030204" pitchFamily="34" charset="0"/>
            </a:endParaRP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baseline="0" dirty="0">
                <a:latin typeface="Calibri" panose="020F0502020204030204" pitchFamily="34" charset="0"/>
              </a:rPr>
              <a:t>Réponse attendue </a:t>
            </a:r>
            <a:r>
              <a:rPr lang="fr-FR" b="0" baseline="0" dirty="0">
                <a:latin typeface="Calibri" panose="020F0502020204030204" pitchFamily="34" charset="0"/>
              </a:rPr>
              <a:t>:</a:t>
            </a:r>
            <a:r>
              <a:rPr lang="fr-FR" b="1" baseline="0" dirty="0">
                <a:latin typeface="Calibri" panose="020F0502020204030204" pitchFamily="34" charset="0"/>
              </a:rPr>
              <a:t> </a:t>
            </a:r>
            <a:r>
              <a:rPr lang="fr-FR" baseline="0" dirty="0">
                <a:latin typeface="Calibri" panose="020F0502020204030204" pitchFamily="34" charset="0"/>
              </a:rPr>
              <a:t>90. Compléter les pointillés.</a:t>
            </a:r>
          </a:p>
          <a:p>
            <a:pPr marL="0"/>
            <a:endParaRPr lang="fr-FR" dirty="0"/>
          </a:p>
        </p:txBody>
      </p:sp>
      <p:sp>
        <p:nvSpPr>
          <p:cNvPr id="4" name="Espace réservé du numéro de diapositive 3">
            <a:extLst>
              <a:ext uri="{FF2B5EF4-FFF2-40B4-BE49-F238E27FC236}">
                <a16:creationId xmlns:a16="http://schemas.microsoft.com/office/drawing/2014/main" id="{EAAF082A-E8D6-57D9-2D3D-7078C29B0A2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17210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9F24F1-E447-474B-0DCF-ECF666570E3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CFB9D50-19D0-FF3B-4BC2-7265BB1B567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782DA42E-23D8-6FEA-EDBC-8D9C062980DB}"/>
              </a:ext>
            </a:extLst>
          </p:cNvPr>
          <p:cNvSpPr>
            <a:spLocks noGrp="1"/>
          </p:cNvSpPr>
          <p:nvPr>
            <p:ph type="body" idx="1"/>
          </p:nvPr>
        </p:nvSpPr>
        <p:spPr/>
        <p:txBody>
          <a:bodyPr/>
          <a:lstStyle/>
          <a:p>
            <a:pPr marL="0"/>
            <a:r>
              <a:rPr lang="fr-FR" u="none" dirty="0">
                <a:latin typeface="Calibri" panose="020F0502020204030204" pitchFamily="34" charset="0"/>
              </a:rPr>
              <a:t>Ce</a:t>
            </a:r>
            <a:r>
              <a:rPr lang="fr-FR" u="none" baseline="0" dirty="0">
                <a:latin typeface="Calibri" panose="020F0502020204030204" pitchFamily="34" charset="0"/>
              </a:rPr>
              <a:t> premier item de cette deuxième phase sera détaillé en collectif mais, avant, il est important que chaque élève se confronte à la réalisation de cette tâche. </a:t>
            </a:r>
          </a:p>
          <a:p>
            <a:pPr marL="0"/>
            <a:r>
              <a:rPr lang="fr-FR" u="none" baseline="0" dirty="0">
                <a:latin typeface="Calibri" panose="020F0502020204030204" pitchFamily="34" charset="0"/>
              </a:rPr>
              <a:t>Avant d’entamer la phase collective, faire lire et expliciter la consigne, notamment le terme «</a:t>
            </a:r>
            <a:r>
              <a:rPr lang="fr-FR" i="1" dirty="0">
                <a:latin typeface="Calibri" panose="020F0502020204030204" pitchFamily="34" charset="0"/>
              </a:rPr>
              <a:t> </a:t>
            </a:r>
            <a:r>
              <a:rPr lang="fr-FR" u="none" baseline="0" dirty="0">
                <a:latin typeface="Calibri" panose="020F0502020204030204" pitchFamily="34" charset="0"/>
              </a:rPr>
              <a:t>astucieux</a:t>
            </a:r>
            <a:r>
              <a:rPr lang="fr-FR" i="1" dirty="0">
                <a:latin typeface="Calibri" panose="020F0502020204030204" pitchFamily="34" charset="0"/>
              </a:rPr>
              <a:t> </a:t>
            </a:r>
            <a:r>
              <a:rPr lang="fr-FR" u="none" baseline="0" dirty="0">
                <a:latin typeface="Calibri" panose="020F0502020204030204" pitchFamily="34" charset="0"/>
              </a:rPr>
              <a:t>». Sans guider les élèves, leur demander de calculer le produit.</a:t>
            </a:r>
          </a:p>
          <a:p>
            <a:pPr marL="0"/>
            <a:r>
              <a:rPr lang="fr-FR" u="none" baseline="0" dirty="0">
                <a:latin typeface="Calibri" panose="020F0502020204030204" pitchFamily="34" charset="0"/>
              </a:rPr>
              <a:t>Au bout de quelques secondes, interroger un ou plusieurs élèves. Noter des résultats différents dans un coin du tableau. Les élèves explicitent leurs démarches. Il est possible que certains élèves n’aient pas terminé, expliquer alors que le but de l’exercice est, justement, de développer des techniques qui permettent de calculer efficacement (rapidement et sans se tromper) ce type de calcul.</a:t>
            </a:r>
          </a:p>
          <a:p>
            <a:pPr marL="0"/>
            <a:r>
              <a:rPr lang="fr-FR" u="none" baseline="0" dirty="0">
                <a:latin typeface="Calibri" panose="020F0502020204030204" pitchFamily="34" charset="0"/>
              </a:rPr>
              <a:t>Faire le lien avec la première phase en verbalisant qu’il est possible de changer l’ordre des nombres pour calculer plus facilement. </a:t>
            </a:r>
            <a:r>
              <a:rPr lang="fr-FR" i="1" u="none" baseline="0" dirty="0">
                <a:latin typeface="Calibri" panose="020F0502020204030204" pitchFamily="34" charset="0"/>
              </a:rPr>
              <a:t>Quels sont les facteurs à regrouper pour les calculer en premier ?</a:t>
            </a:r>
          </a:p>
          <a:p>
            <a:pPr marL="0"/>
            <a:r>
              <a:rPr lang="fr-FR" b="1" i="0" u="none" baseline="0" dirty="0">
                <a:latin typeface="Calibri" panose="020F0502020204030204" pitchFamily="34" charset="0"/>
              </a:rPr>
              <a:t>Réponse attendue </a:t>
            </a:r>
            <a:r>
              <a:rPr lang="fr-FR" b="0" i="0" u="none" baseline="0" dirty="0">
                <a:latin typeface="Calibri" panose="020F0502020204030204" pitchFamily="34" charset="0"/>
              </a:rPr>
              <a:t>:</a:t>
            </a:r>
            <a:r>
              <a:rPr lang="fr-FR" b="1" i="0" u="none" baseline="0" dirty="0">
                <a:latin typeface="Calibri" panose="020F0502020204030204" pitchFamily="34" charset="0"/>
              </a:rPr>
              <a:t> </a:t>
            </a:r>
            <a:r>
              <a:rPr lang="fr-FR" i="0" u="none" baseline="0" dirty="0">
                <a:latin typeface="Calibri" panose="020F0502020204030204" pitchFamily="34" charset="0"/>
              </a:rPr>
              <a:t>5</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0" u="none" baseline="0" dirty="0">
                <a:latin typeface="Calibri" panose="020F0502020204030204" pitchFamily="34" charset="0"/>
                <a:sym typeface="Symbol" panose="05050102010706020507" pitchFamily="18" charset="2"/>
              </a:rPr>
              <a:t>24.</a:t>
            </a:r>
            <a:endParaRPr lang="fr-FR" i="0"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C208616-FCF5-A41E-D3AB-1BBC34F4CB9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5676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ABE1E-7847-8BB6-AEDB-66A858C036F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6B94D6E-B0ED-7A6F-B6F9-9F2EB312E5B0}"/>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1D903E1-C234-E450-4BD4-3EC193912E43}"/>
              </a:ext>
            </a:extLst>
          </p:cNvPr>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J’ai choisi de regrouper 5 et 2 car 5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2 est un calcul dont je connais très bien le résultat. J’ai donc écrit 5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2 </a:t>
            </a:r>
            <a:r>
              <a:rPr lang="fr-FR" i="1"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dirty="0">
                <a:latin typeface="Calibri" panose="020F0502020204030204" pitchFamily="34" charset="0"/>
                <a:sym typeface="Symbol" panose="05050102010706020507" pitchFamily="18" charset="2"/>
              </a:rPr>
              <a:t>24 sur cette ligne.</a:t>
            </a:r>
          </a:p>
        </p:txBody>
      </p:sp>
      <p:sp>
        <p:nvSpPr>
          <p:cNvPr id="4" name="Espace réservé du numéro de diapositive 3">
            <a:extLst>
              <a:ext uri="{FF2B5EF4-FFF2-40B4-BE49-F238E27FC236}">
                <a16:creationId xmlns:a16="http://schemas.microsoft.com/office/drawing/2014/main" id="{FBDA3623-283E-9F25-813F-173AC440A61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26152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Vous remarquez que j’ai mis ces petits traits </a:t>
            </a:r>
            <a:r>
              <a:rPr lang="fr-FR" i="0" u="none" baseline="0" dirty="0">
                <a:latin typeface="Calibri" panose="020F0502020204030204" pitchFamily="34" charset="0"/>
              </a:rPr>
              <a:t>(les pointer) </a:t>
            </a:r>
            <a:r>
              <a:rPr lang="fr-FR" i="1" u="none" baseline="0" dirty="0">
                <a:latin typeface="Calibri" panose="020F0502020204030204" pitchFamily="34" charset="0"/>
              </a:rPr>
              <a:t>pour expliquer que je vais calculer le produit de ces deux nombres, sans m’occuper de 24 pour le moment. 5 fois 2 est égal à 10.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5944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F6516-283D-C2F5-65A4-4DFE23D64C8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C39A81A-CD8F-F5DA-4191-93411367064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598A5AA0-05CE-EF13-1066-B6F26FE43EE9}"/>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dirty="0">
                <a:latin typeface="Calibri" panose="020F0502020204030204" pitchFamily="34" charset="0"/>
              </a:rPr>
              <a:t>J’ai écrit sur la deuxième ligne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r>
              <a:rPr lang="fr-FR" i="1" u="none" baseline="0" dirty="0">
                <a:latin typeface="Calibri" panose="020F0502020204030204" pitchFamily="34" charset="0"/>
              </a:rPr>
              <a:t>, car le produit de 5</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rPr>
              <a:t>2 est 10. Nous avons revu lors d’une séance précédente comment multiplier un nombre par 10. Je vais enfin calculer 10</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a:t>
            </a:r>
            <a:r>
              <a:rPr lang="fr-FR" i="1" dirty="0">
                <a:latin typeface="Calibri" panose="020F0502020204030204" pitchFamily="34" charset="0"/>
              </a:rPr>
              <a:t> </a:t>
            </a:r>
            <a:r>
              <a:rPr lang="fr-FR" i="1" u="none" baseline="0" dirty="0">
                <a:latin typeface="Calibri" panose="020F0502020204030204" pitchFamily="34" charset="0"/>
                <a:sym typeface="Symbol" panose="05050102010706020507" pitchFamily="18" charset="2"/>
              </a:rPr>
              <a:t>24.</a:t>
            </a:r>
            <a:endParaRPr lang="fr-FR" i="1" u="none" baseline="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F0AA982-91D1-36DA-BD73-E546FBC9761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23150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1132201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429315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3919386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376560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80"/>
        <p:cNvGrpSpPr/>
        <p:nvPr/>
      </p:nvGrpSpPr>
      <p:grpSpPr>
        <a:xfrm>
          <a:off x="0" y="0"/>
          <a:ext cx="0" cy="0"/>
          <a:chOff x="0" y="0"/>
          <a:chExt cx="0" cy="0"/>
        </a:xfrm>
      </p:grpSpPr>
      <p:sp>
        <p:nvSpPr>
          <p:cNvPr id="81" name="Google Shape;81;p48"/>
          <p:cNvSpPr/>
          <p:nvPr/>
        </p:nvSpPr>
        <p:spPr>
          <a:xfrm>
            <a:off x="0" y="0"/>
            <a:ext cx="9144000" cy="476672"/>
          </a:xfrm>
          <a:prstGeom prst="rect">
            <a:avLst/>
          </a:prstGeom>
          <a:solidFill>
            <a:srgbClr val="FFD3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82" name="Google Shape;82;p48"/>
          <p:cNvSpPr txBox="1">
            <a:spLocks noGrp="1"/>
          </p:cNvSpPr>
          <p:nvPr>
            <p:ph type="title"/>
          </p:nvPr>
        </p:nvSpPr>
        <p:spPr>
          <a:xfrm>
            <a:off x="77714" y="-13971"/>
            <a:ext cx="6087695" cy="476673"/>
          </a:xfrm>
          <a:prstGeom prst="rect">
            <a:avLst/>
          </a:prstGeom>
          <a:solidFill>
            <a:srgbClr val="FFD333"/>
          </a:solid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4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48"/>
          <p:cNvSpPr/>
          <p:nvPr/>
        </p:nvSpPr>
        <p:spPr>
          <a:xfrm>
            <a:off x="18039"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5" name="Google Shape;85;p48"/>
          <p:cNvPicPr preferRelativeResize="0"/>
          <p:nvPr/>
        </p:nvPicPr>
        <p:blipFill rotWithShape="1">
          <a:blip r:embed="rId2">
            <a:alphaModFix/>
          </a:blip>
          <a:srcRect/>
          <a:stretch/>
        </p:blipFill>
        <p:spPr>
          <a:xfrm>
            <a:off x="8381494" y="-257514"/>
            <a:ext cx="914402" cy="122529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68"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15/01/2026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873501078"/>
      </p:ext>
    </p:extLst>
  </p:cSld>
  <p:clrMap bg1="lt1" tx1="dk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52. Organiser les facteurs d’un produit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8494F-2A96-9C0D-B2D0-57716341DBA1}"/>
            </a:ext>
          </a:extLst>
        </p:cNvPr>
        <p:cNvGrpSpPr/>
        <p:nvPr/>
      </p:nvGrpSpPr>
      <p:grpSpPr>
        <a:xfrm>
          <a:off x="0" y="0"/>
          <a:ext cx="0" cy="0"/>
          <a:chOff x="0" y="0"/>
          <a:chExt cx="0" cy="0"/>
        </a:xfrm>
      </p:grpSpPr>
      <p:sp>
        <p:nvSpPr>
          <p:cNvPr id="11" name="Espace réservé du texte 10">
            <a:extLst>
              <a:ext uri="{FF2B5EF4-FFF2-40B4-BE49-F238E27FC236}">
                <a16:creationId xmlns:a16="http://schemas.microsoft.com/office/drawing/2014/main" id="{7B8E444A-3F82-80C7-EF32-8533FC900139}"/>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F4EC33C9-E43F-E65B-5DA9-4C082A0ECE14}"/>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6801110A-60F9-3CE1-B302-0031A7B433A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9970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81883-0BF5-5619-2B59-D3E0DC909CCE}"/>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9A64670-2733-4EB6-01BF-4D7C30A3015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91EB568-A656-903C-B3D6-C775FD6A37C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2D1C796-574A-EB59-E948-85AB49C33C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45071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6876F-9121-CE08-5E9C-FED0CEF2962A}"/>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F94CC20-5EE5-DA70-EB0B-9CDF865A71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95292E2E-7B02-D9D1-6CF7-477221C91EE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B45C3F16-C299-A9A2-F108-AD3B940D026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9288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F1027-F836-748E-57DC-98548F6CDD69}"/>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44A6B8E1-EC4D-F3C2-0F15-A66793531A1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5E8F3DC-DE11-F3DA-5B29-9B3BB642FB8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9B1AF47-9522-98ED-E256-1026F0D6EA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49762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244D6-31D3-EDAD-9065-CD7599CAE67C}"/>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E434C9F0-5DEF-406D-F1CD-EBC154FB904F}"/>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F9EDF75A-E29A-F888-0416-66CE1766FFC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35B7E66-EFA7-4B16-1AAC-D9F9440654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19211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8EAC8A7E-FC3E-06C3-6D46-EB23A4B797E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4389655-AE01-071E-1AAE-76BDAB3F9CD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06F51D2-04A6-E185-AC01-5451D229DF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0C992C1-6E6A-0BE7-365B-2DF4B330FC1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66608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21F5318-1A95-15DE-8D80-5495835EB8A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2B6D487-0B2A-558D-F0EB-ED4A552CE2B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23367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4C0AAC26-ABC8-983F-0895-E9D8FFC90B4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3F0D239-69C6-C233-08D0-B12E3F73DE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591B748-EAAC-6EFA-7BFA-EB50FBB714C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5BD86F7-D466-7F8A-CECA-884FFD7B8C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96865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F43909D-E35B-6610-993D-2E525596F89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2BB015F5-9B97-E8B6-53CE-75DB03484CCB}"/>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DDF8E4EA-EEFD-A6AC-6AA9-7342B3CFECD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94405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35A682C5-C84C-05A1-C3CA-9021BF6BDBF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5A3DCC4-DF2B-2DBF-F556-C915DA18BD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01201-FE78-A70B-4C1F-79FD702054F1}"/>
            </a:ext>
          </a:extLst>
        </p:cNvPr>
        <p:cNvGrpSpPr/>
        <p:nvPr/>
      </p:nvGrpSpPr>
      <p:grpSpPr>
        <a:xfrm>
          <a:off x="0" y="0"/>
          <a:ext cx="0" cy="0"/>
          <a:chOff x="0" y="0"/>
          <a:chExt cx="0" cy="0"/>
        </a:xfrm>
      </p:grpSpPr>
      <p:sp>
        <p:nvSpPr>
          <p:cNvPr id="13" name="Titre 12">
            <a:extLst>
              <a:ext uri="{FF2B5EF4-FFF2-40B4-BE49-F238E27FC236}">
                <a16:creationId xmlns:a16="http://schemas.microsoft.com/office/drawing/2014/main" id="{33BAEDEB-9D56-943D-6670-F1E786F3FAFF}"/>
              </a:ext>
            </a:extLst>
          </p:cNvPr>
          <p:cNvSpPr>
            <a:spLocks noGrp="1"/>
          </p:cNvSpPr>
          <p:nvPr>
            <p:ph type="title"/>
          </p:nvPr>
        </p:nvSpPr>
        <p:spPr/>
        <p:txBody>
          <a:bodyPr/>
          <a:lstStyle/>
          <a:p>
            <a:endParaRPr lang="fr-FR"/>
          </a:p>
        </p:txBody>
      </p:sp>
      <p:pic>
        <p:nvPicPr>
          <p:cNvPr id="3" name="Image 2" descr="Une image contenant texte, capture d’écran, Police, nombre&#10;&#10;Le contenu généré par l’IA peut être incorrect.">
            <a:extLst>
              <a:ext uri="{FF2B5EF4-FFF2-40B4-BE49-F238E27FC236}">
                <a16:creationId xmlns:a16="http://schemas.microsoft.com/office/drawing/2014/main" id="{88803511-07CC-42E6-FB1E-C2B175C62F58}"/>
              </a:ext>
            </a:extLst>
          </p:cNvPr>
          <p:cNvPicPr>
            <a:picLocks noGrp="1" noRot="1" noChangeAspec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20599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8C8E3E-D80A-C2D9-8F35-050E7526A344}"/>
            </a:ext>
          </a:extLst>
        </p:cNvPr>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C38CFA5F-3A84-0A36-DAE7-48118DD3DB2B}"/>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1F528A24-4659-6EEA-71C2-801519E5AD43}"/>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A39C8DA0-B338-A8BE-6773-3082C337ED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49164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7ABE8-BC15-D7F7-ED2C-4D3D8A00D5AE}"/>
            </a:ext>
          </a:extLst>
        </p:cNvPr>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E38A2A2C-B171-1421-9E46-47F54F06A9BE}"/>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CC778F2A-07C3-9DE7-B7BE-314A985ACAAF}"/>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33A1B73F-5130-B6F6-FC80-495AEDC298E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49917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28F81-0C77-29C2-D866-13B56594E7A0}"/>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75F887F-595A-8BC3-6F33-A37EA68FEF1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E2B7208-2FFA-70F6-AB0E-F92CCAD4147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B5E84D9-B3BC-8E0A-F473-9F19C77F678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24699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154D4-3875-DDCD-E50F-C91F7C0E81C2}"/>
            </a:ext>
          </a:extLst>
        </p:cNvPr>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C5CF84C-4ACC-2AEC-8A09-ACF2A3238A35}"/>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7121353F-793A-8494-2988-AE88D6F39CC2}"/>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BBF06BB-D6CC-81F7-E8C3-6B67C6636C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23397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B1E8581-7340-1629-5BBD-2B55167B4E0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7F491C5-5399-E939-F286-E1B69589BCC0}"/>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26E39C5E-2C58-3CB0-7640-C1FB30F504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5717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30A6E1-AB77-6AD4-B50B-8B9B41655FD9}"/>
            </a:ext>
          </a:extLst>
        </p:cNvPr>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F06C3A0E-4429-F9D1-9F9F-E22B508C2D17}"/>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1CDEED17-20A8-700B-C064-FB550C61D8A9}"/>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79731D24-F3B3-69D1-65DC-62BB1474B7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8922394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F464B7AFC04FF43A34B5CB401704AD8" ma:contentTypeVersion="13" ma:contentTypeDescription="Crée un document." ma:contentTypeScope="" ma:versionID="a022779a3e83cab03f2483a7aa0af455">
  <xsd:schema xmlns:xsd="http://www.w3.org/2001/XMLSchema" xmlns:xs="http://www.w3.org/2001/XMLSchema" xmlns:p="http://schemas.microsoft.com/office/2006/metadata/properties" xmlns:ns2="3c63e6e4-22be-4922-b5b3-c1e1fa4ca381" xmlns:ns3="aa6bcd8c-efa6-4d86-aca5-751ac2d5e5df" targetNamespace="http://schemas.microsoft.com/office/2006/metadata/properties" ma:root="true" ma:fieldsID="dfb31b74588d55b46b2e1ddda4034824" ns2:_="" ns3:_="">
    <xsd:import namespace="3c63e6e4-22be-4922-b5b3-c1e1fa4ca381"/>
    <xsd:import namespace="aa6bcd8c-efa6-4d86-aca5-751ac2d5e5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63e6e4-22be-4922-b5b3-c1e1fa4ca3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a6bcd8c-efa6-4d86-aca5-751ac2d5e5d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77dd67a-e1b0-473d-8218-754dfe688faf}" ma:internalName="TaxCatchAll" ma:showField="CatchAllData" ma:web="aa6bcd8c-efa6-4d86-aca5-751ac2d5e5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c63e6e4-22be-4922-b5b3-c1e1fa4ca381">
      <Terms xmlns="http://schemas.microsoft.com/office/infopath/2007/PartnerControls"/>
    </lcf76f155ced4ddcb4097134ff3c332f>
    <TaxCatchAll xmlns="aa6bcd8c-efa6-4d86-aca5-751ac2d5e5df"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29B39AE4-0ACF-4F51-A78C-33708CA61D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c63e6e4-22be-4922-b5b3-c1e1fa4ca381"/>
    <ds:schemaRef ds:uri="aa6bcd8c-efa6-4d86-aca5-751ac2d5e5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schemas.microsoft.com/office/2006/metadata/properties"/>
    <ds:schemaRef ds:uri="cd84cc96-e4f0-4e7f-873a-a508fb658c41"/>
    <ds:schemaRef ds:uri="27f64e36-29aa-44d5-a3e0-06242cad7d4d"/>
    <ds:schemaRef ds:uri="http://schemas.openxmlformats.org/package/2006/metadata/core-properties"/>
    <ds:schemaRef ds:uri="http://purl.org/dc/elements/1.1/"/>
    <ds:schemaRef ds:uri="http://schemas.microsoft.com/office/2006/documentManagement/types"/>
    <ds:schemaRef ds:uri="http://schemas.microsoft.com/office/infopath/2007/PartnerControls"/>
    <ds:schemaRef ds:uri="http://www.w3.org/XML/1998/namespace"/>
    <ds:schemaRef ds:uri="http://purl.org/dc/dcmitype/"/>
    <ds:schemaRef ds:uri="3c63e6e4-22be-4922-b5b3-c1e1fa4ca381"/>
    <ds:schemaRef ds:uri="aa6bcd8c-efa6-4d86-aca5-751ac2d5e5df"/>
  </ds:schemaRefs>
</ds:datastoreItem>
</file>

<file path=docProps/app.xml><?xml version="1.0" encoding="utf-8"?>
<Properties xmlns="http://schemas.openxmlformats.org/officeDocument/2006/extended-properties" xmlns:vt="http://schemas.openxmlformats.org/officeDocument/2006/docPropsVTypes">
  <TotalTime>0</TotalTime>
  <Words>1488</Words>
  <Application>Microsoft Office PowerPoint</Application>
  <PresentationFormat>Affichage à l'écran (4:3)</PresentationFormat>
  <Paragraphs>79</Paragraphs>
  <Slides>20</Slides>
  <Notes>20</Notes>
  <HiddenSlides>0</HiddenSlides>
  <MMClips>0</MMClips>
  <ScaleCrop>false</ScaleCrop>
  <HeadingPairs>
    <vt:vector size="6" baseType="variant">
      <vt:variant>
        <vt:lpstr>Polices utilisées</vt:lpstr>
      </vt:variant>
      <vt:variant>
        <vt:i4>5</vt:i4>
      </vt:variant>
      <vt:variant>
        <vt:lpstr>Thème</vt:lpstr>
      </vt:variant>
      <vt:variant>
        <vt:i4>6</vt:i4>
      </vt:variant>
      <vt:variant>
        <vt:lpstr>Titres des diapositives</vt:lpstr>
      </vt:variant>
      <vt:variant>
        <vt:i4>20</vt:i4>
      </vt:variant>
    </vt:vector>
  </HeadingPairs>
  <TitlesOfParts>
    <vt:vector size="31" baseType="lpstr">
      <vt:lpstr>Arial</vt:lpstr>
      <vt:lpstr>Calibri</vt:lpstr>
      <vt:lpstr>Calibri Light</vt:lpstr>
      <vt:lpstr>Symbol</vt:lpstr>
      <vt:lpstr>Verdana</vt:lpstr>
      <vt:lpstr>Thème Office</vt:lpstr>
      <vt:lpstr>1_Thème Office</vt:lpstr>
      <vt:lpstr>2_Thème Office</vt:lpstr>
      <vt:lpstr>3_Thème Office</vt:lpstr>
      <vt:lpstr>7_Thème Office</vt:lpstr>
      <vt:lpstr>4_Thème Office</vt:lpstr>
      <vt:lpstr>52. Organiser les facteurs d’un produit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3</cp:revision>
  <dcterms:created xsi:type="dcterms:W3CDTF">2022-01-07T11:15:07Z</dcterms:created>
  <dcterms:modified xsi:type="dcterms:W3CDTF">2026-01-15T13:29:03Z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0x0101008F464B7AFC04FF43A34B5CB401704AD8</vt:lpwstr>
  </property>
  <property fmtid="{D5CDD505-2E9C-101B-9397-08002B2CF9AE}" pid="3" name="MediaServiceImageTags">
    <vt:lpwstr/>
  </property>
</Properties>
</file>