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2" r:id="rId5"/>
    <p:sldMasterId id="2147483666" r:id="rId6"/>
  </p:sldMasterIdLst>
  <p:notesMasterIdLst>
    <p:notesMasterId r:id="rId44"/>
  </p:notesMasterIdLst>
  <p:sldIdLst>
    <p:sldId id="387" r:id="rId7"/>
    <p:sldId id="404" r:id="rId8"/>
    <p:sldId id="405" r:id="rId9"/>
    <p:sldId id="424" r:id="rId10"/>
    <p:sldId id="406" r:id="rId11"/>
    <p:sldId id="423" r:id="rId12"/>
    <p:sldId id="428" r:id="rId13"/>
    <p:sldId id="407" r:id="rId14"/>
    <p:sldId id="425" r:id="rId15"/>
    <p:sldId id="429" r:id="rId16"/>
    <p:sldId id="408" r:id="rId17"/>
    <p:sldId id="426" r:id="rId18"/>
    <p:sldId id="430" r:id="rId19"/>
    <p:sldId id="409" r:id="rId20"/>
    <p:sldId id="410" r:id="rId21"/>
    <p:sldId id="413" r:id="rId22"/>
    <p:sldId id="431" r:id="rId23"/>
    <p:sldId id="427" r:id="rId24"/>
    <p:sldId id="432" r:id="rId25"/>
    <p:sldId id="415" r:id="rId26"/>
    <p:sldId id="433" r:id="rId27"/>
    <p:sldId id="416" r:id="rId28"/>
    <p:sldId id="434" r:id="rId29"/>
    <p:sldId id="435" r:id="rId30"/>
    <p:sldId id="417" r:id="rId31"/>
    <p:sldId id="436" r:id="rId32"/>
    <p:sldId id="418" r:id="rId33"/>
    <p:sldId id="437" r:id="rId34"/>
    <p:sldId id="438" r:id="rId35"/>
    <p:sldId id="439" r:id="rId36"/>
    <p:sldId id="419" r:id="rId37"/>
    <p:sldId id="440" r:id="rId38"/>
    <p:sldId id="441" r:id="rId39"/>
    <p:sldId id="420" r:id="rId40"/>
    <p:sldId id="421" r:id="rId41"/>
    <p:sldId id="422" r:id="rId42"/>
    <p:sldId id="287" r:id="rId4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33C2CF67-9BF0-36C3-EEE1-09B84C3469D6}" name="BELLEMIN SANDRA" initials="SB" userId="S::SBELLEMIN@editions-hatier.fr::5fe4e071-d3f4-40df-970f-ee8fcf898346" providerId="AD"/>
  <p188:author id="{99329D8D-736E-127F-056B-D92D91D3CEEB}" name="Harmonie Rossi Tessier" initials="HRT" userId="ce3dc0babca3d520" providerId="Windows Live"/>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99B08BAC-A5CC-5B93-C974-BC3036FFCE66}" name="yaelb06" initials="ya" userId="S::yaelb06_yahoo.fr#ext#@hachette.onmicrosoft.com::178ef0ed-7e4d-4a1d-b478-d626cbda7b77" providerId="AD"/>
  <p188:author id="{2EACF4B5-B5D6-1F77-434B-4ACC816D40DA}" name="Caroline HACHE" initials="CH" userId="Caroline HACHE" providerId="None"/>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7" name="Christophe" initials="cd" lastIdx="1" clrIdx="7"/>
  <p:cmAuthor id="1" name="jennifer r" initials="" lastIdx="10" clrIdx="1"/>
  <p:cmAuthor id="8" name="pauline.negrellion" initials="pa" lastIdx="3" clrIdx="8"/>
  <p:cmAuthor id="2" name="Catherine MALLARD" initials="" lastIdx="7" clrIdx="2"/>
  <p:cmAuthor id="9" name="jennifer riviere" initials="jr" lastIdx="15" clrIdx="9"/>
  <p:cmAuthor id="3" name="Pauline Negrel-Lion" initials="" lastIdx="10" clrIdx="3"/>
  <p:cmAuthor id="10" name="yaelb06" initials="ya" lastIdx="1" clrIdx="10"/>
  <p:cmAuthor id="4" name="HACHE Caroline" initials="" lastIdx="3" clrIdx="4"/>
  <p:cmAuthor id="11" name="Christophe Dracos" initials="CD" lastIdx="13" clrIdx="11"/>
  <p:cmAuthor id="5" name="Harmonie Tessier" initials="" lastIdx="3" clrIdx="5"/>
  <p:cmAuthor id="6" name="Utilisateur de Microsoft Office" initials="Office"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ADA"/>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32FC0B-ADB7-4C86-9038-F55BA2409D81}" v="7" dt="2025-12-19T11:05:54.9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65" autoAdjust="0"/>
    <p:restoredTop sz="77830" autoAdjust="0"/>
  </p:normalViewPr>
  <p:slideViewPr>
    <p:cSldViewPr snapToGrid="0">
      <p:cViewPr>
        <p:scale>
          <a:sx n="75" d="100"/>
          <a:sy n="75" d="100"/>
        </p:scale>
        <p:origin x="1968" y="312"/>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55" Type="http://customschemas.google.com/relationships/presentationmetadata" Target="meta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56" Type="http://schemas.openxmlformats.org/officeDocument/2006/relationships/commentAuthors" Target="commentAuthors.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dirty="0"/>
              <a:t>Aujourd’hui, nous allons mesurer</a:t>
            </a:r>
            <a:r>
              <a:rPr lang="fr-FR" i="1" baseline="0" dirty="0"/>
              <a:t> des longueurs de bandes.</a:t>
            </a:r>
            <a:endParaRPr lang="fr-FR" i="1" dirty="0"/>
          </a:p>
        </p:txBody>
      </p:sp>
      <p:sp>
        <p:nvSpPr>
          <p:cNvPr id="104" name="Google Shape;104;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59448A96-74F6-01F3-89AF-F0E56B63369F}"/>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9571BA68-8804-DC5C-02F9-281FB58E65D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1D09B271-6635-F471-ECF4-54DF4D75F28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fr-FR" b="0" i="0" baseline="0" dirty="0"/>
          </a:p>
        </p:txBody>
      </p:sp>
      <p:sp>
        <p:nvSpPr>
          <p:cNvPr id="114" name="Google Shape;114;p2:notes">
            <a:extLst>
              <a:ext uri="{FF2B5EF4-FFF2-40B4-BE49-F238E27FC236}">
                <a16:creationId xmlns:a16="http://schemas.microsoft.com/office/drawing/2014/main" id="{76F5ABC4-5A28-6080-FE56-5B04DD399B2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a:t>
            </a:fld>
            <a:endParaRPr/>
          </a:p>
        </p:txBody>
      </p:sp>
    </p:spTree>
    <p:extLst>
      <p:ext uri="{BB962C8B-B14F-4D97-AF65-F5344CB8AC3E}">
        <p14:creationId xmlns:p14="http://schemas.microsoft.com/office/powerpoint/2010/main" val="1121032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t>Réponse attendue </a:t>
                </a:r>
                <a:r>
                  <a:rPr lang="fr-FR" dirty="0"/>
                  <a:t>: 1 unité</a:t>
                </a:r>
                <a:r>
                  <a:rPr lang="fr-FR" baseline="0" dirty="0"/>
                  <a:t> + </a:t>
                </a:r>
                <a:r>
                  <a:rPr lang="fr-FR" dirty="0"/>
                  <a:t>1/4 d’unité.</a:t>
                </a:r>
              </a:p>
              <a:p>
                <a:pPr marL="0" lvl="0" indent="0" algn="l" rtl="0">
                  <a:spcBef>
                    <a:spcPts val="0"/>
                  </a:spcBef>
                  <a:spcAft>
                    <a:spcPts val="0"/>
                  </a:spcAft>
                  <a:buNone/>
                </a:pPr>
                <a:r>
                  <a:rPr lang="fr-FR" dirty="0"/>
                  <a:t>Même démarche en pliant la bande en quatre parts égales. Si un élève utilise un pliage en huitièmes,</a:t>
                </a:r>
                <a:r>
                  <a:rPr lang="fr-FR" baseline="0" dirty="0"/>
                  <a:t> indiquer que la méthode est correcte mais inviter-le à utiliser un pliage plus simple en quarts qui permet d’avoir la bonne longueur.</a:t>
                </a:r>
                <a:endParaRPr lang="fr-FR"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11</a:t>
            </a:fld>
            <a:endParaRPr/>
          </a:p>
        </p:txBody>
      </p:sp>
    </p:spTree>
    <p:extLst>
      <p:ext uri="{BB962C8B-B14F-4D97-AF65-F5344CB8AC3E}">
        <p14:creationId xmlns:p14="http://schemas.microsoft.com/office/powerpoint/2010/main" val="1836006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305D0522-CC25-8C73-015E-5EE639BF4942}"/>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1DC96523-210C-E27E-4106-FD0D61BE03B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87F7EEF2-E7A7-11BA-05EF-E8A358C08BB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dirty="0"/>
              <a:t>Correction illustrée.</a:t>
            </a:r>
            <a:endParaRPr lang="fr-FR" b="0" i="0" baseline="0" dirty="0"/>
          </a:p>
        </p:txBody>
      </p:sp>
      <p:sp>
        <p:nvSpPr>
          <p:cNvPr id="114" name="Google Shape;114;p2:notes">
            <a:extLst>
              <a:ext uri="{FF2B5EF4-FFF2-40B4-BE49-F238E27FC236}">
                <a16:creationId xmlns:a16="http://schemas.microsoft.com/office/drawing/2014/main" id="{66864ADD-C60F-FD7D-F1B8-CC61FF18067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12</a:t>
            </a:fld>
            <a:endParaRPr/>
          </a:p>
        </p:txBody>
      </p:sp>
    </p:spTree>
    <p:extLst>
      <p:ext uri="{BB962C8B-B14F-4D97-AF65-F5344CB8AC3E}">
        <p14:creationId xmlns:p14="http://schemas.microsoft.com/office/powerpoint/2010/main" val="2208647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305D0522-CC25-8C73-015E-5EE639BF4942}"/>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1DC96523-210C-E27E-4106-FD0D61BE03B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87F7EEF2-E7A7-11BA-05EF-E8A358C08BB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fr-FR" b="0" i="0" baseline="0" dirty="0"/>
          </a:p>
        </p:txBody>
      </p:sp>
      <p:sp>
        <p:nvSpPr>
          <p:cNvPr id="114" name="Google Shape;114;p2:notes">
            <a:extLst>
              <a:ext uri="{FF2B5EF4-FFF2-40B4-BE49-F238E27FC236}">
                <a16:creationId xmlns:a16="http://schemas.microsoft.com/office/drawing/2014/main" id="{66864ADD-C60F-FD7D-F1B8-CC61FF18067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13</a:t>
            </a:fld>
            <a:endParaRPr/>
          </a:p>
        </p:txBody>
      </p:sp>
    </p:spTree>
    <p:extLst>
      <p:ext uri="{BB962C8B-B14F-4D97-AF65-F5344CB8AC3E}">
        <p14:creationId xmlns:p14="http://schemas.microsoft.com/office/powerpoint/2010/main" val="2019552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1" u="none" baseline="0" dirty="0"/>
              <a:t>Nous allons maintenant utiliser comme règle une bande pliée en dix parts égales. On aura donc des dixièmes. C’est un partage qui est très important dans notre système de numération. De la même manière que lorsqu’on fait des paquets de 10 pour passer d’une unité de numération à une autre, on utilisera un partage en dix parts égales pour mesurer des longueurs. Pliez votre bande grise en dix parts égales. </a:t>
            </a:r>
          </a:p>
          <a:p>
            <a:pPr marL="0"/>
            <a:r>
              <a:rPr lang="fr-FR" i="0" u="none" baseline="0" dirty="0"/>
              <a:t>Laisser un temps de recherche (30 sec environ), puis engager une discussion pour conclure que ce pliage est difficile à réaliser</a:t>
            </a:r>
          </a:p>
          <a:p>
            <a:pPr marL="0"/>
            <a:r>
              <a:rPr lang="fr-FR" i="1" u="none" baseline="0" dirty="0"/>
              <a:t>Vous allez prendre une règle qui est déjà graduée en dixièmes qui se trouve dans votre matériel.</a:t>
            </a:r>
          </a:p>
        </p:txBody>
      </p:sp>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14</a:t>
            </a:fld>
            <a:endParaRPr/>
          </a:p>
        </p:txBody>
      </p:sp>
    </p:spTree>
    <p:extLst>
      <p:ext uri="{BB962C8B-B14F-4D97-AF65-F5344CB8AC3E}">
        <p14:creationId xmlns:p14="http://schemas.microsoft.com/office/powerpoint/2010/main" val="1792979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u="none" baseline="0" dirty="0"/>
                  <a:t>Distribuer la règle graduée en dixièmes du matériel encarté à chaque élève et la faire décrire. Insister sur l’unité (montrer la longueur de cette unité en bornant avec vos mains la longueur totale de la bande) et la graduation en dixièmes. Demander aux élèves de montrer une longueur de 3 dixièmes entre deux doigts d’une main. Ce ne sera pas précis mais la discussion fera émerger de bien positionner un doigt sur le « 0 » et l’autre sur le « 3/10 », idem avec une longueur de 8 dixièmes puis 10 dixièmes où un échange collectif fera émerger l’égalité de 10 dixièmes avec 1 unité.</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1" u="none" baseline="0" dirty="0" smtClean="0"/>
                  <a:t>Tout d’abord regardons la règle que vous allez utiliser. </a:t>
                </a:r>
                <a:r>
                  <a:rPr lang="fr-FR" u="none" baseline="0" dirty="0" smtClean="0"/>
                  <a:t>Rappeler qu’aujourd’hui, les élèves vont utiliser une règle particulière : une règle qui représente une unité (montrer la longueur de cette unité en bornant avec vos mains la bande) et que celle-ci est graduée en dixièmes. Distribuer les règles graduées en dixièmes à chaque élève. Faire décrire la règle graduée par les élèves. </a:t>
                </a:r>
              </a:p>
              <a:p>
                <a:pPr marL="0"/>
                <a:r>
                  <a:rPr lang="fr-FR" u="none" baseline="0" dirty="0" smtClean="0"/>
                  <a:t>Demander </a:t>
                </a:r>
                <a:r>
                  <a:rPr lang="fr-FR" u="none" baseline="0" dirty="0" smtClean="0"/>
                  <a:t>aux élèves de montrer une longueur de 3 dixièmes avec le pouce et l’index d’une main. Ce ne sera pas précis  mais la discussion fera émerger de bien positionner le pouce sur le « 0 » et l’index sur le «  </a:t>
                </a:r>
                <a:r>
                  <a:rPr lang="fr-FR" sz="1200" b="0" i="0" u="none" strike="noStrike" cap="none" smtClean="0">
                    <a:solidFill>
                      <a:schemeClr val="dk1"/>
                    </a:solidFill>
                    <a:effectLst/>
                    <a:latin typeface="Cambria Math" charset="0"/>
                    <a:ea typeface="Calibri"/>
                    <a:cs typeface="Calibri"/>
                    <a:sym typeface="Calibri"/>
                  </a:rPr>
                  <a:t>3/10</a:t>
                </a:r>
                <a:r>
                  <a:rPr lang="fr-FR" u="none" baseline="0" dirty="0" smtClean="0"/>
                  <a:t> », idem avec une longueur de 8 dixièmes puis 10 dixièmes où un échange collectif fera émerger </a:t>
                </a:r>
                <a:r>
                  <a:rPr lang="fr-FR" u="none" baseline="0" dirty="0" smtClean="0"/>
                  <a:t>l’égalité de 10 dixièmes avec </a:t>
                </a:r>
                <a:r>
                  <a:rPr lang="fr-FR" u="none" baseline="0" dirty="0" smtClean="0"/>
                  <a:t>1 unité.</a:t>
                </a:r>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15</a:t>
            </a:fld>
            <a:endParaRPr/>
          </a:p>
        </p:txBody>
      </p:sp>
    </p:spTree>
    <p:extLst>
      <p:ext uri="{BB962C8B-B14F-4D97-AF65-F5344CB8AC3E}">
        <p14:creationId xmlns:p14="http://schemas.microsoft.com/office/powerpoint/2010/main" val="838041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a:t>Distribuer la fiche </a:t>
                </a:r>
                <a:r>
                  <a:rPr lang="fr-FR" i="0" u="none" baseline="0" dirty="0" err="1"/>
                  <a:t>photocopiable</a:t>
                </a:r>
                <a:r>
                  <a:rPr lang="fr-FR" i="0" u="none" baseline="0" dirty="0"/>
                  <a:t> n° 56B. </a:t>
                </a:r>
                <a:r>
                  <a:rPr lang="fr-FR" i="1" u="none" baseline="0" dirty="0"/>
                  <a:t>Mesurez la bande E avec la règle graduée. Combien de dixièmes mesure la longueur de la bande E</a:t>
                </a:r>
                <a:r>
                  <a:rPr lang="fr-FR" i="1" dirty="0"/>
                  <a:t> </a:t>
                </a:r>
                <a:r>
                  <a:rPr lang="fr-FR" i="1" u="none" baseline="0" dirty="0"/>
                  <a:t>?</a:t>
                </a:r>
              </a:p>
              <a:p>
                <a:pPr marL="0"/>
                <a:r>
                  <a:rPr lang="fr-FR" i="0" u="none" baseline="0" dirty="0"/>
                  <a:t>Laisser un temps de recherche individuelle sans donner plus d’explicitations. Circuler pour repérer les propositions intéressantes à traiter en collectif. Collecter ces propositions au tableau en interrogeant les élèves puis les faire discuter en demandant des justifications.</a:t>
                </a:r>
              </a:p>
              <a:p>
                <a:pPr marL="0"/>
                <a:endParaRPr lang="fr-FR" i="0" u="none" baseline="0" dirty="0"/>
              </a:p>
              <a:p>
                <a:pPr marL="0" lvl="0" indent="0" algn="l" rtl="0">
                  <a:spcBef>
                    <a:spcPts val="0"/>
                  </a:spcBef>
                  <a:spcAft>
                    <a:spcPts val="0"/>
                  </a:spcAft>
                  <a:buNone/>
                </a:pPr>
                <a:endParaRPr lang="fr-FR" dirty="0"/>
              </a:p>
              <a:p>
                <a:pPr marL="0" lvl="0" indent="0" algn="l" rtl="0">
                  <a:spcBef>
                    <a:spcPts val="0"/>
                  </a:spcBef>
                  <a:spcAft>
                    <a:spcPts val="0"/>
                  </a:spcAft>
                  <a:buNone/>
                </a:pPr>
                <a:endParaRPr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4/10</a:t>
                </a:r>
                <a:r>
                  <a:rPr lang="fr-FR" i="0" u="none" baseline="0" dirty="0" smtClean="0"/>
                  <a:t> </a:t>
                </a:r>
                <a:r>
                  <a:rPr lang="fr-FR" i="0" baseline="0" dirty="0" smtClean="0"/>
                  <a:t>d’unité</a:t>
                </a:r>
                <a:endParaRPr lang="fr-FR" i="0" u="none" baseline="0" dirty="0" smtClean="0"/>
              </a:p>
              <a:p>
                <a:pPr marL="0"/>
                <a:r>
                  <a:rPr lang="fr-FR" i="0" u="none" baseline="0" dirty="0" smtClean="0"/>
                  <a:t>Conclure </a:t>
                </a:r>
                <a:r>
                  <a:rPr lang="fr-FR" i="0" u="none" baseline="0" dirty="0" smtClean="0"/>
                  <a:t>la discussion par la mesure exacte de</a:t>
                </a:r>
                <a:r>
                  <a:rPr lang="fr-FR" sz="1200" b="0" i="0" u="none" strike="noStrike" cap="none" smtClean="0">
                    <a:solidFill>
                      <a:schemeClr val="dk1"/>
                    </a:solidFill>
                    <a:effectLst/>
                    <a:latin typeface="Cambria Math" charset="0"/>
                    <a:ea typeface="Calibri"/>
                    <a:cs typeface="Calibri"/>
                    <a:sym typeface="Calibri"/>
                  </a:rPr>
                  <a:t>  4/10   </a:t>
                </a:r>
                <a:r>
                  <a:rPr lang="fr-FR" i="0" u="none" baseline="0" dirty="0" smtClean="0"/>
                  <a:t>et écrire sous la bande « a = </a:t>
                </a:r>
                <a:r>
                  <a:rPr lang="fr-FR" sz="1200" b="0" i="0" u="none" strike="noStrike" cap="none" smtClean="0">
                    <a:solidFill>
                      <a:schemeClr val="dk1"/>
                    </a:solidFill>
                    <a:effectLst/>
                    <a:latin typeface="Cambria Math" charset="0"/>
                    <a:ea typeface="Calibri"/>
                    <a:cs typeface="Calibri"/>
                    <a:sym typeface="Calibri"/>
                  </a:rPr>
                  <a:t>4/10</a:t>
                </a:r>
                <a:r>
                  <a:rPr lang="fr-FR" sz="1200" b="0" i="0" u="none" strike="noStrike" cap="none" dirty="0" smtClean="0">
                    <a:solidFill>
                      <a:schemeClr val="dk1"/>
                    </a:solidFill>
                    <a:effectLst/>
                    <a:ea typeface="Calibri"/>
                    <a:cs typeface="Calibri"/>
                    <a:sym typeface="Calibri"/>
                  </a:rPr>
                  <a:t> ». </a:t>
                </a:r>
                <a:r>
                  <a:rPr lang="fr-FR" sz="1200" b="0" i="0" u="none" strike="noStrike" cap="none" dirty="0" smtClean="0">
                    <a:solidFill>
                      <a:schemeClr val="dk1"/>
                    </a:solidFill>
                    <a:effectLst/>
                    <a:ea typeface="Calibri"/>
                    <a:cs typeface="Calibri"/>
                    <a:sym typeface="Calibri"/>
                  </a:rPr>
                  <a:t>Montrer la longueur de la bande</a:t>
                </a:r>
                <a:r>
                  <a:rPr lang="fr-FR" sz="1200" b="0" i="0" u="none" strike="noStrike" cap="none" baseline="0" dirty="0" smtClean="0">
                    <a:solidFill>
                      <a:schemeClr val="dk1"/>
                    </a:solidFill>
                    <a:effectLst/>
                    <a:ea typeface="Calibri"/>
                    <a:cs typeface="Calibri"/>
                    <a:sym typeface="Calibri"/>
                  </a:rPr>
                  <a:t> en la montrant avec vos mains. </a:t>
                </a:r>
                <a:r>
                  <a:rPr lang="fr-FR" sz="1200" b="0" i="0" u="none" strike="noStrike" cap="none" dirty="0" smtClean="0">
                    <a:solidFill>
                      <a:schemeClr val="dk1"/>
                    </a:solidFill>
                    <a:effectLst/>
                    <a:ea typeface="Calibri"/>
                    <a:cs typeface="Calibri"/>
                    <a:sym typeface="Calibri"/>
                  </a:rPr>
                  <a:t>Si besoin, demander </a:t>
                </a:r>
                <a:r>
                  <a:rPr lang="fr-FR" sz="1200" b="0" i="0" u="none" strike="noStrike" cap="none" dirty="0" smtClean="0">
                    <a:solidFill>
                      <a:schemeClr val="dk1"/>
                    </a:solidFill>
                    <a:effectLst/>
                    <a:ea typeface="Calibri"/>
                    <a:cs typeface="Calibri"/>
                    <a:sym typeface="Calibri"/>
                  </a:rPr>
                  <a:t>aux élèves de mesurer de nouveau la bande a en positionnant correctement le 0</a:t>
                </a:r>
                <a:r>
                  <a:rPr lang="fr-FR" sz="1200" b="0" i="0" u="none" strike="noStrike" cap="none" baseline="0" dirty="0" smtClean="0">
                    <a:solidFill>
                      <a:schemeClr val="dk1"/>
                    </a:solidFill>
                    <a:effectLst/>
                    <a:ea typeface="Calibri"/>
                    <a:cs typeface="Calibri"/>
                    <a:sym typeface="Calibri"/>
                  </a:rPr>
                  <a:t>. </a:t>
                </a:r>
                <a:endParaRPr lang="fr-FR" sz="1200" b="0" i="0" u="none" strike="noStrike" cap="none" dirty="0" smtClean="0">
                  <a:solidFill>
                    <a:schemeClr val="dk1"/>
                  </a:solidFill>
                  <a:effectLst/>
                  <a:ea typeface="Calibri"/>
                  <a:cs typeface="Calibri"/>
                  <a:sym typeface="Calibri"/>
                </a:endParaRPr>
              </a:p>
              <a:p>
                <a:pPr marL="0"/>
                <a:endParaRPr lang="fr-FR" i="0" u="none" baseline="0" dirty="0" smtClean="0"/>
              </a:p>
              <a:p>
                <a:pPr marL="0" lvl="0" indent="0" algn="l" rtl="0">
                  <a:spcBef>
                    <a:spcPts val="0"/>
                  </a:spcBef>
                  <a:spcAft>
                    <a:spcPts val="0"/>
                  </a:spcAft>
                  <a:buNone/>
                </a:pP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16</a:t>
            </a:fld>
            <a:endParaRPr/>
          </a:p>
        </p:txBody>
      </p:sp>
    </p:spTree>
    <p:extLst>
      <p:ext uri="{BB962C8B-B14F-4D97-AF65-F5344CB8AC3E}">
        <p14:creationId xmlns:p14="http://schemas.microsoft.com/office/powerpoint/2010/main" val="11442876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dirty="0"/>
                  <a:t>Réponse attendue </a:t>
                </a:r>
                <a:r>
                  <a:rPr lang="fr-FR" i="0" u="none" baseline="0" dirty="0"/>
                  <a:t>: 4/10 </a:t>
                </a:r>
                <a:r>
                  <a:rPr lang="fr-FR" i="0" baseline="0" dirty="0"/>
                  <a:t>d’unité.</a:t>
                </a:r>
                <a:endParaRPr lang="fr-FR" i="0" u="none" baseline="0" dirty="0"/>
              </a:p>
              <a:p>
                <a:pPr marL="0"/>
                <a:r>
                  <a:rPr lang="fr-FR" i="0" u="none" baseline="0" dirty="0"/>
                  <a:t>Conclure la discussion par la mesure exacte de 4/10 et écrire sur les pointillés « 4/10 </a:t>
                </a:r>
                <a:r>
                  <a:rPr lang="fr-FR" sz="1200" b="0" i="0" u="none" strike="noStrike" cap="none" dirty="0">
                    <a:solidFill>
                      <a:schemeClr val="dk1"/>
                    </a:solidFill>
                    <a:effectLst/>
                    <a:ea typeface="Calibri"/>
                    <a:cs typeface="Calibri"/>
                    <a:sym typeface="Calibri"/>
                  </a:rPr>
                  <a:t>d’unité». Borner la longueur de la bande</a:t>
                </a:r>
                <a:r>
                  <a:rPr lang="fr-FR" sz="1200" b="0" i="0" u="none" strike="noStrike" cap="none" baseline="0" dirty="0">
                    <a:solidFill>
                      <a:schemeClr val="dk1"/>
                    </a:solidFill>
                    <a:effectLst/>
                    <a:ea typeface="Calibri"/>
                    <a:cs typeface="Calibri"/>
                    <a:sym typeface="Calibri"/>
                  </a:rPr>
                  <a:t> en la montrant avec vos mains. </a:t>
                </a:r>
                <a:r>
                  <a:rPr lang="fr-FR" sz="1200" b="0" i="0" u="none" strike="noStrike" cap="none" dirty="0">
                    <a:solidFill>
                      <a:schemeClr val="dk1"/>
                    </a:solidFill>
                    <a:effectLst/>
                    <a:ea typeface="Calibri"/>
                    <a:cs typeface="Calibri"/>
                    <a:sym typeface="Calibri"/>
                  </a:rPr>
                  <a:t>Si besoin, demander aux élèves de mesurer de nouveau la bande E en positionnant correctement le 0</a:t>
                </a:r>
                <a:r>
                  <a:rPr lang="fr-FR" sz="1200" b="0" i="0" u="none" strike="noStrike" cap="none" baseline="0" dirty="0">
                    <a:solidFill>
                      <a:schemeClr val="dk1"/>
                    </a:solidFill>
                    <a:effectLst/>
                    <a:ea typeface="Calibri"/>
                    <a:cs typeface="Calibri"/>
                    <a:sym typeface="Calibri"/>
                  </a:rPr>
                  <a:t>. </a:t>
                </a:r>
              </a:p>
              <a:p>
                <a:pPr marL="0"/>
                <a:r>
                  <a:rPr lang="fr-FR" i="0" u="none" baseline="0" dirty="0"/>
                  <a:t>Insister sur le positionnement de la règle graduée par rapport à la bande à mesurer en faisant le lien avec la règle graduée en centimètre : positionnement du 0 au début de la bande, etc.</a:t>
                </a:r>
              </a:p>
              <a:p>
                <a:pPr marL="0" lvl="0" indent="0" algn="l" rtl="0">
                  <a:spcBef>
                    <a:spcPts val="0"/>
                  </a:spcBef>
                  <a:spcAft>
                    <a:spcPts val="0"/>
                  </a:spcAft>
                  <a:buNone/>
                </a:pPr>
                <a:endParaRPr lang="fr-FR" dirty="0"/>
              </a:p>
              <a:p>
                <a:pPr marL="0"/>
                <a:endParaRPr lang="fr-FR" sz="1200" b="0" i="0" u="none" strike="noStrike" cap="none" dirty="0">
                  <a:solidFill>
                    <a:schemeClr val="dk1"/>
                  </a:solidFill>
                  <a:effectLst/>
                  <a:ea typeface="Calibri"/>
                  <a:cs typeface="Calibri"/>
                  <a:sym typeface="Calibri"/>
                </a:endParaRPr>
              </a:p>
              <a:p>
                <a:pPr marL="0"/>
                <a:endParaRPr lang="fr-FR" i="0" u="none" baseline="0" dirty="0"/>
              </a:p>
              <a:p>
                <a:pPr marL="0" lvl="0" indent="0" algn="l" rtl="0">
                  <a:spcBef>
                    <a:spcPts val="0"/>
                  </a:spcBef>
                  <a:spcAft>
                    <a:spcPts val="0"/>
                  </a:spcAft>
                  <a:buNone/>
                </a:pPr>
                <a:endParaRPr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4/10</a:t>
                </a:r>
                <a:r>
                  <a:rPr lang="fr-FR" i="0" u="none" baseline="0" dirty="0" smtClean="0"/>
                  <a:t> </a:t>
                </a:r>
                <a:r>
                  <a:rPr lang="fr-FR" i="0" baseline="0" dirty="0" smtClean="0"/>
                  <a:t>d’unité</a:t>
                </a:r>
                <a:endParaRPr lang="fr-FR" i="0" u="none" baseline="0" dirty="0" smtClean="0"/>
              </a:p>
              <a:p>
                <a:pPr marL="0"/>
                <a:r>
                  <a:rPr lang="fr-FR" i="0" u="none" baseline="0" dirty="0" smtClean="0"/>
                  <a:t>Conclure </a:t>
                </a:r>
                <a:r>
                  <a:rPr lang="fr-FR" i="0" u="none" baseline="0" dirty="0" smtClean="0"/>
                  <a:t>la discussion par la mesure exacte de</a:t>
                </a:r>
                <a:r>
                  <a:rPr lang="fr-FR" sz="1200" b="0" i="0" u="none" strike="noStrike" cap="none" smtClean="0">
                    <a:solidFill>
                      <a:schemeClr val="dk1"/>
                    </a:solidFill>
                    <a:effectLst/>
                    <a:latin typeface="Cambria Math" charset="0"/>
                    <a:ea typeface="Calibri"/>
                    <a:cs typeface="Calibri"/>
                    <a:sym typeface="Calibri"/>
                  </a:rPr>
                  <a:t>  4/10   </a:t>
                </a:r>
                <a:r>
                  <a:rPr lang="fr-FR" i="0" u="none" baseline="0" dirty="0" smtClean="0"/>
                  <a:t>et écrire sous la bande « a = </a:t>
                </a:r>
                <a:r>
                  <a:rPr lang="fr-FR" sz="1200" b="0" i="0" u="none" strike="noStrike" cap="none" smtClean="0">
                    <a:solidFill>
                      <a:schemeClr val="dk1"/>
                    </a:solidFill>
                    <a:effectLst/>
                    <a:latin typeface="Cambria Math" charset="0"/>
                    <a:ea typeface="Calibri"/>
                    <a:cs typeface="Calibri"/>
                    <a:sym typeface="Calibri"/>
                  </a:rPr>
                  <a:t>4/10</a:t>
                </a:r>
                <a:r>
                  <a:rPr lang="fr-FR" sz="1200" b="0" i="0" u="none" strike="noStrike" cap="none" dirty="0" smtClean="0">
                    <a:solidFill>
                      <a:schemeClr val="dk1"/>
                    </a:solidFill>
                    <a:effectLst/>
                    <a:ea typeface="Calibri"/>
                    <a:cs typeface="Calibri"/>
                    <a:sym typeface="Calibri"/>
                  </a:rPr>
                  <a:t> ». </a:t>
                </a:r>
                <a:r>
                  <a:rPr lang="fr-FR" sz="1200" b="0" i="0" u="none" strike="noStrike" cap="none" dirty="0" smtClean="0">
                    <a:solidFill>
                      <a:schemeClr val="dk1"/>
                    </a:solidFill>
                    <a:effectLst/>
                    <a:ea typeface="Calibri"/>
                    <a:cs typeface="Calibri"/>
                    <a:sym typeface="Calibri"/>
                  </a:rPr>
                  <a:t>Montrer la longueur de la bande</a:t>
                </a:r>
                <a:r>
                  <a:rPr lang="fr-FR" sz="1200" b="0" i="0" u="none" strike="noStrike" cap="none" baseline="0" dirty="0" smtClean="0">
                    <a:solidFill>
                      <a:schemeClr val="dk1"/>
                    </a:solidFill>
                    <a:effectLst/>
                    <a:ea typeface="Calibri"/>
                    <a:cs typeface="Calibri"/>
                    <a:sym typeface="Calibri"/>
                  </a:rPr>
                  <a:t> en la montrant avec vos mains. </a:t>
                </a:r>
                <a:r>
                  <a:rPr lang="fr-FR" sz="1200" b="0" i="0" u="none" strike="noStrike" cap="none" dirty="0" smtClean="0">
                    <a:solidFill>
                      <a:schemeClr val="dk1"/>
                    </a:solidFill>
                    <a:effectLst/>
                    <a:ea typeface="Calibri"/>
                    <a:cs typeface="Calibri"/>
                    <a:sym typeface="Calibri"/>
                  </a:rPr>
                  <a:t>Si besoin, demander </a:t>
                </a:r>
                <a:r>
                  <a:rPr lang="fr-FR" sz="1200" b="0" i="0" u="none" strike="noStrike" cap="none" dirty="0" smtClean="0">
                    <a:solidFill>
                      <a:schemeClr val="dk1"/>
                    </a:solidFill>
                    <a:effectLst/>
                    <a:ea typeface="Calibri"/>
                    <a:cs typeface="Calibri"/>
                    <a:sym typeface="Calibri"/>
                  </a:rPr>
                  <a:t>aux élèves de mesurer de nouveau la bande a en positionnant correctement le 0</a:t>
                </a:r>
                <a:r>
                  <a:rPr lang="fr-FR" sz="1200" b="0" i="0" u="none" strike="noStrike" cap="none" baseline="0" dirty="0" smtClean="0">
                    <a:solidFill>
                      <a:schemeClr val="dk1"/>
                    </a:solidFill>
                    <a:effectLst/>
                    <a:ea typeface="Calibri"/>
                    <a:cs typeface="Calibri"/>
                    <a:sym typeface="Calibri"/>
                  </a:rPr>
                  <a:t>. </a:t>
                </a:r>
                <a:endParaRPr lang="fr-FR" sz="1200" b="0" i="0" u="none" strike="noStrike" cap="none" dirty="0" smtClean="0">
                  <a:solidFill>
                    <a:schemeClr val="dk1"/>
                  </a:solidFill>
                  <a:effectLst/>
                  <a:ea typeface="Calibri"/>
                  <a:cs typeface="Calibri"/>
                  <a:sym typeface="Calibri"/>
                </a:endParaRPr>
              </a:p>
              <a:p>
                <a:pPr marL="0"/>
                <a:endParaRPr lang="fr-FR" i="0" u="none" baseline="0" dirty="0" smtClean="0"/>
              </a:p>
              <a:p>
                <a:pPr marL="0" lvl="0" indent="0" algn="l" rtl="0">
                  <a:spcBef>
                    <a:spcPts val="0"/>
                  </a:spcBef>
                  <a:spcAft>
                    <a:spcPts val="0"/>
                  </a:spcAft>
                  <a:buNone/>
                </a:pP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17</a:t>
            </a:fld>
            <a:endParaRPr/>
          </a:p>
        </p:txBody>
      </p:sp>
    </p:spTree>
    <p:extLst>
      <p:ext uri="{BB962C8B-B14F-4D97-AF65-F5344CB8AC3E}">
        <p14:creationId xmlns:p14="http://schemas.microsoft.com/office/powerpoint/2010/main" val="1598835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75C4A7FE-DCF1-FE11-4B2E-FA6B6CA2EAEB}"/>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BFD52349-4E4F-6947-AF23-8F77C2D05F0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707225CA-73E8-E7A4-33D3-5FC5129E457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defRPr/>
            </a:pPr>
            <a:r>
              <a:rPr lang="fr-FR" dirty="0"/>
              <a:t>Même démarche.</a:t>
            </a:r>
            <a:endParaRPr lang="en-US" dirty="0"/>
          </a:p>
          <a:p>
            <a:pPr marL="0" marR="0" lvl="0" indent="-228600" algn="l" defTabSz="914400">
              <a:lnSpc>
                <a:spcPct val="100000"/>
              </a:lnSpc>
              <a:spcBef>
                <a:spcPts val="0"/>
              </a:spcBef>
              <a:spcAft>
                <a:spcPts val="0"/>
              </a:spcAft>
              <a:buSzPts val="1400"/>
              <a:buFont typeface="Arial"/>
              <a:buNone/>
              <a:tabLst/>
              <a:defRPr/>
            </a:pPr>
            <a:endParaRPr lang="fr-FR" sz="1200" b="0" i="0" u="none" strike="noStrike" cap="none" dirty="0">
              <a:solidFill>
                <a:schemeClr val="dk1"/>
              </a:solidFill>
              <a:effectLst/>
              <a:ea typeface="Calibri"/>
              <a:cs typeface="Calibri"/>
            </a:endParaRPr>
          </a:p>
        </p:txBody>
      </p:sp>
      <p:sp>
        <p:nvSpPr>
          <p:cNvPr id="114" name="Google Shape;114;p2:notes">
            <a:extLst>
              <a:ext uri="{FF2B5EF4-FFF2-40B4-BE49-F238E27FC236}">
                <a16:creationId xmlns:a16="http://schemas.microsoft.com/office/drawing/2014/main" id="{D31D4F32-FF9C-983C-2EA2-02A22668CF3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18</a:t>
            </a:fld>
            <a:endParaRPr/>
          </a:p>
        </p:txBody>
      </p:sp>
    </p:spTree>
    <p:extLst>
      <p:ext uri="{BB962C8B-B14F-4D97-AF65-F5344CB8AC3E}">
        <p14:creationId xmlns:p14="http://schemas.microsoft.com/office/powerpoint/2010/main" val="29766582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75C4A7FE-DCF1-FE11-4B2E-FA6B6CA2EAEB}"/>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BFD52349-4E4F-6947-AF23-8F77C2D05F0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707225CA-73E8-E7A4-33D3-5FC5129E457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defRPr/>
            </a:pPr>
            <a:r>
              <a:rPr lang="fr-FR" b="1" dirty="0"/>
              <a:t>Réponse attendue </a:t>
            </a:r>
            <a:r>
              <a:rPr lang="fr-FR" dirty="0"/>
              <a:t>: 8/10 d’unité.</a:t>
            </a:r>
            <a:endParaRPr lang="en-US" dirty="0"/>
          </a:p>
          <a:p>
            <a:pPr marL="0" marR="0" lvl="0" indent="-228600" algn="l" defTabSz="914400">
              <a:lnSpc>
                <a:spcPct val="100000"/>
              </a:lnSpc>
              <a:spcBef>
                <a:spcPts val="0"/>
              </a:spcBef>
              <a:spcAft>
                <a:spcPts val="0"/>
              </a:spcAft>
              <a:buSzPts val="1400"/>
              <a:buFont typeface="Arial"/>
              <a:buNone/>
              <a:tabLst/>
              <a:defRPr/>
            </a:pPr>
            <a:endParaRPr lang="fr-FR" sz="1200" b="0" i="0" u="none" strike="noStrike" cap="none" dirty="0">
              <a:solidFill>
                <a:schemeClr val="dk1"/>
              </a:solidFill>
              <a:effectLst/>
              <a:ea typeface="Calibri"/>
              <a:cs typeface="Calibri"/>
            </a:endParaRPr>
          </a:p>
        </p:txBody>
      </p:sp>
      <p:sp>
        <p:nvSpPr>
          <p:cNvPr id="114" name="Google Shape;114;p2:notes">
            <a:extLst>
              <a:ext uri="{FF2B5EF4-FFF2-40B4-BE49-F238E27FC236}">
                <a16:creationId xmlns:a16="http://schemas.microsoft.com/office/drawing/2014/main" id="{D31D4F32-FF9C-983C-2EA2-02A22668CF3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19</a:t>
            </a:fld>
            <a:endParaRPr/>
          </a:p>
        </p:txBody>
      </p:sp>
    </p:spTree>
    <p:extLst>
      <p:ext uri="{BB962C8B-B14F-4D97-AF65-F5344CB8AC3E}">
        <p14:creationId xmlns:p14="http://schemas.microsoft.com/office/powerpoint/2010/main" val="1289748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Lire et expliciter la consigne. </a:t>
                </a:r>
                <a:r>
                  <a:rPr lang="fr-FR" i="1" dirty="0"/>
                  <a:t>Quel</a:t>
                </a:r>
                <a:r>
                  <a:rPr lang="fr-FR" i="1" baseline="0" dirty="0"/>
                  <a:t> matériel allez-vous utiliser ? → une bande grise et des bandes.</a:t>
                </a:r>
                <a:r>
                  <a:rPr lang="fr-FR" dirty="0"/>
                  <a:t> </a:t>
                </a:r>
                <a:r>
                  <a:rPr lang="fr-FR" i="1" dirty="0"/>
                  <a:t>La</a:t>
                </a:r>
                <a:r>
                  <a:rPr lang="fr-FR" i="1" baseline="0" dirty="0"/>
                  <a:t> bande grise est l’unité, elle vaut 1</a:t>
                </a:r>
                <a:r>
                  <a:rPr lang="fr-FR" i="0" baseline="0" dirty="0"/>
                  <a:t> (la pointer)</a:t>
                </a:r>
                <a:r>
                  <a:rPr lang="fr-FR" i="1" baseline="0" dirty="0"/>
                  <a:t>. Pour s’en rappeler, un symbole en haut à droite représentera cette bande unité.</a:t>
                </a:r>
                <a:endParaRPr lang="fr-FR"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aseline="0" dirty="0"/>
                  <a:t>Distribuer les 4 bandes A, B, C et D de la fiche photocopiable n° 56A à mesurer.</a:t>
                </a:r>
                <a:endParaRPr lang="fr-FR" dirty="0"/>
              </a:p>
              <a:p>
                <a:pPr marL="0" lvl="0" indent="0" algn="l" rtl="0">
                  <a:spcBef>
                    <a:spcPts val="0"/>
                  </a:spcBef>
                  <a:spcAft>
                    <a:spcPts val="0"/>
                  </a:spcAft>
                  <a:buNone/>
                </a:pPr>
                <a:endParaRPr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a:t>
            </a:fld>
            <a:endParaRPr/>
          </a:p>
        </p:txBody>
      </p:sp>
    </p:spTree>
    <p:extLst>
      <p:ext uri="{BB962C8B-B14F-4D97-AF65-F5344CB8AC3E}">
        <p14:creationId xmlns:p14="http://schemas.microsoft.com/office/powerpoint/2010/main" val="1572741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endParaRPr lang="fr-FR" sz="1200" b="0" i="0" u="none" strike="noStrike" cap="none" dirty="0">
                  <a:solidFill>
                    <a:schemeClr val="dk1"/>
                  </a:solidFill>
                  <a:effectLst/>
                  <a:ea typeface="Calibri"/>
                  <a:cs typeface="Calibri"/>
                  <a:sym typeface="Calibri"/>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a:t>
                </a:r>
                <a:endParaRPr lang="fr-FR" sz="1200" b="0" i="0" u="none" strike="noStrike" cap="none" dirty="0">
                  <a:solidFill>
                    <a:schemeClr val="dk1"/>
                  </a:solidFill>
                  <a:effectLst/>
                  <a:ea typeface="Calibri"/>
                  <a:cs typeface="Calibri"/>
                  <a:sym typeface="Calibri"/>
                </a:endParaRPr>
              </a:p>
              <a:p>
                <a:pPr marL="0"/>
                <a:r>
                  <a:rPr lang="fr-FR" sz="1200" b="0" i="0" u="none" strike="noStrike" cap="none" baseline="0" dirty="0" smtClean="0">
                    <a:solidFill>
                      <a:schemeClr val="dk1"/>
                    </a:solidFill>
                    <a:effectLst/>
                    <a:ea typeface="Calibri"/>
                    <a:cs typeface="Calibri"/>
                    <a:sym typeface="Calibri"/>
                  </a:rPr>
                  <a:t>Lors </a:t>
                </a:r>
                <a:r>
                  <a:rPr lang="fr-FR" sz="1200" b="0" i="0" u="none" strike="noStrike" cap="none" baseline="0" dirty="0" smtClean="0">
                    <a:solidFill>
                      <a:schemeClr val="dk1"/>
                    </a:solidFill>
                    <a:effectLst/>
                    <a:ea typeface="Calibri"/>
                    <a:cs typeface="Calibri"/>
                    <a:sym typeface="Calibri"/>
                  </a:rPr>
                  <a:t>de la discussion collective, devrait apparaitre </a:t>
                </a:r>
                <a:r>
                  <a:rPr lang="fr-FR" sz="1200" b="0" i="0" u="none" strike="noStrike" cap="none" smtClean="0">
                    <a:solidFill>
                      <a:schemeClr val="dk1"/>
                    </a:solidFill>
                    <a:effectLst/>
                    <a:latin typeface="Cambria Math" charset="0"/>
                    <a:ea typeface="Calibri"/>
                    <a:cs typeface="Calibri"/>
                    <a:sym typeface="Calibri"/>
                  </a:rPr>
                  <a:t>10/10</a:t>
                </a:r>
                <a:r>
                  <a:rPr lang="fr-FR" sz="1200" b="0" i="0" u="none" strike="noStrike" cap="none" dirty="0" smtClean="0">
                    <a:solidFill>
                      <a:schemeClr val="dk1"/>
                    </a:solidFill>
                    <a:effectLst/>
                    <a:ea typeface="Calibri"/>
                    <a:cs typeface="Calibri"/>
                    <a:sym typeface="Calibri"/>
                  </a:rPr>
                  <a:t> comme réponse et</a:t>
                </a:r>
                <a:r>
                  <a:rPr lang="fr-FR" sz="1200" b="0" i="0" u="none" strike="noStrike" cap="none" baseline="0" dirty="0" smtClean="0">
                    <a:solidFill>
                      <a:schemeClr val="dk1"/>
                    </a:solidFill>
                    <a:effectLst/>
                    <a:ea typeface="Calibri"/>
                    <a:cs typeface="Calibri"/>
                    <a:sym typeface="Calibri"/>
                  </a:rPr>
                  <a:t> peut-être 1 unité. Si ce n’est pas le cas, il vous faudra introduire que la bande c mesure  </a:t>
                </a:r>
                <a:r>
                  <a:rPr lang="fr-FR" sz="1200" b="0" i="0" u="none" strike="noStrike" cap="none" smtClean="0">
                    <a:solidFill>
                      <a:schemeClr val="dk1"/>
                    </a:solidFill>
                    <a:effectLst/>
                    <a:latin typeface="Cambria Math" charset="0"/>
                    <a:ea typeface="Calibri"/>
                    <a:cs typeface="Calibri"/>
                    <a:sym typeface="Calibri"/>
                  </a:rPr>
                  <a:t>10/10</a:t>
                </a:r>
                <a:r>
                  <a:rPr lang="fr-FR" sz="1200" b="0" i="0" u="none" strike="noStrike" cap="none" dirty="0" smtClean="0">
                    <a:solidFill>
                      <a:schemeClr val="dk1"/>
                    </a:solidFill>
                    <a:effectLst/>
                    <a:ea typeface="Calibri"/>
                    <a:cs typeface="Calibri"/>
                    <a:sym typeface="Calibri"/>
                  </a:rPr>
                  <a:t> , c’est-à-dire 1 unité. Cette</a:t>
                </a:r>
                <a:r>
                  <a:rPr lang="fr-FR" sz="1200" b="0" i="0" u="none" strike="noStrike" cap="none" baseline="0" dirty="0" smtClean="0">
                    <a:solidFill>
                      <a:schemeClr val="dk1"/>
                    </a:solidFill>
                    <a:effectLst/>
                    <a:ea typeface="Calibri"/>
                    <a:cs typeface="Calibri"/>
                    <a:sym typeface="Calibri"/>
                  </a:rPr>
                  <a:t> notation est d’ailleurs à </a:t>
                </a:r>
                <a:r>
                  <a:rPr lang="fr-FR" sz="1200" b="0" i="0" u="none" strike="noStrike" cap="none" baseline="0" dirty="0" smtClean="0">
                    <a:solidFill>
                      <a:schemeClr val="dk1"/>
                    </a:solidFill>
                    <a:effectLst/>
                    <a:ea typeface="Calibri"/>
                    <a:cs typeface="Calibri"/>
                    <a:sym typeface="Calibri"/>
                  </a:rPr>
                  <a:t>privilégier. </a:t>
                </a:r>
                <a:r>
                  <a:rPr lang="fr-FR" sz="1200" b="0" i="0" u="none" strike="noStrike" cap="none" baseline="0" dirty="0" smtClean="0">
                    <a:solidFill>
                      <a:schemeClr val="dk1"/>
                    </a:solidFill>
                    <a:effectLst/>
                    <a:ea typeface="Calibri"/>
                    <a:cs typeface="Calibri"/>
                    <a:sym typeface="Calibri"/>
                  </a:rPr>
                  <a:t>Écrire « 1 unité » sur les pointillés.</a:t>
                </a:r>
                <a:endParaRPr lang="fr-FR" sz="1200" b="0" i="0" u="none" strike="noStrike" cap="none" dirty="0" smtClean="0">
                  <a:solidFill>
                    <a:schemeClr val="dk1"/>
                  </a:solidFill>
                  <a:effectLst/>
                  <a:ea typeface="Calibri"/>
                  <a:cs typeface="Calibri"/>
                  <a:sym typeface="Calibri"/>
                </a:endParaRPr>
              </a:p>
              <a:p>
                <a:pPr marL="0"/>
                <a:endParaRPr lang="fr-FR" i="0" u="none" baseline="0" dirty="0" smtClean="0"/>
              </a:p>
              <a:p>
                <a:pPr marL="0"/>
                <a:endParaRPr lang="fr-FR" sz="1200" b="0" i="0" u="none" strike="noStrike" cap="none" dirty="0" smtClean="0">
                  <a:solidFill>
                    <a:schemeClr val="dk1"/>
                  </a:solidFill>
                  <a:effectLst/>
                  <a:ea typeface="Calibri"/>
                  <a:cs typeface="Calibri"/>
                  <a:sym typeface="Calibri"/>
                </a:endParaRPr>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20</a:t>
            </a:fld>
            <a:endParaRPr/>
          </a:p>
        </p:txBody>
      </p:sp>
    </p:spTree>
    <p:extLst>
      <p:ext uri="{BB962C8B-B14F-4D97-AF65-F5344CB8AC3E}">
        <p14:creationId xmlns:p14="http://schemas.microsoft.com/office/powerpoint/2010/main" val="359107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b="1" i="0" u="none" baseline="0" dirty="0"/>
                  <a:t>Réponse attendue </a:t>
                </a:r>
                <a:r>
                  <a:rPr lang="fr-FR" i="0" u="none" baseline="0" dirty="0"/>
                  <a:t>: </a:t>
                </a:r>
                <a:r>
                  <a:rPr lang="fr-FR" sz="1200" b="0" i="0" u="none" strike="noStrike" cap="none" dirty="0">
                    <a:solidFill>
                      <a:schemeClr val="dk1"/>
                    </a:solidFill>
                    <a:effectLst/>
                    <a:ea typeface="Calibri"/>
                    <a:cs typeface="Calibri"/>
                    <a:sym typeface="Calibri"/>
                  </a:rPr>
                  <a:t>1 unité.</a:t>
                </a:r>
              </a:p>
              <a:p>
                <a:pPr marL="0"/>
                <a:r>
                  <a:rPr lang="fr-FR" sz="1200" b="0" i="0" u="none" strike="noStrike" cap="none" baseline="0" dirty="0">
                    <a:solidFill>
                      <a:schemeClr val="dk1"/>
                    </a:solidFill>
                    <a:effectLst/>
                    <a:ea typeface="Calibri"/>
                    <a:cs typeface="Calibri"/>
                    <a:sym typeface="Calibri"/>
                  </a:rPr>
                  <a:t>Lors de la discussion collective, devrait apparaitre 10/10 c</a:t>
                </a:r>
                <a:r>
                  <a:rPr lang="fr-FR" sz="1200" b="0" i="0" u="none" strike="noStrike" cap="none" dirty="0">
                    <a:solidFill>
                      <a:schemeClr val="dk1"/>
                    </a:solidFill>
                    <a:effectLst/>
                    <a:ea typeface="Calibri"/>
                    <a:cs typeface="Calibri"/>
                    <a:sym typeface="Calibri"/>
                  </a:rPr>
                  <a:t>omme réponse et</a:t>
                </a:r>
                <a:r>
                  <a:rPr lang="fr-FR" sz="1200" b="0" i="0" u="none" strike="noStrike" cap="none" baseline="0" dirty="0">
                    <a:solidFill>
                      <a:schemeClr val="dk1"/>
                    </a:solidFill>
                    <a:effectLst/>
                    <a:ea typeface="Calibri"/>
                    <a:cs typeface="Calibri"/>
                    <a:sym typeface="Calibri"/>
                  </a:rPr>
                  <a:t> peut-être 1 unité. Si ce n’est pas le cas, il vous faudra rappeler que la bande G mesure 10/10</a:t>
                </a:r>
                <a:r>
                  <a:rPr lang="fr-FR" sz="1200" b="0" i="0" u="none" strike="noStrike" cap="none" dirty="0">
                    <a:solidFill>
                      <a:schemeClr val="dk1"/>
                    </a:solidFill>
                    <a:effectLst/>
                    <a:ea typeface="Calibri"/>
                    <a:cs typeface="Calibri"/>
                    <a:sym typeface="Calibri"/>
                  </a:rPr>
                  <a:t>, c’est-à-dire la même longueur que</a:t>
                </a:r>
                <a:r>
                  <a:rPr lang="fr-FR" sz="1200" b="0" i="0" u="none" strike="noStrike" cap="none" baseline="0" dirty="0">
                    <a:solidFill>
                      <a:schemeClr val="dk1"/>
                    </a:solidFill>
                    <a:effectLst/>
                    <a:ea typeface="Calibri"/>
                    <a:cs typeface="Calibri"/>
                    <a:sym typeface="Calibri"/>
                  </a:rPr>
                  <a:t> la bande graduée donc </a:t>
                </a:r>
                <a:r>
                  <a:rPr lang="fr-FR" sz="1200" b="0" i="0" u="none" strike="noStrike" cap="none" dirty="0">
                    <a:solidFill>
                      <a:schemeClr val="dk1"/>
                    </a:solidFill>
                    <a:effectLst/>
                    <a:ea typeface="Calibri"/>
                    <a:cs typeface="Calibri"/>
                    <a:sym typeface="Calibri"/>
                  </a:rPr>
                  <a:t>1 unité</a:t>
                </a:r>
                <a:r>
                  <a:rPr lang="fr-FR" sz="1200" b="0" i="0" u="none" strike="noStrike" cap="none" baseline="0" dirty="0">
                    <a:solidFill>
                      <a:schemeClr val="dk1"/>
                    </a:solidFill>
                    <a:effectLst/>
                    <a:ea typeface="Calibri"/>
                    <a:cs typeface="Calibri"/>
                    <a:sym typeface="Calibri"/>
                  </a:rPr>
                  <a:t> : </a:t>
                </a:r>
                <a:r>
                  <a:rPr lang="fr-FR" sz="1200" b="0" i="1" u="none" strike="noStrike" cap="none" baseline="0" dirty="0">
                    <a:solidFill>
                      <a:schemeClr val="dk1"/>
                    </a:solidFill>
                    <a:effectLst/>
                    <a:ea typeface="Calibri"/>
                    <a:cs typeface="Calibri"/>
                    <a:sym typeface="Calibri"/>
                  </a:rPr>
                  <a:t>je partage l’unité en 10 parts égales (c’est le dénominateur) et je prends 10 parts (c’est le numérateur). Je prends donc la totalité de la bande. 10 dixièmes c’est égal à l’unité, c’est-à-dire 1. </a:t>
                </a:r>
                <a:endParaRPr lang="fr-FR" sz="1200" b="0" i="0" u="none" strike="noStrike" cap="none" baseline="0" dirty="0">
                  <a:solidFill>
                    <a:schemeClr val="dk1"/>
                  </a:solidFill>
                  <a:effectLst/>
                  <a:ea typeface="Calibri"/>
                  <a:cs typeface="Calibri"/>
                  <a:sym typeface="Calibri"/>
                </a:endParaRPr>
              </a:p>
              <a:p>
                <a:pPr marL="0"/>
                <a:r>
                  <a:rPr lang="fr-FR" sz="1200" b="0" i="0" u="none" strike="noStrike" cap="none" baseline="0" dirty="0">
                    <a:solidFill>
                      <a:schemeClr val="dk1"/>
                    </a:solidFill>
                    <a:effectLst/>
                    <a:ea typeface="Calibri"/>
                    <a:cs typeface="Calibri"/>
                    <a:sym typeface="Calibri"/>
                  </a:rPr>
                  <a:t>Écrire « 10/10 d’unité = 1 unité » sur les pointillés.</a:t>
                </a:r>
                <a:endParaRPr lang="fr-FR" sz="1200" b="0" i="0" u="none" strike="noStrike" cap="none" dirty="0">
                  <a:solidFill>
                    <a:schemeClr val="dk1"/>
                  </a:solidFill>
                  <a:effectLst/>
                  <a:ea typeface="Calibri"/>
                  <a:cs typeface="Calibri"/>
                  <a:sym typeface="Calibri"/>
                </a:endParaRPr>
              </a:p>
              <a:p>
                <a:pPr marL="0"/>
                <a:endParaRPr lang="fr-FR" i="0" u="none" baseline="0" dirty="0"/>
              </a:p>
              <a:p>
                <a:pPr marL="0"/>
                <a:endParaRPr lang="fr-FR" sz="1200" b="0" i="0" u="none" strike="noStrike" cap="none" dirty="0">
                  <a:solidFill>
                    <a:schemeClr val="dk1"/>
                  </a:solidFill>
                  <a:effectLst/>
                  <a:ea typeface="Calibri"/>
                  <a:cs typeface="Calibri"/>
                  <a:sym typeface="Calibri"/>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a:t>
                </a:r>
                <a:endParaRPr lang="fr-FR" sz="1200" b="0" i="0" u="none" strike="noStrike" cap="none" dirty="0">
                  <a:solidFill>
                    <a:schemeClr val="dk1"/>
                  </a:solidFill>
                  <a:effectLst/>
                  <a:ea typeface="Calibri"/>
                  <a:cs typeface="Calibri"/>
                  <a:sym typeface="Calibri"/>
                </a:endParaRPr>
              </a:p>
              <a:p>
                <a:pPr marL="0"/>
                <a:r>
                  <a:rPr lang="fr-FR" sz="1200" b="0" i="0" u="none" strike="noStrike" cap="none" baseline="0" dirty="0" smtClean="0">
                    <a:solidFill>
                      <a:schemeClr val="dk1"/>
                    </a:solidFill>
                    <a:effectLst/>
                    <a:ea typeface="Calibri"/>
                    <a:cs typeface="Calibri"/>
                    <a:sym typeface="Calibri"/>
                  </a:rPr>
                  <a:t>Lors </a:t>
                </a:r>
                <a:r>
                  <a:rPr lang="fr-FR" sz="1200" b="0" i="0" u="none" strike="noStrike" cap="none" baseline="0" dirty="0" smtClean="0">
                    <a:solidFill>
                      <a:schemeClr val="dk1"/>
                    </a:solidFill>
                    <a:effectLst/>
                    <a:ea typeface="Calibri"/>
                    <a:cs typeface="Calibri"/>
                    <a:sym typeface="Calibri"/>
                  </a:rPr>
                  <a:t>de la discussion collective, devrait apparaitre </a:t>
                </a:r>
                <a:r>
                  <a:rPr lang="fr-FR" sz="1200" b="0" i="0" u="none" strike="noStrike" cap="none" smtClean="0">
                    <a:solidFill>
                      <a:schemeClr val="dk1"/>
                    </a:solidFill>
                    <a:effectLst/>
                    <a:latin typeface="Cambria Math" charset="0"/>
                    <a:ea typeface="Calibri"/>
                    <a:cs typeface="Calibri"/>
                    <a:sym typeface="Calibri"/>
                  </a:rPr>
                  <a:t>10/10</a:t>
                </a:r>
                <a:r>
                  <a:rPr lang="fr-FR" sz="1200" b="0" i="0" u="none" strike="noStrike" cap="none" dirty="0" smtClean="0">
                    <a:solidFill>
                      <a:schemeClr val="dk1"/>
                    </a:solidFill>
                    <a:effectLst/>
                    <a:ea typeface="Calibri"/>
                    <a:cs typeface="Calibri"/>
                    <a:sym typeface="Calibri"/>
                  </a:rPr>
                  <a:t> comme réponse et</a:t>
                </a:r>
                <a:r>
                  <a:rPr lang="fr-FR" sz="1200" b="0" i="0" u="none" strike="noStrike" cap="none" baseline="0" dirty="0" smtClean="0">
                    <a:solidFill>
                      <a:schemeClr val="dk1"/>
                    </a:solidFill>
                    <a:effectLst/>
                    <a:ea typeface="Calibri"/>
                    <a:cs typeface="Calibri"/>
                    <a:sym typeface="Calibri"/>
                  </a:rPr>
                  <a:t> peut-être 1 unité. Si ce n’est pas le cas, il vous faudra introduire que la bande c mesure  </a:t>
                </a:r>
                <a:r>
                  <a:rPr lang="fr-FR" sz="1200" b="0" i="0" u="none" strike="noStrike" cap="none" smtClean="0">
                    <a:solidFill>
                      <a:schemeClr val="dk1"/>
                    </a:solidFill>
                    <a:effectLst/>
                    <a:latin typeface="Cambria Math" charset="0"/>
                    <a:ea typeface="Calibri"/>
                    <a:cs typeface="Calibri"/>
                    <a:sym typeface="Calibri"/>
                  </a:rPr>
                  <a:t>10/10</a:t>
                </a:r>
                <a:r>
                  <a:rPr lang="fr-FR" sz="1200" b="0" i="0" u="none" strike="noStrike" cap="none" dirty="0" smtClean="0">
                    <a:solidFill>
                      <a:schemeClr val="dk1"/>
                    </a:solidFill>
                    <a:effectLst/>
                    <a:ea typeface="Calibri"/>
                    <a:cs typeface="Calibri"/>
                    <a:sym typeface="Calibri"/>
                  </a:rPr>
                  <a:t> , c’est-à-dire 1 unité. Cette</a:t>
                </a:r>
                <a:r>
                  <a:rPr lang="fr-FR" sz="1200" b="0" i="0" u="none" strike="noStrike" cap="none" baseline="0" dirty="0" smtClean="0">
                    <a:solidFill>
                      <a:schemeClr val="dk1"/>
                    </a:solidFill>
                    <a:effectLst/>
                    <a:ea typeface="Calibri"/>
                    <a:cs typeface="Calibri"/>
                    <a:sym typeface="Calibri"/>
                  </a:rPr>
                  <a:t> notation est d’ailleurs à </a:t>
                </a:r>
                <a:r>
                  <a:rPr lang="fr-FR" sz="1200" b="0" i="0" u="none" strike="noStrike" cap="none" baseline="0" dirty="0" smtClean="0">
                    <a:solidFill>
                      <a:schemeClr val="dk1"/>
                    </a:solidFill>
                    <a:effectLst/>
                    <a:ea typeface="Calibri"/>
                    <a:cs typeface="Calibri"/>
                    <a:sym typeface="Calibri"/>
                  </a:rPr>
                  <a:t>privilégier. </a:t>
                </a:r>
                <a:r>
                  <a:rPr lang="fr-FR" sz="1200" b="0" i="0" u="none" strike="noStrike" cap="none" baseline="0" dirty="0" smtClean="0">
                    <a:solidFill>
                      <a:schemeClr val="dk1"/>
                    </a:solidFill>
                    <a:effectLst/>
                    <a:ea typeface="Calibri"/>
                    <a:cs typeface="Calibri"/>
                    <a:sym typeface="Calibri"/>
                  </a:rPr>
                  <a:t>Écrire « 1 unité » sur les pointillés.</a:t>
                </a:r>
                <a:endParaRPr lang="fr-FR" sz="1200" b="0" i="0" u="none" strike="noStrike" cap="none" dirty="0" smtClean="0">
                  <a:solidFill>
                    <a:schemeClr val="dk1"/>
                  </a:solidFill>
                  <a:effectLst/>
                  <a:ea typeface="Calibri"/>
                  <a:cs typeface="Calibri"/>
                  <a:sym typeface="Calibri"/>
                </a:endParaRPr>
              </a:p>
              <a:p>
                <a:pPr marL="0"/>
                <a:endParaRPr lang="fr-FR" i="0" u="none" baseline="0" dirty="0" smtClean="0"/>
              </a:p>
              <a:p>
                <a:pPr marL="0"/>
                <a:endParaRPr lang="fr-FR" sz="1200" b="0" i="0" u="none" strike="noStrike" cap="none" dirty="0" smtClean="0">
                  <a:solidFill>
                    <a:schemeClr val="dk1"/>
                  </a:solidFill>
                  <a:effectLst/>
                  <a:ea typeface="Calibri"/>
                  <a:cs typeface="Calibri"/>
                  <a:sym typeface="Calibri"/>
                </a:endParaRPr>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21</a:t>
            </a:fld>
            <a:endParaRPr/>
          </a:p>
        </p:txBody>
      </p:sp>
    </p:spTree>
    <p:extLst>
      <p:ext uri="{BB962C8B-B14F-4D97-AF65-F5344CB8AC3E}">
        <p14:creationId xmlns:p14="http://schemas.microsoft.com/office/powerpoint/2010/main" val="13615288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baseline="0" dirty="0">
                    <a:solidFill>
                      <a:schemeClr val="dk1"/>
                    </a:solidFill>
                    <a:effectLst/>
                    <a:ea typeface="Calibri"/>
                    <a:cs typeface="Calibri"/>
                    <a:sym typeface="Calibri"/>
                  </a:rPr>
                  <a:t>Laisser un temps court de recherche individuelle. Interrompre la recherche si besoin pour faire de nouveau verbaliser en collectif le report de la règle unité graduée en dixièmes (ici 2 reports). Puis relancer un temps de recherche individuelle.</a:t>
                </a:r>
              </a:p>
              <a:p>
                <a:pPr marL="0"/>
                <a:endParaRPr lang="fr-FR" i="0" u="none"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4/10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r>
                  <a:rPr lang="fr-FR" sz="1200" b="0" i="0" u="none" strike="noStrike" cap="none" baseline="0" dirty="0" smtClean="0">
                    <a:solidFill>
                      <a:schemeClr val="dk1"/>
                    </a:solidFill>
                    <a:effectLst/>
                    <a:ea typeface="Calibri"/>
                    <a:cs typeface="Calibri"/>
                    <a:sym typeface="Calibri"/>
                  </a:rPr>
                  <a:t>Lors </a:t>
                </a:r>
                <a:r>
                  <a:rPr lang="fr-FR" sz="1200" b="0" i="0" u="none" strike="noStrike" cap="none" baseline="0" dirty="0" smtClean="0">
                    <a:solidFill>
                      <a:schemeClr val="dk1"/>
                    </a:solidFill>
                    <a:effectLst/>
                    <a:ea typeface="Calibri"/>
                    <a:cs typeface="Calibri"/>
                    <a:sym typeface="Calibri"/>
                  </a:rPr>
                  <a:t>de la phase de recherche, les élèves peuvent exprimer ou être gêné par le fait que la bande d soit plus grande que la règle gradue en dixièmes. </a:t>
                </a:r>
                <a:r>
                  <a:rPr lang="fr-FR" sz="1200" b="0" i="0" u="none" strike="noStrike" cap="none" baseline="0" dirty="0" smtClean="0">
                    <a:solidFill>
                      <a:schemeClr val="dk1"/>
                    </a:solidFill>
                    <a:effectLst/>
                    <a:ea typeface="Calibri"/>
                    <a:cs typeface="Calibri"/>
                    <a:sym typeface="Calibri"/>
                  </a:rPr>
                  <a:t>Faire </a:t>
                </a:r>
                <a:r>
                  <a:rPr lang="fr-FR" sz="1200" b="0" i="0" u="none" strike="noStrike" cap="none" baseline="0" dirty="0" smtClean="0">
                    <a:solidFill>
                      <a:schemeClr val="dk1"/>
                    </a:solidFill>
                    <a:effectLst/>
                    <a:ea typeface="Calibri"/>
                    <a:cs typeface="Calibri"/>
                    <a:sym typeface="Calibri"/>
                  </a:rPr>
                  <a:t>verbaliser en collectif la question et </a:t>
                </a:r>
                <a:r>
                  <a:rPr lang="fr-FR" sz="1200" b="0" i="0" u="none" strike="noStrike" cap="none" baseline="0" dirty="0" smtClean="0">
                    <a:solidFill>
                      <a:schemeClr val="dk1"/>
                    </a:solidFill>
                    <a:effectLst/>
                    <a:ea typeface="Calibri"/>
                    <a:cs typeface="Calibri"/>
                    <a:sym typeface="Calibri"/>
                  </a:rPr>
                  <a:t>interroger </a:t>
                </a:r>
                <a:r>
                  <a:rPr lang="fr-FR" sz="1200" b="0" i="0" u="none" strike="noStrike" cap="none" baseline="0" dirty="0" smtClean="0">
                    <a:solidFill>
                      <a:schemeClr val="dk1"/>
                    </a:solidFill>
                    <a:effectLst/>
                    <a:ea typeface="Calibri"/>
                    <a:cs typeface="Calibri"/>
                    <a:sym typeface="Calibri"/>
                  </a:rPr>
                  <a:t>les élèves sur la manière dont ils pourront agir pour mesurer la bande d avec une seule bande graduée. Faire émerger une technique </a:t>
                </a:r>
                <a:r>
                  <a:rPr lang="fr-FR" sz="1200" b="0" i="0" u="none" strike="noStrike" cap="none" baseline="0" dirty="0" smtClean="0">
                    <a:solidFill>
                      <a:schemeClr val="dk1"/>
                    </a:solidFill>
                    <a:effectLst/>
                    <a:ea typeface="Calibri"/>
                    <a:cs typeface="Calibri"/>
                    <a:sym typeface="Calibri"/>
                  </a:rPr>
                  <a:t>de report de la </a:t>
                </a:r>
                <a:r>
                  <a:rPr lang="fr-FR" sz="1200" b="0" i="0" u="none" strike="noStrike" cap="none" baseline="0" dirty="0" smtClean="0">
                    <a:solidFill>
                      <a:schemeClr val="dk1"/>
                    </a:solidFill>
                    <a:effectLst/>
                    <a:ea typeface="Calibri"/>
                    <a:cs typeface="Calibri"/>
                    <a:sym typeface="Calibri"/>
                  </a:rPr>
                  <a:t>règle unité graduée en </a:t>
                </a:r>
                <a:r>
                  <a:rPr lang="fr-FR" sz="1200" b="0" i="0" u="none" strike="noStrike" cap="none" baseline="0" dirty="0" smtClean="0">
                    <a:solidFill>
                      <a:schemeClr val="dk1"/>
                    </a:solidFill>
                    <a:effectLst/>
                    <a:ea typeface="Calibri"/>
                    <a:cs typeface="Calibri"/>
                    <a:sym typeface="Calibri"/>
                  </a:rPr>
                  <a:t>dixièmes (ici 2 reports). </a:t>
                </a:r>
                <a:r>
                  <a:rPr lang="fr-FR" sz="1200" b="0" i="0" u="none" strike="noStrike" cap="none" baseline="0" dirty="0" smtClean="0">
                    <a:solidFill>
                      <a:schemeClr val="dk1"/>
                    </a:solidFill>
                    <a:effectLst/>
                    <a:ea typeface="Calibri"/>
                    <a:cs typeface="Calibri"/>
                    <a:sym typeface="Calibri"/>
                  </a:rPr>
                  <a:t>Attirer </a:t>
                </a:r>
                <a:r>
                  <a:rPr lang="fr-FR" sz="1200" b="0" i="0" u="none" strike="noStrike" cap="none" baseline="0" dirty="0" smtClean="0">
                    <a:solidFill>
                      <a:schemeClr val="dk1"/>
                    </a:solidFill>
                    <a:effectLst/>
                    <a:ea typeface="Calibri"/>
                    <a:cs typeface="Calibri"/>
                    <a:sym typeface="Calibri"/>
                  </a:rPr>
                  <a:t>l’attention </a:t>
                </a:r>
                <a:r>
                  <a:rPr lang="fr-FR" sz="1200" b="0" i="0" u="none" strike="noStrike" cap="none" baseline="0" dirty="0" smtClean="0">
                    <a:solidFill>
                      <a:schemeClr val="dk1"/>
                    </a:solidFill>
                    <a:effectLst/>
                    <a:ea typeface="Calibri"/>
                    <a:cs typeface="Calibri"/>
                    <a:sym typeface="Calibri"/>
                  </a:rPr>
                  <a:t>des élèves sur l’importance de repérer avec précision la fin de la première règle graduée avant de la positionner de nouveau pour terminer de prendre la mesure la longueur de la bande. Vous pouvez faire une démonstration au tableau. Puis relancer un temps de recherche individuelle.</a:t>
                </a:r>
              </a:p>
              <a:p>
                <a:pPr marL="0"/>
                <a:r>
                  <a:rPr lang="fr-FR" sz="1200" b="0" i="0" u="none" strike="noStrike" cap="none" baseline="0" dirty="0" smtClean="0">
                    <a:solidFill>
                      <a:schemeClr val="dk1"/>
                    </a:solidFill>
                    <a:effectLst/>
                    <a:ea typeface="Calibri"/>
                    <a:cs typeface="Calibri"/>
                    <a:sym typeface="Calibri"/>
                  </a:rPr>
                  <a:t>Lors du retour collectif, faire remarquer que l’écriture s’appuiera sur la verbalisation : </a:t>
                </a:r>
                <a:r>
                  <a:rPr lang="fr-FR" sz="1200" b="0" i="1" u="none" strike="noStrike" cap="none" baseline="0" dirty="0" smtClean="0">
                    <a:solidFill>
                      <a:schemeClr val="dk1"/>
                    </a:solidFill>
                    <a:effectLst/>
                    <a:ea typeface="Calibri"/>
                    <a:cs typeface="Calibri"/>
                    <a:sym typeface="Calibri"/>
                  </a:rPr>
                  <a:t> La bande d mesure une unité entière et quatre dixièmes de l’unité, </a:t>
                </a:r>
                <a:r>
                  <a:rPr lang="fr-FR" sz="1200" b="0" i="1" u="none" strike="noStrike" cap="none" baseline="0" dirty="0" smtClean="0">
                    <a:solidFill>
                      <a:schemeClr val="dk1"/>
                    </a:solidFill>
                    <a:effectLst/>
                    <a:ea typeface="Calibri"/>
                    <a:cs typeface="Calibri"/>
                    <a:sym typeface="Calibri"/>
                  </a:rPr>
                  <a:t>donc </a:t>
                </a:r>
                <a:r>
                  <a:rPr lang="fr-FR" sz="1200" b="0" i="1" u="none" strike="noStrike" cap="none" baseline="0" dirty="0" smtClean="0">
                    <a:solidFill>
                      <a:schemeClr val="dk1"/>
                    </a:solidFill>
                    <a:effectLst/>
                    <a:ea typeface="Calibri"/>
                    <a:cs typeface="Calibri"/>
                    <a:sym typeface="Calibri"/>
                  </a:rPr>
                  <a:t>on écrira </a:t>
                </a:r>
                <a:r>
                  <a:rPr lang="fr-FR" sz="1200" b="0" i="1" u="none" strike="noStrike" cap="none" baseline="0" dirty="0" smtClean="0">
                    <a:solidFill>
                      <a:schemeClr val="dk1"/>
                    </a:solidFill>
                    <a:effectLst/>
                    <a:ea typeface="Calibri"/>
                    <a:cs typeface="Calibri"/>
                    <a:sym typeface="Calibri"/>
                  </a:rPr>
                  <a:t>en mathématiques « </a:t>
                </a:r>
                <a:r>
                  <a:rPr lang="fr-FR" sz="1200" b="0" i="1" u="none" strike="noStrike" cap="none" baseline="0"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4/10</a:t>
                </a:r>
                <a:r>
                  <a:rPr lang="fr-FR" sz="1200" b="0" i="0" u="none" strike="noStrike" cap="none" dirty="0" smtClean="0">
                    <a:solidFill>
                      <a:schemeClr val="dk1"/>
                    </a:solidFill>
                    <a:effectLst/>
                    <a:ea typeface="Calibri"/>
                    <a:cs typeface="Calibri"/>
                    <a:sym typeface="Calibri"/>
                  </a:rPr>
                  <a:t> d’unité </a:t>
                </a:r>
                <a:r>
                  <a:rPr lang="fr-FR" sz="1200" b="0" i="0" u="none" strike="noStrike" cap="none" dirty="0" smtClean="0">
                    <a:solidFill>
                      <a:schemeClr val="dk1"/>
                    </a:solidFill>
                    <a:effectLst/>
                    <a:ea typeface="Calibri"/>
                    <a:cs typeface="Calibri"/>
                    <a:sym typeface="Calibri"/>
                  </a:rPr>
                  <a:t>».</a:t>
                </a:r>
                <a:endParaRPr lang="fr-FR" sz="1200" b="0" i="0" u="none" strike="noStrike" cap="none" baseline="0" dirty="0" smtClean="0">
                  <a:solidFill>
                    <a:schemeClr val="dk1"/>
                  </a:solidFill>
                  <a:effectLst/>
                  <a:ea typeface="Calibri"/>
                  <a:cs typeface="Calibri"/>
                  <a:sym typeface="Calibri"/>
                </a:endParaRPr>
              </a:p>
              <a:p>
                <a:pPr marL="0"/>
                <a:endParaRPr lang="fr-FR" sz="1200" b="0" i="0" u="none" strike="noStrike" cap="none" baseline="0" dirty="0" smtClean="0">
                  <a:solidFill>
                    <a:schemeClr val="dk1"/>
                  </a:solidFill>
                  <a:effectLst/>
                  <a:ea typeface="Calibri"/>
                  <a:cs typeface="Calibri"/>
                  <a:sym typeface="Calibri"/>
                </a:endParaRPr>
              </a:p>
              <a:p>
                <a:pPr marL="0"/>
                <a:endParaRPr lang="fr-FR" i="0" u="none" baseline="0" dirty="0" smtClean="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22</a:t>
            </a:fld>
            <a:endParaRPr/>
          </a:p>
        </p:txBody>
      </p:sp>
    </p:spTree>
    <p:extLst>
      <p:ext uri="{BB962C8B-B14F-4D97-AF65-F5344CB8AC3E}">
        <p14:creationId xmlns:p14="http://schemas.microsoft.com/office/powerpoint/2010/main" val="1107944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sz="1200" b="0" i="0" u="none" strike="noStrike" cap="none" baseline="0" dirty="0">
                    <a:solidFill>
                      <a:schemeClr val="dk1"/>
                    </a:solidFill>
                    <a:effectLst/>
                    <a:ea typeface="Calibri"/>
                    <a:cs typeface="Calibri"/>
                    <a:sym typeface="Calibri"/>
                  </a:rPr>
                  <a:t>Faire remarquer que la bande H est plus grande que la bande unité et qu’il est donc nécessaire de prendre un repère pour reporter une deuxième fois la bande unité.</a:t>
                </a:r>
              </a:p>
              <a:p>
                <a:pPr marL="0"/>
                <a:endParaRPr lang="fr-FR" i="0" u="none"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4/10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r>
                  <a:rPr lang="fr-FR" sz="1200" b="0" i="0" u="none" strike="noStrike" cap="none" baseline="0" dirty="0" smtClean="0">
                    <a:solidFill>
                      <a:schemeClr val="dk1"/>
                    </a:solidFill>
                    <a:effectLst/>
                    <a:ea typeface="Calibri"/>
                    <a:cs typeface="Calibri"/>
                    <a:sym typeface="Calibri"/>
                  </a:rPr>
                  <a:t>Lors </a:t>
                </a:r>
                <a:r>
                  <a:rPr lang="fr-FR" sz="1200" b="0" i="0" u="none" strike="noStrike" cap="none" baseline="0" dirty="0" smtClean="0">
                    <a:solidFill>
                      <a:schemeClr val="dk1"/>
                    </a:solidFill>
                    <a:effectLst/>
                    <a:ea typeface="Calibri"/>
                    <a:cs typeface="Calibri"/>
                    <a:sym typeface="Calibri"/>
                  </a:rPr>
                  <a:t>de la phase de recherche, les élèves peuvent exprimer ou être gêné par le fait que la bande d soit plus grande que la règle gradue en dixièmes. </a:t>
                </a:r>
                <a:r>
                  <a:rPr lang="fr-FR" sz="1200" b="0" i="0" u="none" strike="noStrike" cap="none" baseline="0" dirty="0" smtClean="0">
                    <a:solidFill>
                      <a:schemeClr val="dk1"/>
                    </a:solidFill>
                    <a:effectLst/>
                    <a:ea typeface="Calibri"/>
                    <a:cs typeface="Calibri"/>
                    <a:sym typeface="Calibri"/>
                  </a:rPr>
                  <a:t>Faire </a:t>
                </a:r>
                <a:r>
                  <a:rPr lang="fr-FR" sz="1200" b="0" i="0" u="none" strike="noStrike" cap="none" baseline="0" dirty="0" smtClean="0">
                    <a:solidFill>
                      <a:schemeClr val="dk1"/>
                    </a:solidFill>
                    <a:effectLst/>
                    <a:ea typeface="Calibri"/>
                    <a:cs typeface="Calibri"/>
                    <a:sym typeface="Calibri"/>
                  </a:rPr>
                  <a:t>verbaliser en collectif la question et </a:t>
                </a:r>
                <a:r>
                  <a:rPr lang="fr-FR" sz="1200" b="0" i="0" u="none" strike="noStrike" cap="none" baseline="0" dirty="0" smtClean="0">
                    <a:solidFill>
                      <a:schemeClr val="dk1"/>
                    </a:solidFill>
                    <a:effectLst/>
                    <a:ea typeface="Calibri"/>
                    <a:cs typeface="Calibri"/>
                    <a:sym typeface="Calibri"/>
                  </a:rPr>
                  <a:t>interroger </a:t>
                </a:r>
                <a:r>
                  <a:rPr lang="fr-FR" sz="1200" b="0" i="0" u="none" strike="noStrike" cap="none" baseline="0" dirty="0" smtClean="0">
                    <a:solidFill>
                      <a:schemeClr val="dk1"/>
                    </a:solidFill>
                    <a:effectLst/>
                    <a:ea typeface="Calibri"/>
                    <a:cs typeface="Calibri"/>
                    <a:sym typeface="Calibri"/>
                  </a:rPr>
                  <a:t>les élèves sur la manière dont ils pourront agir pour mesurer la bande d avec une seule bande graduée. Faire émerger une technique </a:t>
                </a:r>
                <a:r>
                  <a:rPr lang="fr-FR" sz="1200" b="0" i="0" u="none" strike="noStrike" cap="none" baseline="0" dirty="0" smtClean="0">
                    <a:solidFill>
                      <a:schemeClr val="dk1"/>
                    </a:solidFill>
                    <a:effectLst/>
                    <a:ea typeface="Calibri"/>
                    <a:cs typeface="Calibri"/>
                    <a:sym typeface="Calibri"/>
                  </a:rPr>
                  <a:t>de report de la </a:t>
                </a:r>
                <a:r>
                  <a:rPr lang="fr-FR" sz="1200" b="0" i="0" u="none" strike="noStrike" cap="none" baseline="0" dirty="0" smtClean="0">
                    <a:solidFill>
                      <a:schemeClr val="dk1"/>
                    </a:solidFill>
                    <a:effectLst/>
                    <a:ea typeface="Calibri"/>
                    <a:cs typeface="Calibri"/>
                    <a:sym typeface="Calibri"/>
                  </a:rPr>
                  <a:t>règle unité graduée en </a:t>
                </a:r>
                <a:r>
                  <a:rPr lang="fr-FR" sz="1200" b="0" i="0" u="none" strike="noStrike" cap="none" baseline="0" dirty="0" smtClean="0">
                    <a:solidFill>
                      <a:schemeClr val="dk1"/>
                    </a:solidFill>
                    <a:effectLst/>
                    <a:ea typeface="Calibri"/>
                    <a:cs typeface="Calibri"/>
                    <a:sym typeface="Calibri"/>
                  </a:rPr>
                  <a:t>dixièmes (ici 2 reports). </a:t>
                </a:r>
                <a:r>
                  <a:rPr lang="fr-FR" sz="1200" b="0" i="0" u="none" strike="noStrike" cap="none" baseline="0" dirty="0" smtClean="0">
                    <a:solidFill>
                      <a:schemeClr val="dk1"/>
                    </a:solidFill>
                    <a:effectLst/>
                    <a:ea typeface="Calibri"/>
                    <a:cs typeface="Calibri"/>
                    <a:sym typeface="Calibri"/>
                  </a:rPr>
                  <a:t>Attirer </a:t>
                </a:r>
                <a:r>
                  <a:rPr lang="fr-FR" sz="1200" b="0" i="0" u="none" strike="noStrike" cap="none" baseline="0" dirty="0" smtClean="0">
                    <a:solidFill>
                      <a:schemeClr val="dk1"/>
                    </a:solidFill>
                    <a:effectLst/>
                    <a:ea typeface="Calibri"/>
                    <a:cs typeface="Calibri"/>
                    <a:sym typeface="Calibri"/>
                  </a:rPr>
                  <a:t>l’attention </a:t>
                </a:r>
                <a:r>
                  <a:rPr lang="fr-FR" sz="1200" b="0" i="0" u="none" strike="noStrike" cap="none" baseline="0" dirty="0" smtClean="0">
                    <a:solidFill>
                      <a:schemeClr val="dk1"/>
                    </a:solidFill>
                    <a:effectLst/>
                    <a:ea typeface="Calibri"/>
                    <a:cs typeface="Calibri"/>
                    <a:sym typeface="Calibri"/>
                  </a:rPr>
                  <a:t>des élèves sur l’importance de repérer avec précision la fin de la première règle graduée avant de la positionner de nouveau pour terminer de prendre la mesure la longueur de la bande. Vous pouvez faire une démonstration au tableau. Puis relancer un temps de recherche individuelle.</a:t>
                </a:r>
              </a:p>
              <a:p>
                <a:pPr marL="0"/>
                <a:r>
                  <a:rPr lang="fr-FR" sz="1200" b="0" i="0" u="none" strike="noStrike" cap="none" baseline="0" dirty="0" smtClean="0">
                    <a:solidFill>
                      <a:schemeClr val="dk1"/>
                    </a:solidFill>
                    <a:effectLst/>
                    <a:ea typeface="Calibri"/>
                    <a:cs typeface="Calibri"/>
                    <a:sym typeface="Calibri"/>
                  </a:rPr>
                  <a:t>Lors du retour collectif, faire remarquer que l’écriture s’appuiera sur la verbalisation : </a:t>
                </a:r>
                <a:r>
                  <a:rPr lang="fr-FR" sz="1200" b="0" i="1" u="none" strike="noStrike" cap="none" baseline="0" dirty="0" smtClean="0">
                    <a:solidFill>
                      <a:schemeClr val="dk1"/>
                    </a:solidFill>
                    <a:effectLst/>
                    <a:ea typeface="Calibri"/>
                    <a:cs typeface="Calibri"/>
                    <a:sym typeface="Calibri"/>
                  </a:rPr>
                  <a:t> La bande d mesure une unité entière et quatre dixièmes de l’unité, </a:t>
                </a:r>
                <a:r>
                  <a:rPr lang="fr-FR" sz="1200" b="0" i="1" u="none" strike="noStrike" cap="none" baseline="0" dirty="0" smtClean="0">
                    <a:solidFill>
                      <a:schemeClr val="dk1"/>
                    </a:solidFill>
                    <a:effectLst/>
                    <a:ea typeface="Calibri"/>
                    <a:cs typeface="Calibri"/>
                    <a:sym typeface="Calibri"/>
                  </a:rPr>
                  <a:t>donc </a:t>
                </a:r>
                <a:r>
                  <a:rPr lang="fr-FR" sz="1200" b="0" i="1" u="none" strike="noStrike" cap="none" baseline="0" dirty="0" smtClean="0">
                    <a:solidFill>
                      <a:schemeClr val="dk1"/>
                    </a:solidFill>
                    <a:effectLst/>
                    <a:ea typeface="Calibri"/>
                    <a:cs typeface="Calibri"/>
                    <a:sym typeface="Calibri"/>
                  </a:rPr>
                  <a:t>on écrira </a:t>
                </a:r>
                <a:r>
                  <a:rPr lang="fr-FR" sz="1200" b="0" i="1" u="none" strike="noStrike" cap="none" baseline="0" dirty="0" smtClean="0">
                    <a:solidFill>
                      <a:schemeClr val="dk1"/>
                    </a:solidFill>
                    <a:effectLst/>
                    <a:ea typeface="Calibri"/>
                    <a:cs typeface="Calibri"/>
                    <a:sym typeface="Calibri"/>
                  </a:rPr>
                  <a:t>en mathématiques « </a:t>
                </a:r>
                <a:r>
                  <a:rPr lang="fr-FR" sz="1200" b="0" i="1" u="none" strike="noStrike" cap="none" baseline="0"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4/10</a:t>
                </a:r>
                <a:r>
                  <a:rPr lang="fr-FR" sz="1200" b="0" i="0" u="none" strike="noStrike" cap="none" dirty="0" smtClean="0">
                    <a:solidFill>
                      <a:schemeClr val="dk1"/>
                    </a:solidFill>
                    <a:effectLst/>
                    <a:ea typeface="Calibri"/>
                    <a:cs typeface="Calibri"/>
                    <a:sym typeface="Calibri"/>
                  </a:rPr>
                  <a:t> d’unité </a:t>
                </a:r>
                <a:r>
                  <a:rPr lang="fr-FR" sz="1200" b="0" i="0" u="none" strike="noStrike" cap="none" dirty="0" smtClean="0">
                    <a:solidFill>
                      <a:schemeClr val="dk1"/>
                    </a:solidFill>
                    <a:effectLst/>
                    <a:ea typeface="Calibri"/>
                    <a:cs typeface="Calibri"/>
                    <a:sym typeface="Calibri"/>
                  </a:rPr>
                  <a:t>».</a:t>
                </a:r>
                <a:endParaRPr lang="fr-FR" sz="1200" b="0" i="0" u="none" strike="noStrike" cap="none" baseline="0" dirty="0" smtClean="0">
                  <a:solidFill>
                    <a:schemeClr val="dk1"/>
                  </a:solidFill>
                  <a:effectLst/>
                  <a:ea typeface="Calibri"/>
                  <a:cs typeface="Calibri"/>
                  <a:sym typeface="Calibri"/>
                </a:endParaRPr>
              </a:p>
              <a:p>
                <a:pPr marL="0"/>
                <a:endParaRPr lang="fr-FR" sz="1200" b="0" i="0" u="none" strike="noStrike" cap="none" baseline="0" dirty="0" smtClean="0">
                  <a:solidFill>
                    <a:schemeClr val="dk1"/>
                  </a:solidFill>
                  <a:effectLst/>
                  <a:ea typeface="Calibri"/>
                  <a:cs typeface="Calibri"/>
                  <a:sym typeface="Calibri"/>
                </a:endParaRPr>
              </a:p>
              <a:p>
                <a:pPr marL="0"/>
                <a:endParaRPr lang="fr-FR" i="0" u="none" baseline="0" dirty="0" smtClean="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23</a:t>
            </a:fld>
            <a:endParaRPr/>
          </a:p>
        </p:txBody>
      </p:sp>
    </p:spTree>
    <p:extLst>
      <p:ext uri="{BB962C8B-B14F-4D97-AF65-F5344CB8AC3E}">
        <p14:creationId xmlns:p14="http://schemas.microsoft.com/office/powerpoint/2010/main" val="2268125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b="1" i="0" u="none" baseline="0" dirty="0"/>
                  <a:t>Réponse attendue </a:t>
                </a:r>
                <a:r>
                  <a:rPr lang="fr-FR" i="0" u="none" baseline="0" dirty="0"/>
                  <a:t>: </a:t>
                </a:r>
                <a:r>
                  <a:rPr lang="fr-FR" sz="1200" b="0" i="0" u="none" strike="noStrike" cap="none" dirty="0">
                    <a:solidFill>
                      <a:schemeClr val="dk1"/>
                    </a:solidFill>
                    <a:effectLst/>
                    <a:ea typeface="Calibri"/>
                    <a:cs typeface="Calibri"/>
                    <a:sym typeface="Calibri"/>
                  </a:rPr>
                  <a:t>1 unité + 4/10 d’unité.</a:t>
                </a:r>
              </a:p>
              <a:p>
                <a:pPr marL="0"/>
                <a:r>
                  <a:rPr lang="fr-FR" sz="1200" b="0" i="0" u="none" strike="noStrike" cap="none" baseline="0" dirty="0">
                    <a:solidFill>
                      <a:schemeClr val="dk1"/>
                    </a:solidFill>
                    <a:effectLst/>
                    <a:ea typeface="Calibri"/>
                    <a:cs typeface="Calibri"/>
                    <a:sym typeface="Calibri"/>
                  </a:rPr>
                  <a:t>Lors du retour collectif, faire remarquer que l’écriture s’appuiera sur la verbalisation : </a:t>
                </a:r>
                <a:r>
                  <a:rPr lang="fr-FR" sz="1200" b="0" i="1" u="none" strike="noStrike" cap="none" baseline="0" dirty="0">
                    <a:solidFill>
                      <a:schemeClr val="dk1"/>
                    </a:solidFill>
                    <a:effectLst/>
                    <a:ea typeface="Calibri"/>
                    <a:cs typeface="Calibri"/>
                    <a:sym typeface="Calibri"/>
                  </a:rPr>
                  <a:t>La bande H mesure une unité entière et quatre dixièmes de l’unité, donc on écrira en mathématiques « 1 unité + 4/10 </a:t>
                </a:r>
                <a:r>
                  <a:rPr lang="fr-FR" sz="1200" b="0" i="0" u="none" strike="noStrike" cap="none" dirty="0">
                    <a:solidFill>
                      <a:schemeClr val="dk1"/>
                    </a:solidFill>
                    <a:effectLst/>
                    <a:ea typeface="Calibri"/>
                    <a:cs typeface="Calibri"/>
                    <a:sym typeface="Calibri"/>
                  </a:rPr>
                  <a:t>d’unité ».</a:t>
                </a:r>
                <a:endParaRPr lang="fr-FR" sz="1200" b="0" i="0" u="none" strike="noStrike" cap="none" baseline="0" dirty="0">
                  <a:solidFill>
                    <a:schemeClr val="dk1"/>
                  </a:solidFill>
                  <a:effectLst/>
                  <a:ea typeface="Calibri"/>
                  <a:cs typeface="Calibri"/>
                  <a:sym typeface="Calibri"/>
                </a:endParaRPr>
              </a:p>
              <a:p>
                <a:pPr marL="0"/>
                <a:endParaRPr lang="fr-FR" sz="1200" b="0" i="0" u="none" strike="noStrike" cap="none" baseline="0" dirty="0">
                  <a:solidFill>
                    <a:schemeClr val="dk1"/>
                  </a:solidFill>
                  <a:effectLst/>
                  <a:ea typeface="Calibri"/>
                  <a:cs typeface="Calibri"/>
                  <a:sym typeface="Calibri"/>
                </a:endParaRPr>
              </a:p>
              <a:p>
                <a:pPr marL="0"/>
                <a:endParaRPr lang="fr-FR" i="0" u="none"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4/10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r>
                  <a:rPr lang="fr-FR" sz="1200" b="0" i="0" u="none" strike="noStrike" cap="none" baseline="0" dirty="0" smtClean="0">
                    <a:solidFill>
                      <a:schemeClr val="dk1"/>
                    </a:solidFill>
                    <a:effectLst/>
                    <a:ea typeface="Calibri"/>
                    <a:cs typeface="Calibri"/>
                    <a:sym typeface="Calibri"/>
                  </a:rPr>
                  <a:t>Lors </a:t>
                </a:r>
                <a:r>
                  <a:rPr lang="fr-FR" sz="1200" b="0" i="0" u="none" strike="noStrike" cap="none" baseline="0" dirty="0" smtClean="0">
                    <a:solidFill>
                      <a:schemeClr val="dk1"/>
                    </a:solidFill>
                    <a:effectLst/>
                    <a:ea typeface="Calibri"/>
                    <a:cs typeface="Calibri"/>
                    <a:sym typeface="Calibri"/>
                  </a:rPr>
                  <a:t>de la phase de recherche, les élèves peuvent exprimer ou être gêné par le fait que la bande d soit plus grande que la règle gradue en dixièmes. </a:t>
                </a:r>
                <a:r>
                  <a:rPr lang="fr-FR" sz="1200" b="0" i="0" u="none" strike="noStrike" cap="none" baseline="0" dirty="0" smtClean="0">
                    <a:solidFill>
                      <a:schemeClr val="dk1"/>
                    </a:solidFill>
                    <a:effectLst/>
                    <a:ea typeface="Calibri"/>
                    <a:cs typeface="Calibri"/>
                    <a:sym typeface="Calibri"/>
                  </a:rPr>
                  <a:t>Faire </a:t>
                </a:r>
                <a:r>
                  <a:rPr lang="fr-FR" sz="1200" b="0" i="0" u="none" strike="noStrike" cap="none" baseline="0" dirty="0" smtClean="0">
                    <a:solidFill>
                      <a:schemeClr val="dk1"/>
                    </a:solidFill>
                    <a:effectLst/>
                    <a:ea typeface="Calibri"/>
                    <a:cs typeface="Calibri"/>
                    <a:sym typeface="Calibri"/>
                  </a:rPr>
                  <a:t>verbaliser en collectif la question et </a:t>
                </a:r>
                <a:r>
                  <a:rPr lang="fr-FR" sz="1200" b="0" i="0" u="none" strike="noStrike" cap="none" baseline="0" dirty="0" smtClean="0">
                    <a:solidFill>
                      <a:schemeClr val="dk1"/>
                    </a:solidFill>
                    <a:effectLst/>
                    <a:ea typeface="Calibri"/>
                    <a:cs typeface="Calibri"/>
                    <a:sym typeface="Calibri"/>
                  </a:rPr>
                  <a:t>interroger </a:t>
                </a:r>
                <a:r>
                  <a:rPr lang="fr-FR" sz="1200" b="0" i="0" u="none" strike="noStrike" cap="none" baseline="0" dirty="0" smtClean="0">
                    <a:solidFill>
                      <a:schemeClr val="dk1"/>
                    </a:solidFill>
                    <a:effectLst/>
                    <a:ea typeface="Calibri"/>
                    <a:cs typeface="Calibri"/>
                    <a:sym typeface="Calibri"/>
                  </a:rPr>
                  <a:t>les élèves sur la manière dont ils pourront agir pour mesurer la bande d avec une seule bande graduée. Faire émerger une technique </a:t>
                </a:r>
                <a:r>
                  <a:rPr lang="fr-FR" sz="1200" b="0" i="0" u="none" strike="noStrike" cap="none" baseline="0" dirty="0" smtClean="0">
                    <a:solidFill>
                      <a:schemeClr val="dk1"/>
                    </a:solidFill>
                    <a:effectLst/>
                    <a:ea typeface="Calibri"/>
                    <a:cs typeface="Calibri"/>
                    <a:sym typeface="Calibri"/>
                  </a:rPr>
                  <a:t>de report de la </a:t>
                </a:r>
                <a:r>
                  <a:rPr lang="fr-FR" sz="1200" b="0" i="0" u="none" strike="noStrike" cap="none" baseline="0" dirty="0" smtClean="0">
                    <a:solidFill>
                      <a:schemeClr val="dk1"/>
                    </a:solidFill>
                    <a:effectLst/>
                    <a:ea typeface="Calibri"/>
                    <a:cs typeface="Calibri"/>
                    <a:sym typeface="Calibri"/>
                  </a:rPr>
                  <a:t>règle unité graduée en </a:t>
                </a:r>
                <a:r>
                  <a:rPr lang="fr-FR" sz="1200" b="0" i="0" u="none" strike="noStrike" cap="none" baseline="0" dirty="0" smtClean="0">
                    <a:solidFill>
                      <a:schemeClr val="dk1"/>
                    </a:solidFill>
                    <a:effectLst/>
                    <a:ea typeface="Calibri"/>
                    <a:cs typeface="Calibri"/>
                    <a:sym typeface="Calibri"/>
                  </a:rPr>
                  <a:t>dixièmes (ici 2 reports). </a:t>
                </a:r>
                <a:r>
                  <a:rPr lang="fr-FR" sz="1200" b="0" i="0" u="none" strike="noStrike" cap="none" baseline="0" dirty="0" smtClean="0">
                    <a:solidFill>
                      <a:schemeClr val="dk1"/>
                    </a:solidFill>
                    <a:effectLst/>
                    <a:ea typeface="Calibri"/>
                    <a:cs typeface="Calibri"/>
                    <a:sym typeface="Calibri"/>
                  </a:rPr>
                  <a:t>Attirer </a:t>
                </a:r>
                <a:r>
                  <a:rPr lang="fr-FR" sz="1200" b="0" i="0" u="none" strike="noStrike" cap="none" baseline="0" dirty="0" smtClean="0">
                    <a:solidFill>
                      <a:schemeClr val="dk1"/>
                    </a:solidFill>
                    <a:effectLst/>
                    <a:ea typeface="Calibri"/>
                    <a:cs typeface="Calibri"/>
                    <a:sym typeface="Calibri"/>
                  </a:rPr>
                  <a:t>l’attention </a:t>
                </a:r>
                <a:r>
                  <a:rPr lang="fr-FR" sz="1200" b="0" i="0" u="none" strike="noStrike" cap="none" baseline="0" dirty="0" smtClean="0">
                    <a:solidFill>
                      <a:schemeClr val="dk1"/>
                    </a:solidFill>
                    <a:effectLst/>
                    <a:ea typeface="Calibri"/>
                    <a:cs typeface="Calibri"/>
                    <a:sym typeface="Calibri"/>
                  </a:rPr>
                  <a:t>des élèves sur l’importance de repérer avec précision la fin de la première règle graduée avant de la positionner de nouveau pour terminer de prendre la mesure la longueur de la bande. Vous pouvez faire une démonstration au tableau. Puis relancer un temps de recherche individuelle.</a:t>
                </a:r>
              </a:p>
              <a:p>
                <a:pPr marL="0"/>
                <a:r>
                  <a:rPr lang="fr-FR" sz="1200" b="0" i="0" u="none" strike="noStrike" cap="none" baseline="0" dirty="0" smtClean="0">
                    <a:solidFill>
                      <a:schemeClr val="dk1"/>
                    </a:solidFill>
                    <a:effectLst/>
                    <a:ea typeface="Calibri"/>
                    <a:cs typeface="Calibri"/>
                    <a:sym typeface="Calibri"/>
                  </a:rPr>
                  <a:t>Lors du retour collectif, faire remarquer que l’écriture s’appuiera sur la verbalisation : </a:t>
                </a:r>
                <a:r>
                  <a:rPr lang="fr-FR" sz="1200" b="0" i="1" u="none" strike="noStrike" cap="none" baseline="0" dirty="0" smtClean="0">
                    <a:solidFill>
                      <a:schemeClr val="dk1"/>
                    </a:solidFill>
                    <a:effectLst/>
                    <a:ea typeface="Calibri"/>
                    <a:cs typeface="Calibri"/>
                    <a:sym typeface="Calibri"/>
                  </a:rPr>
                  <a:t> La bande d mesure une unité entière et quatre dixièmes de l’unité, </a:t>
                </a:r>
                <a:r>
                  <a:rPr lang="fr-FR" sz="1200" b="0" i="1" u="none" strike="noStrike" cap="none" baseline="0" dirty="0" smtClean="0">
                    <a:solidFill>
                      <a:schemeClr val="dk1"/>
                    </a:solidFill>
                    <a:effectLst/>
                    <a:ea typeface="Calibri"/>
                    <a:cs typeface="Calibri"/>
                    <a:sym typeface="Calibri"/>
                  </a:rPr>
                  <a:t>donc </a:t>
                </a:r>
                <a:r>
                  <a:rPr lang="fr-FR" sz="1200" b="0" i="1" u="none" strike="noStrike" cap="none" baseline="0" dirty="0" smtClean="0">
                    <a:solidFill>
                      <a:schemeClr val="dk1"/>
                    </a:solidFill>
                    <a:effectLst/>
                    <a:ea typeface="Calibri"/>
                    <a:cs typeface="Calibri"/>
                    <a:sym typeface="Calibri"/>
                  </a:rPr>
                  <a:t>on écrira </a:t>
                </a:r>
                <a:r>
                  <a:rPr lang="fr-FR" sz="1200" b="0" i="1" u="none" strike="noStrike" cap="none" baseline="0" dirty="0" smtClean="0">
                    <a:solidFill>
                      <a:schemeClr val="dk1"/>
                    </a:solidFill>
                    <a:effectLst/>
                    <a:ea typeface="Calibri"/>
                    <a:cs typeface="Calibri"/>
                    <a:sym typeface="Calibri"/>
                  </a:rPr>
                  <a:t>en mathématiques « </a:t>
                </a:r>
                <a:r>
                  <a:rPr lang="fr-FR" sz="1200" b="0" i="1" u="none" strike="noStrike" cap="none" baseline="0"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4/10</a:t>
                </a:r>
                <a:r>
                  <a:rPr lang="fr-FR" sz="1200" b="0" i="0" u="none" strike="noStrike" cap="none" dirty="0" smtClean="0">
                    <a:solidFill>
                      <a:schemeClr val="dk1"/>
                    </a:solidFill>
                    <a:effectLst/>
                    <a:ea typeface="Calibri"/>
                    <a:cs typeface="Calibri"/>
                    <a:sym typeface="Calibri"/>
                  </a:rPr>
                  <a:t> d’unité </a:t>
                </a:r>
                <a:r>
                  <a:rPr lang="fr-FR" sz="1200" b="0" i="0" u="none" strike="noStrike" cap="none" dirty="0" smtClean="0">
                    <a:solidFill>
                      <a:schemeClr val="dk1"/>
                    </a:solidFill>
                    <a:effectLst/>
                    <a:ea typeface="Calibri"/>
                    <a:cs typeface="Calibri"/>
                    <a:sym typeface="Calibri"/>
                  </a:rPr>
                  <a:t>».</a:t>
                </a:r>
                <a:endParaRPr lang="fr-FR" sz="1200" b="0" i="0" u="none" strike="noStrike" cap="none" baseline="0" dirty="0" smtClean="0">
                  <a:solidFill>
                    <a:schemeClr val="dk1"/>
                  </a:solidFill>
                  <a:effectLst/>
                  <a:ea typeface="Calibri"/>
                  <a:cs typeface="Calibri"/>
                  <a:sym typeface="Calibri"/>
                </a:endParaRPr>
              </a:p>
              <a:p>
                <a:pPr marL="0"/>
                <a:endParaRPr lang="fr-FR" sz="1200" b="0" i="0" u="none" strike="noStrike" cap="none" baseline="0" dirty="0" smtClean="0">
                  <a:solidFill>
                    <a:schemeClr val="dk1"/>
                  </a:solidFill>
                  <a:effectLst/>
                  <a:ea typeface="Calibri"/>
                  <a:cs typeface="Calibri"/>
                  <a:sym typeface="Calibri"/>
                </a:endParaRPr>
              </a:p>
              <a:p>
                <a:pPr marL="0"/>
                <a:endParaRPr lang="fr-FR" i="0" u="none" baseline="0" dirty="0" smtClean="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24</a:t>
            </a:fld>
            <a:endParaRPr/>
          </a:p>
        </p:txBody>
      </p:sp>
    </p:spTree>
    <p:extLst>
      <p:ext uri="{BB962C8B-B14F-4D97-AF65-F5344CB8AC3E}">
        <p14:creationId xmlns:p14="http://schemas.microsoft.com/office/powerpoint/2010/main" val="970037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a:t>Circuler pour aider les élèves à positionner leur règle et repérer la mesure de la bande I. Des élèves déjà experts pourront devenir des tuteurs et aider leurs pairs après leur avoir préciser qu’ils ne doivent pas faire à la place d’un camarade mais ils peuvent les aider en guidant leurs gestes.</a:t>
                </a:r>
              </a:p>
              <a:p>
                <a:pPr marL="0"/>
                <a:endParaRPr lang="fr-FR" i="0" u="none" baseline="0" dirty="0"/>
              </a:p>
              <a:p>
                <a:pPr marL="0"/>
                <a:endParaRPr lang="fr-FR" i="0" u="none"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8/10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r>
                  <a:rPr lang="fr-FR" i="0" u="none" baseline="0" dirty="0" smtClean="0"/>
                  <a:t>Circuler </a:t>
                </a:r>
                <a:r>
                  <a:rPr lang="fr-FR" i="0" u="none" baseline="0" dirty="0" smtClean="0"/>
                  <a:t>pour aider les élèves à positionner leur règle et repérer la mesure de la bande e. Des élèves déjà experts pourront devenir des tuteurs et aider leurs pairs après leur avoir préciser qu’ils ne doivent pas faire à la place d’un camarade mais ils peuvent les aider en guidant leurs </a:t>
                </a:r>
                <a:r>
                  <a:rPr lang="fr-FR" i="0" u="none" baseline="0" dirty="0" smtClean="0"/>
                  <a:t>gestes.</a:t>
                </a:r>
                <a:endParaRPr lang="fr-FR" i="0" u="none" baseline="0" dirty="0" smtClean="0"/>
              </a:p>
              <a:p>
                <a:pPr marL="0"/>
                <a:endParaRPr lang="fr-FR" i="0" u="none" baseline="0" dirty="0" smtClean="0"/>
              </a:p>
              <a:p>
                <a:pPr marL="0"/>
                <a:endParaRPr lang="fr-FR" i="0" u="none" baseline="0" dirty="0" smtClean="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25</a:t>
            </a:fld>
            <a:endParaRPr/>
          </a:p>
        </p:txBody>
      </p:sp>
    </p:spTree>
    <p:extLst>
      <p:ext uri="{BB962C8B-B14F-4D97-AF65-F5344CB8AC3E}">
        <p14:creationId xmlns:p14="http://schemas.microsoft.com/office/powerpoint/2010/main" val="271459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b="1" i="0" u="none" baseline="0" dirty="0"/>
                  <a:t>Réponse attendue </a:t>
                </a:r>
                <a:r>
                  <a:rPr lang="fr-FR" i="0" u="none" baseline="0" dirty="0"/>
                  <a:t>:</a:t>
                </a:r>
                <a:r>
                  <a:rPr lang="fr-FR" sz="1200" b="0" i="0" u="none" strike="noStrike" cap="none" dirty="0">
                    <a:solidFill>
                      <a:schemeClr val="dk1"/>
                    </a:solidFill>
                    <a:effectLst/>
                    <a:ea typeface="Calibri"/>
                    <a:cs typeface="Calibri"/>
                    <a:sym typeface="Calibri"/>
                  </a:rPr>
                  <a:t> 5/10</a:t>
                </a:r>
                <a:r>
                  <a:rPr lang="fr-FR" sz="1200" b="0" i="0" u="none" strike="noStrike" cap="none" baseline="0" dirty="0">
                    <a:solidFill>
                      <a:schemeClr val="dk1"/>
                    </a:solidFill>
                    <a:effectLst/>
                    <a:ea typeface="Calibri"/>
                    <a:cs typeface="Calibri"/>
                    <a:sym typeface="Calibri"/>
                  </a:rPr>
                  <a:t> </a:t>
                </a:r>
                <a:r>
                  <a:rPr lang="fr-FR" sz="1200" b="0" i="0" u="none" strike="noStrike" cap="none" dirty="0">
                    <a:solidFill>
                      <a:schemeClr val="dk1"/>
                    </a:solidFill>
                    <a:effectLst/>
                    <a:ea typeface="Calibri"/>
                    <a:cs typeface="Calibri"/>
                    <a:sym typeface="Calibri"/>
                  </a:rPr>
                  <a:t>d’unité.</a:t>
                </a:r>
              </a:p>
              <a:p>
                <a:pPr marL="0"/>
                <a:endParaRPr lang="fr-FR" i="0" u="none" baseline="0" dirty="0"/>
              </a:p>
              <a:p>
                <a:pPr marL="0"/>
                <a:endParaRPr lang="fr-FR" i="0" u="none"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8/10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r>
                  <a:rPr lang="fr-FR" i="0" u="none" baseline="0" dirty="0" smtClean="0"/>
                  <a:t>Circuler </a:t>
                </a:r>
                <a:r>
                  <a:rPr lang="fr-FR" i="0" u="none" baseline="0" dirty="0" smtClean="0"/>
                  <a:t>pour aider les élèves à positionner leur règle et repérer la mesure de la bande e. Des élèves déjà experts pourront devenir des tuteurs et aider leurs pairs après leur avoir préciser qu’ils ne doivent pas faire à la place d’un camarade mais ils peuvent les aider en guidant leurs </a:t>
                </a:r>
                <a:r>
                  <a:rPr lang="fr-FR" i="0" u="none" baseline="0" dirty="0" smtClean="0"/>
                  <a:t>gestes.</a:t>
                </a:r>
                <a:endParaRPr lang="fr-FR" i="0" u="none" baseline="0" dirty="0" smtClean="0"/>
              </a:p>
              <a:p>
                <a:pPr marL="0"/>
                <a:endParaRPr lang="fr-FR" i="0" u="none" baseline="0" dirty="0" smtClean="0"/>
              </a:p>
              <a:p>
                <a:pPr marL="0"/>
                <a:endParaRPr lang="fr-FR" i="0" u="none" baseline="0" dirty="0" smtClean="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26</a:t>
            </a:fld>
            <a:endParaRPr/>
          </a:p>
        </p:txBody>
      </p:sp>
    </p:spTree>
    <p:extLst>
      <p:ext uri="{BB962C8B-B14F-4D97-AF65-F5344CB8AC3E}">
        <p14:creationId xmlns:p14="http://schemas.microsoft.com/office/powerpoint/2010/main" val="7404929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b="0" i="0" u="none" baseline="0" dirty="0"/>
                  <a:t>Même démarche.</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baseline="0" dirty="0" smtClean="0">
                    <a:solidFill>
                      <a:schemeClr val="dk1"/>
                    </a:solidFill>
                    <a:effectLst/>
                    <a:ea typeface="Calibri"/>
                    <a:cs typeface="Calibri"/>
                    <a:sym typeface="Calibri"/>
                  </a:rPr>
                  <a:t>2</a:t>
                </a:r>
                <a:r>
                  <a:rPr lang="fr-FR" sz="1200" b="0" i="0" u="none" strike="noStrike" cap="none" dirty="0" smtClean="0">
                    <a:solidFill>
                      <a:schemeClr val="dk1"/>
                    </a:solidFill>
                    <a:effectLst/>
                    <a:ea typeface="Calibri"/>
                    <a:cs typeface="Calibri"/>
                    <a:sym typeface="Calibri"/>
                  </a:rPr>
                  <a:t> unités + </a:t>
                </a:r>
                <a:r>
                  <a:rPr lang="fr-FR" sz="1200" b="0" i="0" u="none" strike="noStrike" cap="none" smtClean="0">
                    <a:solidFill>
                      <a:schemeClr val="dk1"/>
                    </a:solidFill>
                    <a:effectLst/>
                    <a:latin typeface="Cambria Math" charset="0"/>
                    <a:ea typeface="Calibri"/>
                    <a:cs typeface="Calibri"/>
                    <a:sym typeface="Calibri"/>
                  </a:rPr>
                  <a:t>2/10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27</a:t>
            </a:fld>
            <a:endParaRPr/>
          </a:p>
        </p:txBody>
      </p:sp>
    </p:spTree>
    <p:extLst>
      <p:ext uri="{BB962C8B-B14F-4D97-AF65-F5344CB8AC3E}">
        <p14:creationId xmlns:p14="http://schemas.microsoft.com/office/powerpoint/2010/main" val="3819744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sz="1200" b="0" i="1" u="none" strike="noStrike" cap="none" dirty="0">
                    <a:solidFill>
                      <a:schemeClr val="dk1"/>
                    </a:solidFill>
                    <a:effectLst/>
                    <a:ea typeface="Calibri"/>
                    <a:cs typeface="Calibri"/>
                    <a:sym typeface="Calibri"/>
                  </a:rPr>
                  <a:t>La</a:t>
                </a:r>
                <a:r>
                  <a:rPr lang="fr-FR" sz="1200" b="0" i="1" u="none" strike="noStrike" cap="none" baseline="0" dirty="0">
                    <a:solidFill>
                      <a:schemeClr val="dk1"/>
                    </a:solidFill>
                    <a:effectLst/>
                    <a:ea typeface="Calibri"/>
                    <a:cs typeface="Calibri"/>
                    <a:sym typeface="Calibri"/>
                  </a:rPr>
                  <a:t> bande J a une longueur plus grande qu’une bande unité donc je repère la fin de la première bande unité pour en mettre une deuxième.</a:t>
                </a:r>
                <a:endParaRPr lang="fr-FR" sz="1200" b="0" i="1" u="none" strike="noStrike" cap="none" dirty="0">
                  <a:solidFill>
                    <a:schemeClr val="dk1"/>
                  </a:solidFill>
                  <a:effectLst/>
                  <a:ea typeface="Calibri"/>
                  <a:cs typeface="Calibri"/>
                  <a:sym typeface="Calibri"/>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baseline="0" dirty="0" smtClean="0">
                    <a:solidFill>
                      <a:schemeClr val="dk1"/>
                    </a:solidFill>
                    <a:effectLst/>
                    <a:ea typeface="Calibri"/>
                    <a:cs typeface="Calibri"/>
                    <a:sym typeface="Calibri"/>
                  </a:rPr>
                  <a:t>2</a:t>
                </a:r>
                <a:r>
                  <a:rPr lang="fr-FR" sz="1200" b="0" i="0" u="none" strike="noStrike" cap="none" dirty="0" smtClean="0">
                    <a:solidFill>
                      <a:schemeClr val="dk1"/>
                    </a:solidFill>
                    <a:effectLst/>
                    <a:ea typeface="Calibri"/>
                    <a:cs typeface="Calibri"/>
                    <a:sym typeface="Calibri"/>
                  </a:rPr>
                  <a:t> unités + </a:t>
                </a:r>
                <a:r>
                  <a:rPr lang="fr-FR" sz="1200" b="0" i="0" u="none" strike="noStrike" cap="none" smtClean="0">
                    <a:solidFill>
                      <a:schemeClr val="dk1"/>
                    </a:solidFill>
                    <a:effectLst/>
                    <a:latin typeface="Cambria Math" charset="0"/>
                    <a:ea typeface="Calibri"/>
                    <a:cs typeface="Calibri"/>
                    <a:sym typeface="Calibri"/>
                  </a:rPr>
                  <a:t>2/10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28</a:t>
            </a:fld>
            <a:endParaRPr/>
          </a:p>
        </p:txBody>
      </p:sp>
    </p:spTree>
    <p:extLst>
      <p:ext uri="{BB962C8B-B14F-4D97-AF65-F5344CB8AC3E}">
        <p14:creationId xmlns:p14="http://schemas.microsoft.com/office/powerpoint/2010/main" val="6112829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u="none" strike="noStrike" cap="none" dirty="0">
                    <a:solidFill>
                      <a:schemeClr val="dk1"/>
                    </a:solidFill>
                    <a:effectLst/>
                    <a:ea typeface="Calibri"/>
                    <a:cs typeface="Calibri"/>
                    <a:sym typeface="Calibri"/>
                  </a:rPr>
                  <a:t>La</a:t>
                </a:r>
                <a:r>
                  <a:rPr lang="fr-FR" sz="1200" b="0" i="1" u="none" strike="noStrike" cap="none" baseline="0" dirty="0">
                    <a:solidFill>
                      <a:schemeClr val="dk1"/>
                    </a:solidFill>
                    <a:effectLst/>
                    <a:ea typeface="Calibri"/>
                    <a:cs typeface="Calibri"/>
                    <a:sym typeface="Calibri"/>
                  </a:rPr>
                  <a:t> bande J a une longueur plus grande que deux bandes unité donc je repère la fin de la deuxième bande unité pour en mettre une troisième.</a:t>
                </a:r>
                <a:endParaRPr lang="fr-FR" sz="1200" b="0" i="1"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baseline="0" dirty="0" smtClean="0">
                    <a:solidFill>
                      <a:schemeClr val="dk1"/>
                    </a:solidFill>
                    <a:effectLst/>
                    <a:ea typeface="Calibri"/>
                    <a:cs typeface="Calibri"/>
                    <a:sym typeface="Calibri"/>
                  </a:rPr>
                  <a:t>2</a:t>
                </a:r>
                <a:r>
                  <a:rPr lang="fr-FR" sz="1200" b="0" i="0" u="none" strike="noStrike" cap="none" dirty="0" smtClean="0">
                    <a:solidFill>
                      <a:schemeClr val="dk1"/>
                    </a:solidFill>
                    <a:effectLst/>
                    <a:ea typeface="Calibri"/>
                    <a:cs typeface="Calibri"/>
                    <a:sym typeface="Calibri"/>
                  </a:rPr>
                  <a:t> unités + </a:t>
                </a:r>
                <a:r>
                  <a:rPr lang="fr-FR" sz="1200" b="0" i="0" u="none" strike="noStrike" cap="none" smtClean="0">
                    <a:solidFill>
                      <a:schemeClr val="dk1"/>
                    </a:solidFill>
                    <a:effectLst/>
                    <a:latin typeface="Cambria Math" charset="0"/>
                    <a:ea typeface="Calibri"/>
                    <a:cs typeface="Calibri"/>
                    <a:sym typeface="Calibri"/>
                  </a:rPr>
                  <a:t>2/10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29</a:t>
            </a:fld>
            <a:endParaRPr/>
          </a:p>
        </p:txBody>
      </p:sp>
    </p:spTree>
    <p:extLst>
      <p:ext uri="{BB962C8B-B14F-4D97-AF65-F5344CB8AC3E}">
        <p14:creationId xmlns:p14="http://schemas.microsoft.com/office/powerpoint/2010/main" val="1693127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t>Réponse attendue </a:t>
                </a:r>
                <a:r>
                  <a:rPr lang="fr-FR" dirty="0"/>
                  <a:t>: 1 unité.</a:t>
                </a:r>
              </a:p>
              <a:p>
                <a:pPr marL="0" lvl="0" indent="0" algn="l" rtl="0">
                  <a:spcBef>
                    <a:spcPts val="0"/>
                  </a:spcBef>
                  <a:spcAft>
                    <a:spcPts val="0"/>
                  </a:spcAft>
                  <a:buNone/>
                </a:pPr>
                <a:r>
                  <a:rPr lang="fr-FR" dirty="0"/>
                  <a:t>Pointer le symbole en haut à droite qui rappelle l’unité, ici la bande grise. Distribuer la bande A et demander aux élèves de la mesurer avec la bande grise. </a:t>
                </a:r>
                <a:r>
                  <a:rPr lang="fr-FR" i="1" dirty="0"/>
                  <a:t>Combien</a:t>
                </a:r>
                <a:r>
                  <a:rPr lang="fr-FR" i="1" baseline="0" dirty="0"/>
                  <a:t> de bande grise représente la longueur de la bande A ?</a:t>
                </a:r>
              </a:p>
              <a:p>
                <a:pPr marL="0" lvl="0" indent="0" algn="l" rtl="0">
                  <a:spcBef>
                    <a:spcPts val="0"/>
                  </a:spcBef>
                  <a:spcAft>
                    <a:spcPts val="0"/>
                  </a:spcAft>
                  <a:buNone/>
                </a:pPr>
                <a:r>
                  <a:rPr lang="fr-FR" i="0" baseline="0" dirty="0"/>
                  <a:t>Les élèves écrivent sur leur ardoise et la lève. Interroger un élève puis corriger sur les pointillés en insistant sur l’écriture « 1 unité » et sur le fait que la bande grise est donc une règle qui permet de mesurer des longueurs. </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a:t>
            </a:fld>
            <a:endParaRPr/>
          </a:p>
        </p:txBody>
      </p:sp>
    </p:spTree>
    <p:extLst>
      <p:ext uri="{BB962C8B-B14F-4D97-AF65-F5344CB8AC3E}">
        <p14:creationId xmlns:p14="http://schemas.microsoft.com/office/powerpoint/2010/main" val="17846260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b="1" i="0" u="none" baseline="0" dirty="0"/>
                  <a:t>Réponse attendue </a:t>
                </a:r>
                <a:r>
                  <a:rPr lang="fr-FR" i="0" u="none" baseline="0" dirty="0"/>
                  <a:t>: </a:t>
                </a:r>
                <a:r>
                  <a:rPr lang="fr-FR" sz="1200" b="0" i="0" u="none" strike="noStrike" cap="none" baseline="0" dirty="0">
                    <a:solidFill>
                      <a:schemeClr val="dk1"/>
                    </a:solidFill>
                    <a:effectLst/>
                    <a:ea typeface="Calibri"/>
                    <a:cs typeface="Calibri"/>
                    <a:sym typeface="Calibri"/>
                  </a:rPr>
                  <a:t>2</a:t>
                </a:r>
                <a:r>
                  <a:rPr lang="fr-FR" sz="1200" b="0" i="0" u="none" strike="noStrike" cap="none" dirty="0">
                    <a:solidFill>
                      <a:schemeClr val="dk1"/>
                    </a:solidFill>
                    <a:effectLst/>
                    <a:ea typeface="Calibri"/>
                    <a:cs typeface="Calibri"/>
                    <a:sym typeface="Calibri"/>
                  </a:rPr>
                  <a:t> unités + 2/10 d’unité.</a:t>
                </a:r>
              </a:p>
              <a:p>
                <a:pPr marL="0"/>
                <a:r>
                  <a:rPr lang="fr-FR" sz="1200" b="0" i="1" u="none" strike="noStrike" cap="none" dirty="0">
                    <a:solidFill>
                      <a:schemeClr val="dk1"/>
                    </a:solidFill>
                    <a:effectLst/>
                    <a:ea typeface="Calibri"/>
                    <a:cs typeface="Calibri"/>
                    <a:sym typeface="Calibri"/>
                  </a:rPr>
                  <a:t>La</a:t>
                </a:r>
                <a:r>
                  <a:rPr lang="fr-FR" sz="1200" b="0" i="1" u="none" strike="noStrike" cap="none" baseline="0" dirty="0">
                    <a:solidFill>
                      <a:schemeClr val="dk1"/>
                    </a:solidFill>
                    <a:effectLst/>
                    <a:ea typeface="Calibri"/>
                    <a:cs typeface="Calibri"/>
                    <a:sym typeface="Calibri"/>
                  </a:rPr>
                  <a:t> bande J mesure 2 bandes unités entières et 2/10 d’unité.</a:t>
                </a:r>
                <a:endParaRPr lang="fr-FR" sz="1200" b="0" i="1"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baseline="0" dirty="0" smtClean="0">
                    <a:solidFill>
                      <a:schemeClr val="dk1"/>
                    </a:solidFill>
                    <a:effectLst/>
                    <a:ea typeface="Calibri"/>
                    <a:cs typeface="Calibri"/>
                    <a:sym typeface="Calibri"/>
                  </a:rPr>
                  <a:t>2</a:t>
                </a:r>
                <a:r>
                  <a:rPr lang="fr-FR" sz="1200" b="0" i="0" u="none" strike="noStrike" cap="none" dirty="0" smtClean="0">
                    <a:solidFill>
                      <a:schemeClr val="dk1"/>
                    </a:solidFill>
                    <a:effectLst/>
                    <a:ea typeface="Calibri"/>
                    <a:cs typeface="Calibri"/>
                    <a:sym typeface="Calibri"/>
                  </a:rPr>
                  <a:t> unités + </a:t>
                </a:r>
                <a:r>
                  <a:rPr lang="fr-FR" sz="1200" b="0" i="0" u="none" strike="noStrike" cap="none" smtClean="0">
                    <a:solidFill>
                      <a:schemeClr val="dk1"/>
                    </a:solidFill>
                    <a:effectLst/>
                    <a:latin typeface="Cambria Math" charset="0"/>
                    <a:ea typeface="Calibri"/>
                    <a:cs typeface="Calibri"/>
                    <a:sym typeface="Calibri"/>
                  </a:rPr>
                  <a:t>2/10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a:p>
                <a:pPr marL="0"/>
                <a:endParaRPr lang="fr-FR" sz="1200" b="0" i="0" u="none" strike="noStrike" cap="none" dirty="0">
                  <a:solidFill>
                    <a:schemeClr val="dk1"/>
                  </a:solidFill>
                  <a:effectLst/>
                  <a:ea typeface="Calibri"/>
                  <a:cs typeface="Calibri"/>
                  <a:sym typeface="Calibri"/>
                </a:endParaRPr>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30</a:t>
            </a:fld>
            <a:endParaRPr/>
          </a:p>
        </p:txBody>
      </p:sp>
    </p:spTree>
    <p:extLst>
      <p:ext uri="{BB962C8B-B14F-4D97-AF65-F5344CB8AC3E}">
        <p14:creationId xmlns:p14="http://schemas.microsoft.com/office/powerpoint/2010/main" val="2312610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endParaRPr lang="fr-FR" i="0" u="none"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8/10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r>
                  <a:rPr lang="fr-FR" i="0" u="none" baseline="0" dirty="0" smtClean="0"/>
                  <a:t>Circuler </a:t>
                </a:r>
                <a:r>
                  <a:rPr lang="fr-FR" i="0" u="none" baseline="0" dirty="0" smtClean="0"/>
                  <a:t>pour aider les élèves à positionner leur règle et repérer la mesure de la bande e. Des élèves déjà experts pourront devenir des tuteurs et aider leurs pairs après leur avoir préciser qu’ils ne doivent pas faire à la place d’un camarade mais ils peuvent les aider en guidant leurs </a:t>
                </a:r>
                <a:r>
                  <a:rPr lang="fr-FR" i="0" u="none" baseline="0" dirty="0" smtClean="0"/>
                  <a:t>gestes.</a:t>
                </a:r>
                <a:endParaRPr lang="fr-FR" i="0" u="none" baseline="0" dirty="0" smtClean="0"/>
              </a:p>
              <a:p>
                <a:pPr marL="0"/>
                <a:endParaRPr lang="fr-FR" i="0" u="none" baseline="0" dirty="0" smtClean="0"/>
              </a:p>
              <a:p>
                <a:pPr marL="0"/>
                <a:endParaRPr lang="fr-FR" i="0" u="none" baseline="0" dirty="0" smtClean="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31</a:t>
            </a:fld>
            <a:endParaRPr/>
          </a:p>
        </p:txBody>
      </p:sp>
    </p:spTree>
    <p:extLst>
      <p:ext uri="{BB962C8B-B14F-4D97-AF65-F5344CB8AC3E}">
        <p14:creationId xmlns:p14="http://schemas.microsoft.com/office/powerpoint/2010/main" val="19017880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endParaRPr lang="fr-FR" i="0" u="none"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8/10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r>
                  <a:rPr lang="fr-FR" i="0" u="none" baseline="0" dirty="0" smtClean="0"/>
                  <a:t>Circuler </a:t>
                </a:r>
                <a:r>
                  <a:rPr lang="fr-FR" i="0" u="none" baseline="0" dirty="0" smtClean="0"/>
                  <a:t>pour aider les élèves à positionner leur règle et repérer la mesure de la bande e. Des élèves déjà experts pourront devenir des tuteurs et aider leurs pairs après leur avoir préciser qu’ils ne doivent pas faire à la place d’un camarade mais ils peuvent les aider en guidant leurs </a:t>
                </a:r>
                <a:r>
                  <a:rPr lang="fr-FR" i="0" u="none" baseline="0" dirty="0" smtClean="0"/>
                  <a:t>gestes.</a:t>
                </a:r>
                <a:endParaRPr lang="fr-FR" i="0" u="none" baseline="0" dirty="0" smtClean="0"/>
              </a:p>
              <a:p>
                <a:pPr marL="0"/>
                <a:endParaRPr lang="fr-FR" i="0" u="none" baseline="0" dirty="0" smtClean="0"/>
              </a:p>
              <a:p>
                <a:pPr marL="0"/>
                <a:endParaRPr lang="fr-FR" i="0" u="none" baseline="0" dirty="0" smtClean="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32</a:t>
            </a:fld>
            <a:endParaRPr/>
          </a:p>
        </p:txBody>
      </p:sp>
    </p:spTree>
    <p:extLst>
      <p:ext uri="{BB962C8B-B14F-4D97-AF65-F5344CB8AC3E}">
        <p14:creationId xmlns:p14="http://schemas.microsoft.com/office/powerpoint/2010/main" val="2084008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b="1" i="0" u="none" baseline="0" dirty="0"/>
                  <a:t>Réponse attendue </a:t>
                </a:r>
                <a:r>
                  <a:rPr lang="fr-FR" i="0" u="none" baseline="0" dirty="0"/>
                  <a:t>: </a:t>
                </a:r>
                <a:r>
                  <a:rPr lang="fr-FR" sz="1200" b="0" i="0" u="none" strike="noStrike" cap="none" dirty="0">
                    <a:solidFill>
                      <a:schemeClr val="dk1"/>
                    </a:solidFill>
                    <a:effectLst/>
                    <a:ea typeface="Calibri"/>
                    <a:cs typeface="Calibri"/>
                    <a:sym typeface="Calibri"/>
                  </a:rPr>
                  <a:t>1 unité + 7/10 d’unité.</a:t>
                </a:r>
              </a:p>
              <a:p>
                <a:pPr marL="0"/>
                <a:endParaRPr lang="fr-FR" i="0" u="none" baseline="0" dirty="0"/>
              </a:p>
              <a:p>
                <a:pPr marL="0"/>
                <a:endParaRPr lang="fr-FR" i="0" u="none"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u="none" baseline="0" dirty="0" smtClean="0"/>
                  <a:t>Réponse attendue : </a:t>
                </a:r>
                <a:r>
                  <a:rPr lang="fr-FR" sz="1200" b="0" i="0" u="none" strike="noStrike" cap="none" dirty="0" smtClean="0">
                    <a:solidFill>
                      <a:schemeClr val="dk1"/>
                    </a:solidFill>
                    <a:effectLst/>
                    <a:ea typeface="Calibri"/>
                    <a:cs typeface="Calibri"/>
                    <a:sym typeface="Calibri"/>
                  </a:rPr>
                  <a:t>1 unité + </a:t>
                </a:r>
                <a:r>
                  <a:rPr lang="fr-FR" sz="1200" b="0" i="0" u="none" strike="noStrike" cap="none" smtClean="0">
                    <a:solidFill>
                      <a:schemeClr val="dk1"/>
                    </a:solidFill>
                    <a:effectLst/>
                    <a:latin typeface="Cambria Math" charset="0"/>
                    <a:ea typeface="Calibri"/>
                    <a:cs typeface="Calibri"/>
                    <a:sym typeface="Calibri"/>
                  </a:rPr>
                  <a:t>8/10</a:t>
                </a:r>
                <a:r>
                  <a:rPr lang="fr-FR" sz="1200" b="0" i="0" u="none" strike="noStrike" cap="none" dirty="0" smtClean="0">
                    <a:solidFill>
                      <a:schemeClr val="dk1"/>
                    </a:solidFill>
                    <a:effectLst/>
                    <a:ea typeface="Calibri"/>
                    <a:cs typeface="Calibri"/>
                    <a:sym typeface="Calibri"/>
                  </a:rPr>
                  <a:t> d’unité</a:t>
                </a:r>
                <a:endParaRPr lang="fr-FR" sz="1200" b="0" i="0" u="none" strike="noStrike" cap="none" dirty="0">
                  <a:solidFill>
                    <a:schemeClr val="dk1"/>
                  </a:solidFill>
                  <a:effectLst/>
                  <a:ea typeface="Calibri"/>
                  <a:cs typeface="Calibri"/>
                  <a:sym typeface="Calibri"/>
                </a:endParaRPr>
              </a:p>
              <a:p>
                <a:pPr marL="0"/>
                <a:r>
                  <a:rPr lang="fr-FR" i="0" u="none" baseline="0" dirty="0" smtClean="0"/>
                  <a:t>Circuler </a:t>
                </a:r>
                <a:r>
                  <a:rPr lang="fr-FR" i="0" u="none" baseline="0" dirty="0" smtClean="0"/>
                  <a:t>pour aider les élèves à positionner leur règle et repérer la mesure de la bande e. Des élèves déjà experts pourront devenir des tuteurs et aider leurs pairs après leur avoir préciser qu’ils ne doivent pas faire à la place d’un camarade mais ils peuvent les aider en guidant leurs </a:t>
                </a:r>
                <a:r>
                  <a:rPr lang="fr-FR" i="0" u="none" baseline="0" dirty="0" smtClean="0"/>
                  <a:t>gestes.</a:t>
                </a:r>
                <a:endParaRPr lang="fr-FR" i="0" u="none" baseline="0" dirty="0" smtClean="0"/>
              </a:p>
              <a:p>
                <a:pPr marL="0"/>
                <a:endParaRPr lang="fr-FR" i="0" u="none" baseline="0" dirty="0" smtClean="0"/>
              </a:p>
              <a:p>
                <a:pPr marL="0"/>
                <a:endParaRPr lang="fr-FR" i="0" u="none" baseline="0" dirty="0" smtClean="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33</a:t>
            </a:fld>
            <a:endParaRPr/>
          </a:p>
        </p:txBody>
      </p:sp>
    </p:spTree>
    <p:extLst>
      <p:ext uri="{BB962C8B-B14F-4D97-AF65-F5344CB8AC3E}">
        <p14:creationId xmlns:p14="http://schemas.microsoft.com/office/powerpoint/2010/main" val="13123125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2800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44538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36</a:t>
            </a:fld>
            <a:endParaRPr/>
          </a:p>
        </p:txBody>
      </p:sp>
    </p:spTree>
    <p:extLst>
      <p:ext uri="{BB962C8B-B14F-4D97-AF65-F5344CB8AC3E}">
        <p14:creationId xmlns:p14="http://schemas.microsoft.com/office/powerpoint/2010/main" val="15487326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1B770725-77DE-81C1-589D-6D7BD93DC433}"/>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7B700B4F-FD63-1ED9-38F5-4BF6BDEF69C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4F60F116-2A94-F951-F100-7968EECDB39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dirty="0"/>
              <a:t>Correction illustrée.</a:t>
            </a:r>
            <a:endParaRPr lang="fr-FR" b="0" i="0" baseline="0" dirty="0"/>
          </a:p>
        </p:txBody>
      </p:sp>
      <p:sp>
        <p:nvSpPr>
          <p:cNvPr id="114" name="Google Shape;114;p2:notes">
            <a:extLst>
              <a:ext uri="{FF2B5EF4-FFF2-40B4-BE49-F238E27FC236}">
                <a16:creationId xmlns:a16="http://schemas.microsoft.com/office/drawing/2014/main" id="{2B227D1E-4651-6C00-F1C4-D7A8FF3460C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a:t>
            </a:fld>
            <a:endParaRPr/>
          </a:p>
        </p:txBody>
      </p:sp>
    </p:spTree>
    <p:extLst>
      <p:ext uri="{BB962C8B-B14F-4D97-AF65-F5344CB8AC3E}">
        <p14:creationId xmlns:p14="http://schemas.microsoft.com/office/powerpoint/2010/main" val="3732575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Même démarche.</a:t>
                </a:r>
              </a:p>
              <a:p>
                <a:pPr marL="0" lvl="0" indent="0" algn="l" rtl="0">
                  <a:spcBef>
                    <a:spcPts val="0"/>
                  </a:spcBef>
                  <a:spcAft>
                    <a:spcPts val="0"/>
                  </a:spcAft>
                  <a:buNone/>
                </a:pPr>
                <a:r>
                  <a:rPr lang="fr-FR" b="1" dirty="0"/>
                  <a:t>Réponse attendue </a:t>
                </a:r>
                <a:r>
                  <a:rPr lang="fr-FR" dirty="0"/>
                  <a:t>: 2 unités.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baseline="0" dirty="0">
                    <a:solidFill>
                      <a:schemeClr val="dk1"/>
                    </a:solidFill>
                    <a:effectLst/>
                    <a:ea typeface="Calibri"/>
                    <a:cs typeface="Calibri"/>
                    <a:sym typeface="Calibri"/>
                  </a:rPr>
                  <a:t>Les élèves peuvent être mis en difficulté par le fait que la bande B soit plus grande que la bande grise. Faire verbaliser en collectif la question et interroger les élèves sur la manière dont ils pourront agir pour mesurer la bande B avec une seule bande grise. Faire émerger une technique de report de la règle grise (ici 2 reports). Attirer l’attention des élèves sur l’importance de repérer avec précision la fin de la bande grise avec un trait, avant de la positionner de nouveau à partir du trait pour terminer de mesurer la longueur de la bande B. Puis laisser un temps de réalisation individuelle.</a:t>
                </a:r>
              </a:p>
              <a:p>
                <a:pPr marL="0" lvl="0" indent="0" algn="l" rtl="0">
                  <a:spcBef>
                    <a:spcPts val="0"/>
                  </a:spcBef>
                  <a:spcAft>
                    <a:spcPts val="0"/>
                  </a:spcAft>
                  <a:buNone/>
                </a:pPr>
                <a:endParaRPr i="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a:t>
            </a:fld>
            <a:endParaRPr/>
          </a:p>
        </p:txBody>
      </p:sp>
    </p:spTree>
    <p:extLst>
      <p:ext uri="{BB962C8B-B14F-4D97-AF65-F5344CB8AC3E}">
        <p14:creationId xmlns:p14="http://schemas.microsoft.com/office/powerpoint/2010/main" val="135150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01551104-B1B2-7C1E-C55F-FDC8916B123E}"/>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6FFD8CDF-5078-5DB2-E9CB-D3863126C78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4BE4DA1A-FE38-10F1-0CDA-733ACE4367E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dirty="0"/>
              <a:t>Correction illustrée.</a:t>
            </a:r>
            <a:endParaRPr lang="fr-FR" b="0" i="0" baseline="0" dirty="0"/>
          </a:p>
        </p:txBody>
      </p:sp>
      <p:sp>
        <p:nvSpPr>
          <p:cNvPr id="114" name="Google Shape;114;p2:notes">
            <a:extLst>
              <a:ext uri="{FF2B5EF4-FFF2-40B4-BE49-F238E27FC236}">
                <a16:creationId xmlns:a16="http://schemas.microsoft.com/office/drawing/2014/main" id="{9FF22629-E51F-E232-019B-FB1998DE9D1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6</a:t>
            </a:fld>
            <a:endParaRPr/>
          </a:p>
        </p:txBody>
      </p:sp>
    </p:spTree>
    <p:extLst>
      <p:ext uri="{BB962C8B-B14F-4D97-AF65-F5344CB8AC3E}">
        <p14:creationId xmlns:p14="http://schemas.microsoft.com/office/powerpoint/2010/main" val="833919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01551104-B1B2-7C1E-C55F-FDC8916B123E}"/>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6FFD8CDF-5078-5DB2-E9CB-D3863126C78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4BE4DA1A-FE38-10F1-0CDA-733ACE4367E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fr-FR" b="0" i="0" baseline="0" dirty="0"/>
          </a:p>
        </p:txBody>
      </p:sp>
      <p:sp>
        <p:nvSpPr>
          <p:cNvPr id="114" name="Google Shape;114;p2:notes">
            <a:extLst>
              <a:ext uri="{FF2B5EF4-FFF2-40B4-BE49-F238E27FC236}">
                <a16:creationId xmlns:a16="http://schemas.microsoft.com/office/drawing/2014/main" id="{9FF22629-E51F-E232-019B-FB1998DE9D1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7</a:t>
            </a:fld>
            <a:endParaRPr/>
          </a:p>
        </p:txBody>
      </p:sp>
    </p:spTree>
    <p:extLst>
      <p:ext uri="{BB962C8B-B14F-4D97-AF65-F5344CB8AC3E}">
        <p14:creationId xmlns:p14="http://schemas.microsoft.com/office/powerpoint/2010/main" val="1715718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t>Réponse attendue </a:t>
                </a:r>
                <a:r>
                  <a:rPr lang="fr-FR" dirty="0"/>
                  <a:t>: 1 unité</a:t>
                </a:r>
                <a:r>
                  <a:rPr lang="fr-FR" baseline="0" dirty="0"/>
                  <a:t> + </a:t>
                </a:r>
                <a:r>
                  <a:rPr lang="fr-FR" dirty="0"/>
                  <a:t>1/2 d’unité.</a:t>
                </a:r>
              </a:p>
              <a:p>
                <a:pPr marL="0" lvl="0" indent="0" algn="l" rtl="0">
                  <a:spcBef>
                    <a:spcPts val="0"/>
                  </a:spcBef>
                  <a:spcAft>
                    <a:spcPts val="0"/>
                  </a:spcAft>
                  <a:buNone/>
                </a:pPr>
                <a:r>
                  <a:rPr lang="fr-FR" i="1" dirty="0"/>
                  <a:t>Mesurez</a:t>
                </a:r>
                <a:r>
                  <a:rPr lang="fr-FR" i="1" baseline="0" dirty="0"/>
                  <a:t> la bande C. </a:t>
                </a:r>
                <a:r>
                  <a:rPr lang="fr-FR" i="0" baseline="0" dirty="0"/>
                  <a:t>Laisser quelques secondes puis interrompre la recherche en faisant formuler la difficulté rencontrée par les élèves</a:t>
                </a:r>
                <a:r>
                  <a:rPr lang="fr-FR" i="1" dirty="0"/>
                  <a:t> </a:t>
                </a:r>
                <a:r>
                  <a:rPr lang="fr-FR" i="0" baseline="0" dirty="0"/>
                  <a:t>: → </a:t>
                </a:r>
                <a:r>
                  <a:rPr lang="fr-FR" i="1" baseline="0" dirty="0"/>
                  <a:t>la bande C mesure plus qu’une unité et moins que deux unités</a:t>
                </a:r>
                <a:r>
                  <a:rPr lang="fr-FR" i="0" baseline="0" dirty="0"/>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Engager une discussion collective pour trouver un moyen de mesurer la bande C avec cette bande grise. Inciter les élèves à plier la bande grise si cela n’émerge pas. Puis laisser les élèves expérimenter. Après 1-2 min, faire expliciter les démarches possibles. Valider la méthode qui permet de communiquer les mesures</a:t>
                </a:r>
                <a:r>
                  <a:rPr lang="fr-FR" i="1" dirty="0"/>
                  <a:t> </a:t>
                </a:r>
                <a:r>
                  <a:rPr lang="fr-FR" i="0" baseline="0" dirty="0"/>
                  <a:t>: </a:t>
                </a:r>
                <a:r>
                  <a:rPr lang="fr-FR" i="1" baseline="0" dirty="0"/>
                  <a:t>on plie la bande en deux parts égales, on a donc des demis</a:t>
                </a:r>
                <a:r>
                  <a:rPr lang="fr-FR" i="0" baseline="0" dirty="0"/>
                  <a:t>. Faire alors mesurer la bande C pour conclure que la bande mesure 1 unité </a:t>
                </a:r>
                <a:r>
                  <a:rPr lang="fr-FR" baseline="0" dirty="0"/>
                  <a:t>+ </a:t>
                </a:r>
                <a:r>
                  <a:rPr lang="fr-FR" dirty="0"/>
                  <a:t>1/2 d’unité. </a:t>
                </a:r>
              </a:p>
              <a:p>
                <a:pPr marL="0" lvl="0" indent="0" algn="l" rtl="0">
                  <a:spcBef>
                    <a:spcPts val="0"/>
                  </a:spcBef>
                  <a:spcAft>
                    <a:spcPts val="0"/>
                  </a:spcAft>
                  <a:buNone/>
                </a:pPr>
                <a:endParaRPr lang="fr-FR" i="0"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8</a:t>
            </a:fld>
            <a:endParaRPr/>
          </a:p>
        </p:txBody>
      </p:sp>
    </p:spTree>
    <p:extLst>
      <p:ext uri="{BB962C8B-B14F-4D97-AF65-F5344CB8AC3E}">
        <p14:creationId xmlns:p14="http://schemas.microsoft.com/office/powerpoint/2010/main" val="948821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59448A96-74F6-01F3-89AF-F0E56B63369F}"/>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9571BA68-8804-DC5C-02F9-281FB58E65D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1D09B271-6635-F471-ECF4-54DF4D75F28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dirty="0"/>
              <a:t>Correction illustrée.</a:t>
            </a:r>
            <a:endParaRPr lang="fr-FR" b="0" i="0" baseline="0" dirty="0"/>
          </a:p>
        </p:txBody>
      </p:sp>
      <p:sp>
        <p:nvSpPr>
          <p:cNvPr id="114" name="Google Shape;114;p2:notes">
            <a:extLst>
              <a:ext uri="{FF2B5EF4-FFF2-40B4-BE49-F238E27FC236}">
                <a16:creationId xmlns:a16="http://schemas.microsoft.com/office/drawing/2014/main" id="{76F5ABC4-5A28-6080-FE56-5B04DD399B2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9</a:t>
            </a:fld>
            <a:endParaRPr/>
          </a:p>
        </p:txBody>
      </p:sp>
    </p:spTree>
    <p:extLst>
      <p:ext uri="{BB962C8B-B14F-4D97-AF65-F5344CB8AC3E}">
        <p14:creationId xmlns:p14="http://schemas.microsoft.com/office/powerpoint/2010/main" val="733650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19"/>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2" name="Google Shape;75;p53">
            <a:extLst>
              <a:ext uri="{FF2B5EF4-FFF2-40B4-BE49-F238E27FC236}">
                <a16:creationId xmlns:a16="http://schemas.microsoft.com/office/drawing/2014/main" id="{88BC189C-1759-5E82-42BC-A4C162EB496D}"/>
              </a:ext>
            </a:extLst>
          </p:cNvPr>
          <p:cNvSpPr/>
          <p:nvPr userDrawn="1"/>
        </p:nvSpPr>
        <p:spPr>
          <a:xfrm>
            <a:off x="0" y="0"/>
            <a:ext cx="9144000" cy="476672"/>
          </a:xfrm>
          <a:prstGeom prst="rect">
            <a:avLst/>
          </a:prstGeom>
          <a:solidFill>
            <a:srgbClr val="FF9966"/>
          </a:solidFill>
          <a:ln w="12700" cap="flat" cmpd="sng">
            <a:solidFill>
              <a:srgbClr val="FF99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3" name="Google Shape;76;p53">
            <a:extLst>
              <a:ext uri="{FF2B5EF4-FFF2-40B4-BE49-F238E27FC236}">
                <a16:creationId xmlns:a16="http://schemas.microsoft.com/office/drawing/2014/main" id="{9ECB4D4E-01B6-FB4D-993E-F1832A2269AC}"/>
              </a:ext>
            </a:extLst>
          </p:cNvPr>
          <p:cNvSpPr txBox="1">
            <a:spLocks noGrp="1"/>
          </p:cNvSpPr>
          <p:nvPr>
            <p:ph type="title"/>
          </p:nvPr>
        </p:nvSpPr>
        <p:spPr>
          <a:xfrm>
            <a:off x="0" y="0"/>
            <a:ext cx="6192570" cy="476673"/>
          </a:xfrm>
          <a:prstGeom prst="rect">
            <a:avLst/>
          </a:prstGeom>
          <a:noFill/>
          <a:ln w="9525" cap="flat" cmpd="sng">
            <a:solidFill>
              <a:srgbClr val="FF9966"/>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 name="Google Shape;77;p53">
            <a:extLst>
              <a:ext uri="{FF2B5EF4-FFF2-40B4-BE49-F238E27FC236}">
                <a16:creationId xmlns:a16="http://schemas.microsoft.com/office/drawing/2014/main" id="{ED9257E1-4189-ABB4-63EA-740F51D612F4}"/>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
        <p:nvSpPr>
          <p:cNvPr id="5" name="Google Shape;78;p53">
            <a:extLst>
              <a:ext uri="{FF2B5EF4-FFF2-40B4-BE49-F238E27FC236}">
                <a16:creationId xmlns:a16="http://schemas.microsoft.com/office/drawing/2014/main" id="{236BF6D9-F0E3-0546-AFF8-DE2BB6B356A9}"/>
              </a:ext>
            </a:extLst>
          </p:cNvPr>
          <p:cNvSpPr/>
          <p:nvPr userDrawn="1"/>
        </p:nvSpPr>
        <p:spPr>
          <a:xfrm>
            <a:off x="0" y="0"/>
            <a:ext cx="9144000" cy="6858000"/>
          </a:xfrm>
          <a:prstGeom prst="rect">
            <a:avLst/>
          </a:prstGeom>
          <a:noFill/>
          <a:ln w="101600" cap="flat" cmpd="sng">
            <a:solidFill>
              <a:srgbClr val="FF99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088022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reserve="1">
  <p:cSld name="1_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33227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preserve="1" userDrawn="1">
  <p:cSld name="1_Titre et contenu">
    <p:spTree>
      <p:nvGrpSpPr>
        <p:cNvPr id="1" name="Shape 19"/>
        <p:cNvGrpSpPr/>
        <p:nvPr/>
      </p:nvGrpSpPr>
      <p:grpSpPr>
        <a:xfrm>
          <a:off x="0" y="0"/>
          <a:ext cx="0" cy="0"/>
          <a:chOff x="0" y="0"/>
          <a:chExt cx="0" cy="0"/>
        </a:xfrm>
      </p:grpSpPr>
      <p:sp>
        <p:nvSpPr>
          <p:cNvPr id="2" name="Google Shape;63;p40">
            <a:extLst>
              <a:ext uri="{FF2B5EF4-FFF2-40B4-BE49-F238E27FC236}">
                <a16:creationId xmlns:a16="http://schemas.microsoft.com/office/drawing/2014/main" id="{977A14F0-ECEB-7E36-3685-1C55F8A3F5CC}"/>
              </a:ext>
            </a:extLst>
          </p:cNvPr>
          <p:cNvSpPr/>
          <p:nvPr userDrawn="1"/>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 name="Google Shape;64;p40">
            <a:extLst>
              <a:ext uri="{FF2B5EF4-FFF2-40B4-BE49-F238E27FC236}">
                <a16:creationId xmlns:a16="http://schemas.microsoft.com/office/drawing/2014/main" id="{F8E3BEC8-9FB6-2E67-8A11-6E8935F5FA67}"/>
              </a:ext>
            </a:extLst>
          </p:cNvPr>
          <p:cNvSpPr/>
          <p:nvPr userDrawn="1"/>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 name="Google Shape;65;p40">
            <a:extLst>
              <a:ext uri="{FF2B5EF4-FFF2-40B4-BE49-F238E27FC236}">
                <a16:creationId xmlns:a16="http://schemas.microsoft.com/office/drawing/2014/main" id="{E1601A5B-0B69-A51E-F2DF-DFD5625EBC4D}"/>
              </a:ext>
            </a:extLst>
          </p:cNvPr>
          <p:cNvSpPr txBox="1">
            <a:spLocks noGrp="1"/>
          </p:cNvSpPr>
          <p:nvPr>
            <p:ph type="title"/>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6" name="Google Shape;36;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25160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reserve="1" userDrawn="1">
  <p:cSld name="1_Vide">
    <p:spTree>
      <p:nvGrpSpPr>
        <p:cNvPr id="1" name="Shape 71"/>
        <p:cNvGrpSpPr/>
        <p:nvPr/>
      </p:nvGrpSpPr>
      <p:grpSpPr>
        <a:xfrm>
          <a:off x="0" y="0"/>
          <a:ext cx="0" cy="0"/>
          <a:chOff x="0" y="0"/>
          <a:chExt cx="0" cy="0"/>
        </a:xfrm>
      </p:grpSpPr>
      <p:sp>
        <p:nvSpPr>
          <p:cNvPr id="2" name="Google Shape;39;p38">
            <a:extLst>
              <a:ext uri="{FF2B5EF4-FFF2-40B4-BE49-F238E27FC236}">
                <a16:creationId xmlns:a16="http://schemas.microsoft.com/office/drawing/2014/main" id="{2AFA40BB-2B5E-BCC7-D34E-4DF95F518461}"/>
              </a:ext>
            </a:extLst>
          </p:cNvPr>
          <p:cNvSpPr/>
          <p:nvPr userDrawn="1"/>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3" name="Google Shape;40;p38">
            <a:extLst>
              <a:ext uri="{FF2B5EF4-FFF2-40B4-BE49-F238E27FC236}">
                <a16:creationId xmlns:a16="http://schemas.microsoft.com/office/drawing/2014/main" id="{CCF3A87C-726F-D05F-A271-2CA92CA08044}"/>
              </a:ext>
            </a:extLst>
          </p:cNvPr>
          <p:cNvSpPr txBox="1">
            <a:spLocks noGrp="1"/>
          </p:cNvSpPr>
          <p:nvPr>
            <p:ph type="title"/>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 name="Google Shape;41;p38">
            <a:extLst>
              <a:ext uri="{FF2B5EF4-FFF2-40B4-BE49-F238E27FC236}">
                <a16:creationId xmlns:a16="http://schemas.microsoft.com/office/drawing/2014/main" id="{0582D5BE-0B03-CD99-26BA-C591F20E4CDF}"/>
              </a:ext>
            </a:extLst>
          </p:cNvPr>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 name="Google Shape;42;p38">
            <a:extLst>
              <a:ext uri="{FF2B5EF4-FFF2-40B4-BE49-F238E27FC236}">
                <a16:creationId xmlns:a16="http://schemas.microsoft.com/office/drawing/2014/main" id="{BB654017-D467-CD75-56A4-DED0B40C3F62}"/>
              </a:ext>
            </a:extLst>
          </p:cNvPr>
          <p:cNvSpPr/>
          <p:nvPr userDrawn="1"/>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 name="Google Shape;43;p38">
            <a:extLst>
              <a:ext uri="{FF2B5EF4-FFF2-40B4-BE49-F238E27FC236}">
                <a16:creationId xmlns:a16="http://schemas.microsoft.com/office/drawing/2014/main" id="{2397CDA3-6521-682A-C48E-3DA2082D5A3D}"/>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875669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reserve="1" userDrawn="1">
  <p:cSld name="1_Vide">
    <p:spTree>
      <p:nvGrpSpPr>
        <p:cNvPr id="1" name="Shape 51"/>
        <p:cNvGrpSpPr/>
        <p:nvPr/>
      </p:nvGrpSpPr>
      <p:grpSpPr>
        <a:xfrm>
          <a:off x="0" y="0"/>
          <a:ext cx="0" cy="0"/>
          <a:chOff x="0" y="0"/>
          <a:chExt cx="0" cy="0"/>
        </a:xfrm>
      </p:grpSpPr>
      <p:sp>
        <p:nvSpPr>
          <p:cNvPr id="2" name="Google Shape;52;p46">
            <a:extLst>
              <a:ext uri="{FF2B5EF4-FFF2-40B4-BE49-F238E27FC236}">
                <a16:creationId xmlns:a16="http://schemas.microsoft.com/office/drawing/2014/main" id="{5F2E4FC9-4FC4-7389-EA98-D6652D85115E}"/>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 name="Google Shape;53;p46">
            <a:extLst>
              <a:ext uri="{FF2B5EF4-FFF2-40B4-BE49-F238E27FC236}">
                <a16:creationId xmlns:a16="http://schemas.microsoft.com/office/drawing/2014/main" id="{34BFAC1E-CCBB-8F70-71BD-7EE2DB8034D8}"/>
              </a:ext>
            </a:extLst>
          </p:cNvPr>
          <p:cNvSpPr/>
          <p:nvPr userDrawn="1"/>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 name="Google Shape;54;p46">
            <a:extLst>
              <a:ext uri="{FF2B5EF4-FFF2-40B4-BE49-F238E27FC236}">
                <a16:creationId xmlns:a16="http://schemas.microsoft.com/office/drawing/2014/main" id="{ECC3BC0F-F54B-F1CC-085A-9E8092382CD8}"/>
              </a:ext>
            </a:extLst>
          </p:cNvPr>
          <p:cNvSpPr txBox="1">
            <a:spLocks noGrp="1"/>
          </p:cNvSpPr>
          <p:nvPr>
            <p:ph type="title"/>
          </p:nvPr>
        </p:nvSpPr>
        <p:spPr>
          <a:xfrm>
            <a:off x="57149" y="0"/>
            <a:ext cx="6162581"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5" name="Google Shape;55;p46">
            <a:extLst>
              <a:ext uri="{FF2B5EF4-FFF2-40B4-BE49-F238E27FC236}">
                <a16:creationId xmlns:a16="http://schemas.microsoft.com/office/drawing/2014/main" id="{727A36D4-4F9F-4E60-A6F6-05505E788809}"/>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363304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F7E55CAE-509F-1E01-8D02-A39B15B6F32B}"/>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rgbClr val="A3949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99365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re et contenu" userDrawn="1">
  <p:cSld name="1_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2274754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0" r:id="rId1"/>
    <p:sldLayoutId id="2147483675" r:id="rId2"/>
    <p:sldLayoutId id="2147483668" r:id="rId3"/>
    <p:sldLayoutId id="2147483652" r:id="rId4"/>
    <p:sldLayoutId id="2147483673" r:id="rId5"/>
    <p:sldLayoutId id="2147483674" r:id="rId6"/>
    <p:sldLayoutId id="2147483677" r:id="rId7"/>
    <p:sldLayoutId id="2147483676" r:id="rId8"/>
    <p:sldLayoutId id="214748367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19/12/2025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 id="214748367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
          <p:cNvSpPr txBox="1">
            <a:spLocks noGrp="1"/>
          </p:cNvSpPr>
          <p:nvPr>
            <p:ph type="ctrTitle"/>
          </p:nvPr>
        </p:nvSpPr>
        <p:spPr>
          <a:xfrm>
            <a:off x="731520" y="3040905"/>
            <a:ext cx="7854696" cy="77619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A39491"/>
              </a:buClr>
              <a:buSzPct val="100000"/>
              <a:buFont typeface="Verdana"/>
              <a:buNone/>
            </a:pPr>
            <a:r>
              <a:rPr lang="fr-FR" dirty="0">
                <a:solidFill>
                  <a:schemeClr val="lt1"/>
                </a:solidFill>
              </a:rPr>
              <a:t>56. Mesurer avec des fractions</a:t>
            </a:r>
            <a:endParaRPr dirty="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64F9606-7568-8A8D-3177-CD916BF317D3}"/>
            </a:ext>
          </a:extLst>
        </p:cNvPr>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2FBBCB14-16FF-998B-850E-2F12664CB7D1}"/>
              </a:ext>
            </a:extLst>
          </p:cNvPr>
          <p:cNvSpPr>
            <a:spLocks noGrp="1"/>
          </p:cNvSpPr>
          <p:nvPr>
            <p:ph type="body" idx="1"/>
          </p:nvPr>
        </p:nvSpPr>
        <p:spPr/>
        <p:txBody>
          <a:bodyPr/>
          <a:lstStyle/>
          <a:p>
            <a:endParaRPr lang="fr-FR"/>
          </a:p>
        </p:txBody>
      </p:sp>
      <p:sp>
        <p:nvSpPr>
          <p:cNvPr id="14" name="Titre 13">
            <a:extLst>
              <a:ext uri="{FF2B5EF4-FFF2-40B4-BE49-F238E27FC236}">
                <a16:creationId xmlns:a16="http://schemas.microsoft.com/office/drawing/2014/main" id="{6D290269-39C0-2914-3501-FF4185BA3799}"/>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0ABB928E-4D28-4664-B3D4-B04A5C786C8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80817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AA31C9F-1F9F-3DE4-4146-EBF9959CDF64}"/>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02741914-C4D4-2DAD-918C-2F9B89BAEEEC}"/>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5E70570-3159-7CA1-9193-8B8E5BF2E8E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79060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BF8B9941-8F3C-207E-FA69-703EFBC3D6AD}"/>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DF41D52-39A1-D7A4-7E01-DCD25B7CD58C}"/>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DF1404F7-395F-F4C0-493E-80132F166471}"/>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1C6EA19B-0140-B42E-F17D-C00749F6244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4184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BF8B9941-8F3C-207E-FA69-703EFBC3D6AD}"/>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E8C70DF-8A78-EC29-3780-ADE998064AF2}"/>
              </a:ext>
            </a:extLst>
          </p:cNvPr>
          <p:cNvSpPr>
            <a:spLocks noGrp="1"/>
          </p:cNvSpPr>
          <p:nvPr>
            <p:ph type="body" idx="1"/>
          </p:nvPr>
        </p:nvSpPr>
        <p:spPr/>
        <p:txBody>
          <a:bodyPr/>
          <a:lstStyle/>
          <a:p>
            <a:endParaRPr lang="fr-FR"/>
          </a:p>
        </p:txBody>
      </p:sp>
      <p:sp>
        <p:nvSpPr>
          <p:cNvPr id="15" name="Titre 14">
            <a:extLst>
              <a:ext uri="{FF2B5EF4-FFF2-40B4-BE49-F238E27FC236}">
                <a16:creationId xmlns:a16="http://schemas.microsoft.com/office/drawing/2014/main" id="{36F9383F-E0D3-A42D-B17B-E25953E348D8}"/>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D6F13F19-C52C-4F13-D8CA-B86D016C09D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18750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FEA1EE1-939D-DF62-3C7E-175396F59560}"/>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B032F49F-3E3F-4FAC-D9BF-A921B7BD371C}"/>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B297E2D6-0750-14A1-EC25-8F0525A27AA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1627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BBE7FC3-15E9-245A-DE89-FCE2B9E9A458}"/>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88361D66-2A2A-B163-86E8-B176208D723E}"/>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F3752DC-2528-58E6-CB25-480F0A418E9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74029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631FEC6-631B-8A69-726C-5809C62A9DC7}"/>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D791E80-82D4-480B-FF2E-5D8713C1CEBA}"/>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F96538D4-3DA3-47B7-4E6B-C655B27346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81016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0E1A7C5B-930B-9846-15C6-0EE9817B9739}"/>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03C2F866-9BEA-ACF6-1BBA-06A65D55D067}"/>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E74663C6-6F5D-370E-09FF-47B77D0CE14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287383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44800860-7083-8852-0DED-65A405AD7A67}"/>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6461FD3-F82F-B819-93DE-F704C60F0DF0}"/>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585E46D5-AA52-E3BB-DB75-B29A68B31DD7}"/>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AEB60EF4-53E9-AF2A-CF54-BF1552FF4BE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729688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44800860-7083-8852-0DED-65A405AD7A67}"/>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F72D7D06-5007-377C-1011-C69163A81DA9}"/>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6FE565FA-13ED-E3FC-BBEE-BDA85388D50B}"/>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EA49CB29-72F5-3EB7-27D6-C7DAD853277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81548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33224B0F-456B-8B82-66D4-1FB7CBE79C27}"/>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74244F98-D381-6F8A-1CC4-B89E89E3DF5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F43CC19E-4133-9E77-0772-26A55A62EB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231147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959DCC4-A7AD-1FCC-B390-EF19DFA19496}"/>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88F39659-D1AA-C0AA-2C63-EF053C8603F4}"/>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6D36D6A5-73B4-226A-6A1A-9A1B291F3CB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797388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BFF9622-3CA7-0DF6-0AE1-57FB4BE84521}"/>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BE4A58FC-3EBD-7F62-F56E-46DDD55A9BF8}"/>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AC842E65-BD21-9ED9-0CC0-02142E8A5A7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39675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18F23D8E-556E-86BF-F9C5-BBDDF80766B1}"/>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B87BE436-7273-13C8-8FFE-87B75657AF85}"/>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04B2041C-E18C-6ECE-C0D0-86FD006F364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02307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E17DF79-49B1-313F-25E5-54CBCDA96528}"/>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86A0F81D-238C-99F8-25F7-321E43EE35B6}"/>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EC6AF684-1840-1A3B-BD9D-9B624BD64F4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67894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D79007E-935A-8294-716F-356CC52DDF23}"/>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BFA8BB7C-0DB5-E8F4-8F81-92D1EAFF07FA}"/>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99C6FFDF-B3DD-408C-51AE-A2CC4F536BD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1219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6C80F289-9CF9-9D60-86B4-6719607A7882}"/>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C8847652-81B5-87D1-460D-D63A66B2D59B}"/>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028EB0FF-2953-E2E5-8CE1-12C90C56828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85826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B2BD2EC-CB55-A121-5EB0-5F057F4C50D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977EC6C4-D0B3-6996-859D-5B71B72207D5}"/>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1DEEB782-5D78-52B5-8557-5815F310A89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889498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832C3C9-2D32-7E4C-D017-DCDD3A52F047}"/>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E56DB5E6-F764-0362-B3C7-8AF5BFD119F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9C44A75-6D84-3438-148B-FF943BABDE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950273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6F116D2-6C6D-8517-769F-E2683790344A}"/>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2DC3E905-BFD7-5789-AFFF-5260FF8BF69A}"/>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D173C20-371B-57C0-61A8-92EAD5B3C7C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753053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6442874-52FD-7A3F-1124-EA22920669D6}"/>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26237724-39A6-5A8F-A205-B8CE9EDD231D}"/>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C3C2E6E7-0AF6-BDA0-3CDC-4B3DC8A4504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551002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C28CA505-9655-D475-E8E2-2B63A8232005}"/>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7FDA58AB-973E-EE60-5D27-F2D95C408052}"/>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99A31A09-A62F-0B5D-B0CA-EDA38EDA2FA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256250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4F629F37-B8D9-6061-07B2-485D03C72ED0}"/>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77C2CE1E-0595-876D-E55B-30AC49EDA004}"/>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75455C6-C4B7-1FD1-54C4-DA14873AFA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7236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46111E6-8978-33C2-B6B2-B723AD1DE86B}"/>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FD55117E-3422-CC01-0917-89E93A00ACA2}"/>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3041978B-6E40-3E17-79A1-20F6523D1ED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159098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A8F474E1-B4F0-D3A9-5738-E7CB3BD27E19}"/>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16DC7BFE-1C50-9247-127D-C354C95DDD33}"/>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DE0A3D14-6B75-A80D-6C11-AECFA1033B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508027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70E0504-0909-5D16-76A9-82798A10CEC4}"/>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8CE3FD7D-2773-E391-46B6-8FEFF020F4FA}"/>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D4191291-9949-9F30-088E-F4A08683433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01498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5" name="Titre 4">
            <a:extLst>
              <a:ext uri="{FF2B5EF4-FFF2-40B4-BE49-F238E27FC236}">
                <a16:creationId xmlns:a16="http://schemas.microsoft.com/office/drawing/2014/main" id="{88727C15-FD95-D96B-6A74-305A37069D2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9778D98-94C4-D70D-223C-AE749F077E9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094303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5" name="Titre 4">
            <a:extLst>
              <a:ext uri="{FF2B5EF4-FFF2-40B4-BE49-F238E27FC236}">
                <a16:creationId xmlns:a16="http://schemas.microsoft.com/office/drawing/2014/main" id="{A7D2C591-052C-9B76-0E77-2D89FB9FCFC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D0AD8E4-6C2D-03AC-7A01-A69203892C0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681866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 name="Titre 2">
            <a:extLst>
              <a:ext uri="{FF2B5EF4-FFF2-40B4-BE49-F238E27FC236}">
                <a16:creationId xmlns:a16="http://schemas.microsoft.com/office/drawing/2014/main" id="{5AB93853-6C09-9FD6-5105-36A2B5431F1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EC33D5A-C01C-9EF8-388F-13B038BD7C8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582159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A3D9DCD5-5993-F314-78AF-8B61A008619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3DACC7C-137E-1204-6DA8-A17FDD867A8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410113D2-A2CB-86E8-3AAC-FEA237F9E8FA}"/>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6067A72E-3ACA-46D6-7205-67B4CC0FC885}"/>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C7A9BF11-6E40-7268-2241-2CE14DEDC311}"/>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8B382558-5C45-A546-DE52-9FD96B1B069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35014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6" name="Titre 5">
            <a:extLst>
              <a:ext uri="{FF2B5EF4-FFF2-40B4-BE49-F238E27FC236}">
                <a16:creationId xmlns:a16="http://schemas.microsoft.com/office/drawing/2014/main" id="{40FA7FC3-13A8-23C9-2C6E-7362B79B8F8F}"/>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C95B1BE8-D996-BD8E-C8D3-C61092E4AE83}"/>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DB62B8CE-E664-08D0-25C9-2E15DDA758C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55565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148B49D3-7DAA-F107-EB01-2E3D7CD9FFDF}"/>
            </a:ext>
          </a:extLst>
        </p:cNvPr>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A7C4CD5C-2184-5547-B79D-D134FF8CDA55}"/>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6D54249C-DCD7-0778-C40E-8E7A300C8332}"/>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41ECA9D8-84ED-E6A9-580B-6D51B78EA6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60811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148B49D3-7DAA-F107-EB01-2E3D7CD9FFDF}"/>
            </a:ext>
          </a:extLst>
        </p:cNvPr>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644B4555-A5A1-24EF-65BB-894A86011214}"/>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BA5A556E-8EC9-C5B2-1067-B8E033D5207C}"/>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D5AF2D49-4A48-DEA1-4077-AEAE5EDE8E6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1735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910F31A-539C-D10F-95B7-973B8AFD9A2E}"/>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64E07707-8CE1-19C7-69FA-AED9EAC4930C}"/>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B889ADE9-F809-90DF-472C-8256DE0EC78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84188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64F9606-7568-8A8D-3177-CD916BF317D3}"/>
            </a:ext>
          </a:extLst>
        </p:cNvPr>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4111226D-BB97-03A4-7790-C422A640C9D2}"/>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4735C079-D837-F27A-CB04-B88A5E43A77A}"/>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3D89210D-C75E-71EA-6FD8-D422666A4B1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14457772"/>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ée un document." ma:contentTypeScope="" ma:versionID="c4cd5c26c83741dcb3cfa583e11a4b07">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e996dde2f692cc92ffe4b306f13634c6"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Props1.xml><?xml version="1.0" encoding="utf-8"?>
<ds:datastoreItem xmlns:ds="http://schemas.openxmlformats.org/officeDocument/2006/customXml" ds:itemID="{9E0D75BA-96CD-42D2-881D-47AD4AF8EE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31D020-4F48-4B3B-AC4B-DA00B68BFEE7}">
  <ds:schemaRefs>
    <ds:schemaRef ds:uri="http://schemas.microsoft.com/sharepoint/v3/contenttype/forms"/>
  </ds:schemaRefs>
</ds:datastoreItem>
</file>

<file path=customXml/itemProps3.xml><?xml version="1.0" encoding="utf-8"?>
<ds:datastoreItem xmlns:ds="http://schemas.openxmlformats.org/officeDocument/2006/customXml" ds:itemID="{8CB6929A-325D-48F6-9877-191C169E6107}">
  <ds:schemaRefs>
    <ds:schemaRef ds:uri="http://purl.org/dc/elements/1.1/"/>
    <ds:schemaRef ds:uri="http://purl.org/dc/terms/"/>
    <ds:schemaRef ds:uri="http://schemas.microsoft.com/office/infopath/2007/PartnerControl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www.w3.org/XML/1998/namespace"/>
    <ds:schemaRef ds:uri="27f64e36-29aa-44d5-a3e0-06242cad7d4d"/>
    <ds:schemaRef ds:uri="cd84cc96-e4f0-4e7f-873a-a508fb658c41"/>
  </ds:schemaRefs>
</ds:datastoreItem>
</file>

<file path=docProps/app.xml><?xml version="1.0" encoding="utf-8"?>
<Properties xmlns="http://schemas.openxmlformats.org/officeDocument/2006/extended-properties" xmlns:vt="http://schemas.openxmlformats.org/officeDocument/2006/docPropsVTypes">
  <TotalTime>0</TotalTime>
  <Words>1307</Words>
  <Application>Microsoft Office PowerPoint</Application>
  <PresentationFormat>Affichage à l'écran (4:3)</PresentationFormat>
  <Paragraphs>81</Paragraphs>
  <Slides>37</Slides>
  <Notes>37</Notes>
  <HiddenSlides>0</HiddenSlides>
  <MMClips>0</MMClips>
  <ScaleCrop>false</ScaleCrop>
  <HeadingPairs>
    <vt:vector size="6" baseType="variant">
      <vt:variant>
        <vt:lpstr>Polices utilisées</vt:lpstr>
      </vt:variant>
      <vt:variant>
        <vt:i4>4</vt:i4>
      </vt:variant>
      <vt:variant>
        <vt:lpstr>Thème</vt:lpstr>
      </vt:variant>
      <vt:variant>
        <vt:i4>3</vt:i4>
      </vt:variant>
      <vt:variant>
        <vt:lpstr>Titres des diapositives</vt:lpstr>
      </vt:variant>
      <vt:variant>
        <vt:i4>37</vt:i4>
      </vt:variant>
    </vt:vector>
  </HeadingPairs>
  <TitlesOfParts>
    <vt:vector size="44" baseType="lpstr">
      <vt:lpstr>Arial</vt:lpstr>
      <vt:lpstr>Calibri</vt:lpstr>
      <vt:lpstr>Calibri Light</vt:lpstr>
      <vt:lpstr>Verdana</vt:lpstr>
      <vt:lpstr>Thème Office</vt:lpstr>
      <vt:lpstr>3_Thème Office</vt:lpstr>
      <vt:lpstr>7_Thème Office</vt:lpstr>
      <vt:lpstr>56. Mesurer avec des fractions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 Composer et décomposer avec la multiplication.</dc:title>
  <dc:creator>Éditions Hatier</dc:creator>
  <cp:lastModifiedBy>LE BOT SANDRA</cp:lastModifiedBy>
  <cp:revision>2</cp:revision>
  <dcterms:created xsi:type="dcterms:W3CDTF">2022-01-07T11:15:07Z</dcterms:created>
  <dcterms:modified xsi:type="dcterms:W3CDTF">2025-12-19T11:07:09Z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