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5.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2" r:id="rId5"/>
    <p:sldMasterId id="2147483656" r:id="rId6"/>
    <p:sldMasterId id="2147483658" r:id="rId7"/>
    <p:sldMasterId id="2147483660" r:id="rId8"/>
    <p:sldMasterId id="2147483663" r:id="rId9"/>
  </p:sldMasterIdLst>
  <p:notesMasterIdLst>
    <p:notesMasterId r:id="rId53"/>
  </p:notesMasterIdLst>
  <p:sldIdLst>
    <p:sldId id="302" r:id="rId10"/>
    <p:sldId id="373" r:id="rId11"/>
    <p:sldId id="257" r:id="rId12"/>
    <p:sldId id="374" r:id="rId13"/>
    <p:sldId id="375" r:id="rId14"/>
    <p:sldId id="376" r:id="rId15"/>
    <p:sldId id="377" r:id="rId16"/>
    <p:sldId id="294" r:id="rId17"/>
    <p:sldId id="258" r:id="rId18"/>
    <p:sldId id="259" r:id="rId19"/>
    <p:sldId id="260" r:id="rId20"/>
    <p:sldId id="261" r:id="rId21"/>
    <p:sldId id="262" r:id="rId22"/>
    <p:sldId id="370" r:id="rId23"/>
    <p:sldId id="264" r:id="rId24"/>
    <p:sldId id="265" r:id="rId25"/>
    <p:sldId id="266" r:id="rId26"/>
    <p:sldId id="267" r:id="rId27"/>
    <p:sldId id="270" r:id="rId28"/>
    <p:sldId id="379" r:id="rId29"/>
    <p:sldId id="272" r:id="rId30"/>
    <p:sldId id="273" r:id="rId31"/>
    <p:sldId id="380" r:id="rId32"/>
    <p:sldId id="274" r:id="rId33"/>
    <p:sldId id="275" r:id="rId34"/>
    <p:sldId id="276" r:id="rId35"/>
    <p:sldId id="381" r:id="rId36"/>
    <p:sldId id="278" r:id="rId37"/>
    <p:sldId id="279" r:id="rId38"/>
    <p:sldId id="382" r:id="rId39"/>
    <p:sldId id="281" r:id="rId40"/>
    <p:sldId id="383" r:id="rId41"/>
    <p:sldId id="282" r:id="rId42"/>
    <p:sldId id="283" r:id="rId43"/>
    <p:sldId id="284" r:id="rId44"/>
    <p:sldId id="285" r:id="rId45"/>
    <p:sldId id="286" r:id="rId46"/>
    <p:sldId id="287" r:id="rId47"/>
    <p:sldId id="288" r:id="rId48"/>
    <p:sldId id="290" r:id="rId49"/>
    <p:sldId id="291" r:id="rId50"/>
    <p:sldId id="292" r:id="rId51"/>
    <p:sldId id="293" r:id="rId52"/>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5" roundtripDataSignature="AMtx7miFYUUkl6XBdm5sX1kDeO2/Vff57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ine Negrel-Lion" initials="" lastIdx="5" clrIdx="0"/>
  <p:cmAuthor id="7" name="yaelb06" initials="ya" lastIdx="29" clrIdx="7">
    <p:extLst>
      <p:ext uri="{19B8F6BF-5375-455C-9EA6-DF929625EA0E}">
        <p15:presenceInfo xmlns:p15="http://schemas.microsoft.com/office/powerpoint/2012/main" userId="S::yaelb06_yahoo.fr#ext#@hachette.onmicrosoft.com::178ef0ed-7e4d-4a1d-b478-d626cbda7b77" providerId="AD"/>
      </p:ext>
    </p:extLst>
  </p:cmAuthor>
  <p:cmAuthor id="1" name="Yaël Fernandez Benhamou" initials="" lastIdx="1" clrIdx="1"/>
  <p:cmAuthor id="8" name="LE BOT SANDRA" initials="SL" lastIdx="21" clrIdx="8">
    <p:extLst>
      <p:ext uri="{19B8F6BF-5375-455C-9EA6-DF929625EA0E}">
        <p15:presenceInfo xmlns:p15="http://schemas.microsoft.com/office/powerpoint/2012/main" userId="S::SLEBOT@editions-hatier.fr::5fe4e071-d3f4-40df-970f-ee8fcf898346" providerId="AD"/>
      </p:ext>
    </p:extLst>
  </p:cmAuthor>
  <p:cmAuthor id="2" name="pauline.negrellion" initials="pa" lastIdx="16" clrIdx="2">
    <p:extLst>
      <p:ext uri="{19B8F6BF-5375-455C-9EA6-DF929625EA0E}">
        <p15:presenceInfo xmlns:p15="http://schemas.microsoft.com/office/powerpoint/2012/main" userId="S::pauline.negrellion_gmail.com#ext#@hachette.onmicrosoft.com::9fb65b54-3bbd-4994-b3cf-42d8602c7eef" providerId="AD"/>
      </p:ext>
    </p:extLst>
  </p:cmAuthor>
  <p:cmAuthor id="3" name="Christophe Dracos" initials="CD" lastIdx="14" clrIdx="3">
    <p:extLst>
      <p:ext uri="{19B8F6BF-5375-455C-9EA6-DF929625EA0E}">
        <p15:presenceInfo xmlns:p15="http://schemas.microsoft.com/office/powerpoint/2012/main" userId="S::cri.dracos_outlook.fr#ext#@hachette.onmicrosoft.com::9a339485-cc17-450e-b56d-f2edc49cae5a" providerId="AD"/>
      </p:ext>
    </p:extLst>
  </p:cmAuthor>
  <p:cmAuthor id="4" name="jennifer riviere" initials="jr" lastIdx="23" clrIdx="4">
    <p:extLst>
      <p:ext uri="{19B8F6BF-5375-455C-9EA6-DF929625EA0E}">
        <p15:presenceInfo xmlns:p15="http://schemas.microsoft.com/office/powerpoint/2012/main" userId="77148290420568c5" providerId="Windows Live"/>
      </p:ext>
    </p:extLst>
  </p:cmAuthor>
  <p:cmAuthor id="5" name="Yaël Fernandez" initials="YF" lastIdx="1" clrIdx="5">
    <p:extLst>
      <p:ext uri="{19B8F6BF-5375-455C-9EA6-DF929625EA0E}">
        <p15:presenceInfo xmlns:p15="http://schemas.microsoft.com/office/powerpoint/2012/main" userId="5a0aec09e72f9ec6" providerId="Windows Live"/>
      </p:ext>
    </p:extLst>
  </p:cmAuthor>
  <p:cmAuthor id="6" name="BELLEMIN SANDRA" initials="SB" lastIdx="24" clrIdx="6">
    <p:extLst>
      <p:ext uri="{19B8F6BF-5375-455C-9EA6-DF929625EA0E}">
        <p15:presenceInfo xmlns:p15="http://schemas.microsoft.com/office/powerpoint/2012/main" userId="S::SBELLEMIN@editions-hatier.fr::5fe4e071-d3f4-40df-970f-ee8fcf89834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BCBB"/>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3042EFC-729B-46E7-931D-020699B4BB63}" v="6" dt="2025-12-19T10:03:32.202"/>
  </p1510:revLst>
</p1510:revInfo>
</file>

<file path=ppt/tableStyles.xml><?xml version="1.0" encoding="utf-8"?>
<a:tblStyleLst xmlns:a="http://schemas.openxmlformats.org/drawingml/2006/main" def="{BF20243A-EA6F-4AD6-9290-636FE9EB08BB}">
  <a:tblStyle styleId="{BF20243A-EA6F-4AD6-9290-636FE9EB08BB}"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48" autoAdjust="0"/>
    <p:restoredTop sz="68644" autoAdjust="0"/>
  </p:normalViewPr>
  <p:slideViewPr>
    <p:cSldViewPr snapToGrid="0">
      <p:cViewPr varScale="1">
        <p:scale>
          <a:sx n="76" d="100"/>
          <a:sy n="76" d="100"/>
        </p:scale>
        <p:origin x="2676" y="84"/>
      </p:cViewPr>
      <p:guideLst>
        <p:guide orient="horz" pos="2160"/>
        <p:guide pos="2880"/>
      </p:guideLst>
    </p:cSldViewPr>
  </p:slideViewPr>
  <p:notesTextViewPr>
    <p:cViewPr>
      <p:scale>
        <a:sx n="150" d="100"/>
        <a:sy n="15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customschemas.google.com/relationships/presentationmetadata" Target="metadata"/><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notesMaster" Target="notesMasters/notesMaster1.xml"/><Relationship Id="rId58"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slide" Target="slides/slide42.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i="1" dirty="0"/>
              <a:t>Aujourd’hui, nous allons apprendre à poser une multiplication et calculer un produit, c’est-à-dire le résultat d’une multiplication.</a:t>
            </a:r>
            <a:endParaRPr lang="fr-FR" dirty="0"/>
          </a:p>
        </p:txBody>
      </p:sp>
      <p:sp>
        <p:nvSpPr>
          <p:cNvPr id="108" name="Google Shape;108;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3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 name="Google Shape;119;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dirty="0"/>
              <a:t>Voici donc le même rectangle, mais nous avons décomposé le nombre de carreaux par ligne en dizaine et unités restantes. 18 c’est 10 + 8. On peut donc couper ce grand rectangle en deux rectangles plus petits. Il sera plus facile de calculer car nous trouvons ces valeurs dans la table de 4.</a:t>
            </a:r>
            <a:endParaRPr i="1" dirty="0"/>
          </a:p>
        </p:txBody>
      </p:sp>
      <p:sp>
        <p:nvSpPr>
          <p:cNvPr id="120" name="Google Shape;120;p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4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 name="Google Shape;132;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dirty="0"/>
              <a:t>Quelle opération correspond à la partie vert foncé ? → 4 × </a:t>
            </a:r>
            <a:r>
              <a:rPr lang="fr-FR" sz="1200" b="0" i="1" u="none" strike="noStrike" cap="none" dirty="0">
                <a:solidFill>
                  <a:schemeClr val="dk1"/>
                </a:solidFill>
                <a:latin typeface="Arial"/>
                <a:ea typeface="Arial"/>
                <a:cs typeface="Arial"/>
                <a:sym typeface="Arial"/>
              </a:rPr>
              <a:t>10</a:t>
            </a:r>
            <a:r>
              <a:rPr lang="fr-FR" sz="1200" b="0" i="0" u="none" strike="noStrike" cap="none" dirty="0">
                <a:solidFill>
                  <a:schemeClr val="dk1"/>
                </a:solidFill>
                <a:latin typeface="Arial"/>
                <a:ea typeface="Arial"/>
                <a:cs typeface="Arial"/>
                <a:sym typeface="Arial"/>
              </a:rPr>
              <a:t>. </a:t>
            </a:r>
            <a:r>
              <a:rPr lang="fr-FR" i="0" dirty="0"/>
              <a:t>Compléter les pointillés.</a:t>
            </a:r>
            <a:endParaRPr dirty="0"/>
          </a:p>
          <a:p>
            <a:pPr marL="0" marR="0" lvl="0" indent="0" algn="l" rtl="0">
              <a:lnSpc>
                <a:spcPct val="100000"/>
              </a:lnSpc>
              <a:spcBef>
                <a:spcPts val="0"/>
              </a:spcBef>
              <a:spcAft>
                <a:spcPts val="0"/>
              </a:spcAft>
              <a:buClr>
                <a:schemeClr val="dk1"/>
              </a:buClr>
              <a:buSzPts val="1200"/>
              <a:buFont typeface="Calibri"/>
              <a:buNone/>
            </a:pPr>
            <a:r>
              <a:rPr lang="fr-FR" i="1" dirty="0"/>
              <a:t>Quelle opération correspond à la partie vert clair ? → 4 × </a:t>
            </a:r>
            <a:r>
              <a:rPr lang="fr-FR" sz="1200" b="0" i="1" u="none" strike="noStrike" cap="none" dirty="0">
                <a:solidFill>
                  <a:schemeClr val="dk1"/>
                </a:solidFill>
                <a:latin typeface="Arial"/>
                <a:ea typeface="Arial"/>
                <a:cs typeface="Arial"/>
                <a:sym typeface="Arial"/>
              </a:rPr>
              <a:t>8. </a:t>
            </a:r>
            <a:r>
              <a:rPr lang="fr-FR" i="0" dirty="0"/>
              <a:t>Compléter les pointillés.</a:t>
            </a:r>
            <a:endParaRPr sz="12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dirty="0"/>
          </a:p>
        </p:txBody>
      </p:sp>
      <p:sp>
        <p:nvSpPr>
          <p:cNvPr id="133" name="Google Shape;133;p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9" name="Google Shape;14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dirty="0"/>
              <a:t>Vous allez maintenant compléter sur votre ardoise les multiplications.</a:t>
            </a:r>
            <a:endParaRPr dirty="0"/>
          </a:p>
          <a:p>
            <a:pPr marL="0" marR="0" lvl="0" indent="0" algn="l" rtl="0">
              <a:lnSpc>
                <a:spcPct val="100000"/>
              </a:lnSpc>
              <a:spcBef>
                <a:spcPts val="0"/>
              </a:spcBef>
              <a:spcAft>
                <a:spcPts val="0"/>
              </a:spcAft>
              <a:buClr>
                <a:schemeClr val="dk1"/>
              </a:buClr>
              <a:buSzPts val="1200"/>
              <a:buFont typeface="Calibri"/>
              <a:buNone/>
            </a:pPr>
            <a:r>
              <a:rPr lang="fr-FR" i="0" dirty="0"/>
              <a:t>Laisser un petit temps et interroger un ou plusieurs élèves. Valider les réponses.</a:t>
            </a:r>
            <a:endParaRPr dirty="0"/>
          </a:p>
          <a:p>
            <a:pPr marL="0" marR="0" lvl="0" indent="0" algn="l" rtl="0">
              <a:lnSpc>
                <a:spcPct val="100000"/>
              </a:lnSpc>
              <a:spcBef>
                <a:spcPts val="0"/>
              </a:spcBef>
              <a:spcAft>
                <a:spcPts val="0"/>
              </a:spcAft>
              <a:buClr>
                <a:schemeClr val="dk1"/>
              </a:buClr>
              <a:buSzPts val="1200"/>
              <a:buFont typeface="Calibri"/>
              <a:buNone/>
            </a:pPr>
            <a:r>
              <a:rPr lang="fr-FR" i="0" dirty="0"/>
              <a:t>Compléter les pointillés : </a:t>
            </a:r>
            <a:r>
              <a:rPr lang="fr-FR" sz="1200" i="0" dirty="0">
                <a:solidFill>
                  <a:schemeClr val="dk1"/>
                </a:solidFill>
              </a:rPr>
              <a:t>4 × 18 = (4 × </a:t>
            </a:r>
            <a:r>
              <a:rPr lang="fr-FR" sz="1200" b="1" i="0" dirty="0">
                <a:solidFill>
                  <a:schemeClr val="dk1"/>
                </a:solidFill>
              </a:rPr>
              <a:t>10</a:t>
            </a:r>
            <a:r>
              <a:rPr lang="fr-FR" sz="1200" i="0" dirty="0">
                <a:solidFill>
                  <a:schemeClr val="dk1"/>
                </a:solidFill>
              </a:rPr>
              <a:t>) + (4 × </a:t>
            </a:r>
            <a:r>
              <a:rPr lang="fr-FR" sz="1200" b="1" i="0" dirty="0">
                <a:solidFill>
                  <a:schemeClr val="dk1"/>
                </a:solidFill>
              </a:rPr>
              <a:t>8</a:t>
            </a:r>
            <a:r>
              <a:rPr lang="fr-FR" sz="1200" i="0" dirty="0">
                <a:solidFill>
                  <a:schemeClr val="dk1"/>
                </a:solidFill>
              </a:rPr>
              <a:t>).</a:t>
            </a:r>
            <a:endParaRPr i="0" dirty="0"/>
          </a:p>
        </p:txBody>
      </p:sp>
      <p:sp>
        <p:nvSpPr>
          <p:cNvPr id="150" name="Google Shape;150;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 name="Google Shape;16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u="none" dirty="0"/>
              <a:t>Vous devez désormais calculer les produits dans les parenthèses. Normalement, vous devez les connaitre par cœur, ce sont des résultats de la table de 4.</a:t>
            </a:r>
            <a:endParaRPr sz="1200" i="1" u="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fr-FR" i="0" u="none" dirty="0"/>
              <a:t>Laisser un petit temps et interroger un ou plusieurs élèves. </a:t>
            </a:r>
            <a:endParaRPr u="none" dirty="0"/>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u="none" dirty="0"/>
              <a:t>Compléter les pointillés : </a:t>
            </a:r>
            <a:r>
              <a:rPr lang="fr-FR" sz="1200" i="0" u="none" dirty="0">
                <a:solidFill>
                  <a:schemeClr val="dk1"/>
                </a:solidFill>
              </a:rPr>
              <a:t>4 × 18 = </a:t>
            </a:r>
            <a:r>
              <a:rPr lang="fr-FR" sz="1200" b="1" i="0" u="none" dirty="0">
                <a:solidFill>
                  <a:schemeClr val="dk1"/>
                </a:solidFill>
              </a:rPr>
              <a:t>40</a:t>
            </a:r>
            <a:r>
              <a:rPr lang="fr-FR" sz="1200" i="0" u="none" dirty="0">
                <a:solidFill>
                  <a:schemeClr val="dk1"/>
                </a:solidFill>
              </a:rPr>
              <a:t> + </a:t>
            </a:r>
            <a:r>
              <a:rPr lang="fr-FR" sz="1200" b="1" i="0" u="none" dirty="0">
                <a:solidFill>
                  <a:schemeClr val="dk1"/>
                </a:solidFill>
              </a:rPr>
              <a:t>32</a:t>
            </a:r>
            <a:r>
              <a:rPr lang="fr-FR" sz="1200" i="0" u="none" dirty="0">
                <a:solidFill>
                  <a:schemeClr val="dk1"/>
                </a:solidFill>
              </a:rPr>
              <a:t>. </a:t>
            </a:r>
            <a:endParaRPr i="0" u="none" dirty="0"/>
          </a:p>
          <a:p>
            <a:pPr marL="0" marR="0" lvl="0" indent="0" algn="l" rtl="0">
              <a:lnSpc>
                <a:spcPct val="100000"/>
              </a:lnSpc>
              <a:spcBef>
                <a:spcPts val="0"/>
              </a:spcBef>
              <a:spcAft>
                <a:spcPts val="0"/>
              </a:spcAft>
              <a:buClr>
                <a:schemeClr val="dk1"/>
              </a:buClr>
              <a:buSzPts val="1200"/>
              <a:buFont typeface="Calibri"/>
              <a:buNone/>
            </a:pPr>
            <a:r>
              <a:rPr lang="fr-FR" sz="1200" i="1" u="none" dirty="0">
                <a:solidFill>
                  <a:schemeClr val="dk1"/>
                </a:solidFill>
              </a:rPr>
              <a:t>Que reste-t-il à faire pour calculer le résultat ? → Il faut additionner 40 + 32.</a:t>
            </a:r>
            <a:endParaRPr u="none" dirty="0"/>
          </a:p>
        </p:txBody>
      </p:sp>
      <p:sp>
        <p:nvSpPr>
          <p:cNvPr id="168" name="Google Shape;168;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a:extLst>
            <a:ext uri="{FF2B5EF4-FFF2-40B4-BE49-F238E27FC236}">
              <a16:creationId xmlns:a16="http://schemas.microsoft.com/office/drawing/2014/main" id="{04B7571E-4E61-B0D8-AC05-E6F13F44BC91}"/>
            </a:ext>
          </a:extLst>
        </p:cNvPr>
        <p:cNvGrpSpPr/>
        <p:nvPr/>
      </p:nvGrpSpPr>
      <p:grpSpPr>
        <a:xfrm>
          <a:off x="0" y="0"/>
          <a:ext cx="0" cy="0"/>
          <a:chOff x="0" y="0"/>
          <a:chExt cx="0" cy="0"/>
        </a:xfrm>
      </p:grpSpPr>
      <p:sp>
        <p:nvSpPr>
          <p:cNvPr id="166" name="Google Shape;166;p3:notes">
            <a:extLst>
              <a:ext uri="{FF2B5EF4-FFF2-40B4-BE49-F238E27FC236}">
                <a16:creationId xmlns:a16="http://schemas.microsoft.com/office/drawing/2014/main" id="{F9F9A1DD-F5EB-F058-B898-BC62AE60A27A}"/>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 name="Google Shape;167;p3:notes">
            <a:extLst>
              <a:ext uri="{FF2B5EF4-FFF2-40B4-BE49-F238E27FC236}">
                <a16:creationId xmlns:a16="http://schemas.microsoft.com/office/drawing/2014/main" id="{E3B5BAA9-1923-5786-F822-CF74B07CA537}"/>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fr-FR" i="1" dirty="0"/>
              <a:t>Écrivez le résultat sur votre ardoise.</a:t>
            </a:r>
            <a:endParaRPr lang="fr-FR" dirty="0"/>
          </a:p>
          <a:p>
            <a:pPr marL="0" lvl="0" indent="0" algn="l" rtl="0">
              <a:lnSpc>
                <a:spcPct val="100000"/>
              </a:lnSpc>
              <a:spcBef>
                <a:spcPts val="0"/>
              </a:spcBef>
              <a:spcAft>
                <a:spcPts val="0"/>
              </a:spcAft>
              <a:buClr>
                <a:schemeClr val="dk1"/>
              </a:buClr>
              <a:buSzPts val="1200"/>
              <a:buFont typeface="Calibri"/>
              <a:buNone/>
            </a:pPr>
            <a:r>
              <a:rPr lang="fr-FR" b="1" dirty="0"/>
              <a:t>Réponse attendue</a:t>
            </a:r>
            <a:r>
              <a:rPr lang="fr-FR" b="0" dirty="0"/>
              <a:t> : </a:t>
            </a:r>
            <a:r>
              <a:rPr lang="fr-FR" dirty="0"/>
              <a:t>72.</a:t>
            </a:r>
            <a:endParaRPr lang="fr-FR" i="1" dirty="0"/>
          </a:p>
        </p:txBody>
      </p:sp>
      <p:sp>
        <p:nvSpPr>
          <p:cNvPr id="168" name="Google Shape;168;p3:notes">
            <a:extLst>
              <a:ext uri="{FF2B5EF4-FFF2-40B4-BE49-F238E27FC236}">
                <a16:creationId xmlns:a16="http://schemas.microsoft.com/office/drawing/2014/main" id="{D968CF01-DD3E-8313-C4E4-0F2A6FFAA32F}"/>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14</a:t>
            </a:fld>
            <a:endParaRPr/>
          </a:p>
        </p:txBody>
      </p:sp>
    </p:spTree>
    <p:extLst>
      <p:ext uri="{BB962C8B-B14F-4D97-AF65-F5344CB8AC3E}">
        <p14:creationId xmlns:p14="http://schemas.microsoft.com/office/powerpoint/2010/main" val="5698073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3" name="Google Shape;20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t>Voici un autre rectangle.</a:t>
            </a:r>
            <a:endParaRPr/>
          </a:p>
          <a:p>
            <a:pPr marL="0" marR="0" lvl="0" indent="0" algn="l" rtl="0">
              <a:lnSpc>
                <a:spcPct val="100000"/>
              </a:lnSpc>
              <a:spcBef>
                <a:spcPts val="0"/>
              </a:spcBef>
              <a:spcAft>
                <a:spcPts val="0"/>
              </a:spcAft>
              <a:buClr>
                <a:schemeClr val="dk1"/>
              </a:buClr>
              <a:buSzPts val="1200"/>
              <a:buFont typeface="Calibri"/>
              <a:buNone/>
            </a:pPr>
            <a:r>
              <a:rPr lang="fr-FR" i="1"/>
              <a:t>Combien y a-t-il de ligne ? → 2.</a:t>
            </a:r>
            <a:endParaRPr/>
          </a:p>
          <a:p>
            <a:pPr marL="0" marR="0" lvl="0" indent="0" algn="l" rtl="0">
              <a:lnSpc>
                <a:spcPct val="100000"/>
              </a:lnSpc>
              <a:spcBef>
                <a:spcPts val="0"/>
              </a:spcBef>
              <a:spcAft>
                <a:spcPts val="0"/>
              </a:spcAft>
              <a:buClr>
                <a:schemeClr val="dk1"/>
              </a:buClr>
              <a:buSzPts val="1200"/>
              <a:buFont typeface="Calibri"/>
              <a:buNone/>
            </a:pPr>
            <a:r>
              <a:rPr lang="fr-FR" i="1"/>
              <a:t>Combien y a-t-il de carreaux par ligne ? → 27.</a:t>
            </a:r>
            <a:endParaRPr/>
          </a:p>
        </p:txBody>
      </p:sp>
      <p:sp>
        <p:nvSpPr>
          <p:cNvPr id="204" name="Google Shape;20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dirty="0"/>
              <a:t>Comme tout à l’heure, nous allons partager ce grand rectangle en deux plus petits, les dizaines d’un côté et les unités restantes de l’autre. Que doit-on écrire sur les pointillés ?</a:t>
            </a:r>
            <a:endParaRPr dirty="0"/>
          </a:p>
          <a:p>
            <a:pPr marL="0" marR="0" lvl="0" indent="0" algn="l" rtl="0">
              <a:lnSpc>
                <a:spcPct val="100000"/>
              </a:lnSpc>
              <a:spcBef>
                <a:spcPts val="0"/>
              </a:spcBef>
              <a:spcAft>
                <a:spcPts val="0"/>
              </a:spcAft>
              <a:buClr>
                <a:schemeClr val="dk1"/>
              </a:buClr>
              <a:buSzPts val="1200"/>
              <a:buFont typeface="Calibri"/>
              <a:buNone/>
            </a:pPr>
            <a:r>
              <a:rPr lang="fr-FR" dirty="0"/>
              <a:t>Interroger les élèves et compléter au tableau : 20 pour la partie foncée et 7 pour la partie claire.</a:t>
            </a:r>
            <a:endParaRPr dirty="0"/>
          </a:p>
        </p:txBody>
      </p:sp>
      <p:sp>
        <p:nvSpPr>
          <p:cNvPr id="215" name="Google Shape;21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Google Shape;227;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dirty="0"/>
              <a:t>Quelle est l’opération que l’on doit faire ici ? 2 × </a:t>
            </a:r>
            <a:r>
              <a:rPr lang="fr-FR" sz="1200" dirty="0">
                <a:solidFill>
                  <a:schemeClr val="dk1"/>
                </a:solidFill>
              </a:rPr>
              <a:t>27. Compléter les pointillés.</a:t>
            </a:r>
            <a:endParaRPr i="1" dirty="0"/>
          </a:p>
        </p:txBody>
      </p:sp>
      <p:sp>
        <p:nvSpPr>
          <p:cNvPr id="228" name="Google Shape;228;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1" name="Google Shape;24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dirty="0"/>
              <a:t>Comme tout à l’heure, vous allez compléter puis calculer les produits et enfin toutes les lignes suivantes.</a:t>
            </a:r>
            <a:endParaRPr dirty="0"/>
          </a:p>
          <a:p>
            <a:pPr marL="0" marR="0" lvl="0" indent="0" algn="l" rtl="0">
              <a:lnSpc>
                <a:spcPct val="100000"/>
              </a:lnSpc>
              <a:spcBef>
                <a:spcPts val="0"/>
              </a:spcBef>
              <a:spcAft>
                <a:spcPts val="0"/>
              </a:spcAft>
              <a:buClr>
                <a:schemeClr val="dk1"/>
              </a:buClr>
              <a:buSzPts val="1200"/>
              <a:buFont typeface="Calibri"/>
              <a:buNone/>
            </a:pPr>
            <a:r>
              <a:rPr lang="fr-FR" i="0" dirty="0"/>
              <a:t>Laisser un temps puis interroger quelques élèves. Valider les réponses.</a:t>
            </a:r>
            <a:endParaRPr dirty="0"/>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b="1" i="0" dirty="0"/>
              <a:t>Réponse attendue</a:t>
            </a:r>
            <a:r>
              <a:rPr lang="fr-FR" b="0" i="0" dirty="0"/>
              <a:t> : </a:t>
            </a:r>
          </a:p>
          <a:p>
            <a:pPr marL="0" marR="0" lvl="0" indent="0" algn="l" rtl="0">
              <a:lnSpc>
                <a:spcPct val="100000"/>
              </a:lnSpc>
              <a:spcBef>
                <a:spcPts val="0"/>
              </a:spcBef>
              <a:spcAft>
                <a:spcPts val="0"/>
              </a:spcAft>
              <a:buClr>
                <a:schemeClr val="dk1"/>
              </a:buClr>
              <a:buSzPts val="1200"/>
              <a:buFont typeface="Calibri"/>
              <a:buNone/>
            </a:pPr>
            <a:r>
              <a:rPr lang="fr-FR" i="0" dirty="0"/>
              <a:t>1</a:t>
            </a:r>
            <a:r>
              <a:rPr lang="fr-FR" i="0" baseline="30000" dirty="0"/>
              <a:t>re</a:t>
            </a:r>
            <a:r>
              <a:rPr lang="fr-FR" i="0" dirty="0"/>
              <a:t> ligne → 2 × </a:t>
            </a:r>
            <a:r>
              <a:rPr lang="fr-FR" sz="1200" i="0" dirty="0">
                <a:solidFill>
                  <a:schemeClr val="dk1"/>
                </a:solidFill>
              </a:rPr>
              <a:t>27 = (</a:t>
            </a:r>
            <a:r>
              <a:rPr lang="fr-FR" sz="1200" b="1" i="0" dirty="0">
                <a:solidFill>
                  <a:schemeClr val="dk1"/>
                </a:solidFill>
              </a:rPr>
              <a:t>2</a:t>
            </a:r>
            <a:r>
              <a:rPr lang="fr-FR" sz="1200" i="0" dirty="0">
                <a:solidFill>
                  <a:schemeClr val="dk1"/>
                </a:solidFill>
              </a:rPr>
              <a:t> × </a:t>
            </a:r>
            <a:r>
              <a:rPr lang="fr-FR" sz="1200" b="1" i="0" dirty="0">
                <a:solidFill>
                  <a:schemeClr val="dk1"/>
                </a:solidFill>
              </a:rPr>
              <a:t>20</a:t>
            </a:r>
            <a:r>
              <a:rPr lang="fr-FR" sz="1200" i="0" dirty="0">
                <a:solidFill>
                  <a:schemeClr val="dk1"/>
                </a:solidFill>
              </a:rPr>
              <a:t>) + (</a:t>
            </a:r>
            <a:r>
              <a:rPr lang="fr-FR" sz="1200" b="1" i="0" dirty="0">
                <a:solidFill>
                  <a:schemeClr val="dk1"/>
                </a:solidFill>
              </a:rPr>
              <a:t>2</a:t>
            </a:r>
            <a:r>
              <a:rPr lang="fr-FR" sz="1200" i="0" dirty="0">
                <a:solidFill>
                  <a:schemeClr val="dk1"/>
                </a:solidFill>
              </a:rPr>
              <a:t> × </a:t>
            </a:r>
            <a:r>
              <a:rPr lang="fr-FR" sz="1200" b="1" i="0" dirty="0">
                <a:solidFill>
                  <a:schemeClr val="dk1"/>
                </a:solidFill>
              </a:rPr>
              <a:t>7</a:t>
            </a:r>
            <a:r>
              <a:rPr lang="fr-FR" sz="1200" i="0" dirty="0">
                <a:solidFill>
                  <a:schemeClr val="dk1"/>
                </a:solidFill>
              </a:rPr>
              <a:t>).</a:t>
            </a:r>
            <a:endParaRPr dirty="0"/>
          </a:p>
          <a:p>
            <a:pPr marL="0" marR="0" lvl="0" indent="0" algn="l" rtl="0">
              <a:lnSpc>
                <a:spcPct val="100000"/>
              </a:lnSpc>
              <a:spcBef>
                <a:spcPts val="0"/>
              </a:spcBef>
              <a:spcAft>
                <a:spcPts val="0"/>
              </a:spcAft>
              <a:buClr>
                <a:schemeClr val="dk1"/>
              </a:buClr>
              <a:buSzPts val="1200"/>
              <a:buFont typeface="Calibri"/>
              <a:buNone/>
            </a:pPr>
            <a:r>
              <a:rPr lang="fr-FR" sz="1200" i="0" dirty="0">
                <a:solidFill>
                  <a:schemeClr val="dk1"/>
                </a:solidFill>
              </a:rPr>
              <a:t>2</a:t>
            </a:r>
            <a:r>
              <a:rPr lang="fr-FR" sz="1200" i="0" baseline="30000" dirty="0">
                <a:solidFill>
                  <a:schemeClr val="dk1"/>
                </a:solidFill>
              </a:rPr>
              <a:t>e</a:t>
            </a:r>
            <a:r>
              <a:rPr lang="fr-FR" sz="1200" i="0" dirty="0">
                <a:solidFill>
                  <a:schemeClr val="dk1"/>
                </a:solidFill>
              </a:rPr>
              <a:t> ligne </a:t>
            </a:r>
            <a:r>
              <a:rPr lang="fr-FR" i="0" dirty="0"/>
              <a:t>→</a:t>
            </a:r>
            <a:r>
              <a:rPr lang="fr-FR" sz="1200" i="0" dirty="0">
                <a:solidFill>
                  <a:schemeClr val="dk1"/>
                </a:solidFill>
              </a:rPr>
              <a:t> 2 × 27 = </a:t>
            </a:r>
            <a:r>
              <a:rPr lang="fr-FR" sz="1200" b="1" i="0" dirty="0">
                <a:solidFill>
                  <a:schemeClr val="dk1"/>
                </a:solidFill>
              </a:rPr>
              <a:t>40</a:t>
            </a:r>
            <a:r>
              <a:rPr lang="fr-FR" sz="1200" i="0" dirty="0">
                <a:solidFill>
                  <a:schemeClr val="dk1"/>
                </a:solidFill>
              </a:rPr>
              <a:t> + </a:t>
            </a:r>
            <a:r>
              <a:rPr lang="fr-FR" sz="1200" b="1" i="0" dirty="0">
                <a:solidFill>
                  <a:schemeClr val="dk1"/>
                </a:solidFill>
              </a:rPr>
              <a:t>14</a:t>
            </a:r>
            <a:r>
              <a:rPr lang="fr-FR" sz="1200" i="0" dirty="0">
                <a:solidFill>
                  <a:schemeClr val="dk1"/>
                </a:solidFill>
              </a:rPr>
              <a:t>. Expliquer que 2 × 20 c’est 2 × 2 dizaines soit 4 dizaines donc 40.</a:t>
            </a:r>
            <a:endParaRPr dirty="0"/>
          </a:p>
          <a:p>
            <a:pPr marL="0" marR="0" lvl="0" indent="0" algn="l" rtl="0">
              <a:lnSpc>
                <a:spcPct val="100000"/>
              </a:lnSpc>
              <a:spcBef>
                <a:spcPts val="0"/>
              </a:spcBef>
              <a:spcAft>
                <a:spcPts val="0"/>
              </a:spcAft>
              <a:buClr>
                <a:schemeClr val="dk1"/>
              </a:buClr>
              <a:buSzPts val="1200"/>
              <a:buFont typeface="Calibri"/>
              <a:buNone/>
            </a:pPr>
            <a:r>
              <a:rPr lang="fr-FR" sz="1200" i="0" dirty="0">
                <a:solidFill>
                  <a:schemeClr val="dk1"/>
                </a:solidFill>
              </a:rPr>
              <a:t>3</a:t>
            </a:r>
            <a:r>
              <a:rPr lang="fr-FR" sz="1200" i="0" u="none" strike="noStrike" cap="none" baseline="30000" dirty="0">
                <a:solidFill>
                  <a:schemeClr val="dk1"/>
                </a:solidFill>
              </a:rPr>
              <a:t>e</a:t>
            </a:r>
            <a:r>
              <a:rPr lang="fr-FR" sz="1200" i="0" dirty="0">
                <a:solidFill>
                  <a:schemeClr val="dk1"/>
                </a:solidFill>
              </a:rPr>
              <a:t> ligne </a:t>
            </a:r>
            <a:r>
              <a:rPr lang="fr-FR" i="0" dirty="0"/>
              <a:t>→ 2 × </a:t>
            </a:r>
            <a:r>
              <a:rPr lang="fr-FR" sz="1200" i="0" dirty="0">
                <a:solidFill>
                  <a:schemeClr val="dk1"/>
                </a:solidFill>
              </a:rPr>
              <a:t>27 = 54.</a:t>
            </a:r>
            <a:endParaRPr i="0" dirty="0"/>
          </a:p>
        </p:txBody>
      </p:sp>
      <p:sp>
        <p:nvSpPr>
          <p:cNvPr id="242" name="Google Shape;242;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5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p5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228600" algn="l" rtl="0">
              <a:lnSpc>
                <a:spcPct val="100000"/>
              </a:lnSpc>
              <a:spcBef>
                <a:spcPts val="0"/>
              </a:spcBef>
              <a:spcAft>
                <a:spcPts val="0"/>
              </a:spcAft>
              <a:buClr>
                <a:srgbClr val="000000"/>
              </a:buClr>
              <a:buSzPts val="1400"/>
              <a:buFont typeface="Arial"/>
              <a:buNone/>
            </a:pPr>
            <a:r>
              <a:rPr lang="fr-FR" i="1" dirty="0"/>
              <a:t>Nous allons maintenant apprendre à poser une multiplication. Vous allez voir que la multiplication posée reprend le principe de décomposer le nombre que l'on multiplie pour multiplier d'un côté les dizaines et de l'autre les unités restantes et ce sera plus rapide et plus sûr lorsqu’on calculera avec des nombres plus grands.</a:t>
            </a:r>
            <a:endParaRPr dirty="0"/>
          </a:p>
        </p:txBody>
      </p:sp>
      <p:sp>
        <p:nvSpPr>
          <p:cNvPr id="270" name="Google Shape;270;p5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ECCD6E51-ACB6-7CEA-6D15-EDAA61DC15A6}"/>
            </a:ext>
          </a:extLst>
        </p:cNvPr>
        <p:cNvGrpSpPr/>
        <p:nvPr/>
      </p:nvGrpSpPr>
      <p:grpSpPr>
        <a:xfrm>
          <a:off x="0" y="0"/>
          <a:ext cx="0" cy="0"/>
          <a:chOff x="0" y="0"/>
          <a:chExt cx="0" cy="0"/>
        </a:xfrm>
      </p:grpSpPr>
      <p:sp>
        <p:nvSpPr>
          <p:cNvPr id="102" name="Google Shape;102;p14:notes">
            <a:extLst>
              <a:ext uri="{FF2B5EF4-FFF2-40B4-BE49-F238E27FC236}">
                <a16:creationId xmlns:a16="http://schemas.microsoft.com/office/drawing/2014/main" id="{924DFB97-6E53-018B-C6CC-D3FEFAA97DD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 name="Google Shape;103;p14:notes">
            <a:extLst>
              <a:ext uri="{FF2B5EF4-FFF2-40B4-BE49-F238E27FC236}">
                <a16:creationId xmlns:a16="http://schemas.microsoft.com/office/drawing/2014/main" id="{EB0E2781-BBA9-B3C6-52A2-0949CAB8B6F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1" dirty="0"/>
              <a:t>Pour commencer, nous allons revoir ce que nous avions vu lors d’une séance précédente. Vous allez tout d’abord représenter une multiplication en dessinant sur votre ardoise le matériel de numération.</a:t>
            </a:r>
          </a:p>
        </p:txBody>
      </p:sp>
      <p:sp>
        <p:nvSpPr>
          <p:cNvPr id="104" name="Google Shape;104;p14:notes">
            <a:extLst>
              <a:ext uri="{FF2B5EF4-FFF2-40B4-BE49-F238E27FC236}">
                <a16:creationId xmlns:a16="http://schemas.microsoft.com/office/drawing/2014/main" id="{28DCD31F-DC95-81C0-6EDB-CF2086655AAA}"/>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a:t>
            </a:fld>
            <a:endParaRPr/>
          </a:p>
        </p:txBody>
      </p:sp>
    </p:spTree>
    <p:extLst>
      <p:ext uri="{BB962C8B-B14F-4D97-AF65-F5344CB8AC3E}">
        <p14:creationId xmlns:p14="http://schemas.microsoft.com/office/powerpoint/2010/main" val="4007929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a:extLst>
            <a:ext uri="{FF2B5EF4-FFF2-40B4-BE49-F238E27FC236}">
              <a16:creationId xmlns:a16="http://schemas.microsoft.com/office/drawing/2014/main" id="{BA6B1CB8-0B93-DEA3-E48D-9CA030CA2329}"/>
            </a:ext>
          </a:extLst>
        </p:cNvPr>
        <p:cNvGrpSpPr/>
        <p:nvPr/>
      </p:nvGrpSpPr>
      <p:grpSpPr>
        <a:xfrm>
          <a:off x="0" y="0"/>
          <a:ext cx="0" cy="0"/>
          <a:chOff x="0" y="0"/>
          <a:chExt cx="0" cy="0"/>
        </a:xfrm>
      </p:grpSpPr>
      <p:sp>
        <p:nvSpPr>
          <p:cNvPr id="276" name="Google Shape;276;p63:notes">
            <a:extLst>
              <a:ext uri="{FF2B5EF4-FFF2-40B4-BE49-F238E27FC236}">
                <a16:creationId xmlns:a16="http://schemas.microsoft.com/office/drawing/2014/main" id="{A6E45E17-04CF-8140-13F2-29BAD3A1250F}"/>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p63:notes">
            <a:extLst>
              <a:ext uri="{FF2B5EF4-FFF2-40B4-BE49-F238E27FC236}">
                <a16:creationId xmlns:a16="http://schemas.microsoft.com/office/drawing/2014/main" id="{283FD2FB-235D-74A8-673C-18A9C14EEAB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228600" algn="l" rtl="0">
              <a:lnSpc>
                <a:spcPct val="100000"/>
              </a:lnSpc>
              <a:spcBef>
                <a:spcPts val="0"/>
              </a:spcBef>
              <a:spcAft>
                <a:spcPts val="0"/>
              </a:spcAft>
              <a:buClr>
                <a:srgbClr val="000000"/>
              </a:buClr>
              <a:buSzPts val="1400"/>
              <a:buFont typeface="Arial"/>
              <a:buNone/>
            </a:pPr>
            <a:r>
              <a:rPr lang="fr-FR" i="1" dirty="0"/>
              <a:t>Quelle est l’opération représentée par ce rectangle ?</a:t>
            </a:r>
            <a:endParaRPr lang="fr-FR" dirty="0"/>
          </a:p>
          <a:p>
            <a:pPr marL="0" marR="0" lvl="0" indent="-228600" algn="l" rtl="0">
              <a:lnSpc>
                <a:spcPct val="100000"/>
              </a:lnSpc>
              <a:spcBef>
                <a:spcPts val="0"/>
              </a:spcBef>
              <a:spcAft>
                <a:spcPts val="0"/>
              </a:spcAft>
              <a:buClr>
                <a:srgbClr val="000000"/>
              </a:buClr>
              <a:buSzPts val="1400"/>
              <a:buFont typeface="Arial"/>
              <a:buNone/>
            </a:pPr>
            <a:r>
              <a:rPr lang="fr-FR" i="1" dirty="0"/>
              <a:t>→ 4 × </a:t>
            </a:r>
            <a:r>
              <a:rPr lang="fr-FR" sz="1200" i="1" dirty="0">
                <a:solidFill>
                  <a:schemeClr val="dk1"/>
                </a:solidFill>
              </a:rPr>
              <a:t>34. </a:t>
            </a:r>
            <a:r>
              <a:rPr lang="fr-FR" sz="1200" dirty="0">
                <a:solidFill>
                  <a:schemeClr val="dk1"/>
                </a:solidFill>
              </a:rPr>
              <a:t>Compléter les pointillés au tableau.</a:t>
            </a:r>
            <a:endParaRPr lang="fr-FR" dirty="0"/>
          </a:p>
        </p:txBody>
      </p:sp>
      <p:sp>
        <p:nvSpPr>
          <p:cNvPr id="278" name="Google Shape;278;p63:notes">
            <a:extLst>
              <a:ext uri="{FF2B5EF4-FFF2-40B4-BE49-F238E27FC236}">
                <a16:creationId xmlns:a16="http://schemas.microsoft.com/office/drawing/2014/main" id="{84BDB7B0-3920-7F9E-0316-FDF95BF1BF52}"/>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20</a:t>
            </a:fld>
            <a:endParaRPr/>
          </a:p>
        </p:txBody>
      </p:sp>
    </p:spTree>
    <p:extLst>
      <p:ext uri="{BB962C8B-B14F-4D97-AF65-F5344CB8AC3E}">
        <p14:creationId xmlns:p14="http://schemas.microsoft.com/office/powerpoint/2010/main" val="27027380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6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0" name="Google Shape;290;p6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t>Vous allez encore compléter puis calculer les produits et les lignes suivantes.</a:t>
            </a:r>
          </a:p>
          <a:p>
            <a:pPr marL="0" marR="0" lvl="0" indent="0" algn="l" rtl="0">
              <a:lnSpc>
                <a:spcPct val="100000"/>
              </a:lnSpc>
              <a:spcBef>
                <a:spcPts val="0"/>
              </a:spcBef>
              <a:spcAft>
                <a:spcPts val="0"/>
              </a:spcAft>
              <a:buClr>
                <a:schemeClr val="dk1"/>
              </a:buClr>
              <a:buSzPts val="1200"/>
              <a:buFont typeface="Calibri"/>
              <a:buNone/>
            </a:pPr>
            <a:r>
              <a:rPr lang="fr-FR" i="0" dirty="0"/>
              <a:t>Laisser un temps puis interroger quelques élèves. Valider les réponses.</a:t>
            </a:r>
            <a:endParaRPr lang="fr-FR" dirty="0"/>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b="1" i="0" dirty="0"/>
              <a:t>Réponse attendue </a:t>
            </a:r>
            <a:r>
              <a:rPr lang="fr-FR" b="0" i="0" dirty="0"/>
              <a:t>:</a:t>
            </a:r>
            <a:r>
              <a:rPr lang="fr-FR" b="1" i="0" dirty="0"/>
              <a:t> </a:t>
            </a:r>
          </a:p>
          <a:p>
            <a:pPr marL="0" marR="0" lvl="0" indent="0" algn="l" rtl="0">
              <a:lnSpc>
                <a:spcPct val="100000"/>
              </a:lnSpc>
              <a:spcBef>
                <a:spcPts val="0"/>
              </a:spcBef>
              <a:spcAft>
                <a:spcPts val="0"/>
              </a:spcAft>
              <a:buClr>
                <a:schemeClr val="dk1"/>
              </a:buClr>
              <a:buSzPts val="1200"/>
              <a:buFont typeface="Calibri"/>
              <a:buNone/>
            </a:pPr>
            <a:r>
              <a:rPr lang="fr-FR" i="0" dirty="0"/>
              <a:t>1</a:t>
            </a:r>
            <a:r>
              <a:rPr lang="fr-FR" i="0" baseline="30000" dirty="0"/>
              <a:t>re</a:t>
            </a:r>
            <a:r>
              <a:rPr lang="fr-FR" i="0" dirty="0"/>
              <a:t> ligne → 4 × </a:t>
            </a:r>
            <a:r>
              <a:rPr lang="fr-FR" sz="1200" i="0" dirty="0">
                <a:solidFill>
                  <a:schemeClr val="dk1"/>
                </a:solidFill>
              </a:rPr>
              <a:t>34 = (</a:t>
            </a:r>
            <a:r>
              <a:rPr lang="fr-FR" sz="1200" b="1" i="0" dirty="0">
                <a:solidFill>
                  <a:schemeClr val="dk1"/>
                </a:solidFill>
              </a:rPr>
              <a:t>4</a:t>
            </a:r>
            <a:r>
              <a:rPr lang="fr-FR" sz="1200" i="0" dirty="0">
                <a:solidFill>
                  <a:schemeClr val="dk1"/>
                </a:solidFill>
              </a:rPr>
              <a:t> × </a:t>
            </a:r>
            <a:r>
              <a:rPr lang="fr-FR" sz="1200" b="1" i="0" dirty="0">
                <a:solidFill>
                  <a:schemeClr val="dk1"/>
                </a:solidFill>
              </a:rPr>
              <a:t>30</a:t>
            </a:r>
            <a:r>
              <a:rPr lang="fr-FR" sz="1200" i="0" dirty="0">
                <a:solidFill>
                  <a:schemeClr val="dk1"/>
                </a:solidFill>
              </a:rPr>
              <a:t>) + (</a:t>
            </a:r>
            <a:r>
              <a:rPr lang="fr-FR" sz="1200" b="1" i="0" dirty="0">
                <a:solidFill>
                  <a:schemeClr val="dk1"/>
                </a:solidFill>
              </a:rPr>
              <a:t>4</a:t>
            </a:r>
            <a:r>
              <a:rPr lang="fr-FR" sz="1200" i="0" dirty="0">
                <a:solidFill>
                  <a:schemeClr val="dk1"/>
                </a:solidFill>
              </a:rPr>
              <a:t> ×</a:t>
            </a:r>
            <a:r>
              <a:rPr lang="fr-FR" sz="1200" b="1" i="0" dirty="0">
                <a:solidFill>
                  <a:schemeClr val="dk1"/>
                </a:solidFill>
              </a:rPr>
              <a:t> 4</a:t>
            </a:r>
            <a:r>
              <a:rPr lang="fr-FR" sz="1200" i="0" dirty="0">
                <a:solidFill>
                  <a:schemeClr val="dk1"/>
                </a:solidFill>
              </a:rPr>
              <a:t>).</a:t>
            </a:r>
            <a:endParaRPr lang="fr-FR" dirty="0"/>
          </a:p>
          <a:p>
            <a:pPr marL="0" marR="0" lvl="0" indent="0" algn="l" rtl="0">
              <a:lnSpc>
                <a:spcPct val="100000"/>
              </a:lnSpc>
              <a:spcBef>
                <a:spcPts val="0"/>
              </a:spcBef>
              <a:spcAft>
                <a:spcPts val="0"/>
              </a:spcAft>
              <a:buClr>
                <a:schemeClr val="dk1"/>
              </a:buClr>
              <a:buSzPts val="1200"/>
              <a:buFont typeface="Calibri"/>
              <a:buNone/>
            </a:pPr>
            <a:r>
              <a:rPr lang="fr-FR" sz="1200" i="0" dirty="0">
                <a:solidFill>
                  <a:schemeClr val="dk1"/>
                </a:solidFill>
              </a:rPr>
              <a:t>2</a:t>
            </a:r>
            <a:r>
              <a:rPr lang="fr-FR" sz="1200" i="0" baseline="30000" dirty="0">
                <a:solidFill>
                  <a:schemeClr val="dk1"/>
                </a:solidFill>
              </a:rPr>
              <a:t>e</a:t>
            </a:r>
            <a:r>
              <a:rPr lang="fr-FR" sz="1200" i="0" dirty="0">
                <a:solidFill>
                  <a:schemeClr val="dk1"/>
                </a:solidFill>
              </a:rPr>
              <a:t> ligne </a:t>
            </a:r>
            <a:r>
              <a:rPr lang="fr-FR" i="0" dirty="0"/>
              <a:t>→</a:t>
            </a:r>
            <a:r>
              <a:rPr lang="fr-FR" sz="1200" i="0" dirty="0">
                <a:solidFill>
                  <a:schemeClr val="dk1"/>
                </a:solidFill>
              </a:rPr>
              <a:t> 4 × 34 = </a:t>
            </a:r>
            <a:r>
              <a:rPr lang="fr-FR" sz="1200" b="1" i="0" dirty="0">
                <a:solidFill>
                  <a:schemeClr val="dk1"/>
                </a:solidFill>
              </a:rPr>
              <a:t>120</a:t>
            </a:r>
            <a:r>
              <a:rPr lang="fr-FR" sz="1200" i="0" dirty="0">
                <a:solidFill>
                  <a:schemeClr val="dk1"/>
                </a:solidFill>
              </a:rPr>
              <a:t> + </a:t>
            </a:r>
            <a:r>
              <a:rPr lang="fr-FR" sz="1200" b="1" i="0" dirty="0">
                <a:solidFill>
                  <a:schemeClr val="dk1"/>
                </a:solidFill>
              </a:rPr>
              <a:t>16</a:t>
            </a:r>
            <a:r>
              <a:rPr lang="fr-FR" sz="1200" i="0" dirty="0">
                <a:solidFill>
                  <a:schemeClr val="dk1"/>
                </a:solidFill>
              </a:rPr>
              <a:t>. Expliquer que 4 × 30 c’est 4 × 3 dizaines soit 12 dizaines donc 120.</a:t>
            </a:r>
            <a:endParaRPr lang="fr-FR" dirty="0"/>
          </a:p>
          <a:p>
            <a:pPr marL="0" marR="0" lvl="0" indent="0" algn="l" rtl="0">
              <a:lnSpc>
                <a:spcPct val="100000"/>
              </a:lnSpc>
              <a:spcBef>
                <a:spcPts val="0"/>
              </a:spcBef>
              <a:spcAft>
                <a:spcPts val="0"/>
              </a:spcAft>
              <a:buClr>
                <a:schemeClr val="dk1"/>
              </a:buClr>
              <a:buSzPts val="1200"/>
              <a:buFont typeface="Calibri"/>
              <a:buNone/>
            </a:pPr>
            <a:r>
              <a:rPr lang="fr-FR" sz="1200" i="0" dirty="0">
                <a:solidFill>
                  <a:schemeClr val="dk1"/>
                </a:solidFill>
              </a:rPr>
              <a:t>3</a:t>
            </a:r>
            <a:r>
              <a:rPr lang="fr-FR" sz="1200" i="0" u="none" strike="noStrike" cap="none" baseline="30000" dirty="0">
                <a:solidFill>
                  <a:schemeClr val="dk1"/>
                </a:solidFill>
              </a:rPr>
              <a:t>e</a:t>
            </a:r>
            <a:r>
              <a:rPr lang="fr-FR" sz="1200" i="0" dirty="0">
                <a:solidFill>
                  <a:schemeClr val="dk1"/>
                </a:solidFill>
              </a:rPr>
              <a:t> ligne </a:t>
            </a:r>
            <a:r>
              <a:rPr lang="fr-FR" i="0" dirty="0"/>
              <a:t>→ 4 × </a:t>
            </a:r>
            <a:r>
              <a:rPr lang="fr-FR" sz="1200" i="0" dirty="0">
                <a:solidFill>
                  <a:schemeClr val="dk1"/>
                </a:solidFill>
              </a:rPr>
              <a:t>34 = </a:t>
            </a:r>
            <a:r>
              <a:rPr lang="fr-FR" sz="1200" b="1" i="0" dirty="0">
                <a:solidFill>
                  <a:schemeClr val="dk1"/>
                </a:solidFill>
              </a:rPr>
              <a:t>136</a:t>
            </a:r>
            <a:r>
              <a:rPr lang="fr-FR" sz="1200" i="0" dirty="0">
                <a:solidFill>
                  <a:schemeClr val="dk1"/>
                </a:solidFill>
              </a:rPr>
              <a:t>.</a:t>
            </a:r>
          </a:p>
        </p:txBody>
      </p:sp>
      <p:sp>
        <p:nvSpPr>
          <p:cNvPr id="291" name="Google Shape;291;p6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6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5" name="Google Shape;305;p6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228600" algn="l" rtl="0">
              <a:lnSpc>
                <a:spcPct val="100000"/>
              </a:lnSpc>
              <a:spcBef>
                <a:spcPts val="0"/>
              </a:spcBef>
              <a:spcAft>
                <a:spcPts val="0"/>
              </a:spcAft>
              <a:buClr>
                <a:schemeClr val="dk1"/>
              </a:buClr>
              <a:buSzPts val="1400"/>
              <a:buFont typeface="Arial"/>
              <a:buNone/>
            </a:pPr>
            <a:r>
              <a:rPr lang="fr-FR" i="1" dirty="0"/>
              <a:t>Nous allons maintenant voir comment poser une multiplication en prenant appui sur cette décomposition.</a:t>
            </a:r>
            <a:endParaRPr dirty="0"/>
          </a:p>
        </p:txBody>
      </p:sp>
      <p:sp>
        <p:nvSpPr>
          <p:cNvPr id="306" name="Google Shape;306;p6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a:extLst>
            <a:ext uri="{FF2B5EF4-FFF2-40B4-BE49-F238E27FC236}">
              <a16:creationId xmlns:a16="http://schemas.microsoft.com/office/drawing/2014/main" id="{66BFDA47-2B80-4D66-05EA-B296E9D3AE24}"/>
            </a:ext>
          </a:extLst>
        </p:cNvPr>
        <p:cNvGrpSpPr/>
        <p:nvPr/>
      </p:nvGrpSpPr>
      <p:grpSpPr>
        <a:xfrm>
          <a:off x="0" y="0"/>
          <a:ext cx="0" cy="0"/>
          <a:chOff x="0" y="0"/>
          <a:chExt cx="0" cy="0"/>
        </a:xfrm>
      </p:grpSpPr>
      <p:sp>
        <p:nvSpPr>
          <p:cNvPr id="304" name="Google Shape;304;p65:notes">
            <a:extLst>
              <a:ext uri="{FF2B5EF4-FFF2-40B4-BE49-F238E27FC236}">
                <a16:creationId xmlns:a16="http://schemas.microsoft.com/office/drawing/2014/main" id="{0FFBB20A-F5F5-0B98-C494-F0DD4F89DEA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5" name="Google Shape;305;p65:notes">
            <a:extLst>
              <a:ext uri="{FF2B5EF4-FFF2-40B4-BE49-F238E27FC236}">
                <a16:creationId xmlns:a16="http://schemas.microsoft.com/office/drawing/2014/main" id="{F2058747-40A7-5025-AD56-EA57AB28F43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228600" algn="l" rtl="0">
              <a:lnSpc>
                <a:spcPct val="100000"/>
              </a:lnSpc>
              <a:spcBef>
                <a:spcPts val="0"/>
              </a:spcBef>
              <a:spcAft>
                <a:spcPts val="0"/>
              </a:spcAft>
              <a:buClr>
                <a:schemeClr val="dk1"/>
              </a:buClr>
              <a:buSzPts val="1400"/>
              <a:buFont typeface="Arial"/>
              <a:buNone/>
            </a:pPr>
            <a:r>
              <a:rPr lang="fr-FR" i="1" dirty="0"/>
              <a:t>Voici comment on pose une multiplication.</a:t>
            </a:r>
            <a:endParaRPr dirty="0"/>
          </a:p>
          <a:p>
            <a:pPr marL="0" lvl="0" indent="-228600" algn="l" rtl="0">
              <a:lnSpc>
                <a:spcPct val="100000"/>
              </a:lnSpc>
              <a:spcBef>
                <a:spcPts val="0"/>
              </a:spcBef>
              <a:spcAft>
                <a:spcPts val="0"/>
              </a:spcAft>
              <a:buClr>
                <a:schemeClr val="dk1"/>
              </a:buClr>
              <a:buSzPts val="1400"/>
              <a:buFont typeface="Arial"/>
              <a:buNone/>
            </a:pPr>
            <a:r>
              <a:rPr lang="fr-FR" i="1" dirty="0"/>
              <a:t>On </a:t>
            </a:r>
            <a:r>
              <a:rPr lang="fr-FR" i="1"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rPr>
              <a:t>écrit </a:t>
            </a:r>
            <a:r>
              <a:rPr lang="fr-FR" i="1" dirty="0"/>
              <a:t>le nombre qui a le plus de chiffres sur la première ligne </a:t>
            </a:r>
            <a:r>
              <a:rPr lang="fr-FR" dirty="0"/>
              <a:t>(pointer la première ligne). </a:t>
            </a:r>
            <a:r>
              <a:rPr lang="fr-FR" i="1" dirty="0"/>
              <a:t>Comme pour l’addition et la soustraction, on aligne le chiffre 4 sous les unités restantes de 34 </a:t>
            </a:r>
            <a:r>
              <a:rPr lang="fr-FR" i="0" dirty="0"/>
              <a:t>(pointer).</a:t>
            </a:r>
            <a:endParaRPr i="0" dirty="0"/>
          </a:p>
          <a:p>
            <a:pPr marL="0" lvl="0" indent="-228600" algn="l" rtl="0">
              <a:lnSpc>
                <a:spcPct val="100000"/>
              </a:lnSpc>
              <a:spcBef>
                <a:spcPts val="0"/>
              </a:spcBef>
              <a:spcAft>
                <a:spcPts val="0"/>
              </a:spcAft>
              <a:buClr>
                <a:schemeClr val="dk1"/>
              </a:buClr>
              <a:buSzPts val="1400"/>
              <a:buFont typeface="Arial"/>
              <a:buNone/>
            </a:pPr>
            <a:r>
              <a:rPr lang="fr-FR" i="1" dirty="0"/>
              <a:t>Le signe × se place devant la deuxième ligne </a:t>
            </a:r>
            <a:r>
              <a:rPr lang="fr-FR" dirty="0"/>
              <a:t>(pointer). </a:t>
            </a:r>
            <a:r>
              <a:rPr lang="fr-FR" i="1" dirty="0"/>
              <a:t>On trace le trait qui signifie égal sous l’opération </a:t>
            </a:r>
            <a:r>
              <a:rPr lang="fr-FR" dirty="0"/>
              <a:t>(pointer).</a:t>
            </a:r>
            <a:endParaRPr dirty="0"/>
          </a:p>
          <a:p>
            <a:pPr marL="0" marR="0" lvl="0" indent="-228600" algn="l" rtl="0">
              <a:lnSpc>
                <a:spcPct val="100000"/>
              </a:lnSpc>
              <a:spcBef>
                <a:spcPts val="0"/>
              </a:spcBef>
              <a:spcAft>
                <a:spcPts val="0"/>
              </a:spcAft>
              <a:buClr>
                <a:srgbClr val="000000"/>
              </a:buClr>
              <a:buSzPts val="1400"/>
              <a:buFont typeface="Arial"/>
              <a:buNone/>
            </a:pPr>
            <a:endParaRPr dirty="0"/>
          </a:p>
        </p:txBody>
      </p:sp>
      <p:sp>
        <p:nvSpPr>
          <p:cNvPr id="306" name="Google Shape;306;p65:notes">
            <a:extLst>
              <a:ext uri="{FF2B5EF4-FFF2-40B4-BE49-F238E27FC236}">
                <a16:creationId xmlns:a16="http://schemas.microsoft.com/office/drawing/2014/main" id="{B22E7B5D-6260-58E7-A622-94E9438BF8A5}"/>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23</a:t>
            </a:fld>
            <a:endParaRPr/>
          </a:p>
        </p:txBody>
      </p:sp>
    </p:spTree>
    <p:extLst>
      <p:ext uri="{BB962C8B-B14F-4D97-AF65-F5344CB8AC3E}">
        <p14:creationId xmlns:p14="http://schemas.microsoft.com/office/powerpoint/2010/main" val="26305659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6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6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228600" algn="l" rtl="0">
              <a:lnSpc>
                <a:spcPct val="100000"/>
              </a:lnSpc>
              <a:spcBef>
                <a:spcPts val="0"/>
              </a:spcBef>
              <a:spcAft>
                <a:spcPts val="0"/>
              </a:spcAft>
              <a:buClr>
                <a:schemeClr val="dk1"/>
              </a:buClr>
              <a:buSzPts val="1400"/>
              <a:buFont typeface="Arial"/>
              <a:buNone/>
            </a:pPr>
            <a:r>
              <a:rPr lang="fr-FR" i="1" dirty="0"/>
              <a:t>Comme pour l’addition et la soustraction, on commence par les unités restantes. On va multiplier les unités restantes par 4, comme on a vu sur la multiplication en ligne </a:t>
            </a:r>
            <a:r>
              <a:rPr lang="fr-FR" dirty="0"/>
              <a:t>(pointer à la fois sur la multiplication posée et sur le calcul en ligne).</a:t>
            </a:r>
            <a:endParaRPr dirty="0"/>
          </a:p>
          <a:p>
            <a:pPr marL="0" lvl="0" indent="-228600" algn="l" rtl="0">
              <a:lnSpc>
                <a:spcPct val="100000"/>
              </a:lnSpc>
              <a:spcBef>
                <a:spcPts val="0"/>
              </a:spcBef>
              <a:spcAft>
                <a:spcPts val="0"/>
              </a:spcAft>
              <a:buClr>
                <a:schemeClr val="dk1"/>
              </a:buClr>
              <a:buSzPts val="1400"/>
              <a:buFont typeface="Arial"/>
              <a:buNone/>
            </a:pPr>
            <a:r>
              <a:rPr lang="fr-FR" i="1" dirty="0"/>
              <a:t>Combien font 4 fois 4 ? →16 </a:t>
            </a:r>
            <a:r>
              <a:rPr lang="fr-FR" i="0" dirty="0"/>
              <a:t>(pointer 16 sur le calcul en ligne). </a:t>
            </a:r>
            <a:r>
              <a:rPr lang="fr-FR" i="1" dirty="0"/>
              <a:t>J’écris 16 sous le trait d’égalité, en alignant les dizaines et les unités restantes. </a:t>
            </a:r>
            <a:r>
              <a:rPr lang="fr-FR" dirty="0"/>
              <a:t>Compléter au tableau.</a:t>
            </a:r>
            <a:endParaRPr dirty="0"/>
          </a:p>
          <a:p>
            <a:pPr marL="0" marR="0" lvl="0" indent="-228600" algn="l" rtl="0">
              <a:lnSpc>
                <a:spcPct val="100000"/>
              </a:lnSpc>
              <a:spcBef>
                <a:spcPts val="0"/>
              </a:spcBef>
              <a:spcAft>
                <a:spcPts val="0"/>
              </a:spcAft>
              <a:buClr>
                <a:srgbClr val="000000"/>
              </a:buClr>
              <a:buSzPts val="1400"/>
              <a:buFont typeface="Arial"/>
              <a:buNone/>
            </a:pPr>
            <a:endParaRPr dirty="0"/>
          </a:p>
        </p:txBody>
      </p:sp>
      <p:sp>
        <p:nvSpPr>
          <p:cNvPr id="326" name="Google Shape;326;p6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6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8" name="Google Shape;348;p6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228600" algn="l" rtl="0">
              <a:lnSpc>
                <a:spcPct val="100000"/>
              </a:lnSpc>
              <a:spcBef>
                <a:spcPts val="0"/>
              </a:spcBef>
              <a:spcAft>
                <a:spcPts val="0"/>
              </a:spcAft>
              <a:buClr>
                <a:schemeClr val="dk1"/>
              </a:buClr>
              <a:buSzPts val="1400"/>
              <a:buFont typeface="Arial"/>
              <a:buNone/>
            </a:pPr>
            <a:r>
              <a:rPr lang="fr-FR" i="1" dirty="0"/>
              <a:t>On multiplie ensuite les dizaines par 4, comme on le voit sur la multiplication en ligne </a:t>
            </a:r>
            <a:r>
              <a:rPr lang="fr-FR" dirty="0"/>
              <a:t>(pointer à la fois sur la multiplication posée et sur le calcul en ligne).</a:t>
            </a:r>
            <a:endParaRPr dirty="0"/>
          </a:p>
          <a:p>
            <a:pPr marL="0" lvl="0" indent="-228600" algn="l" rtl="0">
              <a:lnSpc>
                <a:spcPct val="100000"/>
              </a:lnSpc>
              <a:spcBef>
                <a:spcPts val="0"/>
              </a:spcBef>
              <a:spcAft>
                <a:spcPts val="0"/>
              </a:spcAft>
              <a:buClr>
                <a:schemeClr val="dk1"/>
              </a:buClr>
              <a:buSzPts val="1400"/>
              <a:buFont typeface="Arial"/>
              <a:buNone/>
            </a:pPr>
            <a:r>
              <a:rPr lang="fr-FR" i="1" dirty="0"/>
              <a:t>Combien font 4 fois 30 ? 4 × 30 </a:t>
            </a:r>
            <a:r>
              <a:rPr lang="fr-FR" i="1"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c’est 4 × 3 dizaines </a:t>
            </a:r>
            <a:r>
              <a:rPr lang="fr-FR" i="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
                  </a:ext>
                </a:extLst>
              </a:rPr>
              <a:t>(pointer le 3 et la colonne des dizaines)</a:t>
            </a:r>
            <a:r>
              <a:rPr lang="fr-FR" i="1" dirty="0"/>
              <a:t>, soit 12 dizaines donc 120 </a:t>
            </a:r>
            <a:r>
              <a:rPr lang="fr-FR" i="0" dirty="0"/>
              <a:t>(pointer 120 sur le calcul en ligne). </a:t>
            </a:r>
            <a:r>
              <a:rPr lang="fr-FR" dirty="0"/>
              <a:t>Écrire 120 sur les pointillés de la deuxième ligne.</a:t>
            </a:r>
            <a:endParaRPr dirty="0"/>
          </a:p>
          <a:p>
            <a:pPr marL="0" marR="0" lvl="0" indent="-228600" algn="l" rtl="0">
              <a:lnSpc>
                <a:spcPct val="100000"/>
              </a:lnSpc>
              <a:spcBef>
                <a:spcPts val="0"/>
              </a:spcBef>
              <a:spcAft>
                <a:spcPts val="0"/>
              </a:spcAft>
              <a:buClr>
                <a:srgbClr val="000000"/>
              </a:buClr>
              <a:buSzPts val="1400"/>
              <a:buFont typeface="Arial"/>
              <a:buNone/>
            </a:pPr>
            <a:endParaRPr dirty="0"/>
          </a:p>
          <a:p>
            <a:pPr marL="0" marR="0" lvl="0" indent="-228600" algn="l" rtl="0">
              <a:lnSpc>
                <a:spcPct val="100000"/>
              </a:lnSpc>
              <a:spcBef>
                <a:spcPts val="0"/>
              </a:spcBef>
              <a:spcAft>
                <a:spcPts val="0"/>
              </a:spcAft>
              <a:buClr>
                <a:srgbClr val="000000"/>
              </a:buClr>
              <a:buSzPts val="1400"/>
              <a:buFont typeface="Arial"/>
              <a:buNone/>
            </a:pPr>
            <a:endParaRPr i="1" dirty="0"/>
          </a:p>
        </p:txBody>
      </p:sp>
      <p:sp>
        <p:nvSpPr>
          <p:cNvPr id="349" name="Google Shape;349;p6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p6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4" name="Google Shape;374;p6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228600" algn="l" rtl="0">
              <a:lnSpc>
                <a:spcPct val="100000"/>
              </a:lnSpc>
              <a:spcBef>
                <a:spcPts val="0"/>
              </a:spcBef>
              <a:spcAft>
                <a:spcPts val="0"/>
              </a:spcAft>
              <a:buClr>
                <a:srgbClr val="000000"/>
              </a:buClr>
              <a:buSzPts val="1400"/>
              <a:buFont typeface="Arial"/>
              <a:buNone/>
            </a:pPr>
            <a:r>
              <a:rPr lang="fr-FR" i="1" dirty="0"/>
              <a:t>On doit ensuite additionner ces deux résultats, comme dans le calcul en ligne </a:t>
            </a:r>
            <a:r>
              <a:rPr lang="fr-FR" i="0" dirty="0"/>
              <a:t>(pointer le signe + sur la multiplication posée et sur le calcul en ligne)</a:t>
            </a:r>
            <a:r>
              <a:rPr lang="fr-FR" i="1" dirty="0"/>
              <a:t>. </a:t>
            </a:r>
            <a:r>
              <a:rPr lang="fr-FR" i="1"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rPr>
              <a:t>J’écris le signe + devant la deuxième ligne de l’addition</a:t>
            </a:r>
            <a:r>
              <a:rPr lang="fr-FR" i="1" dirty="0"/>
              <a:t> et je trace un nouveau trait qui signifie égal. Le produit, le résultat de la multiplication se trouvera sous le trait.</a:t>
            </a:r>
            <a:endParaRPr i="1" dirty="0"/>
          </a:p>
        </p:txBody>
      </p:sp>
      <p:sp>
        <p:nvSpPr>
          <p:cNvPr id="375" name="Google Shape;375;p6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a:extLst>
            <a:ext uri="{FF2B5EF4-FFF2-40B4-BE49-F238E27FC236}">
              <a16:creationId xmlns:a16="http://schemas.microsoft.com/office/drawing/2014/main" id="{E8B8B685-2245-95BE-14D2-A728D9325CDA}"/>
            </a:ext>
          </a:extLst>
        </p:cNvPr>
        <p:cNvGrpSpPr/>
        <p:nvPr/>
      </p:nvGrpSpPr>
      <p:grpSpPr>
        <a:xfrm>
          <a:off x="0" y="0"/>
          <a:ext cx="0" cy="0"/>
          <a:chOff x="0" y="0"/>
          <a:chExt cx="0" cy="0"/>
        </a:xfrm>
      </p:grpSpPr>
      <p:sp>
        <p:nvSpPr>
          <p:cNvPr id="373" name="Google Shape;373;p68:notes">
            <a:extLst>
              <a:ext uri="{FF2B5EF4-FFF2-40B4-BE49-F238E27FC236}">
                <a16:creationId xmlns:a16="http://schemas.microsoft.com/office/drawing/2014/main" id="{A56B183E-18E6-0A23-349C-634533071D0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4" name="Google Shape;374;p68:notes">
            <a:extLst>
              <a:ext uri="{FF2B5EF4-FFF2-40B4-BE49-F238E27FC236}">
                <a16:creationId xmlns:a16="http://schemas.microsoft.com/office/drawing/2014/main" id="{A9F8CF46-D00F-564F-EF66-111D1BD1879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228600" algn="l" rtl="0">
              <a:lnSpc>
                <a:spcPct val="100000"/>
              </a:lnSpc>
              <a:spcBef>
                <a:spcPts val="0"/>
              </a:spcBef>
              <a:spcAft>
                <a:spcPts val="0"/>
              </a:spcAft>
              <a:buClr>
                <a:srgbClr val="000000"/>
              </a:buClr>
              <a:buSzPts val="1400"/>
              <a:buFont typeface="Arial"/>
              <a:buNone/>
            </a:pPr>
            <a:r>
              <a:rPr lang="fr-FR" i="1" dirty="0"/>
              <a:t>Combien font 16 + 120 ? → 136.</a:t>
            </a:r>
          </a:p>
          <a:p>
            <a:pPr marL="0"/>
            <a:r>
              <a:rPr lang="fr-FR" dirty="0"/>
              <a:t>Compléter les pointillés.</a:t>
            </a:r>
          </a:p>
        </p:txBody>
      </p:sp>
      <p:sp>
        <p:nvSpPr>
          <p:cNvPr id="375" name="Google Shape;375;p68:notes">
            <a:extLst>
              <a:ext uri="{FF2B5EF4-FFF2-40B4-BE49-F238E27FC236}">
                <a16:creationId xmlns:a16="http://schemas.microsoft.com/office/drawing/2014/main" id="{A83BB27E-0CDC-D402-7E63-338CD59C237F}"/>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27</a:t>
            </a:fld>
            <a:endParaRPr/>
          </a:p>
        </p:txBody>
      </p:sp>
    </p:spTree>
    <p:extLst>
      <p:ext uri="{BB962C8B-B14F-4D97-AF65-F5344CB8AC3E}">
        <p14:creationId xmlns:p14="http://schemas.microsoft.com/office/powerpoint/2010/main" val="7923631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7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6" name="Google Shape;436;p7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228600" algn="l" rtl="0">
              <a:lnSpc>
                <a:spcPct val="100000"/>
              </a:lnSpc>
              <a:spcBef>
                <a:spcPts val="0"/>
              </a:spcBef>
              <a:spcAft>
                <a:spcPts val="0"/>
              </a:spcAft>
              <a:buClr>
                <a:srgbClr val="000000"/>
              </a:buClr>
              <a:buSzPts val="1400"/>
              <a:buFont typeface="Arial"/>
              <a:buNone/>
            </a:pPr>
            <a:r>
              <a:rPr lang="fr-FR" i="1" dirty="0"/>
              <a:t>Il existe une autre méthode, plus rapide. C’est celle que nous utiliserons. Dans la méthode experte, on n'écrit pas une ligne pour les unités restantes et une ligne pour les dizaines mais on va écrire une seule ligne pour toute la multiplication en notant les éventuelles retenues.</a:t>
            </a:r>
            <a:endParaRPr i="1" dirty="0"/>
          </a:p>
        </p:txBody>
      </p:sp>
      <p:sp>
        <p:nvSpPr>
          <p:cNvPr id="437" name="Google Shape;437;p7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7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4" name="Google Shape;444;p7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228600" algn="l" rtl="0">
              <a:lnSpc>
                <a:spcPct val="100000"/>
              </a:lnSpc>
              <a:spcBef>
                <a:spcPts val="0"/>
              </a:spcBef>
              <a:spcAft>
                <a:spcPts val="0"/>
              </a:spcAft>
              <a:buClr>
                <a:srgbClr val="000000"/>
              </a:buClr>
              <a:buSzPts val="1400"/>
              <a:buFont typeface="Arial"/>
              <a:buNone/>
            </a:pPr>
            <a:r>
              <a:rPr lang="fr-FR" i="1" dirty="0"/>
              <a:t>Il s’agit du même rectangle et donc du même calcul que ce que l’on vient de voir. Je pose la multiplication de la même façon, en alignant bien les dizaines et les unités restantes.</a:t>
            </a:r>
            <a:endParaRPr i="1" dirty="0"/>
          </a:p>
        </p:txBody>
      </p:sp>
      <p:sp>
        <p:nvSpPr>
          <p:cNvPr id="445" name="Google Shape;445;p7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 name="Google Shape;103;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1" dirty="0"/>
              <a:t>Représentez trois fois douze sur votre ardoise en dessinant le matériel de numération.</a:t>
            </a:r>
          </a:p>
          <a:p>
            <a:pPr marL="0"/>
            <a:r>
              <a:rPr lang="fr-FR" dirty="0"/>
              <a:t>Laisser 1 minute aux élèves puis en interroger un. Faire expliquer par un élève ce que signifie 3 × 12. → C’est 3 fois le nombre 12.</a:t>
            </a:r>
          </a:p>
          <a:p>
            <a:pPr marL="0"/>
            <a:r>
              <a:rPr lang="fr-FR" dirty="0"/>
              <a:t>Correction en slide suivante.</a:t>
            </a:r>
          </a:p>
        </p:txBody>
      </p:sp>
      <p:sp>
        <p:nvSpPr>
          <p:cNvPr id="104" name="Google Shape;104;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a:extLst>
            <a:ext uri="{FF2B5EF4-FFF2-40B4-BE49-F238E27FC236}">
              <a16:creationId xmlns:a16="http://schemas.microsoft.com/office/drawing/2014/main" id="{8FA2D515-2385-3F8F-6537-8E2921187BFC}"/>
            </a:ext>
          </a:extLst>
        </p:cNvPr>
        <p:cNvGrpSpPr/>
        <p:nvPr/>
      </p:nvGrpSpPr>
      <p:grpSpPr>
        <a:xfrm>
          <a:off x="0" y="0"/>
          <a:ext cx="0" cy="0"/>
          <a:chOff x="0" y="0"/>
          <a:chExt cx="0" cy="0"/>
        </a:xfrm>
      </p:grpSpPr>
      <p:sp>
        <p:nvSpPr>
          <p:cNvPr id="324" name="Google Shape;324;p66:notes">
            <a:extLst>
              <a:ext uri="{FF2B5EF4-FFF2-40B4-BE49-F238E27FC236}">
                <a16:creationId xmlns:a16="http://schemas.microsoft.com/office/drawing/2014/main" id="{EB75AAEB-B2F3-02CB-C577-A9E7499E00FE}"/>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66:notes">
            <a:extLst>
              <a:ext uri="{FF2B5EF4-FFF2-40B4-BE49-F238E27FC236}">
                <a16:creationId xmlns:a16="http://schemas.microsoft.com/office/drawing/2014/main" id="{F25B920A-8AA2-E359-0276-86DF25B7FE6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228600" algn="l" rtl="0">
              <a:lnSpc>
                <a:spcPct val="100000"/>
              </a:lnSpc>
              <a:spcBef>
                <a:spcPts val="0"/>
              </a:spcBef>
              <a:spcAft>
                <a:spcPts val="0"/>
              </a:spcAft>
              <a:buClr>
                <a:schemeClr val="dk1"/>
              </a:buClr>
              <a:buSzPts val="1400"/>
              <a:buFont typeface="Arial"/>
              <a:buNone/>
            </a:pPr>
            <a:r>
              <a:rPr lang="fr-FR" i="1" dirty="0"/>
              <a:t>Comme tout à l’heure, je commence par multiplier les unités restantes par 4 </a:t>
            </a:r>
            <a:r>
              <a:rPr lang="fr-FR" i="0" dirty="0"/>
              <a:t>(pointer sur la multiplication posée et sur le calcul en ligne).</a:t>
            </a:r>
          </a:p>
          <a:p>
            <a:pPr marL="0" lvl="0" indent="-228600" algn="l" rtl="0">
              <a:lnSpc>
                <a:spcPct val="100000"/>
              </a:lnSpc>
              <a:spcBef>
                <a:spcPts val="0"/>
              </a:spcBef>
              <a:spcAft>
                <a:spcPts val="0"/>
              </a:spcAft>
              <a:buClr>
                <a:schemeClr val="dk1"/>
              </a:buClr>
              <a:buSzPts val="1400"/>
              <a:buFont typeface="Arial"/>
              <a:buNone/>
            </a:pPr>
            <a:r>
              <a:rPr lang="fr-FR" i="1" dirty="0"/>
              <a:t>Cela fait 16, c’est-à-dire 1 dizaine et 6 unités restantes. J’écris les unités restantes sous le trait d’égalité dans la partie des unités restantes. </a:t>
            </a:r>
            <a:r>
              <a:rPr lang="fr-FR" dirty="0"/>
              <a:t>Écrire 6 sur les pointillés.</a:t>
            </a:r>
          </a:p>
          <a:p>
            <a:pPr marL="0" lvl="0" indent="-228600" algn="l" rtl="0">
              <a:lnSpc>
                <a:spcPct val="100000"/>
              </a:lnSpc>
              <a:spcBef>
                <a:spcPts val="0"/>
              </a:spcBef>
              <a:spcAft>
                <a:spcPts val="0"/>
              </a:spcAft>
              <a:buClr>
                <a:schemeClr val="dk1"/>
              </a:buClr>
              <a:buSzPts val="1400"/>
              <a:buFont typeface="Arial"/>
              <a:buNone/>
            </a:pPr>
            <a:r>
              <a:rPr lang="fr-FR" i="1" dirty="0"/>
              <a:t>Comme pour l’addition, je vais mettre la dizaine de 16 en retenue. </a:t>
            </a:r>
            <a:r>
              <a:rPr lang="fr-FR" dirty="0"/>
              <a:t>Écrire la retenue (cf. guide pédagogique pour le placement de la retenue) et expliquer aux élèves qu’ils vont peut-être rencontrer d’autres façons de placer cette retenue, mais que vous avez choisi celle-ci.</a:t>
            </a:r>
          </a:p>
        </p:txBody>
      </p:sp>
      <p:sp>
        <p:nvSpPr>
          <p:cNvPr id="326" name="Google Shape;326;p66:notes">
            <a:extLst>
              <a:ext uri="{FF2B5EF4-FFF2-40B4-BE49-F238E27FC236}">
                <a16:creationId xmlns:a16="http://schemas.microsoft.com/office/drawing/2014/main" id="{9BADC163-AF49-5A1A-C183-F16A7DFBF6FF}"/>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30</a:t>
            </a:fld>
            <a:endParaRPr/>
          </a:p>
        </p:txBody>
      </p:sp>
    </p:spTree>
    <p:extLst>
      <p:ext uri="{BB962C8B-B14F-4D97-AF65-F5344CB8AC3E}">
        <p14:creationId xmlns:p14="http://schemas.microsoft.com/office/powerpoint/2010/main" val="26454600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p7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6" name="Google Shape;486;p7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228600" algn="l" rtl="0">
              <a:lnSpc>
                <a:spcPct val="100000"/>
              </a:lnSpc>
              <a:spcBef>
                <a:spcPts val="0"/>
              </a:spcBef>
              <a:spcAft>
                <a:spcPts val="0"/>
              </a:spcAft>
              <a:buClr>
                <a:schemeClr val="dk1"/>
              </a:buClr>
              <a:buSzPts val="1400"/>
              <a:buFont typeface="Arial"/>
              <a:buNone/>
            </a:pPr>
            <a:r>
              <a:rPr lang="fr-FR" i="1" dirty="0"/>
              <a:t>On multiplie ensuite les dizaines par 4. Combien font </a:t>
            </a:r>
            <a:r>
              <a:rPr lang="fr-FR" i="1"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4 fois 30 ? 4 × 30 c’est 4 × 3 dizaines. </a:t>
            </a:r>
            <a:r>
              <a:rPr lang="fr-FR" i="1" dirty="0"/>
              <a:t>Il ne faut pas oublier d’ajouter la dizaine que nous avons retenue. Je barre immédiatement la retenue, pour ne pas l’utiliser de nouveau par erreur.</a:t>
            </a:r>
          </a:p>
          <a:p>
            <a:pPr marL="0" lvl="0" indent="-228600" algn="l" rtl="0">
              <a:lnSpc>
                <a:spcPct val="100000"/>
              </a:lnSpc>
              <a:spcBef>
                <a:spcPts val="0"/>
              </a:spcBef>
              <a:spcAft>
                <a:spcPts val="0"/>
              </a:spcAft>
              <a:buClr>
                <a:schemeClr val="dk1"/>
              </a:buClr>
              <a:buSzPts val="1400"/>
              <a:buFont typeface="Arial"/>
              <a:buNone/>
            </a:pPr>
            <a:r>
              <a:rPr lang="fr-FR" i="1" dirty="0"/>
              <a:t>Combien font (4 × </a:t>
            </a:r>
            <a:r>
              <a:rPr lang="fr-FR" i="1" dirty="0">
                <a:extLst>
                  <a:ext uri="http://customooxmlschemas.google.com/">
                    <go:slidesCustomData xmlns:lc="http://schemas.openxmlformats.org/drawingml/2006/lockedCanvas"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
                  </a:ext>
                </a:extLst>
              </a:rPr>
              <a:t>3d) + 1d ?</a:t>
            </a:r>
            <a:endParaRPr lang="fr-FR" dirty="0"/>
          </a:p>
        </p:txBody>
      </p:sp>
      <p:sp>
        <p:nvSpPr>
          <p:cNvPr id="487" name="Google Shape;487;p7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a:extLst>
            <a:ext uri="{FF2B5EF4-FFF2-40B4-BE49-F238E27FC236}">
              <a16:creationId xmlns:a16="http://schemas.microsoft.com/office/drawing/2014/main" id="{A2F0DA9F-A39F-FDDB-4599-4EE671BE7021}"/>
            </a:ext>
          </a:extLst>
        </p:cNvPr>
        <p:cNvGrpSpPr/>
        <p:nvPr/>
      </p:nvGrpSpPr>
      <p:grpSpPr>
        <a:xfrm>
          <a:off x="0" y="0"/>
          <a:ext cx="0" cy="0"/>
          <a:chOff x="0" y="0"/>
          <a:chExt cx="0" cy="0"/>
        </a:xfrm>
      </p:grpSpPr>
      <p:sp>
        <p:nvSpPr>
          <p:cNvPr id="485" name="Google Shape;485;p73:notes">
            <a:extLst>
              <a:ext uri="{FF2B5EF4-FFF2-40B4-BE49-F238E27FC236}">
                <a16:creationId xmlns:a16="http://schemas.microsoft.com/office/drawing/2014/main" id="{F91F2CA3-610F-A5C0-D057-E8D96CC7EB4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6" name="Google Shape;486;p73:notes">
            <a:extLst>
              <a:ext uri="{FF2B5EF4-FFF2-40B4-BE49-F238E27FC236}">
                <a16:creationId xmlns:a16="http://schemas.microsoft.com/office/drawing/2014/main" id="{BF654EF1-94F4-C31A-980D-C4A4834220B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228600" algn="l" rtl="0">
              <a:lnSpc>
                <a:spcPct val="100000"/>
              </a:lnSpc>
              <a:spcBef>
                <a:spcPts val="0"/>
              </a:spcBef>
              <a:spcAft>
                <a:spcPts val="0"/>
              </a:spcAft>
              <a:buClr>
                <a:schemeClr val="dk1"/>
              </a:buClr>
              <a:buSzPts val="1400"/>
              <a:buFont typeface="Arial"/>
              <a:buNone/>
            </a:pPr>
            <a:r>
              <a:rPr lang="fr-FR" i="1"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
                  </a:ext>
                </a:extLst>
              </a:rPr>
              <a:t>4 × 3d </a:t>
            </a:r>
            <a:r>
              <a:rPr lang="fr-FR" i="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
                  </a:ext>
                </a:extLst>
              </a:rPr>
              <a:t>(pointer dans la multiplication posée et dans le calcul en ligne)</a:t>
            </a:r>
            <a:r>
              <a:rPr lang="fr-FR" i="1"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a:t>
            </a:r>
            <a:r>
              <a:rPr lang="fr-FR" i="1" dirty="0"/>
              <a:t> c’est 12 dizaines. 12 d + 1d = 13 d. J’écris donc 13 dizaines sur la même ligne que celle où nous avons écrit les unités. </a:t>
            </a:r>
            <a:r>
              <a:rPr lang="fr-FR" dirty="0"/>
              <a:t>Écrire 13 sur les pointillés.</a:t>
            </a:r>
          </a:p>
          <a:p>
            <a:pPr marL="0" marR="0" lvl="0" indent="-228600" algn="l" rtl="0">
              <a:lnSpc>
                <a:spcPct val="100000"/>
              </a:lnSpc>
              <a:spcBef>
                <a:spcPts val="0"/>
              </a:spcBef>
              <a:spcAft>
                <a:spcPts val="0"/>
              </a:spcAft>
              <a:buClr>
                <a:srgbClr val="000000"/>
              </a:buClr>
              <a:buSzPts val="1400"/>
              <a:buFont typeface="Arial"/>
              <a:buNone/>
            </a:pPr>
            <a:endParaRPr lang="fr-FR" dirty="0"/>
          </a:p>
        </p:txBody>
      </p:sp>
      <p:sp>
        <p:nvSpPr>
          <p:cNvPr id="487" name="Google Shape;487;p73:notes">
            <a:extLst>
              <a:ext uri="{FF2B5EF4-FFF2-40B4-BE49-F238E27FC236}">
                <a16:creationId xmlns:a16="http://schemas.microsoft.com/office/drawing/2014/main" id="{01E55924-C68C-E710-8E46-A8B23FCF50C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32</a:t>
            </a:fld>
            <a:endParaRPr/>
          </a:p>
        </p:txBody>
      </p:sp>
    </p:spTree>
    <p:extLst>
      <p:ext uri="{BB962C8B-B14F-4D97-AF65-F5344CB8AC3E}">
        <p14:creationId xmlns:p14="http://schemas.microsoft.com/office/powerpoint/2010/main" val="31451064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p7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0" name="Google Shape;510;p7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228600" algn="l" rtl="0">
              <a:lnSpc>
                <a:spcPct val="100000"/>
              </a:lnSpc>
              <a:spcBef>
                <a:spcPts val="0"/>
              </a:spcBef>
              <a:spcAft>
                <a:spcPts val="0"/>
              </a:spcAft>
              <a:buClr>
                <a:srgbClr val="000000"/>
              </a:buClr>
              <a:buSzPts val="1400"/>
              <a:buFont typeface="Arial"/>
              <a:buNone/>
            </a:pPr>
            <a:r>
              <a:rPr lang="fr-FR" sz="1200" i="1" dirty="0">
                <a:solidFill>
                  <a:schemeClr val="dk1"/>
                </a:solidFill>
              </a:rPr>
              <a:t>C’est la méthode experte, car elle est plus rapide, nous n’avons pas à passer par l’étape de l’addition. Nous pouvons tout calculer sur une seule ligne lorsque le multiplicateur, </a:t>
            </a:r>
            <a:r>
              <a:rPr lang="fr-FR" i="1" dirty="0"/>
              <a:t>le nombre de la deuxième ligne </a:t>
            </a:r>
            <a:r>
              <a:rPr lang="fr-FR" i="0" dirty="0"/>
              <a:t>(pointer le 4)</a:t>
            </a:r>
            <a:r>
              <a:rPr lang="fr-FR" i="1" dirty="0"/>
              <a:t> </a:t>
            </a:r>
            <a:r>
              <a:rPr lang="fr-FR" sz="1200" i="1" dirty="0">
                <a:solidFill>
                  <a:schemeClr val="dk1"/>
                </a:solidFill>
              </a:rPr>
              <a:t>a un seul chiffre.</a:t>
            </a:r>
            <a:endParaRPr dirty="0"/>
          </a:p>
          <a:p>
            <a:pPr marL="0" marR="0" lvl="0" indent="-228600" algn="l" rtl="0">
              <a:lnSpc>
                <a:spcPct val="100000"/>
              </a:lnSpc>
              <a:spcBef>
                <a:spcPts val="0"/>
              </a:spcBef>
              <a:spcAft>
                <a:spcPts val="0"/>
              </a:spcAft>
              <a:buClr>
                <a:srgbClr val="000000"/>
              </a:buClr>
              <a:buSzPts val="1400"/>
              <a:buFont typeface="Arial"/>
              <a:buNone/>
            </a:pPr>
            <a:r>
              <a:rPr lang="fr-FR" sz="1200" i="1" u="none" dirty="0">
                <a:solidFill>
                  <a:schemeClr val="dk1"/>
                </a:solidFill>
              </a:rPr>
              <a:t>4 × </a:t>
            </a:r>
            <a:r>
              <a:rPr lang="fr-FR" sz="1200" i="1" u="none" dirty="0"/>
              <a:t>34 = 136. </a:t>
            </a:r>
            <a:r>
              <a:rPr lang="fr-FR" sz="1200" i="0" u="none" dirty="0"/>
              <a:t>Compléter les pointillés à gauche de l’opération posée.</a:t>
            </a:r>
            <a:endParaRPr i="0" u="none" dirty="0"/>
          </a:p>
          <a:p>
            <a:pPr marL="0" marR="0" lvl="0" indent="-228600" algn="l" rtl="0">
              <a:lnSpc>
                <a:spcPct val="100000"/>
              </a:lnSpc>
              <a:spcBef>
                <a:spcPts val="0"/>
              </a:spcBef>
              <a:spcAft>
                <a:spcPts val="0"/>
              </a:spcAft>
              <a:buClr>
                <a:srgbClr val="000000"/>
              </a:buClr>
              <a:buSzPts val="1400"/>
              <a:buFont typeface="Arial"/>
              <a:buNone/>
            </a:pPr>
            <a:endParaRPr dirty="0"/>
          </a:p>
        </p:txBody>
      </p:sp>
      <p:sp>
        <p:nvSpPr>
          <p:cNvPr id="511" name="Google Shape;511;p7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p2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4" name="Google Shape;534;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228600" algn="l" rtl="0">
              <a:lnSpc>
                <a:spcPct val="100000"/>
              </a:lnSpc>
              <a:spcBef>
                <a:spcPts val="0"/>
              </a:spcBef>
              <a:spcAft>
                <a:spcPts val="0"/>
              </a:spcAft>
              <a:buClr>
                <a:srgbClr val="000000"/>
              </a:buClr>
              <a:buSzPts val="1400"/>
              <a:buFont typeface="Arial"/>
              <a:buNone/>
            </a:pPr>
            <a:r>
              <a:rPr lang="fr-FR" i="1" dirty="0"/>
              <a:t>Nous allons maintenant nous entrainer à poser des multiplications avec cette technique.</a:t>
            </a:r>
            <a:endParaRPr i="1" dirty="0"/>
          </a:p>
        </p:txBody>
      </p:sp>
      <p:sp>
        <p:nvSpPr>
          <p:cNvPr id="535" name="Google Shape;535;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p7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2" name="Google Shape;542;p7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228600" algn="l" rtl="0">
              <a:lnSpc>
                <a:spcPct val="100000"/>
              </a:lnSpc>
              <a:spcBef>
                <a:spcPts val="0"/>
              </a:spcBef>
              <a:spcAft>
                <a:spcPts val="0"/>
              </a:spcAft>
              <a:buClr>
                <a:srgbClr val="000000"/>
              </a:buClr>
              <a:buSzPts val="1400"/>
              <a:buFont typeface="Arial"/>
              <a:buNone/>
            </a:pPr>
            <a:r>
              <a:rPr lang="fr-FR" i="1" dirty="0"/>
              <a:t>Sur votre ardoise, posez l’opération et calculez ce produit.</a:t>
            </a:r>
            <a:endParaRPr dirty="0"/>
          </a:p>
          <a:p>
            <a:pPr marL="0" marR="0" lvl="0" indent="-228600" algn="l" rtl="0">
              <a:lnSpc>
                <a:spcPct val="100000"/>
              </a:lnSpc>
              <a:spcBef>
                <a:spcPts val="0"/>
              </a:spcBef>
              <a:spcAft>
                <a:spcPts val="0"/>
              </a:spcAft>
              <a:buClr>
                <a:srgbClr val="000000"/>
              </a:buClr>
              <a:buSzPts val="1400"/>
              <a:buFont typeface="Arial"/>
              <a:buNone/>
            </a:pPr>
            <a:r>
              <a:rPr lang="fr-FR" i="0" dirty="0"/>
              <a:t>Laisser un temps aux élèves. Passer dans les rangs pour valider ou guider.</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t>Les élèves qui n’ont pas encore mémorisé toutes les tables de multiplication peuvent utiliser la table de Pythagore du matériel détachable.</a:t>
            </a:r>
            <a:endParaRPr dirty="0"/>
          </a:p>
          <a:p>
            <a:pPr marL="0" marR="0" lvl="0" indent="-228600" algn="l" rtl="0">
              <a:lnSpc>
                <a:spcPct val="100000"/>
              </a:lnSpc>
              <a:spcBef>
                <a:spcPts val="0"/>
              </a:spcBef>
              <a:spcAft>
                <a:spcPts val="0"/>
              </a:spcAft>
              <a:buClr>
                <a:srgbClr val="000000"/>
              </a:buClr>
              <a:buSzPts val="1400"/>
              <a:buFont typeface="Arial"/>
              <a:buNone/>
            </a:pPr>
            <a:r>
              <a:rPr lang="fr-FR" i="0" dirty="0"/>
              <a:t>Corriger en faisant verbaliser les étapes par les élèves. Faire remarquer qu’ici il n’y a pas besoin de retenue car nous n’avons pas de nouvelle dizaine en faisant 3 × </a:t>
            </a:r>
            <a:r>
              <a:rPr lang="fr-FR" sz="1200" dirty="0">
                <a:solidFill>
                  <a:schemeClr val="dk1"/>
                </a:solidFill>
              </a:rPr>
              <a:t>2 = 6.</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t>Réponse attendue </a:t>
            </a:r>
            <a:r>
              <a:rPr lang="fr-FR" b="0" i="0" dirty="0"/>
              <a:t>:</a:t>
            </a:r>
            <a:r>
              <a:rPr lang="fr-FR" i="0" dirty="0"/>
              <a:t> 156.</a:t>
            </a:r>
            <a:endParaRPr lang="fr-FR" i="1" dirty="0"/>
          </a:p>
        </p:txBody>
      </p:sp>
      <p:sp>
        <p:nvSpPr>
          <p:cNvPr id="543" name="Google Shape;543;p7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1"/>
        <p:cNvGrpSpPr/>
        <p:nvPr/>
      </p:nvGrpSpPr>
      <p:grpSpPr>
        <a:xfrm>
          <a:off x="0" y="0"/>
          <a:ext cx="0" cy="0"/>
          <a:chOff x="0" y="0"/>
          <a:chExt cx="0" cy="0"/>
        </a:xfrm>
      </p:grpSpPr>
      <p:sp>
        <p:nvSpPr>
          <p:cNvPr id="552" name="Google Shape;552;p7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3" name="Google Shape;553;p7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228600" algn="l" rtl="0">
              <a:lnSpc>
                <a:spcPct val="100000"/>
              </a:lnSpc>
              <a:spcBef>
                <a:spcPts val="0"/>
              </a:spcBef>
              <a:spcAft>
                <a:spcPts val="0"/>
              </a:spcAft>
              <a:buClr>
                <a:srgbClr val="000000"/>
              </a:buClr>
              <a:buSzPts val="1400"/>
              <a:buFont typeface="Arial"/>
              <a:buNone/>
            </a:pPr>
            <a:r>
              <a:rPr lang="fr-FR" i="1" dirty="0"/>
              <a:t>Posez maintenant cette opération. Même si le nombre de la première ligne est plus grand car il a des centaines, c’est la même technique, on écrit tout sur une seule ligne et on n’oublie pas de noter les retenues si on crée des dizaines ou des centaines.</a:t>
            </a:r>
            <a:endParaRPr dirty="0"/>
          </a:p>
          <a:p>
            <a:pPr marL="0" marR="0" lvl="0" indent="-228600" algn="l" rtl="0">
              <a:lnSpc>
                <a:spcPct val="100000"/>
              </a:lnSpc>
              <a:spcBef>
                <a:spcPts val="0"/>
              </a:spcBef>
              <a:spcAft>
                <a:spcPts val="0"/>
              </a:spcAft>
              <a:buClr>
                <a:srgbClr val="000000"/>
              </a:buClr>
              <a:buSzPts val="1400"/>
              <a:buFont typeface="Arial"/>
              <a:buNone/>
            </a:pPr>
            <a:r>
              <a:rPr lang="fr-FR" i="0" dirty="0"/>
              <a:t>Laisser un temps aux élèves. Passer dans les rangs pour valider ou guider.</a:t>
            </a:r>
            <a:endParaRPr dirty="0"/>
          </a:p>
          <a:p>
            <a:pPr marL="0" marR="0" lvl="0" indent="-228600" algn="l" rtl="0">
              <a:lnSpc>
                <a:spcPct val="100000"/>
              </a:lnSpc>
              <a:spcBef>
                <a:spcPts val="0"/>
              </a:spcBef>
              <a:spcAft>
                <a:spcPts val="0"/>
              </a:spcAft>
              <a:buClr>
                <a:srgbClr val="000000"/>
              </a:buClr>
              <a:buSzPts val="1400"/>
              <a:buFont typeface="Arial"/>
              <a:buNone/>
            </a:pPr>
            <a:r>
              <a:rPr lang="fr-FR" i="0" dirty="0"/>
              <a:t>Corriger en faisant verbaliser les étapes par les élèves.</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t>Réponse attendue </a:t>
            </a:r>
            <a:r>
              <a:rPr lang="fr-FR" b="0" i="0" dirty="0"/>
              <a:t>:</a:t>
            </a:r>
            <a:r>
              <a:rPr lang="fr-FR" i="0" dirty="0"/>
              <a:t> 728.</a:t>
            </a:r>
            <a:endParaRPr lang="fr-FR" i="1" dirty="0"/>
          </a:p>
        </p:txBody>
      </p:sp>
      <p:sp>
        <p:nvSpPr>
          <p:cNvPr id="554" name="Google Shape;554;p7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2"/>
        <p:cNvGrpSpPr/>
        <p:nvPr/>
      </p:nvGrpSpPr>
      <p:grpSpPr>
        <a:xfrm>
          <a:off x="0" y="0"/>
          <a:ext cx="0" cy="0"/>
          <a:chOff x="0" y="0"/>
          <a:chExt cx="0" cy="0"/>
        </a:xfrm>
      </p:grpSpPr>
      <p:sp>
        <p:nvSpPr>
          <p:cNvPr id="563" name="Google Shape;563;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4" name="Google Shape;564;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5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70" name="Google Shape;570;p5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76" name="Google Shape;576;p2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1256D7C0-4F50-8461-F285-A35B0C4B55D5}"/>
            </a:ext>
          </a:extLst>
        </p:cNvPr>
        <p:cNvGrpSpPr/>
        <p:nvPr/>
      </p:nvGrpSpPr>
      <p:grpSpPr>
        <a:xfrm>
          <a:off x="0" y="0"/>
          <a:ext cx="0" cy="0"/>
          <a:chOff x="0" y="0"/>
          <a:chExt cx="0" cy="0"/>
        </a:xfrm>
      </p:grpSpPr>
      <p:sp>
        <p:nvSpPr>
          <p:cNvPr id="102" name="Google Shape;102;p14:notes">
            <a:extLst>
              <a:ext uri="{FF2B5EF4-FFF2-40B4-BE49-F238E27FC236}">
                <a16:creationId xmlns:a16="http://schemas.microsoft.com/office/drawing/2014/main" id="{0065B6D7-049B-7000-A33F-ACD3A857198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 name="Google Shape;103;p14:notes">
            <a:extLst>
              <a:ext uri="{FF2B5EF4-FFF2-40B4-BE49-F238E27FC236}">
                <a16:creationId xmlns:a16="http://schemas.microsoft.com/office/drawing/2014/main" id="{F9DD033F-1EF0-D6BC-E8EE-D15A5ED2967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1" dirty="0"/>
              <a:t>Voici comment représenter 3 × </a:t>
            </a:r>
            <a:r>
              <a:rPr lang="fr-FR" i="1" dirty="0">
                <a:sym typeface="Symbol" panose="05050102010706020507" pitchFamily="18" charset="2"/>
              </a:rPr>
              <a:t>12. Il y a bien 12, une dizaine et 2 unités restantes </a:t>
            </a:r>
            <a:r>
              <a:rPr lang="fr-FR" i="0" dirty="0">
                <a:sym typeface="Symbol" panose="05050102010706020507" pitchFamily="18" charset="2"/>
              </a:rPr>
              <a:t>(pointer) </a:t>
            </a:r>
            <a:r>
              <a:rPr lang="fr-FR" i="1" dirty="0">
                <a:sym typeface="Symbol" panose="05050102010706020507" pitchFamily="18" charset="2"/>
              </a:rPr>
              <a:t>une fois </a:t>
            </a:r>
            <a:r>
              <a:rPr lang="fr-FR" i="0" dirty="0">
                <a:sym typeface="Symbol" panose="05050102010706020507" pitchFamily="18" charset="2"/>
              </a:rPr>
              <a:t>(pointer)</a:t>
            </a:r>
            <a:r>
              <a:rPr lang="fr-FR" i="1" dirty="0">
                <a:sym typeface="Symbol" panose="05050102010706020507" pitchFamily="18" charset="2"/>
              </a:rPr>
              <a:t>, une deuxième fois </a:t>
            </a:r>
            <a:r>
              <a:rPr lang="fr-FR" i="0" dirty="0">
                <a:sym typeface="Symbol" panose="05050102010706020507" pitchFamily="18" charset="2"/>
              </a:rPr>
              <a:t>(pointer) </a:t>
            </a:r>
            <a:r>
              <a:rPr lang="fr-FR" i="1" dirty="0">
                <a:sym typeface="Symbol" panose="05050102010706020507" pitchFamily="18" charset="2"/>
              </a:rPr>
              <a:t>et une troisième fois </a:t>
            </a:r>
            <a:r>
              <a:rPr lang="fr-FR" i="0" dirty="0">
                <a:sym typeface="Symbol" panose="05050102010706020507" pitchFamily="18" charset="2"/>
              </a:rPr>
              <a:t>(pointer).</a:t>
            </a:r>
          </a:p>
          <a:p>
            <a:pPr marL="0"/>
            <a:r>
              <a:rPr lang="fr-FR" i="1" dirty="0"/>
              <a:t>Nous allons maintenant chercher le produit, c’est-à-dire le résultat de cette multiplication.</a:t>
            </a:r>
          </a:p>
          <a:p>
            <a:pPr marL="0"/>
            <a:r>
              <a:rPr lang="fr-FR" i="1" dirty="0"/>
              <a:t>Pour cela, nous allons multiplier en ligne comme nous l’avons déjà fait.</a:t>
            </a:r>
            <a:endParaRPr lang="fr-FR" i="0" dirty="0"/>
          </a:p>
        </p:txBody>
      </p:sp>
      <p:sp>
        <p:nvSpPr>
          <p:cNvPr id="104" name="Google Shape;104;p14:notes">
            <a:extLst>
              <a:ext uri="{FF2B5EF4-FFF2-40B4-BE49-F238E27FC236}">
                <a16:creationId xmlns:a16="http://schemas.microsoft.com/office/drawing/2014/main" id="{EFACDEA6-846F-B82D-E43B-546FCD50C958}"/>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a:t>
            </a:fld>
            <a:endParaRPr/>
          </a:p>
        </p:txBody>
      </p:sp>
    </p:spTree>
    <p:extLst>
      <p:ext uri="{BB962C8B-B14F-4D97-AF65-F5344CB8AC3E}">
        <p14:creationId xmlns:p14="http://schemas.microsoft.com/office/powerpoint/2010/main" val="230037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8" name="Google Shape;588;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endParaRPr/>
          </a:p>
        </p:txBody>
      </p:sp>
      <p:sp>
        <p:nvSpPr>
          <p:cNvPr id="589" name="Google Shape;589;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g2b46c3c0b9a_0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a:t>Leçon avec retenue sur le côté. V2</a:t>
            </a:r>
            <a:endParaRPr/>
          </a:p>
        </p:txBody>
      </p:sp>
      <p:sp>
        <p:nvSpPr>
          <p:cNvPr id="596" name="Google Shape;596;g2b46c3c0b9a_0_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g2b46c3c0b9a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a:t>Leçon avec retenue dans la colonne V2</a:t>
            </a:r>
            <a:endParaRPr/>
          </a:p>
        </p:txBody>
      </p:sp>
      <p:sp>
        <p:nvSpPr>
          <p:cNvPr id="602" name="Google Shape;602;g2b46c3c0b9a_0_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
        <p:cNvGrpSpPr/>
        <p:nvPr/>
      </p:nvGrpSpPr>
      <p:grpSpPr>
        <a:xfrm>
          <a:off x="0" y="0"/>
          <a:ext cx="0" cy="0"/>
          <a:chOff x="0" y="0"/>
          <a:chExt cx="0" cy="0"/>
        </a:xfrm>
      </p:grpSpPr>
      <p:sp>
        <p:nvSpPr>
          <p:cNvPr id="607" name="Google Shape;607;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8" name="Google Shape;608;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33A424E7-18FB-0D3F-4198-79802B5E1DFB}"/>
            </a:ext>
          </a:extLst>
        </p:cNvPr>
        <p:cNvGrpSpPr/>
        <p:nvPr/>
      </p:nvGrpSpPr>
      <p:grpSpPr>
        <a:xfrm>
          <a:off x="0" y="0"/>
          <a:ext cx="0" cy="0"/>
          <a:chOff x="0" y="0"/>
          <a:chExt cx="0" cy="0"/>
        </a:xfrm>
      </p:grpSpPr>
      <p:sp>
        <p:nvSpPr>
          <p:cNvPr id="102" name="Google Shape;102;p14:notes">
            <a:extLst>
              <a:ext uri="{FF2B5EF4-FFF2-40B4-BE49-F238E27FC236}">
                <a16:creationId xmlns:a16="http://schemas.microsoft.com/office/drawing/2014/main" id="{F54DE8C3-F5B3-0DC6-2518-26AFA354A30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 name="Google Shape;103;p14:notes">
            <a:extLst>
              <a:ext uri="{FF2B5EF4-FFF2-40B4-BE49-F238E27FC236}">
                <a16:creationId xmlns:a16="http://schemas.microsoft.com/office/drawing/2014/main" id="{AE1CB6F9-6FC7-33CF-4608-01176A0DFD83}"/>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1" dirty="0"/>
              <a:t>Écrivez sur vos ardoises cette égalité en complétant les pointillés.</a:t>
            </a:r>
          </a:p>
          <a:p>
            <a:pPr marL="0"/>
            <a:r>
              <a:rPr lang="fr-FR" dirty="0"/>
              <a:t>Laisser un court temps de recherche puis interroger un élève qui verbalise sa procédure.</a:t>
            </a:r>
          </a:p>
          <a:p>
            <a:pPr marL="0"/>
            <a:r>
              <a:rPr lang="fr-FR" sz="1200" b="0" i="1" u="none" strike="noStrike" cap="none" dirty="0">
                <a:solidFill>
                  <a:schemeClr val="dk1"/>
                </a:solidFill>
                <a:latin typeface="Calibri"/>
                <a:cs typeface="Calibri"/>
                <a:sym typeface="Calibri"/>
              </a:rPr>
              <a:t>Rappelez-vous que, pour que ce soit plus facile à calculer, nous décomposons 12 dans cet exemple. Nous devons donc écrire 3 × 12 = (3 × 10) + (3 × 2). </a:t>
            </a:r>
            <a:r>
              <a:rPr lang="fr-FR" sz="1200" b="0" i="0" u="none" strike="noStrike" cap="none" dirty="0">
                <a:solidFill>
                  <a:schemeClr val="dk1"/>
                </a:solidFill>
                <a:latin typeface="Calibri"/>
                <a:cs typeface="Calibri"/>
                <a:sym typeface="Calibri"/>
              </a:rPr>
              <a:t>Compléter les pointillés.</a:t>
            </a:r>
          </a:p>
          <a:p>
            <a:pPr marL="0"/>
            <a:r>
              <a:rPr lang="fr-FR" sz="1200" b="0" i="1" u="none" strike="noStrike" cap="none" dirty="0">
                <a:solidFill>
                  <a:schemeClr val="dk1"/>
                </a:solidFill>
                <a:latin typeface="Calibri"/>
                <a:cs typeface="Calibri"/>
                <a:sym typeface="Calibri"/>
              </a:rPr>
              <a:t>Que faut-il faire ensuite ? </a:t>
            </a:r>
            <a:r>
              <a:rPr lang="fr-FR" sz="1200" b="0" i="0" u="none" strike="noStrike" cap="none" dirty="0">
                <a:solidFill>
                  <a:schemeClr val="dk1"/>
                </a:solidFill>
                <a:latin typeface="Calibri"/>
                <a:cs typeface="Calibri"/>
                <a:sym typeface="Calibri"/>
              </a:rPr>
              <a:t>Interroger un ou plusieurs élèves.</a:t>
            </a:r>
          </a:p>
          <a:p>
            <a:pPr marL="0"/>
            <a:r>
              <a:rPr lang="fr-FR" sz="1200" b="0" i="1" u="none" strike="noStrike" cap="none" dirty="0">
                <a:solidFill>
                  <a:schemeClr val="dk1"/>
                </a:solidFill>
                <a:latin typeface="Calibri"/>
                <a:cs typeface="Calibri"/>
                <a:sym typeface="Calibri"/>
              </a:rPr>
              <a:t>Il faut calculer les produits.</a:t>
            </a:r>
          </a:p>
        </p:txBody>
      </p:sp>
      <p:sp>
        <p:nvSpPr>
          <p:cNvPr id="104" name="Google Shape;104;p14:notes">
            <a:extLst>
              <a:ext uri="{FF2B5EF4-FFF2-40B4-BE49-F238E27FC236}">
                <a16:creationId xmlns:a16="http://schemas.microsoft.com/office/drawing/2014/main" id="{9154AA9C-692B-1CC5-4753-28885AC2CFF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5</a:t>
            </a:fld>
            <a:endParaRPr/>
          </a:p>
        </p:txBody>
      </p:sp>
    </p:spTree>
    <p:extLst>
      <p:ext uri="{BB962C8B-B14F-4D97-AF65-F5344CB8AC3E}">
        <p14:creationId xmlns:p14="http://schemas.microsoft.com/office/powerpoint/2010/main" val="36049679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FBFD72FF-883B-8FB7-5C63-96CB58C7EDCF}"/>
            </a:ext>
          </a:extLst>
        </p:cNvPr>
        <p:cNvGrpSpPr/>
        <p:nvPr/>
      </p:nvGrpSpPr>
      <p:grpSpPr>
        <a:xfrm>
          <a:off x="0" y="0"/>
          <a:ext cx="0" cy="0"/>
          <a:chOff x="0" y="0"/>
          <a:chExt cx="0" cy="0"/>
        </a:xfrm>
      </p:grpSpPr>
      <p:sp>
        <p:nvSpPr>
          <p:cNvPr id="102" name="Google Shape;102;p14:notes">
            <a:extLst>
              <a:ext uri="{FF2B5EF4-FFF2-40B4-BE49-F238E27FC236}">
                <a16:creationId xmlns:a16="http://schemas.microsoft.com/office/drawing/2014/main" id="{33878F1A-23F8-A513-9216-7F166CBA9CD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 name="Google Shape;103;p14:notes">
            <a:extLst>
              <a:ext uri="{FF2B5EF4-FFF2-40B4-BE49-F238E27FC236}">
                <a16:creationId xmlns:a16="http://schemas.microsoft.com/office/drawing/2014/main" id="{0661C6AC-FBF4-93BA-02BA-C7474D232B7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fr-FR" i="1" dirty="0"/>
              <a:t>Écrivez maintenant cette deuxième égalité.</a:t>
            </a:r>
          </a:p>
          <a:p>
            <a:pPr marL="0" indent="0"/>
            <a:r>
              <a:rPr lang="fr-FR" i="1" dirty="0"/>
              <a:t>→ </a:t>
            </a:r>
            <a:r>
              <a:rPr lang="fr-FR" sz="1200" b="0" i="1" u="none" strike="noStrike" cap="none" dirty="0">
                <a:solidFill>
                  <a:schemeClr val="dk1"/>
                </a:solidFill>
                <a:latin typeface="Calibri"/>
                <a:cs typeface="Calibri"/>
                <a:sym typeface="Calibri"/>
              </a:rPr>
              <a:t>3 × 12 = </a:t>
            </a:r>
            <a:r>
              <a:rPr lang="fr-FR" sz="1200" b="1" i="1" u="none" strike="noStrike" cap="none" dirty="0">
                <a:solidFill>
                  <a:schemeClr val="dk1"/>
                </a:solidFill>
                <a:latin typeface="Calibri"/>
                <a:cs typeface="Calibri"/>
                <a:sym typeface="Calibri"/>
              </a:rPr>
              <a:t>30 + 6</a:t>
            </a:r>
            <a:r>
              <a:rPr lang="fr-FR" sz="1200" b="0" i="1" u="none" strike="noStrike" cap="none" dirty="0">
                <a:solidFill>
                  <a:schemeClr val="dk1"/>
                </a:solidFill>
                <a:latin typeface="Calibri"/>
                <a:cs typeface="Calibri"/>
                <a:sym typeface="Calibri"/>
              </a:rPr>
              <a:t>. </a:t>
            </a:r>
            <a:r>
              <a:rPr lang="fr-FR" sz="1200" b="0" i="0" u="none" strike="noStrike" cap="none" dirty="0">
                <a:solidFill>
                  <a:schemeClr val="dk1"/>
                </a:solidFill>
                <a:latin typeface="Calibri"/>
                <a:cs typeface="Calibri"/>
                <a:sym typeface="Calibri"/>
              </a:rPr>
              <a:t>Compléter les pointillés.</a:t>
            </a:r>
          </a:p>
          <a:p>
            <a:pPr marL="0" marR="0" lvl="0" indent="0" algn="l" defTabSz="914400" rtl="0" eaLnBrk="1" fontAlgn="auto" latinLnBrk="0" hangingPunct="1">
              <a:lnSpc>
                <a:spcPct val="100000"/>
              </a:lnSpc>
              <a:spcBef>
                <a:spcPts val="0"/>
              </a:spcBef>
              <a:spcAft>
                <a:spcPts val="0"/>
              </a:spcAft>
              <a:buClr>
                <a:srgbClr val="000000"/>
              </a:buClr>
              <a:buSzPts val="1400"/>
              <a:buFont typeface="Symbol" panose="05050102010706020507" pitchFamily="18" charset="2"/>
              <a:buNone/>
              <a:tabLst/>
              <a:defRPr/>
            </a:pPr>
            <a:r>
              <a:rPr lang="fr-FR" sz="1200" b="0" i="1" u="none" strike="noStrike" cap="none" dirty="0">
                <a:solidFill>
                  <a:schemeClr val="dk1"/>
                </a:solidFill>
                <a:latin typeface="Calibri"/>
                <a:cs typeface="Calibri"/>
                <a:sym typeface="Calibri"/>
              </a:rPr>
              <a:t>Que doit-on faire maintenant ? Additionner ces deux résultats.</a:t>
            </a:r>
          </a:p>
        </p:txBody>
      </p:sp>
      <p:sp>
        <p:nvSpPr>
          <p:cNvPr id="104" name="Google Shape;104;p14:notes">
            <a:extLst>
              <a:ext uri="{FF2B5EF4-FFF2-40B4-BE49-F238E27FC236}">
                <a16:creationId xmlns:a16="http://schemas.microsoft.com/office/drawing/2014/main" id="{E7719D26-DA85-EB2B-6847-47ACA1935C1B}"/>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6</a:t>
            </a:fld>
            <a:endParaRPr/>
          </a:p>
        </p:txBody>
      </p:sp>
    </p:spTree>
    <p:extLst>
      <p:ext uri="{BB962C8B-B14F-4D97-AF65-F5344CB8AC3E}">
        <p14:creationId xmlns:p14="http://schemas.microsoft.com/office/powerpoint/2010/main" val="2233450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88F630A9-F6FC-B30E-BBDA-95A4A0A5BF4B}"/>
            </a:ext>
          </a:extLst>
        </p:cNvPr>
        <p:cNvGrpSpPr/>
        <p:nvPr/>
      </p:nvGrpSpPr>
      <p:grpSpPr>
        <a:xfrm>
          <a:off x="0" y="0"/>
          <a:ext cx="0" cy="0"/>
          <a:chOff x="0" y="0"/>
          <a:chExt cx="0" cy="0"/>
        </a:xfrm>
      </p:grpSpPr>
      <p:sp>
        <p:nvSpPr>
          <p:cNvPr id="102" name="Google Shape;102;p14:notes">
            <a:extLst>
              <a:ext uri="{FF2B5EF4-FFF2-40B4-BE49-F238E27FC236}">
                <a16:creationId xmlns:a16="http://schemas.microsoft.com/office/drawing/2014/main" id="{A5F3D3E2-E206-9723-46BA-17445459ABB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 name="Google Shape;103;p14:notes">
            <a:extLst>
              <a:ext uri="{FF2B5EF4-FFF2-40B4-BE49-F238E27FC236}">
                <a16:creationId xmlns:a16="http://schemas.microsoft.com/office/drawing/2014/main" id="{06690D9C-F5C0-652F-7E1D-D5180489D1E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1" dirty="0"/>
              <a:t>Écrivez le produit, c’est-à-dire le résultat de la multiplication.</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t>→ </a:t>
            </a:r>
            <a:r>
              <a:rPr lang="fr-FR" sz="1200" b="0" i="1" u="none" strike="noStrike" cap="none" dirty="0">
                <a:solidFill>
                  <a:schemeClr val="dk1"/>
                </a:solidFill>
                <a:latin typeface="Calibri"/>
                <a:cs typeface="Calibri"/>
                <a:sym typeface="Calibri"/>
              </a:rPr>
              <a:t>3 × 12 = </a:t>
            </a:r>
            <a:r>
              <a:rPr lang="fr-FR" sz="1200" b="1" i="1" u="none" strike="noStrike" cap="none" dirty="0">
                <a:solidFill>
                  <a:schemeClr val="dk1"/>
                </a:solidFill>
                <a:latin typeface="Calibri"/>
                <a:cs typeface="Calibri"/>
                <a:sym typeface="Calibri"/>
              </a:rPr>
              <a:t>36</a:t>
            </a:r>
            <a:r>
              <a:rPr lang="fr-FR" sz="1200" b="0" i="1" u="none" strike="noStrike" cap="none" dirty="0">
                <a:solidFill>
                  <a:schemeClr val="dk1"/>
                </a:solidFill>
                <a:latin typeface="Calibri"/>
                <a:cs typeface="Calibri"/>
                <a:sym typeface="Calibri"/>
              </a:rPr>
              <a:t>.</a:t>
            </a:r>
            <a:endParaRPr lang="fr-FR" i="0" dirty="0"/>
          </a:p>
        </p:txBody>
      </p:sp>
      <p:sp>
        <p:nvSpPr>
          <p:cNvPr id="104" name="Google Shape;104;p14:notes">
            <a:extLst>
              <a:ext uri="{FF2B5EF4-FFF2-40B4-BE49-F238E27FC236}">
                <a16:creationId xmlns:a16="http://schemas.microsoft.com/office/drawing/2014/main" id="{DBB3DA58-A5A4-FF59-3234-D049D4D53857}"/>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7</a:t>
            </a:fld>
            <a:endParaRPr/>
          </a:p>
        </p:txBody>
      </p:sp>
    </p:spTree>
    <p:extLst>
      <p:ext uri="{BB962C8B-B14F-4D97-AF65-F5344CB8AC3E}">
        <p14:creationId xmlns:p14="http://schemas.microsoft.com/office/powerpoint/2010/main" val="1251621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C6C06211-ABB1-A34F-D9FB-4797B2C71ACA}"/>
            </a:ext>
          </a:extLst>
        </p:cNvPr>
        <p:cNvGrpSpPr/>
        <p:nvPr/>
      </p:nvGrpSpPr>
      <p:grpSpPr>
        <a:xfrm>
          <a:off x="0" y="0"/>
          <a:ext cx="0" cy="0"/>
          <a:chOff x="0" y="0"/>
          <a:chExt cx="0" cy="0"/>
        </a:xfrm>
      </p:grpSpPr>
      <p:sp>
        <p:nvSpPr>
          <p:cNvPr id="102" name="Google Shape;102;p14:notes">
            <a:extLst>
              <a:ext uri="{FF2B5EF4-FFF2-40B4-BE49-F238E27FC236}">
                <a16:creationId xmlns:a16="http://schemas.microsoft.com/office/drawing/2014/main" id="{08919D06-E9B6-CDFA-3F2C-BCEB3529B70A}"/>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 name="Google Shape;103;p14:notes">
            <a:extLst>
              <a:ext uri="{FF2B5EF4-FFF2-40B4-BE49-F238E27FC236}">
                <a16:creationId xmlns:a16="http://schemas.microsoft.com/office/drawing/2014/main" id="{7D293560-9899-81C6-82CF-1808D5CDBA27}"/>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228600" algn="l" rtl="0">
              <a:lnSpc>
                <a:spcPct val="100000"/>
              </a:lnSpc>
              <a:spcBef>
                <a:spcPts val="0"/>
              </a:spcBef>
              <a:spcAft>
                <a:spcPts val="0"/>
              </a:spcAft>
              <a:buClr>
                <a:srgbClr val="000000"/>
              </a:buClr>
              <a:buSzPts val="1400"/>
              <a:buFont typeface="Arial"/>
              <a:buNone/>
            </a:pPr>
            <a:r>
              <a:rPr lang="fr-FR" i="1" dirty="0"/>
              <a:t>Maintenant, nous allons reprendre ce que nous avons fait lors d’autres séances sur la multiplication. Voici un rectangle. </a:t>
            </a:r>
            <a:endParaRPr dirty="0"/>
          </a:p>
          <a:p>
            <a:pPr marL="0" marR="0" lvl="0" indent="-228600" algn="l" rtl="0">
              <a:lnSpc>
                <a:spcPct val="100000"/>
              </a:lnSpc>
              <a:spcBef>
                <a:spcPts val="0"/>
              </a:spcBef>
              <a:spcAft>
                <a:spcPts val="0"/>
              </a:spcAft>
              <a:buClr>
                <a:srgbClr val="000000"/>
              </a:buClr>
              <a:buSzPts val="1400"/>
              <a:buFont typeface="Arial"/>
              <a:buNone/>
            </a:pPr>
            <a:r>
              <a:rPr lang="fr-FR" i="1" dirty="0"/>
              <a:t>Combien y a-t-il de carreaux dans une ligne ? → Il y a 7 carreaux. </a:t>
            </a:r>
            <a:endParaRPr dirty="0"/>
          </a:p>
          <a:p>
            <a:pPr marL="0" marR="0" lvl="0" indent="-228600" algn="l" rtl="0">
              <a:lnSpc>
                <a:spcPct val="100000"/>
              </a:lnSpc>
              <a:spcBef>
                <a:spcPts val="0"/>
              </a:spcBef>
              <a:spcAft>
                <a:spcPts val="0"/>
              </a:spcAft>
              <a:buClr>
                <a:srgbClr val="000000"/>
              </a:buClr>
              <a:buSzPts val="1400"/>
              <a:buFont typeface="Arial"/>
              <a:buNone/>
            </a:pPr>
            <a:r>
              <a:rPr lang="fr-FR" i="1" dirty="0"/>
              <a:t>Combien y a-t-il de lignes de 7 carreaux ? → Il y a 4 lignes de 7 carreaux. </a:t>
            </a:r>
            <a:r>
              <a:rPr lang="fr-FR" i="0" dirty="0"/>
              <a:t>Compléter les pointillés de la 1</a:t>
            </a:r>
            <a:r>
              <a:rPr lang="fr-FR" i="0" baseline="30000" dirty="0"/>
              <a:t>re</a:t>
            </a:r>
            <a:r>
              <a:rPr lang="fr-FR" i="0" dirty="0"/>
              <a:t> ligne.</a:t>
            </a:r>
            <a:r>
              <a:rPr lang="fr-FR" i="1" dirty="0"/>
              <a:t> </a:t>
            </a:r>
            <a:endParaRPr dirty="0"/>
          </a:p>
          <a:p>
            <a:pPr marL="0" marR="0" lvl="0" indent="-228600" algn="l" rtl="0">
              <a:lnSpc>
                <a:spcPct val="100000"/>
              </a:lnSpc>
              <a:spcBef>
                <a:spcPts val="0"/>
              </a:spcBef>
              <a:spcAft>
                <a:spcPts val="0"/>
              </a:spcAft>
              <a:buClr>
                <a:srgbClr val="000000"/>
              </a:buClr>
              <a:buSzPts val="1400"/>
              <a:buFont typeface="Arial"/>
              <a:buNone/>
            </a:pPr>
            <a:r>
              <a:rPr lang="fr-FR" i="1" dirty="0"/>
              <a:t>Maintenant, vous allez écrire la multiplication qui correspond et son résultat.</a:t>
            </a:r>
            <a:endParaRPr dirty="0"/>
          </a:p>
          <a:p>
            <a:pPr marL="0" marR="0" lvl="0" indent="-228600" algn="l" rtl="0">
              <a:lnSpc>
                <a:spcPct val="100000"/>
              </a:lnSpc>
              <a:spcBef>
                <a:spcPts val="0"/>
              </a:spcBef>
              <a:spcAft>
                <a:spcPts val="0"/>
              </a:spcAft>
              <a:buClr>
                <a:srgbClr val="000000"/>
              </a:buClr>
              <a:buSzPts val="1400"/>
              <a:buFont typeface="Arial"/>
              <a:buNone/>
            </a:pPr>
            <a:r>
              <a:rPr lang="fr-FR" dirty="0"/>
              <a:t>Laisser un court temps de recherche avant d’interroger un élève.</a:t>
            </a:r>
            <a:endParaRPr dirty="0"/>
          </a:p>
          <a:p>
            <a:pPr marL="0" marR="0" lvl="0" indent="-228600" algn="l" rtl="0">
              <a:lnSpc>
                <a:spcPct val="100000"/>
              </a:lnSpc>
              <a:spcBef>
                <a:spcPts val="0"/>
              </a:spcBef>
              <a:spcAft>
                <a:spcPts val="0"/>
              </a:spcAft>
              <a:buClr>
                <a:srgbClr val="000000"/>
              </a:buClr>
              <a:buSzPts val="1400"/>
              <a:buFont typeface="Arial"/>
              <a:buNone/>
            </a:pPr>
            <a:r>
              <a:rPr lang="fr-FR" i="1" dirty="0"/>
              <a:t>Le calcul qui correspond est 4 × 7 = 28. Vous devez connaitre ce résultat par cœur. </a:t>
            </a:r>
            <a:r>
              <a:rPr lang="fr-FR" i="0" dirty="0"/>
              <a:t>Compléter les pointillés de la 2</a:t>
            </a:r>
            <a:r>
              <a:rPr lang="fr-FR" i="0" baseline="30000" dirty="0"/>
              <a:t>e</a:t>
            </a:r>
            <a:r>
              <a:rPr lang="fr-FR" i="0" dirty="0"/>
              <a:t> ligne.</a:t>
            </a:r>
            <a:r>
              <a:rPr lang="fr-FR" i="1" dirty="0"/>
              <a:t> </a:t>
            </a:r>
            <a:endParaRPr i="1" dirty="0"/>
          </a:p>
        </p:txBody>
      </p:sp>
      <p:sp>
        <p:nvSpPr>
          <p:cNvPr id="104" name="Google Shape;104;p14:notes">
            <a:extLst>
              <a:ext uri="{FF2B5EF4-FFF2-40B4-BE49-F238E27FC236}">
                <a16:creationId xmlns:a16="http://schemas.microsoft.com/office/drawing/2014/main" id="{F5815D24-8A96-4FE1-086A-A6119EE2460D}"/>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8</a:t>
            </a:fld>
            <a:endParaRPr/>
          </a:p>
        </p:txBody>
      </p:sp>
    </p:spTree>
    <p:extLst>
      <p:ext uri="{BB962C8B-B14F-4D97-AF65-F5344CB8AC3E}">
        <p14:creationId xmlns:p14="http://schemas.microsoft.com/office/powerpoint/2010/main" val="22720646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228600" algn="l" rtl="0">
              <a:lnSpc>
                <a:spcPct val="100000"/>
              </a:lnSpc>
              <a:spcBef>
                <a:spcPts val="0"/>
              </a:spcBef>
              <a:spcAft>
                <a:spcPts val="0"/>
              </a:spcAft>
              <a:buClr>
                <a:srgbClr val="000000"/>
              </a:buClr>
              <a:buSzPts val="1400"/>
              <a:buFont typeface="Arial"/>
              <a:buNone/>
            </a:pPr>
            <a:r>
              <a:rPr lang="fr-FR" i="1" dirty="0"/>
              <a:t>Voici un nouveau rectangle. </a:t>
            </a:r>
            <a:endParaRPr dirty="0"/>
          </a:p>
          <a:p>
            <a:pPr marL="0" marR="0" lvl="0" indent="-228600" algn="l" rtl="0">
              <a:lnSpc>
                <a:spcPct val="100000"/>
              </a:lnSpc>
              <a:spcBef>
                <a:spcPts val="0"/>
              </a:spcBef>
              <a:spcAft>
                <a:spcPts val="0"/>
              </a:spcAft>
              <a:buClr>
                <a:srgbClr val="000000"/>
              </a:buClr>
              <a:buSzPts val="1400"/>
              <a:buFont typeface="Arial"/>
              <a:buNone/>
            </a:pPr>
            <a:r>
              <a:rPr lang="fr-FR" i="1" dirty="0"/>
              <a:t>Combien y a-t-il de carreaux dans une ligne ? → Il y a 18 carreaux. </a:t>
            </a:r>
            <a:endParaRPr dirty="0"/>
          </a:p>
          <a:p>
            <a:pPr marL="0" marR="0" lvl="0" indent="-228600" algn="l" rtl="0">
              <a:lnSpc>
                <a:spcPct val="100000"/>
              </a:lnSpc>
              <a:spcBef>
                <a:spcPts val="0"/>
              </a:spcBef>
              <a:spcAft>
                <a:spcPts val="0"/>
              </a:spcAft>
              <a:buClr>
                <a:srgbClr val="000000"/>
              </a:buClr>
              <a:buSzPts val="1400"/>
              <a:buFont typeface="Arial"/>
              <a:buNone/>
            </a:pPr>
            <a:r>
              <a:rPr lang="fr-FR" i="1" dirty="0"/>
              <a:t>Combien y a-t-il de lignes de 18 carreaux ? → Il y a 4 lignes de 18 carreaux. </a:t>
            </a:r>
            <a:r>
              <a:rPr lang="fr-FR" i="0" dirty="0"/>
              <a:t>Compléter les pointillés de la 1</a:t>
            </a:r>
            <a:r>
              <a:rPr lang="fr-FR" baseline="30000" dirty="0"/>
              <a:t>r</a:t>
            </a:r>
            <a:r>
              <a:rPr lang="fr-FR" i="0" baseline="30000" dirty="0"/>
              <a:t>e</a:t>
            </a:r>
            <a:r>
              <a:rPr lang="fr-FR" i="0" dirty="0"/>
              <a:t> ligne.</a:t>
            </a:r>
            <a:endParaRPr i="1" dirty="0"/>
          </a:p>
          <a:p>
            <a:pPr marL="0" marR="0" lvl="0" indent="-228600" algn="l" rtl="0">
              <a:lnSpc>
                <a:spcPct val="100000"/>
              </a:lnSpc>
              <a:spcBef>
                <a:spcPts val="0"/>
              </a:spcBef>
              <a:spcAft>
                <a:spcPts val="0"/>
              </a:spcAft>
              <a:buClr>
                <a:srgbClr val="000000"/>
              </a:buClr>
              <a:buSzPts val="1400"/>
              <a:buFont typeface="Arial"/>
              <a:buNone/>
            </a:pPr>
            <a:r>
              <a:rPr lang="fr-FR" i="0" dirty="0"/>
              <a:t>Faire émerger que trouver le résultat peut être difficile, car le produit n’est pas dans la table de 4, le nombre de carreaux par ligne étant supérieur à 10.</a:t>
            </a:r>
            <a:endParaRPr dirty="0"/>
          </a:p>
          <a:p>
            <a:pPr marL="0" marR="0" lvl="0" indent="-228600" algn="l" rtl="0">
              <a:lnSpc>
                <a:spcPct val="100000"/>
              </a:lnSpc>
              <a:spcBef>
                <a:spcPts val="0"/>
              </a:spcBef>
              <a:spcAft>
                <a:spcPts val="0"/>
              </a:spcAft>
              <a:buClr>
                <a:srgbClr val="000000"/>
              </a:buClr>
              <a:buSzPts val="1400"/>
              <a:buFont typeface="Arial"/>
              <a:buNone/>
            </a:pPr>
            <a:r>
              <a:rPr lang="fr-FR" sz="1200" i="1" dirty="0">
                <a:solidFill>
                  <a:schemeClr val="dk1"/>
                </a:solidFill>
              </a:rPr>
              <a:t>Comment faire alors pour calculer ce produit ?</a:t>
            </a:r>
            <a:endParaRPr dirty="0"/>
          </a:p>
          <a:p>
            <a:pPr marL="0" marR="0" lvl="0" indent="-228600" algn="l" rtl="0">
              <a:lnSpc>
                <a:spcPct val="100000"/>
              </a:lnSpc>
              <a:spcBef>
                <a:spcPts val="0"/>
              </a:spcBef>
              <a:spcAft>
                <a:spcPts val="0"/>
              </a:spcAft>
              <a:buClr>
                <a:srgbClr val="000000"/>
              </a:buClr>
              <a:buSzPts val="1400"/>
              <a:buFont typeface="Arial"/>
              <a:buNone/>
            </a:pPr>
            <a:r>
              <a:rPr lang="fr-FR" i="0" dirty="0"/>
              <a:t>Interroger les élèves, valider ou invalider les propositions. Le comptage est long et il y a un risque d’erreur, passer par le double, 2 </a:t>
            </a:r>
            <a:r>
              <a:rPr lang="fr-FR" sz="1200" dirty="0">
                <a:solidFill>
                  <a:schemeClr val="dk1"/>
                </a:solidFill>
              </a:rPr>
              <a:t>fois (2 × </a:t>
            </a:r>
            <a:r>
              <a:rPr lang="fr-FR" i="0" dirty="0"/>
              <a:t>18), n’est pas si aisé non plus.</a:t>
            </a:r>
          </a:p>
          <a:p>
            <a:pPr marL="0" marR="0" lvl="0" indent="-228600" algn="l" rtl="0">
              <a:lnSpc>
                <a:spcPct val="100000"/>
              </a:lnSpc>
              <a:spcBef>
                <a:spcPts val="0"/>
              </a:spcBef>
              <a:spcAft>
                <a:spcPts val="0"/>
              </a:spcAft>
              <a:buClr>
                <a:srgbClr val="000000"/>
              </a:buClr>
              <a:buSzPts val="1400"/>
              <a:buFont typeface="Arial"/>
              <a:buNone/>
            </a:pPr>
            <a:r>
              <a:rPr lang="fr-FR" sz="1200" b="0" i="1" u="none" strike="noStrike" cap="none" dirty="0">
                <a:solidFill>
                  <a:schemeClr val="dk1"/>
                </a:solidFill>
                <a:effectLst/>
                <a:latin typeface="Calibri"/>
                <a:ea typeface="Calibri"/>
                <a:cs typeface="Calibri"/>
                <a:sym typeface="Calibri"/>
              </a:rPr>
              <a:t>Comme nous l'avons vu avec l'exemple précédent de 3</a:t>
            </a:r>
            <a:r>
              <a:rPr lang="fr-FR" i="1" dirty="0"/>
              <a:t> × </a:t>
            </a:r>
            <a:r>
              <a:rPr lang="fr-FR" sz="1200" b="0" i="1" u="none" strike="noStrike" cap="none" dirty="0">
                <a:solidFill>
                  <a:schemeClr val="dk1"/>
                </a:solidFill>
                <a:effectLst/>
                <a:latin typeface="Calibri"/>
                <a:ea typeface="Calibri"/>
                <a:cs typeface="Calibri"/>
                <a:sym typeface="Calibri"/>
              </a:rPr>
              <a:t>12, on peut décomposer 18 en dizaines et unités restantes, soit 10</a:t>
            </a:r>
            <a:r>
              <a:rPr lang="fr-FR" i="1" dirty="0"/>
              <a:t> </a:t>
            </a:r>
            <a:r>
              <a:rPr lang="fr-FR" i="0" dirty="0"/>
              <a:t>+</a:t>
            </a:r>
            <a:r>
              <a:rPr lang="fr-FR" i="1" dirty="0"/>
              <a:t> </a:t>
            </a:r>
            <a:r>
              <a:rPr lang="fr-FR" sz="1200" b="0" i="1" u="none" strike="noStrike" cap="none" dirty="0">
                <a:solidFill>
                  <a:schemeClr val="dk1"/>
                </a:solidFill>
                <a:effectLst/>
                <a:latin typeface="Calibri"/>
                <a:ea typeface="Calibri"/>
                <a:cs typeface="Calibri"/>
                <a:sym typeface="Calibri"/>
              </a:rPr>
              <a:t>8.</a:t>
            </a:r>
            <a:endParaRPr i="1" dirty="0"/>
          </a:p>
          <a:p>
            <a:pPr marL="0" marR="0" lvl="0" indent="0" algn="l" rtl="0">
              <a:lnSpc>
                <a:spcPct val="100000"/>
              </a:lnSpc>
              <a:spcBef>
                <a:spcPts val="0"/>
              </a:spcBef>
              <a:spcAft>
                <a:spcPts val="0"/>
              </a:spcAft>
              <a:buClr>
                <a:schemeClr val="dk1"/>
              </a:buClr>
              <a:buSzPts val="1200"/>
              <a:buFont typeface="Calibri"/>
              <a:buNone/>
            </a:pPr>
            <a:endParaRPr dirty="0"/>
          </a:p>
        </p:txBody>
      </p:sp>
      <p:sp>
        <p:nvSpPr>
          <p:cNvPr id="112" name="Google Shape;112;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6.xml"/><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35"/>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re et contenu" type="obj">
  <p:cSld name="Titre et contenu">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5"/>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spTree>
    <p:extLst>
      <p:ext uri="{BB962C8B-B14F-4D97-AF65-F5344CB8AC3E}">
        <p14:creationId xmlns:p14="http://schemas.microsoft.com/office/powerpoint/2010/main" val="3146072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re et contenu" type="obj" preserve="1">
  <p:cSld name="1_Titre et contenu">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5"/>
          <p:cNvSpPr txBox="1">
            <a:spLocks noGrp="1"/>
          </p:cNvSpPr>
          <p:nvPr>
            <p:ph type="body" idx="1" hasCustomPrompt="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fr-FR"/>
              <a:t>Calcule.</a:t>
            </a:r>
            <a:endParaRPr/>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pic>
        <p:nvPicPr>
          <p:cNvPr id="7" name="Image 6">
            <a:extLst>
              <a:ext uri="{FF2B5EF4-FFF2-40B4-BE49-F238E27FC236}">
                <a16:creationId xmlns:a16="http://schemas.microsoft.com/office/drawing/2014/main" id="{A55BA86F-BE0D-CB8E-B504-102F1957DF7F}"/>
              </a:ext>
            </a:extLst>
          </p:cNvPr>
          <p:cNvPicPr preferRelativeResize="0">
            <a:picLocks/>
          </p:cNvPicPr>
          <p:nvPr userDrawn="1"/>
        </p:nvPicPr>
        <p:blipFill>
          <a:blip r:embed="rId3">
            <a:extLst>
              <a:ext uri="{28A0092B-C50C-407E-A947-70E740481C1C}">
                <a14:useLocalDpi xmlns:a14="http://schemas.microsoft.com/office/drawing/2010/main" val="0"/>
              </a:ext>
            </a:extLst>
          </a:blip>
          <a:srcRect/>
          <a:stretch/>
        </p:blipFill>
        <p:spPr>
          <a:xfrm>
            <a:off x="3467840" y="1734532"/>
            <a:ext cx="2131447" cy="1660601"/>
          </a:xfrm>
          <a:prstGeom prst="rect">
            <a:avLst/>
          </a:prstGeom>
          <a:ln>
            <a:noFill/>
          </a:ln>
        </p:spPr>
      </p:pic>
      <p:pic>
        <p:nvPicPr>
          <p:cNvPr id="8" name="Image 7">
            <a:extLst>
              <a:ext uri="{FF2B5EF4-FFF2-40B4-BE49-F238E27FC236}">
                <a16:creationId xmlns:a16="http://schemas.microsoft.com/office/drawing/2014/main" id="{CC5EA09C-7D38-4036-984C-0DAC19512DA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84788" y="4580462"/>
            <a:ext cx="1897549" cy="979950"/>
          </a:xfrm>
          <a:prstGeom prst="rect">
            <a:avLst/>
          </a:prstGeom>
        </p:spPr>
      </p:pic>
    </p:spTree>
    <p:extLst>
      <p:ext uri="{BB962C8B-B14F-4D97-AF65-F5344CB8AC3E}">
        <p14:creationId xmlns:p14="http://schemas.microsoft.com/office/powerpoint/2010/main" val="4215401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Deux contenus" type="twoObj">
  <p:cSld name="Deux contenus">
    <p:spTree>
      <p:nvGrpSpPr>
        <p:cNvPr id="1" name="Shape 30"/>
        <p:cNvGrpSpPr/>
        <p:nvPr/>
      </p:nvGrpSpPr>
      <p:grpSpPr>
        <a:xfrm>
          <a:off x="0" y="0"/>
          <a:ext cx="0" cy="0"/>
          <a:chOff x="0" y="0"/>
          <a:chExt cx="0" cy="0"/>
        </a:xfrm>
      </p:grpSpPr>
      <p:sp>
        <p:nvSpPr>
          <p:cNvPr id="31" name="Google Shape;31;p43"/>
          <p:cNvSpPr/>
          <p:nvPr/>
        </p:nvSpPr>
        <p:spPr>
          <a:xfrm>
            <a:off x="5715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2" name="Google Shape;32;p43"/>
          <p:cNvSpPr txBox="1">
            <a:spLocks noGrp="1"/>
          </p:cNvSpPr>
          <p:nvPr>
            <p:ph type="title"/>
          </p:nvPr>
        </p:nvSpPr>
        <p:spPr>
          <a:xfrm>
            <a:off x="-1" y="0"/>
            <a:ext cx="6391747"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43"/>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43"/>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4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36" name="Google Shape;36;p43"/>
          <p:cNvPicPr preferRelativeResize="0"/>
          <p:nvPr/>
        </p:nvPicPr>
        <p:blipFill rotWithShape="1">
          <a:blip r:embed="rId2">
            <a:alphaModFix/>
          </a:blip>
          <a:srcRect/>
          <a:stretch/>
        </p:blipFill>
        <p:spPr>
          <a:xfrm>
            <a:off x="6885427" y="-1"/>
            <a:ext cx="2258573" cy="472441"/>
          </a:xfrm>
          <a:prstGeom prst="rect">
            <a:avLst/>
          </a:prstGeom>
          <a:noFill/>
          <a:ln>
            <a:noFill/>
          </a:ln>
        </p:spPr>
      </p:pic>
    </p:spTree>
    <p:extLst>
      <p:ext uri="{BB962C8B-B14F-4D97-AF65-F5344CB8AC3E}">
        <p14:creationId xmlns:p14="http://schemas.microsoft.com/office/powerpoint/2010/main" val="2108015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38"/>
        <p:cNvGrpSpPr/>
        <p:nvPr/>
      </p:nvGrpSpPr>
      <p:grpSpPr>
        <a:xfrm>
          <a:off x="0" y="0"/>
          <a:ext cx="0" cy="0"/>
          <a:chOff x="0" y="0"/>
          <a:chExt cx="0" cy="0"/>
        </a:xfrm>
      </p:grpSpPr>
      <p:sp>
        <p:nvSpPr>
          <p:cNvPr id="39" name="Google Shape;39;p38"/>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EC527E"/>
              </a:solidFill>
              <a:latin typeface="Calibri"/>
              <a:ea typeface="Calibri"/>
              <a:cs typeface="Calibri"/>
              <a:sym typeface="Calibri"/>
            </a:endParaRPr>
          </a:p>
        </p:txBody>
      </p:sp>
      <p:sp>
        <p:nvSpPr>
          <p:cNvPr id="40" name="Google Shape;40;p38"/>
          <p:cNvSpPr txBox="1">
            <a:spLocks noGrp="1"/>
          </p:cNvSpPr>
          <p:nvPr>
            <p:ph type="title"/>
          </p:nvPr>
        </p:nvSpPr>
        <p:spPr>
          <a:xfrm>
            <a:off x="72467" y="0"/>
            <a:ext cx="6310225" cy="476673"/>
          </a:xfrm>
          <a:prstGeom prst="rect">
            <a:avLst/>
          </a:prstGeom>
          <a:solidFill>
            <a:srgbClr val="EC527E"/>
          </a:solid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38"/>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38"/>
          <p:cNvSpPr/>
          <p:nvPr/>
        </p:nvSpPr>
        <p:spPr>
          <a:xfrm>
            <a:off x="18039"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3" name="Google Shape;43;p38"/>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44"/>
        <p:cNvGrpSpPr/>
        <p:nvPr/>
      </p:nvGrpSpPr>
      <p:grpSpPr>
        <a:xfrm>
          <a:off x="0" y="0"/>
          <a:ext cx="0" cy="0"/>
          <a:chOff x="0" y="0"/>
          <a:chExt cx="0" cy="0"/>
        </a:xfrm>
      </p:grpSpPr>
      <p:sp>
        <p:nvSpPr>
          <p:cNvPr id="45" name="Google Shape;45;p45"/>
          <p:cNvSpPr/>
          <p:nvPr/>
        </p:nvSpPr>
        <p:spPr>
          <a:xfrm>
            <a:off x="5715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 name="Google Shape;46;p45"/>
          <p:cNvSpPr txBox="1">
            <a:spLocks noGrp="1"/>
          </p:cNvSpPr>
          <p:nvPr>
            <p:ph type="title"/>
          </p:nvPr>
        </p:nvSpPr>
        <p:spPr>
          <a:xfrm>
            <a:off x="57150" y="0"/>
            <a:ext cx="6379864" cy="476672"/>
          </a:xfrm>
          <a:prstGeom prst="rect">
            <a:avLst/>
          </a:prstGeom>
          <a:no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45"/>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45"/>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45"/>
          <p:cNvSpPr/>
          <p:nvPr/>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0" name="Google Shape;50;p45"/>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51"/>
        <p:cNvGrpSpPr/>
        <p:nvPr/>
      </p:nvGrpSpPr>
      <p:grpSpPr>
        <a:xfrm>
          <a:off x="0" y="0"/>
          <a:ext cx="0" cy="0"/>
          <a:chOff x="0" y="0"/>
          <a:chExt cx="0" cy="0"/>
        </a:xfrm>
      </p:grpSpPr>
      <p:sp>
        <p:nvSpPr>
          <p:cNvPr id="52" name="Google Shape;52;p46"/>
          <p:cNvSpPr/>
          <p:nvPr/>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 name="Google Shape;53;p46"/>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 name="Google Shape;54;p46"/>
          <p:cNvSpPr txBox="1">
            <a:spLocks noGrp="1"/>
          </p:cNvSpPr>
          <p:nvPr>
            <p:ph type="title"/>
          </p:nvPr>
        </p:nvSpPr>
        <p:spPr>
          <a:xfrm>
            <a:off x="57149" y="0"/>
            <a:ext cx="6162581" cy="476672"/>
          </a:xfrm>
          <a:prstGeom prst="rect">
            <a:avLst/>
          </a:prstGeom>
          <a:no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55" name="Google Shape;55;p46"/>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62"/>
        <p:cNvGrpSpPr/>
        <p:nvPr/>
      </p:nvGrpSpPr>
      <p:grpSpPr>
        <a:xfrm>
          <a:off x="0" y="0"/>
          <a:ext cx="0" cy="0"/>
          <a:chOff x="0" y="0"/>
          <a:chExt cx="0" cy="0"/>
        </a:xfrm>
      </p:grpSpPr>
      <p:sp>
        <p:nvSpPr>
          <p:cNvPr id="63" name="Google Shape;63;p40"/>
          <p:cNvSpPr/>
          <p:nvPr/>
        </p:nvSpPr>
        <p:spPr>
          <a:xfrm>
            <a:off x="0" y="0"/>
            <a:ext cx="9144000" cy="6858000"/>
          </a:xfrm>
          <a:prstGeom prst="rect">
            <a:avLst/>
          </a:prstGeom>
          <a:noFill/>
          <a:ln w="1016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4" name="Google Shape;64;p40"/>
          <p:cNvSpPr/>
          <p:nvPr/>
        </p:nvSpPr>
        <p:spPr>
          <a:xfrm>
            <a:off x="0" y="0"/>
            <a:ext cx="9144000" cy="476672"/>
          </a:xfrm>
          <a:prstGeom prst="rect">
            <a:avLst/>
          </a:prstGeom>
          <a:solidFill>
            <a:srgbClr val="FFD333"/>
          </a:solidFill>
          <a:ln w="127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5" name="Google Shape;65;p40"/>
          <p:cNvSpPr txBox="1">
            <a:spLocks noGrp="1"/>
          </p:cNvSpPr>
          <p:nvPr>
            <p:ph type="title"/>
          </p:nvPr>
        </p:nvSpPr>
        <p:spPr>
          <a:xfrm>
            <a:off x="57150" y="0"/>
            <a:ext cx="3886200" cy="476672"/>
          </a:xfrm>
          <a:prstGeom prst="rect">
            <a:avLst/>
          </a:prstGeom>
          <a:noFill/>
          <a:ln w="9525" cap="flat" cmpd="sng">
            <a:solidFill>
              <a:srgbClr val="FFD333"/>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74"/>
        <p:cNvGrpSpPr/>
        <p:nvPr/>
      </p:nvGrpSpPr>
      <p:grpSpPr>
        <a:xfrm>
          <a:off x="0" y="0"/>
          <a:ext cx="0" cy="0"/>
          <a:chOff x="0" y="0"/>
          <a:chExt cx="0" cy="0"/>
        </a:xfrm>
      </p:grpSpPr>
      <p:sp>
        <p:nvSpPr>
          <p:cNvPr id="75" name="Google Shape;75;p53"/>
          <p:cNvSpPr/>
          <p:nvPr/>
        </p:nvSpPr>
        <p:spPr>
          <a:xfrm>
            <a:off x="0" y="0"/>
            <a:ext cx="9144000" cy="476672"/>
          </a:xfrm>
          <a:prstGeom prst="rect">
            <a:avLst/>
          </a:prstGeom>
          <a:solidFill>
            <a:srgbClr val="FF9966"/>
          </a:solidFill>
          <a:ln w="12700" cap="flat" cmpd="sng">
            <a:solidFill>
              <a:srgbClr val="FF99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76" name="Google Shape;76;p53"/>
          <p:cNvSpPr txBox="1">
            <a:spLocks noGrp="1"/>
          </p:cNvSpPr>
          <p:nvPr>
            <p:ph type="title"/>
          </p:nvPr>
        </p:nvSpPr>
        <p:spPr>
          <a:xfrm>
            <a:off x="0" y="0"/>
            <a:ext cx="6192570" cy="476673"/>
          </a:xfrm>
          <a:prstGeom prst="rect">
            <a:avLst/>
          </a:prstGeom>
          <a:noFill/>
          <a:ln w="9525" cap="flat" cmpd="sng">
            <a:solidFill>
              <a:srgbClr val="FF9966"/>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77" name="Google Shape;77;p53"/>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78" name="Google Shape;78;p53"/>
          <p:cNvSpPr/>
          <p:nvPr/>
        </p:nvSpPr>
        <p:spPr>
          <a:xfrm>
            <a:off x="0" y="0"/>
            <a:ext cx="9144000" cy="6858000"/>
          </a:xfrm>
          <a:prstGeom prst="rect">
            <a:avLst/>
          </a:prstGeom>
          <a:noFill/>
          <a:ln w="101600" cap="flat" cmpd="sng">
            <a:solidFill>
              <a:srgbClr val="FF99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85"/>
        <p:cNvGrpSpPr/>
        <p:nvPr/>
      </p:nvGrpSpPr>
      <p:grpSpPr>
        <a:xfrm>
          <a:off x="0" y="0"/>
          <a:ext cx="0" cy="0"/>
          <a:chOff x="0" y="0"/>
          <a:chExt cx="0" cy="0"/>
        </a:xfrm>
      </p:grpSpPr>
      <p:sp>
        <p:nvSpPr>
          <p:cNvPr id="86" name="Google Shape;86;p42"/>
          <p:cNvSpPr/>
          <p:nvPr/>
        </p:nvSpPr>
        <p:spPr>
          <a:xfrm>
            <a:off x="0"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7" name="Google Shape;87;p42"/>
          <p:cNvSpPr/>
          <p:nvPr/>
        </p:nvSpPr>
        <p:spPr>
          <a:xfrm>
            <a:off x="0" y="0"/>
            <a:ext cx="9144000" cy="476672"/>
          </a:xfrm>
          <a:prstGeom prst="rect">
            <a:avLst/>
          </a:prstGeom>
          <a:solidFill>
            <a:srgbClr val="61C4D1"/>
          </a:solidFill>
          <a:ln w="127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8" name="Google Shape;88;p42"/>
          <p:cNvSpPr txBox="1">
            <a:spLocks noGrp="1"/>
          </p:cNvSpPr>
          <p:nvPr>
            <p:ph type="title"/>
          </p:nvPr>
        </p:nvSpPr>
        <p:spPr>
          <a:xfrm>
            <a:off x="57150" y="0"/>
            <a:ext cx="3886200" cy="476672"/>
          </a:xfrm>
          <a:prstGeom prst="rect">
            <a:avLst/>
          </a:prstGeom>
          <a:no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89" name="Google Shape;89;p42"/>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91"/>
        <p:cNvGrpSpPr/>
        <p:nvPr/>
      </p:nvGrpSpPr>
      <p:grpSpPr>
        <a:xfrm>
          <a:off x="0" y="0"/>
          <a:ext cx="0" cy="0"/>
          <a:chOff x="0" y="0"/>
          <a:chExt cx="0" cy="0"/>
        </a:xfrm>
      </p:grpSpPr>
      <p:sp>
        <p:nvSpPr>
          <p:cNvPr id="92" name="Google Shape;92;p50"/>
          <p:cNvSpPr/>
          <p:nvPr/>
        </p:nvSpPr>
        <p:spPr>
          <a:xfrm>
            <a:off x="0" y="0"/>
            <a:ext cx="9144000" cy="476672"/>
          </a:xfrm>
          <a:prstGeom prst="rect">
            <a:avLst/>
          </a:prstGeom>
          <a:solidFill>
            <a:srgbClr val="61C4D1"/>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EC527E"/>
              </a:solidFill>
              <a:latin typeface="Calibri"/>
              <a:ea typeface="Calibri"/>
              <a:cs typeface="Calibri"/>
              <a:sym typeface="Calibri"/>
            </a:endParaRPr>
          </a:p>
        </p:txBody>
      </p:sp>
      <p:sp>
        <p:nvSpPr>
          <p:cNvPr id="93" name="Google Shape;93;p50"/>
          <p:cNvSpPr txBox="1">
            <a:spLocks noGrp="1"/>
          </p:cNvSpPr>
          <p:nvPr>
            <p:ph type="title"/>
          </p:nvPr>
        </p:nvSpPr>
        <p:spPr>
          <a:xfrm>
            <a:off x="72468" y="0"/>
            <a:ext cx="4113032" cy="476673"/>
          </a:xfrm>
          <a:prstGeom prst="rect">
            <a:avLst/>
          </a:prstGeom>
          <a:solidFill>
            <a:srgbClr val="61C4D1"/>
          </a:solid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 name="Google Shape;94;p50"/>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50"/>
          <p:cNvSpPr/>
          <p:nvPr/>
        </p:nvSpPr>
        <p:spPr>
          <a:xfrm>
            <a:off x="18039"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3" name="Image 2" descr="Une image contenant texte, graphisme, capture d’écran, jeune enfant&#10;&#10;Le contenu généré par l’IA peut être incorrect.">
            <a:extLst>
              <a:ext uri="{FF2B5EF4-FFF2-40B4-BE49-F238E27FC236}">
                <a16:creationId xmlns:a16="http://schemas.microsoft.com/office/drawing/2014/main" id="{FEBFC995-DB1F-74AA-0B20-22C7D12F33FD}"/>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7" name="Google Shape;17;p34"/>
          <p:cNvSpPr txBox="1">
            <a:spLocks noGrp="1"/>
          </p:cNvSpPr>
          <p:nvPr>
            <p:ph type="ctrTitle" hasCustomPrompt="1"/>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A39491"/>
              </a:buClr>
              <a:buSzPts val="2700"/>
              <a:buFont typeface="Verdana"/>
              <a:buNone/>
              <a:defRPr sz="2700" b="1">
                <a:solidFill>
                  <a:schemeClr val="bg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3. Les tables d’addition jusqu’à 10</a:t>
            </a:r>
            <a:endParaRPr/>
          </a:p>
        </p:txBody>
      </p:sp>
      <p:sp>
        <p:nvSpPr>
          <p:cNvPr id="18" name="Google Shape;18;p34"/>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None/>
            </a:pPr>
            <a:r>
              <a:rPr lang="fr-FR" sz="2000" b="0" i="0" u="none" strike="noStrike" cap="none">
                <a:solidFill>
                  <a:schemeClr val="bg1"/>
                </a:solidFill>
                <a:latin typeface="Verdana"/>
                <a:ea typeface="Verdana"/>
                <a:cs typeface="Verdana"/>
                <a:sym typeface="Verdana"/>
              </a:rPr>
              <a:t>Réservé à la </a:t>
            </a:r>
            <a:r>
              <a:rPr lang="fr-FR" sz="2000" b="0" i="0" u="none" strike="noStrike" cap="none" err="1">
                <a:solidFill>
                  <a:schemeClr val="bg1"/>
                </a:solidFill>
                <a:latin typeface="Verdana"/>
                <a:ea typeface="Verdana"/>
                <a:cs typeface="Verdana"/>
                <a:sym typeface="Verdana"/>
              </a:rPr>
              <a:t>vidéoprojection</a:t>
            </a:r>
            <a:endParaRPr sz="2000" b="0" i="0" u="none" strike="noStrike" cap="none">
              <a:solidFill>
                <a:schemeClr val="bg1"/>
              </a:solidFill>
              <a:latin typeface="Verdana"/>
              <a:ea typeface="Verdana"/>
              <a:cs typeface="Verdana"/>
              <a:sym typeface="Verdana"/>
            </a:endParaRPr>
          </a:p>
        </p:txBody>
      </p:sp>
    </p:spTree>
    <p:extLst>
      <p:ext uri="{BB962C8B-B14F-4D97-AF65-F5344CB8AC3E}">
        <p14:creationId xmlns:p14="http://schemas.microsoft.com/office/powerpoint/2010/main" val="332423106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5" Type="http://schemas.openxmlformats.org/officeDocument/2006/relationships/theme" Target="../theme/theme6.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2"/>
        <p:cNvGrpSpPr/>
        <p:nvPr/>
      </p:nvGrpSpPr>
      <p:grpSpPr>
        <a:xfrm>
          <a:off x="0" y="0"/>
          <a:ext cx="0" cy="0"/>
          <a:chOff x="0" y="0"/>
          <a:chExt cx="0" cy="0"/>
        </a:xfrm>
      </p:grpSpPr>
      <p:sp>
        <p:nvSpPr>
          <p:cNvPr id="33" name="Google Shape;33;p3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4" name="Google Shape;34;p3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5" name="Google Shape;35;p3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6" name="Google Shape;36;p3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7" name="Google Shape;37;p3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6"/>
        <p:cNvGrpSpPr/>
        <p:nvPr/>
      </p:nvGrpSpPr>
      <p:grpSpPr>
        <a:xfrm>
          <a:off x="0" y="0"/>
          <a:ext cx="0" cy="0"/>
          <a:chOff x="0" y="0"/>
          <a:chExt cx="0" cy="0"/>
        </a:xfrm>
      </p:grpSpPr>
      <p:sp>
        <p:nvSpPr>
          <p:cNvPr id="57" name="Google Shape;57;p39"/>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8" name="Google Shape;58;p39"/>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9" name="Google Shape;59;p3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0" name="Google Shape;60;p3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1" name="Google Shape;61;p3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7"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8"/>
        <p:cNvGrpSpPr/>
        <p:nvPr/>
      </p:nvGrpSpPr>
      <p:grpSpPr>
        <a:xfrm>
          <a:off x="0" y="0"/>
          <a:ext cx="0" cy="0"/>
          <a:chOff x="0" y="0"/>
          <a:chExt cx="0" cy="0"/>
        </a:xfrm>
      </p:grpSpPr>
      <p:sp>
        <p:nvSpPr>
          <p:cNvPr id="69" name="Google Shape;69;p52"/>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0" name="Google Shape;70;p52"/>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1" name="Google Shape;71;p52"/>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72" name="Google Shape;72;p52"/>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73" name="Google Shape;73;p52"/>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9"/>
        <p:cNvGrpSpPr/>
        <p:nvPr/>
      </p:nvGrpSpPr>
      <p:grpSpPr>
        <a:xfrm>
          <a:off x="0" y="0"/>
          <a:ext cx="0" cy="0"/>
          <a:chOff x="0" y="0"/>
          <a:chExt cx="0" cy="0"/>
        </a:xfrm>
      </p:grpSpPr>
      <p:sp>
        <p:nvSpPr>
          <p:cNvPr id="80" name="Google Shape;80;p4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2" name="Google Shape;82;p4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4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4" name="Google Shape;84;p4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extLst>
      <p:ext uri="{BB962C8B-B14F-4D97-AF65-F5344CB8AC3E}">
        <p14:creationId xmlns:p14="http://schemas.microsoft.com/office/powerpoint/2010/main" val="452294516"/>
      </p:ext>
    </p:extLst>
  </p:cSld>
  <p:clrMap bg1="lt1" tx1="dk1" bg2="dk2"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
          <p:cNvSpPr txBox="1">
            <a:spLocks noGrp="1"/>
          </p:cNvSpPr>
          <p:nvPr>
            <p:ph type="ctrTitle"/>
          </p:nvPr>
        </p:nvSpPr>
        <p:spPr>
          <a:xfrm>
            <a:off x="685800" y="3040905"/>
            <a:ext cx="7772400" cy="776190"/>
          </a:xfrm>
        </p:spPr>
        <p:txBody>
          <a:bodyPr>
            <a:noAutofit/>
          </a:bodyPr>
          <a:lstStyle/>
          <a:p>
            <a:pPr lvl="0"/>
            <a:r>
              <a:rPr lang="fr-FR" dirty="0"/>
              <a:t>55. La multiplication posée (1)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3" name="Titre 2">
            <a:extLst>
              <a:ext uri="{FF2B5EF4-FFF2-40B4-BE49-F238E27FC236}">
                <a16:creationId xmlns:a16="http://schemas.microsoft.com/office/drawing/2014/main" id="{4B534467-E395-FDE8-29EB-1273BE65E5EA}"/>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E6FD669C-18FE-9510-F621-51D55ABE330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3" name="Titre 2">
            <a:extLst>
              <a:ext uri="{FF2B5EF4-FFF2-40B4-BE49-F238E27FC236}">
                <a16:creationId xmlns:a16="http://schemas.microsoft.com/office/drawing/2014/main" id="{961C530B-1A77-B443-69D6-8234B8E599D8}"/>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21E83142-F04C-D2CE-A2F9-628097C6278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4" name="Titre 3">
            <a:extLst>
              <a:ext uri="{FF2B5EF4-FFF2-40B4-BE49-F238E27FC236}">
                <a16:creationId xmlns:a16="http://schemas.microsoft.com/office/drawing/2014/main" id="{2B2FAA8F-977A-87BB-AE48-38EED5236A5D}"/>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B9680D3D-D6FD-27C0-7176-1EA656E1F38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8" name="Titre 7">
            <a:extLst>
              <a:ext uri="{FF2B5EF4-FFF2-40B4-BE49-F238E27FC236}">
                <a16:creationId xmlns:a16="http://schemas.microsoft.com/office/drawing/2014/main" id="{93C249C5-9BA6-14F2-7EC0-C7D7CC06F6F7}"/>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AE704F66-E072-CC78-CBE0-A1BD74FD8EA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9">
          <a:extLst>
            <a:ext uri="{FF2B5EF4-FFF2-40B4-BE49-F238E27FC236}">
              <a16:creationId xmlns:a16="http://schemas.microsoft.com/office/drawing/2014/main" id="{DBB7EA50-F8C3-115F-4906-0C59733BF96F}"/>
            </a:ext>
          </a:extLst>
        </p:cNvPr>
        <p:cNvGrpSpPr/>
        <p:nvPr/>
      </p:nvGrpSpPr>
      <p:grpSpPr>
        <a:xfrm>
          <a:off x="0" y="0"/>
          <a:ext cx="0" cy="0"/>
          <a:chOff x="0" y="0"/>
          <a:chExt cx="0" cy="0"/>
        </a:xfrm>
      </p:grpSpPr>
      <p:sp>
        <p:nvSpPr>
          <p:cNvPr id="8" name="Titre 7">
            <a:extLst>
              <a:ext uri="{FF2B5EF4-FFF2-40B4-BE49-F238E27FC236}">
                <a16:creationId xmlns:a16="http://schemas.microsoft.com/office/drawing/2014/main" id="{EAF95B1A-274C-1309-3403-9D4A6D607B06}"/>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31A62766-A2F7-76E7-33E6-8561ED0FF90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2018431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3" name="Titre 2">
            <a:extLst>
              <a:ext uri="{FF2B5EF4-FFF2-40B4-BE49-F238E27FC236}">
                <a16:creationId xmlns:a16="http://schemas.microsoft.com/office/drawing/2014/main" id="{4FD7D836-9B03-1FBC-DF06-1C98FCAFF97D}"/>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9214965E-F393-A8CC-A9F4-863E5B75071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3" name="Titre 2">
            <a:extLst>
              <a:ext uri="{FF2B5EF4-FFF2-40B4-BE49-F238E27FC236}">
                <a16:creationId xmlns:a16="http://schemas.microsoft.com/office/drawing/2014/main" id="{D1A0F8F6-3E3F-5BFC-BF29-32B04E173C77}"/>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9903878C-E26A-51F6-5522-3357F037F44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4" name="Titre 3">
            <a:extLst>
              <a:ext uri="{FF2B5EF4-FFF2-40B4-BE49-F238E27FC236}">
                <a16:creationId xmlns:a16="http://schemas.microsoft.com/office/drawing/2014/main" id="{72F7351A-237C-A3CA-05AE-C6E050FF986B}"/>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A8715CCE-1F32-550F-937B-2FF4B608004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4" name="Titre 3">
            <a:extLst>
              <a:ext uri="{FF2B5EF4-FFF2-40B4-BE49-F238E27FC236}">
                <a16:creationId xmlns:a16="http://schemas.microsoft.com/office/drawing/2014/main" id="{738643AA-3980-3A86-9EF0-B88912B68EBA}"/>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4BB3A0C6-50F1-8335-3B46-08A093C3464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3" name="Titre 2">
            <a:extLst>
              <a:ext uri="{FF2B5EF4-FFF2-40B4-BE49-F238E27FC236}">
                <a16:creationId xmlns:a16="http://schemas.microsoft.com/office/drawing/2014/main" id="{BA7C72D4-153C-967D-1882-E170E5CF8980}"/>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09E53AF2-5E96-951A-8700-7348F799164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921C1DDE-160F-1B5F-82F9-732FB883D1F3}"/>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E4221BB0-D0C7-3618-3068-BF195B78BFCA}"/>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1802953C-C484-36C8-B22C-81D19FA7B4E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5384569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9">
          <a:extLst>
            <a:ext uri="{FF2B5EF4-FFF2-40B4-BE49-F238E27FC236}">
              <a16:creationId xmlns:a16="http://schemas.microsoft.com/office/drawing/2014/main" id="{A70636F0-B664-7E07-0053-BD37ABA3D4E5}"/>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C784195E-37B7-53AB-3BE5-E877C56893C3}"/>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B742EBA5-DE7C-618A-15A7-AE90FAA1015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7291769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4" name="Titre 3">
            <a:extLst>
              <a:ext uri="{FF2B5EF4-FFF2-40B4-BE49-F238E27FC236}">
                <a16:creationId xmlns:a16="http://schemas.microsoft.com/office/drawing/2014/main" id="{A7B105AC-3DB1-D831-1E13-945480666380}"/>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2305D7BB-8F97-FFD6-5AEF-4E7B4477310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5" name="Titre 4">
            <a:extLst>
              <a:ext uri="{FF2B5EF4-FFF2-40B4-BE49-F238E27FC236}">
                <a16:creationId xmlns:a16="http://schemas.microsoft.com/office/drawing/2014/main" id="{60A314F3-C44F-4FD8-C0D9-962E00B76065}"/>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F8460E75-88A1-CF65-1ABC-6685B6AE515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7">
          <a:extLst>
            <a:ext uri="{FF2B5EF4-FFF2-40B4-BE49-F238E27FC236}">
              <a16:creationId xmlns:a16="http://schemas.microsoft.com/office/drawing/2014/main" id="{5DE9B676-80C8-D8EE-4F49-0192E951041E}"/>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1B3B0386-A3B3-3C6D-E021-FD9E0ECC3363}"/>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7F748569-AF10-1EEF-E534-7E09445C9E0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361945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 name="Titre 2">
            <a:extLst>
              <a:ext uri="{FF2B5EF4-FFF2-40B4-BE49-F238E27FC236}">
                <a16:creationId xmlns:a16="http://schemas.microsoft.com/office/drawing/2014/main" id="{4B81280B-1640-78BA-8642-BE1AFB07164D}"/>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9538FB53-4AF8-1CCE-5DA2-1E16E9D57E2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 name="Titre 2">
            <a:extLst>
              <a:ext uri="{FF2B5EF4-FFF2-40B4-BE49-F238E27FC236}">
                <a16:creationId xmlns:a16="http://schemas.microsoft.com/office/drawing/2014/main" id="{CD442FA3-10D4-E1E3-2575-1FCAFFBD4A0D}"/>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DB651E11-91BF-8137-658F-2F3DC4D5BDC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4" name="Titre 3">
            <a:extLst>
              <a:ext uri="{FF2B5EF4-FFF2-40B4-BE49-F238E27FC236}">
                <a16:creationId xmlns:a16="http://schemas.microsoft.com/office/drawing/2014/main" id="{124A0AC4-43D6-FE52-85F4-F25B469A7580}"/>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61BA995E-3D0E-8150-E92B-48A77F8BE15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76">
          <a:extLst>
            <a:ext uri="{FF2B5EF4-FFF2-40B4-BE49-F238E27FC236}">
              <a16:creationId xmlns:a16="http://schemas.microsoft.com/office/drawing/2014/main" id="{60052458-5C82-E02C-F889-7D4D94AF2FB7}"/>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F18EDF99-3536-430B-5E36-9773183A1051}"/>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8F24E3E0-5465-CB83-F239-99CDEFD90B6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477249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3" name="Titre 2">
            <a:extLst>
              <a:ext uri="{FF2B5EF4-FFF2-40B4-BE49-F238E27FC236}">
                <a16:creationId xmlns:a16="http://schemas.microsoft.com/office/drawing/2014/main" id="{B1069868-7DF6-B842-906D-E59167EA714D}"/>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6C3C0EE9-3A2F-B477-25D8-90AE90FF21D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5" name="Titre 4">
            <a:extLst>
              <a:ext uri="{FF2B5EF4-FFF2-40B4-BE49-F238E27FC236}">
                <a16:creationId xmlns:a16="http://schemas.microsoft.com/office/drawing/2014/main" id="{35B2B70A-36A8-636C-53B8-AB1843FD948B}"/>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4713EB63-319A-7787-AD9F-701A05DCFD8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4" name="Titre 3">
            <a:extLst>
              <a:ext uri="{FF2B5EF4-FFF2-40B4-BE49-F238E27FC236}">
                <a16:creationId xmlns:a16="http://schemas.microsoft.com/office/drawing/2014/main" id="{F02522C1-D39C-4CB7-37DA-1919C457073F}"/>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3068AE15-ADA6-BB7A-BD1F-26660A239CB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C1304457-E6E2-255D-D9D1-AEC8BD7EFC03}"/>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0ABD932C-117A-4A36-3355-862FBBD7F43A}"/>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C430E5CD-4A57-B9A5-CB5E-4CB0B628FE2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4399257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sp>
        <p:nvSpPr>
          <p:cNvPr id="5" name="Titre 4">
            <a:extLst>
              <a:ext uri="{FF2B5EF4-FFF2-40B4-BE49-F238E27FC236}">
                <a16:creationId xmlns:a16="http://schemas.microsoft.com/office/drawing/2014/main" id="{18A9D002-D66C-AA30-E6E4-E056B7676938}"/>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8312826F-192F-0605-4753-9319758B821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88">
          <a:extLst>
            <a:ext uri="{FF2B5EF4-FFF2-40B4-BE49-F238E27FC236}">
              <a16:creationId xmlns:a16="http://schemas.microsoft.com/office/drawing/2014/main" id="{C6E77C98-02C8-794F-5289-53B397760DA9}"/>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91130C54-C211-089E-4B1B-4A900F9DB070}"/>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02500EF2-99EF-0785-D392-98B536181BB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8028501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sp>
        <p:nvSpPr>
          <p:cNvPr id="4" name="Titre 3">
            <a:extLst>
              <a:ext uri="{FF2B5EF4-FFF2-40B4-BE49-F238E27FC236}">
                <a16:creationId xmlns:a16="http://schemas.microsoft.com/office/drawing/2014/main" id="{EA51CE88-3ADB-9809-86F0-FFD30EB72BE6}"/>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AFB0F0B3-EE92-7DD4-2EF4-89ABCFFBF00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 name="Titre 4">
            <a:extLst>
              <a:ext uri="{FF2B5EF4-FFF2-40B4-BE49-F238E27FC236}">
                <a16:creationId xmlns:a16="http://schemas.microsoft.com/office/drawing/2014/main" id="{BE8CF188-A383-B6A6-7364-36C21BB0FCA8}"/>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91731D52-E21F-81D7-370E-52C7CE952B2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sp>
        <p:nvSpPr>
          <p:cNvPr id="6" name="Titre 5">
            <a:extLst>
              <a:ext uri="{FF2B5EF4-FFF2-40B4-BE49-F238E27FC236}">
                <a16:creationId xmlns:a16="http://schemas.microsoft.com/office/drawing/2014/main" id="{87DCE902-5859-79EC-2272-7A708C35711B}"/>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F162A0E7-9D34-9653-DB9C-346812BFC0E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6" name="Titre 5">
            <a:extLst>
              <a:ext uri="{FF2B5EF4-FFF2-40B4-BE49-F238E27FC236}">
                <a16:creationId xmlns:a16="http://schemas.microsoft.com/office/drawing/2014/main" id="{22A162E1-BDC5-8E1F-43AA-725981E3FCE6}"/>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FDF00AEF-1EF5-0CE1-10E0-4FA43D437FA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65"/>
        <p:cNvGrpSpPr/>
        <p:nvPr/>
      </p:nvGrpSpPr>
      <p:grpSpPr>
        <a:xfrm>
          <a:off x="0" y="0"/>
          <a:ext cx="0" cy="0"/>
          <a:chOff x="0" y="0"/>
          <a:chExt cx="0" cy="0"/>
        </a:xfrm>
      </p:grpSpPr>
      <p:sp>
        <p:nvSpPr>
          <p:cNvPr id="4" name="Titre 3">
            <a:extLst>
              <a:ext uri="{FF2B5EF4-FFF2-40B4-BE49-F238E27FC236}">
                <a16:creationId xmlns:a16="http://schemas.microsoft.com/office/drawing/2014/main" id="{C5E2BB79-A485-6881-B4E8-957AD04041B8}"/>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B0C6CC66-93E9-A76A-ED6A-E1E3052A09B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4" name="Titre 3">
            <a:extLst>
              <a:ext uri="{FF2B5EF4-FFF2-40B4-BE49-F238E27FC236}">
                <a16:creationId xmlns:a16="http://schemas.microsoft.com/office/drawing/2014/main" id="{52CED331-F360-A7C0-1852-0B1B2DEA5383}"/>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CA5D73A5-FB8F-59D0-937F-D30E224F758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sp>
        <p:nvSpPr>
          <p:cNvPr id="4" name="Titre 3">
            <a:extLst>
              <a:ext uri="{FF2B5EF4-FFF2-40B4-BE49-F238E27FC236}">
                <a16:creationId xmlns:a16="http://schemas.microsoft.com/office/drawing/2014/main" id="{ED45905A-3DAA-F514-46AC-88417AD156DB}"/>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53D48BAE-8B1A-1898-EACB-14B5AFAFE37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12B1E0AB-A1D6-17BA-C8F1-4C6E4E25267D}"/>
            </a:ext>
          </a:extLst>
        </p:cNvPr>
        <p:cNvGrpSpPr/>
        <p:nvPr/>
      </p:nvGrpSpPr>
      <p:grpSpPr>
        <a:xfrm>
          <a:off x="0" y="0"/>
          <a:ext cx="0" cy="0"/>
          <a:chOff x="0" y="0"/>
          <a:chExt cx="0" cy="0"/>
        </a:xfrm>
      </p:grpSpPr>
      <p:sp>
        <p:nvSpPr>
          <p:cNvPr id="16" name="Titre 15">
            <a:extLst>
              <a:ext uri="{FF2B5EF4-FFF2-40B4-BE49-F238E27FC236}">
                <a16:creationId xmlns:a16="http://schemas.microsoft.com/office/drawing/2014/main" id="{794D007E-898D-E2B2-82EE-F5AAA7635E7F}"/>
              </a:ext>
            </a:extLst>
          </p:cNvPr>
          <p:cNvSpPr>
            <a:spLocks noGrp="1"/>
          </p:cNvSpPr>
          <p:nvPr>
            <p:ph type="title"/>
          </p:nvPr>
        </p:nvSpPr>
        <p:spPr/>
        <p:txBody>
          <a:bodyPr/>
          <a:lstStyle/>
          <a:p>
            <a:endParaRPr lang="fr-FR"/>
          </a:p>
        </p:txBody>
      </p:sp>
      <p:pic>
        <p:nvPicPr>
          <p:cNvPr id="18" name="Image 17">
            <a:extLst>
              <a:ext uri="{FF2B5EF4-FFF2-40B4-BE49-F238E27FC236}">
                <a16:creationId xmlns:a16="http://schemas.microsoft.com/office/drawing/2014/main" id="{75A39BC5-204D-A78B-56C3-9DD5E6D9CCC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668412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4" name="Titre 3">
            <a:extLst>
              <a:ext uri="{FF2B5EF4-FFF2-40B4-BE49-F238E27FC236}">
                <a16:creationId xmlns:a16="http://schemas.microsoft.com/office/drawing/2014/main" id="{291D30AF-BE9F-6375-8707-B098C759CF3F}"/>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24F43670-2767-1869-01EC-D5178E8943B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sp>
        <p:nvSpPr>
          <p:cNvPr id="4" name="Titre 3">
            <a:extLst>
              <a:ext uri="{FF2B5EF4-FFF2-40B4-BE49-F238E27FC236}">
                <a16:creationId xmlns:a16="http://schemas.microsoft.com/office/drawing/2014/main" id="{6AE17B55-7AD2-03C9-B5FF-F5903C72FAF9}"/>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968F7C09-9A9F-31CE-8B7F-5A4D4C7CC59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3" name="Titre 2">
            <a:extLst>
              <a:ext uri="{FF2B5EF4-FFF2-40B4-BE49-F238E27FC236}">
                <a16:creationId xmlns:a16="http://schemas.microsoft.com/office/drawing/2014/main" id="{1880EB06-7FBC-D370-432C-DCEE2C67B283}"/>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C28AFEC8-548F-D74D-0191-830B80FB426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sp>
        <p:nvSpPr>
          <p:cNvPr id="4" name="Titre 3">
            <a:extLst>
              <a:ext uri="{FF2B5EF4-FFF2-40B4-BE49-F238E27FC236}">
                <a16:creationId xmlns:a16="http://schemas.microsoft.com/office/drawing/2014/main" id="{0B16DB0D-2A0D-9670-56DD-7ECF707E32DE}"/>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12206E62-2A37-74D7-A6E7-793ACC13E31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5EEA125A-C0EF-4D96-9B09-5A5C4732774C}"/>
            </a:ext>
          </a:extLst>
        </p:cNvPr>
        <p:cNvGrpSpPr/>
        <p:nvPr/>
      </p:nvGrpSpPr>
      <p:grpSpPr>
        <a:xfrm>
          <a:off x="0" y="0"/>
          <a:ext cx="0" cy="0"/>
          <a:chOff x="0" y="0"/>
          <a:chExt cx="0" cy="0"/>
        </a:xfrm>
      </p:grpSpPr>
      <p:sp>
        <p:nvSpPr>
          <p:cNvPr id="17" name="Titre 16">
            <a:extLst>
              <a:ext uri="{FF2B5EF4-FFF2-40B4-BE49-F238E27FC236}">
                <a16:creationId xmlns:a16="http://schemas.microsoft.com/office/drawing/2014/main" id="{69F4965B-618D-A92A-3E0E-D6F809EC2689}"/>
              </a:ext>
            </a:extLst>
          </p:cNvPr>
          <p:cNvSpPr>
            <a:spLocks noGrp="1"/>
          </p:cNvSpPr>
          <p:nvPr>
            <p:ph type="title"/>
          </p:nvPr>
        </p:nvSpPr>
        <p:spPr/>
        <p:txBody>
          <a:bodyPr/>
          <a:lstStyle/>
          <a:p>
            <a:endParaRPr lang="fr-FR"/>
          </a:p>
        </p:txBody>
      </p:sp>
      <p:pic>
        <p:nvPicPr>
          <p:cNvPr id="19" name="Image 18">
            <a:extLst>
              <a:ext uri="{FF2B5EF4-FFF2-40B4-BE49-F238E27FC236}">
                <a16:creationId xmlns:a16="http://schemas.microsoft.com/office/drawing/2014/main" id="{309B0DAC-5C1C-2AC7-091B-3846DCC7EF5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146645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66332BCC-077A-3B70-AF18-6E360B348336}"/>
            </a:ext>
          </a:extLst>
        </p:cNvPr>
        <p:cNvGrpSpPr/>
        <p:nvPr/>
      </p:nvGrpSpPr>
      <p:grpSpPr>
        <a:xfrm>
          <a:off x="0" y="0"/>
          <a:ext cx="0" cy="0"/>
          <a:chOff x="0" y="0"/>
          <a:chExt cx="0" cy="0"/>
        </a:xfrm>
      </p:grpSpPr>
      <p:sp>
        <p:nvSpPr>
          <p:cNvPr id="17" name="Titre 16">
            <a:extLst>
              <a:ext uri="{FF2B5EF4-FFF2-40B4-BE49-F238E27FC236}">
                <a16:creationId xmlns:a16="http://schemas.microsoft.com/office/drawing/2014/main" id="{4782697F-93D1-A0EC-5F47-940231F5CAFD}"/>
              </a:ext>
            </a:extLst>
          </p:cNvPr>
          <p:cNvSpPr>
            <a:spLocks noGrp="1"/>
          </p:cNvSpPr>
          <p:nvPr>
            <p:ph type="title"/>
          </p:nvPr>
        </p:nvSpPr>
        <p:spPr/>
        <p:txBody>
          <a:bodyPr/>
          <a:lstStyle/>
          <a:p>
            <a:endParaRPr lang="fr-FR"/>
          </a:p>
        </p:txBody>
      </p:sp>
      <p:pic>
        <p:nvPicPr>
          <p:cNvPr id="19" name="Image 18">
            <a:extLst>
              <a:ext uri="{FF2B5EF4-FFF2-40B4-BE49-F238E27FC236}">
                <a16:creationId xmlns:a16="http://schemas.microsoft.com/office/drawing/2014/main" id="{0243DA93-62CD-FE01-FB50-E9BD0500075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9328025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1E37F6F8-3AAA-1F3D-05B3-A8DA3DDBB6E4}"/>
            </a:ext>
          </a:extLst>
        </p:cNvPr>
        <p:cNvGrpSpPr/>
        <p:nvPr/>
      </p:nvGrpSpPr>
      <p:grpSpPr>
        <a:xfrm>
          <a:off x="0" y="0"/>
          <a:ext cx="0" cy="0"/>
          <a:chOff x="0" y="0"/>
          <a:chExt cx="0" cy="0"/>
        </a:xfrm>
      </p:grpSpPr>
      <p:sp>
        <p:nvSpPr>
          <p:cNvPr id="17" name="Titre 16">
            <a:extLst>
              <a:ext uri="{FF2B5EF4-FFF2-40B4-BE49-F238E27FC236}">
                <a16:creationId xmlns:a16="http://schemas.microsoft.com/office/drawing/2014/main" id="{D1D7BFC8-6F93-ACFF-45C4-4CA41077C062}"/>
              </a:ext>
            </a:extLst>
          </p:cNvPr>
          <p:cNvSpPr>
            <a:spLocks noGrp="1"/>
          </p:cNvSpPr>
          <p:nvPr>
            <p:ph type="title"/>
          </p:nvPr>
        </p:nvSpPr>
        <p:spPr/>
        <p:txBody>
          <a:bodyPr/>
          <a:lstStyle/>
          <a:p>
            <a:endParaRPr lang="fr-FR"/>
          </a:p>
        </p:txBody>
      </p:sp>
      <p:pic>
        <p:nvPicPr>
          <p:cNvPr id="19" name="Image 18">
            <a:extLst>
              <a:ext uri="{FF2B5EF4-FFF2-40B4-BE49-F238E27FC236}">
                <a16:creationId xmlns:a16="http://schemas.microsoft.com/office/drawing/2014/main" id="{24D14B7F-2FD6-582A-F5AF-2E576DAEAC6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316002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223B97A2-37C0-5719-0FC1-ADC44B5F4109}"/>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DE8C3134-7906-0BC4-43F9-A9BF9DA251E5}"/>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46F1A8DC-6FB2-717D-B81D-B8BD976C6AF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731021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5" name="Titre 4">
            <a:extLst>
              <a:ext uri="{FF2B5EF4-FFF2-40B4-BE49-F238E27FC236}">
                <a16:creationId xmlns:a16="http://schemas.microsoft.com/office/drawing/2014/main" id="{1B692F1C-9F99-91DB-BD87-767B58DA12DD}"/>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2A6A7F54-3CEB-133B-D268-107AC2A74AD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7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eate a new document." ma:contentTypeScope="" ma:versionID="8b66e0204bf7144eb3a5b1e6961cec0c">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0d3d77727f0dd2f1c58380f3677019f8"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F238C24-A34E-495E-9321-1A073D9D1EBA}">
  <ds:schemaRefs>
    <ds:schemaRef ds:uri="http://www.w3.org/XML/1998/namespace"/>
    <ds:schemaRef ds:uri="cd84cc96-e4f0-4e7f-873a-a508fb658c41"/>
    <ds:schemaRef ds:uri="http://purl.org/dc/terms/"/>
    <ds:schemaRef ds:uri="http://schemas.microsoft.com/office/2006/metadata/properties"/>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27f64e36-29aa-44d5-a3e0-06242cad7d4d"/>
    <ds:schemaRef ds:uri="http://purl.org/dc/dcmitype/"/>
  </ds:schemaRefs>
</ds:datastoreItem>
</file>

<file path=customXml/itemProps2.xml><?xml version="1.0" encoding="utf-8"?>
<ds:datastoreItem xmlns:ds="http://schemas.openxmlformats.org/officeDocument/2006/customXml" ds:itemID="{5AA7978D-9399-447B-A71C-D0FDEE0202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C4F1765-3DBD-4319-A7FD-5C6FAFECA6D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2078</Words>
  <Application>Microsoft Office PowerPoint</Application>
  <PresentationFormat>Affichage à l'écran (4:3)</PresentationFormat>
  <Paragraphs>134</Paragraphs>
  <Slides>43</Slides>
  <Notes>43</Notes>
  <HiddenSlides>0</HiddenSlides>
  <MMClips>0</MMClips>
  <ScaleCrop>false</ScaleCrop>
  <HeadingPairs>
    <vt:vector size="6" baseType="variant">
      <vt:variant>
        <vt:lpstr>Polices utilisées</vt:lpstr>
      </vt:variant>
      <vt:variant>
        <vt:i4>4</vt:i4>
      </vt:variant>
      <vt:variant>
        <vt:lpstr>Thème</vt:lpstr>
      </vt:variant>
      <vt:variant>
        <vt:i4>6</vt:i4>
      </vt:variant>
      <vt:variant>
        <vt:lpstr>Titres des diapositives</vt:lpstr>
      </vt:variant>
      <vt:variant>
        <vt:i4>43</vt:i4>
      </vt:variant>
    </vt:vector>
  </HeadingPairs>
  <TitlesOfParts>
    <vt:vector size="53" baseType="lpstr">
      <vt:lpstr>Arial</vt:lpstr>
      <vt:lpstr>Calibri</vt:lpstr>
      <vt:lpstr>Symbol</vt:lpstr>
      <vt:lpstr>Verdana</vt:lpstr>
      <vt:lpstr>Thème Office</vt:lpstr>
      <vt:lpstr>1_Thème Office</vt:lpstr>
      <vt:lpstr>2_Thème Office</vt:lpstr>
      <vt:lpstr>7_Thème Office</vt:lpstr>
      <vt:lpstr>3_Thème Office</vt:lpstr>
      <vt:lpstr>4_Thème Office</vt:lpstr>
      <vt:lpstr>55. La multiplication posée (1)</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Éditions Hatier</dc:creator>
  <cp:lastModifiedBy>LE BOT SANDRA</cp:lastModifiedBy>
  <cp:revision>2</cp:revision>
  <dcterms:created xsi:type="dcterms:W3CDTF">2022-01-07T11:15:07Z</dcterms:created>
  <dcterms:modified xsi:type="dcterms:W3CDTF">2025-12-19T10:23:51Z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