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3.xml" ContentType="application/vnd.openxmlformats-officedocument.theme+xml"/>
  <Override PartName="/ppt/slideLayouts/slideLayout10.xml" ContentType="application/vnd.openxmlformats-officedocument.presentationml.slideLayout+xml"/>
  <Override PartName="/ppt/theme/theme4.xml" ContentType="application/vnd.openxmlformats-officedocument.theme+xml"/>
  <Override PartName="/ppt/slideLayouts/slideLayout11.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 id="2147483653" r:id="rId5"/>
    <p:sldMasterId id="2147483657" r:id="rId6"/>
    <p:sldMasterId id="2147483661" r:id="rId7"/>
    <p:sldMasterId id="2147483663" r:id="rId8"/>
  </p:sldMasterIdLst>
  <p:notesMasterIdLst>
    <p:notesMasterId r:id="rId31"/>
  </p:notesMasterIdLst>
  <p:sldIdLst>
    <p:sldId id="257" r:id="rId9"/>
    <p:sldId id="289" r:id="rId10"/>
    <p:sldId id="260" r:id="rId11"/>
    <p:sldId id="258" r:id="rId12"/>
    <p:sldId id="261" r:id="rId13"/>
    <p:sldId id="259" r:id="rId14"/>
    <p:sldId id="262" r:id="rId15"/>
    <p:sldId id="263" r:id="rId16"/>
    <p:sldId id="265" r:id="rId17"/>
    <p:sldId id="264" r:id="rId18"/>
    <p:sldId id="266" r:id="rId19"/>
    <p:sldId id="372" r:id="rId20"/>
    <p:sldId id="380" r:id="rId21"/>
    <p:sldId id="374" r:id="rId22"/>
    <p:sldId id="375" r:id="rId23"/>
    <p:sldId id="288" r:id="rId24"/>
    <p:sldId id="376" r:id="rId25"/>
    <p:sldId id="377" r:id="rId26"/>
    <p:sldId id="378" r:id="rId27"/>
    <p:sldId id="379" r:id="rId28"/>
    <p:sldId id="286" r:id="rId29"/>
    <p:sldId id="287" r:id="rId30"/>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4" roundtripDataSignature="AMtx7mj+FK/MfLF0IDfqG5L8po0Fto38nw=="/>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51BF5A0C-B0EB-839A-131C-955373972CF5}" name="LE BOT SANDRA" initials="SL" userId="S::SLEBOT@editions-hatier.fr::5fe4e071-d3f4-40df-970f-ee8fcf898346" providerId="AD"/>
  <p188:author id="{33C2CF67-9BF0-36C3-EEE1-09B84C3469D6}" name="BELLEMIN SANDRA" initials="SB" userId="S::SBELLEMIN@editions-hatier.fr::5fe4e071-d3f4-40df-970f-ee8fcf898346" providerId="AD"/>
  <p188:author id="{6E47C18F-DDAE-EA39-9B3A-D5582A6DAE9D}" name="pauline.negrellion" initials="pa" userId="S::pauline.negrellion_gmail.com#ext#@hachette.onmicrosoft.com::9fb65b54-3bbd-4994-b3cf-42d8602c7eef" providerId="AD"/>
  <p188:author id="{CB410498-00AA-A716-1E6C-E42B11846246}" name="jennifer riviere" initials="jr" userId="77148290420568c5" providerId="Windows Live"/>
  <p188:author id="{A731B9A7-FB2F-8BD0-97C6-EA6906EE8F3B}" name="Justine Taillade" initials="JT" userId="Justine Taillade"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Yaël Fernandez" initials="" lastIdx="2" clrIdx="0"/>
  <p:cmAuthor id="1" name="Pauline Negrel-Lion" initials="" lastIdx="9"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6D7E143-D3FC-48B8-B9CA-0A5C19E9EAEC}" v="1" dt="2025-12-17T14:32:50.94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152" autoAdjust="0"/>
    <p:restoredTop sz="65860" autoAdjust="0"/>
  </p:normalViewPr>
  <p:slideViewPr>
    <p:cSldViewPr snapToGrid="0">
      <p:cViewPr varScale="1">
        <p:scale>
          <a:sx n="73" d="100"/>
          <a:sy n="73" d="100"/>
        </p:scale>
        <p:origin x="2724" y="60"/>
      </p:cViewPr>
      <p:guideLst>
        <p:guide orient="horz" pos="2160"/>
        <p:guide pos="2880"/>
      </p:guideLst>
    </p:cSldViewPr>
  </p:slideViewPr>
  <p:notesTextViewPr>
    <p:cViewPr>
      <p:scale>
        <a:sx n="150" d="100"/>
        <a:sy n="15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55" Type="http://schemas.openxmlformats.org/officeDocument/2006/relationships/commentAuthors" Target="commentAuthors.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59"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54" Type="http://customschemas.google.com/relationships/presentationmetadata" Target="metadata"/><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58"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57" Type="http://schemas.openxmlformats.org/officeDocument/2006/relationships/viewProps" Target="viewProps.xml"/><Relationship Id="rId61" Type="http://schemas.microsoft.com/office/2018/10/relationships/authors" Target="author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notesMaster" Target="notesMasters/notesMaster1.xml"/><Relationship Id="rId60"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56"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dirty="0"/>
              <a:t>Aujourd’hui, vous allez vous entrainer </a:t>
            </a:r>
            <a:r>
              <a:rPr lang="fr-FR" i="1" strike="noStrike" dirty="0"/>
              <a:t>à calculer avec les nombres jusqu’à 10</a:t>
            </a:r>
            <a:r>
              <a:rPr lang="fr-FR" i="1" dirty="0"/>
              <a:t> </a:t>
            </a:r>
            <a:r>
              <a:rPr lang="fr-FR" i="1" strike="noStrike" dirty="0"/>
              <a:t>000</a:t>
            </a:r>
            <a:r>
              <a:rPr lang="fr-FR" i="1" dirty="0"/>
              <a:t> : calculer des sommes et des différences, compléter des opérations à trous. Nous allons d’abord revoir ensemble les différentes procédures. On verra que, pour chaque calcul, il peut y avoir plusieurs procédures possibles mais que certaines sont plus rapides que d’autres. En fin de séance, on s’entrainera aussi sur le calcul posé (addition et soustraction). </a:t>
            </a:r>
            <a:endParaRPr lang="fr-FR" dirty="0"/>
          </a:p>
          <a:p>
            <a:pPr marL="0" lvl="0" indent="0" algn="l" rtl="0">
              <a:spcBef>
                <a:spcPts val="0"/>
              </a:spcBef>
              <a:spcAft>
                <a:spcPts val="0"/>
              </a:spcAft>
              <a:buNone/>
            </a:pPr>
            <a:endParaRPr i="1" dirty="0"/>
          </a:p>
        </p:txBody>
      </p:sp>
      <p:sp>
        <p:nvSpPr>
          <p:cNvPr id="108" name="Google Shape;10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p9: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2" name="Google Shape;202;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FR" b="1" dirty="0"/>
              <a:t>Réponse attendue </a:t>
            </a:r>
            <a:r>
              <a:rPr lang="fr-FR" b="0" dirty="0"/>
              <a:t>: 2</a:t>
            </a:r>
            <a:r>
              <a:rPr lang="fr-FR" i="1" dirty="0"/>
              <a:t> </a:t>
            </a:r>
            <a:r>
              <a:rPr lang="fr-FR" b="0" dirty="0"/>
              <a:t>949.</a:t>
            </a:r>
            <a:endParaRPr b="0" dirty="0"/>
          </a:p>
          <a:p>
            <a:pPr marL="0" lvl="0" indent="0" algn="l" rtl="0">
              <a:spcBef>
                <a:spcPts val="0"/>
              </a:spcBef>
              <a:spcAft>
                <a:spcPts val="0"/>
              </a:spcAft>
              <a:buNone/>
            </a:pPr>
            <a:r>
              <a:rPr lang="fr-FR" i="0" dirty="0"/>
              <a:t>Lors du retour collectif, rappeler si besoin la commutativité. </a:t>
            </a:r>
            <a:r>
              <a:rPr lang="fr-FR" i="1" dirty="0"/>
              <a:t>Ici, on doit chercher combien on ajoute pour aller de 60 à 3 009. L’écart entre ces nombres est très grand. On utilise le lien addition/soustraction pour calculer cet écart en cherchant la différence 3 009 – 60. </a:t>
            </a:r>
            <a:r>
              <a:rPr lang="fr-FR" i="0" dirty="0"/>
              <a:t>Écrire la soustraction sous l’addition à trou et lier les deux opérations avec l’arc de cercle. </a:t>
            </a:r>
          </a:p>
          <a:p>
            <a:pPr marL="0" lvl="0" indent="0" algn="l" rtl="0">
              <a:spcBef>
                <a:spcPts val="0"/>
              </a:spcBef>
              <a:spcAft>
                <a:spcPts val="0"/>
              </a:spcAft>
              <a:buNone/>
            </a:pPr>
            <a:r>
              <a:rPr lang="fr-FR" i="1" dirty="0"/>
              <a:t>Pour calculer cette différence, on peut raisonner en nombre de dizaines car on ajoute 60, c’est-à-dire 6 dizaines. Dans 3 009, il y a 300 dizaines et on en enlève 6, il reste donc 294 dizaines, soit le nombre 2 940 et on n’oublie pas les 9 unités restantes mises de côté. </a:t>
            </a:r>
            <a:endParaRPr i="1" dirty="0"/>
          </a:p>
        </p:txBody>
      </p:sp>
      <p:sp>
        <p:nvSpPr>
          <p:cNvPr id="203" name="Google Shape;203;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p1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6" name="Google Shape;226;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sz="1200" b="1" i="0" u="none" dirty="0">
                <a:solidFill>
                  <a:schemeClr val="dk1"/>
                </a:solidFill>
                <a:latin typeface="Calibri"/>
                <a:ea typeface="Calibri"/>
                <a:cs typeface="Calibri"/>
                <a:sym typeface="Calibri"/>
              </a:rPr>
              <a:t>​</a:t>
            </a:r>
            <a:r>
              <a:rPr lang="fr-FR" b="1" i="0" u="none" dirty="0"/>
              <a:t>Réponse attendue </a:t>
            </a:r>
            <a:r>
              <a:rPr lang="fr-FR" b="0" i="0" u="none" dirty="0"/>
              <a:t>:</a:t>
            </a:r>
            <a:r>
              <a:rPr lang="fr-FR" b="1" i="0" u="none" dirty="0"/>
              <a:t> </a:t>
            </a:r>
            <a:r>
              <a:rPr lang="fr-FR" b="0" i="0" u="none" dirty="0"/>
              <a:t>6</a:t>
            </a:r>
            <a:r>
              <a:rPr lang="fr-FR" i="1" u="none" dirty="0"/>
              <a:t> </a:t>
            </a:r>
            <a:r>
              <a:rPr lang="fr-FR" b="0" i="0" u="none" dirty="0"/>
              <a:t>603.</a:t>
            </a:r>
            <a:endParaRPr lang="fr-FR" b="0" i="1" u="none" dirty="0"/>
          </a:p>
          <a:p>
            <a:pPr marL="0" lvl="0" indent="0" algn="l" rtl="0">
              <a:spcBef>
                <a:spcPts val="0"/>
              </a:spcBef>
              <a:spcAft>
                <a:spcPts val="0"/>
              </a:spcAft>
              <a:buNone/>
            </a:pPr>
            <a:r>
              <a:rPr lang="fr-FR" i="0" u="none" dirty="0"/>
              <a:t>Lors du retour collectif, faire verbaliser </a:t>
            </a:r>
            <a:r>
              <a:rPr lang="fr-FR" u="none" dirty="0"/>
              <a:t>que le nombre cherché est obligatoirement plus grand que 6</a:t>
            </a:r>
            <a:r>
              <a:rPr lang="fr-FR" i="1" u="none" dirty="0"/>
              <a:t> </a:t>
            </a:r>
            <a:r>
              <a:rPr lang="fr-FR" u="none" dirty="0"/>
              <a:t>595, puisqu'on lui enlève 8 pour arriver à 6</a:t>
            </a:r>
            <a:r>
              <a:rPr lang="fr-FR" i="1" u="none" dirty="0"/>
              <a:t> </a:t>
            </a:r>
            <a:r>
              <a:rPr lang="fr-FR" u="none" dirty="0"/>
              <a:t>595. </a:t>
            </a:r>
            <a:r>
              <a:rPr lang="fr-FR" sz="1800" b="0" i="1" u="none" strike="noStrike" dirty="0">
                <a:solidFill>
                  <a:srgbClr val="000000"/>
                </a:solidFill>
                <a:effectLst/>
                <a:latin typeface="Calibri" panose="020F0502020204030204" pitchFamily="34" charset="0"/>
              </a:rPr>
              <a:t>Quand on enlève, on a plus au départ qu’à la fin</a:t>
            </a:r>
            <a:r>
              <a:rPr lang="fr-FR" sz="1800" b="0" i="0" u="none" strike="noStrike" dirty="0">
                <a:solidFill>
                  <a:srgbClr val="000000"/>
                </a:solidFill>
                <a:effectLst/>
                <a:latin typeface="Calibri" panose="020F0502020204030204" pitchFamily="34" charset="0"/>
              </a:rPr>
              <a:t>. On utilise le lien addition/soustraction. </a:t>
            </a:r>
            <a:endParaRPr lang="fr-FR" i="0" u="none" dirty="0"/>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u="none" dirty="0"/>
              <a:t>On cherche le nombre qui a 8 de plus que 6 595, donc on peut calculer 6 595 + 8. </a:t>
            </a:r>
            <a:r>
              <a:rPr lang="fr-FR" i="0" u="none" dirty="0"/>
              <a:t>Écrire l’addition sous la soustraction à trou et lier les deux opérations avec l’arc de cercle.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u="none" dirty="0"/>
              <a:t>On peut aussi dessiner le schéma en barres pour montrer l’équivalence entre les 2 opérations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u="none" dirty="0"/>
              <a:t>6 595 = 6 500 + 95. Donc on peut calculer 95 + 8 = 103 puis 6 500 + 103 = 6 603. </a:t>
            </a:r>
          </a:p>
          <a:p>
            <a:pPr marL="0" indent="0"/>
            <a:r>
              <a:rPr lang="fr-FR" i="0" u="none" dirty="0"/>
              <a:t>Demander aux élèves de vérifier le résultat</a:t>
            </a:r>
            <a:r>
              <a:rPr lang="fr-FR" i="1" u="none" dirty="0"/>
              <a:t> </a:t>
            </a:r>
            <a:r>
              <a:rPr lang="fr-FR" i="0" u="none" dirty="0"/>
              <a:t>: </a:t>
            </a:r>
            <a:r>
              <a:rPr lang="fr-FR" i="1" u="none" dirty="0"/>
              <a:t>Combien font 6 603 – 8 </a:t>
            </a:r>
            <a:r>
              <a:rPr lang="fr-FR" i="0" u="none" dirty="0"/>
              <a:t>? Laisser quelques secondes aux élèves pour qu’ils calculent la soustraction. Reprendre en collectif avec un élève qui explicite.</a:t>
            </a:r>
            <a:r>
              <a:rPr lang="fr-FR" i="1" u="none" dirty="0"/>
              <a:t> </a:t>
            </a:r>
            <a:r>
              <a:rPr lang="fr-FR" sz="1200" b="0" i="1" u="none" strike="noStrike" dirty="0">
                <a:solidFill>
                  <a:srgbClr val="000000"/>
                </a:solidFill>
                <a:effectLst/>
              </a:rPr>
              <a:t>→ on trouve </a:t>
            </a:r>
            <a:r>
              <a:rPr lang="fr-FR" i="1" u="none" dirty="0"/>
              <a:t>6 595</a:t>
            </a:r>
            <a:r>
              <a:rPr lang="fr-FR" sz="1800" b="0" i="1" u="none" strike="noStrike" dirty="0">
                <a:solidFill>
                  <a:srgbClr val="000000"/>
                </a:solidFill>
                <a:effectLst/>
              </a:rPr>
              <a:t> car on enlève les 3 unités pour arriver à 6</a:t>
            </a:r>
            <a:r>
              <a:rPr lang="fr-FR" sz="1800" i="1" u="none" dirty="0"/>
              <a:t> </a:t>
            </a:r>
            <a:r>
              <a:rPr lang="fr-FR" sz="1800" b="0" i="1" u="none" strike="noStrike" dirty="0">
                <a:solidFill>
                  <a:srgbClr val="000000"/>
                </a:solidFill>
                <a:effectLst/>
              </a:rPr>
              <a:t>600 puis on enlève encore 5, </a:t>
            </a:r>
            <a:r>
              <a:rPr lang="fr-FR" sz="1800" i="1" u="none" dirty="0">
                <a:solidFill>
                  <a:srgbClr val="000000"/>
                </a:solidFill>
              </a:rPr>
              <a:t>ce qui fait 6</a:t>
            </a:r>
            <a:r>
              <a:rPr lang="fr-FR" sz="1800" i="1" u="none" dirty="0"/>
              <a:t> </a:t>
            </a:r>
            <a:r>
              <a:rPr lang="fr-FR" sz="1800" b="0" i="1" u="none" strike="noStrike" dirty="0">
                <a:solidFill>
                  <a:srgbClr val="000000"/>
                </a:solidFill>
                <a:effectLst/>
              </a:rPr>
              <a:t>600</a:t>
            </a:r>
            <a:r>
              <a:rPr lang="fr-FR" sz="1800" i="1" u="none" dirty="0"/>
              <a:t> </a:t>
            </a:r>
            <a:r>
              <a:rPr lang="fr-FR" sz="1800" b="0" i="1" u="none" strike="noStrike" dirty="0">
                <a:solidFill>
                  <a:srgbClr val="000000"/>
                </a:solidFill>
                <a:effectLst/>
              </a:rPr>
              <a:t>–</a:t>
            </a:r>
            <a:r>
              <a:rPr lang="fr-FR" sz="1800" i="1" u="none" dirty="0"/>
              <a:t> </a:t>
            </a:r>
            <a:r>
              <a:rPr lang="fr-FR" sz="1800" b="0" i="1" u="none" strike="noStrike" dirty="0">
                <a:solidFill>
                  <a:srgbClr val="000000"/>
                </a:solidFill>
                <a:effectLst/>
              </a:rPr>
              <a:t>5</a:t>
            </a:r>
            <a:r>
              <a:rPr lang="fr-FR" sz="1800" i="1" u="none" dirty="0"/>
              <a:t> </a:t>
            </a:r>
            <a:r>
              <a:rPr lang="fr-FR" sz="1800" b="0" i="1" u="none" strike="noStrike" dirty="0">
                <a:solidFill>
                  <a:srgbClr val="000000"/>
                </a:solidFill>
                <a:effectLst/>
              </a:rPr>
              <a:t>=</a:t>
            </a:r>
            <a:r>
              <a:rPr lang="fr-FR" sz="1800" i="1" u="none" dirty="0"/>
              <a:t> </a:t>
            </a:r>
            <a:r>
              <a:rPr lang="fr-FR" sz="1800" b="0" i="1" u="none" strike="noStrike" dirty="0">
                <a:solidFill>
                  <a:srgbClr val="000000"/>
                </a:solidFill>
                <a:effectLst/>
              </a:rPr>
              <a:t>6</a:t>
            </a:r>
            <a:r>
              <a:rPr lang="fr-FR" sz="1800" i="1" u="none" dirty="0"/>
              <a:t> </a:t>
            </a:r>
            <a:r>
              <a:rPr lang="fr-FR" sz="1800" b="0" i="1" u="none" strike="noStrike" dirty="0">
                <a:solidFill>
                  <a:srgbClr val="000000"/>
                </a:solidFill>
                <a:effectLst/>
              </a:rPr>
              <a:t>595. </a:t>
            </a:r>
          </a:p>
          <a:p>
            <a:pPr marL="0" lvl="0" indent="0" algn="l" rtl="0">
              <a:spcBef>
                <a:spcPts val="0"/>
              </a:spcBef>
              <a:spcAft>
                <a:spcPts val="0"/>
              </a:spcAft>
              <a:buNone/>
            </a:pPr>
            <a:r>
              <a:rPr lang="fr-FR" i="0" u="none" dirty="0"/>
              <a:t>Conclure : </a:t>
            </a:r>
            <a:r>
              <a:rPr lang="fr-FR" i="1" u="none"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
                  </a:ext>
                </a:extLst>
              </a:rPr>
              <a:t>quand on cherche combien il y avait au départ dans une soustraction, on additionne ce qu’on a enlevé avec ce qu’il reste.</a:t>
            </a:r>
            <a:endParaRPr i="1" u="none" dirty="0"/>
          </a:p>
        </p:txBody>
      </p:sp>
      <p:sp>
        <p:nvSpPr>
          <p:cNvPr id="227" name="Google Shape;227;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i="1" dirty="0">
                <a:latin typeface="Calibri" panose="020F0502020204030204" pitchFamily="34" charset="0"/>
              </a:rPr>
              <a:t>Maintenant, on va poser les opérations et calculer le résultat.</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12</a:t>
            </a:fld>
            <a:endParaRPr lang="fr-FR"/>
          </a:p>
        </p:txBody>
      </p:sp>
    </p:spTree>
    <p:extLst>
      <p:ext uri="{BB962C8B-B14F-4D97-AF65-F5344CB8AC3E}">
        <p14:creationId xmlns:p14="http://schemas.microsoft.com/office/powerpoint/2010/main" val="39070871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67608B-56CA-D3E3-E6C5-CBD5F6FC9A52}"/>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16D985CE-EA14-8F7B-9A07-8CBDCAA1AC08}"/>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AF851BD6-C373-70DD-BAF2-E9ABF0A60A9C}"/>
              </a:ext>
            </a:extLst>
          </p:cNvPr>
          <p:cNvSpPr>
            <a:spLocks noGrp="1"/>
          </p:cNvSpPr>
          <p:nvPr>
            <p:ph type="body" idx="1"/>
          </p:nvPr>
        </p:nvSpPr>
        <p:spPr/>
        <p:txBody>
          <a:bodyPr/>
          <a:lstStyle/>
          <a:p>
            <a:pPr marL="0"/>
            <a:r>
              <a:rPr lang="fr-FR" i="1" dirty="0">
                <a:latin typeface="Calibri" panose="020F0502020204030204" pitchFamily="34" charset="0"/>
              </a:rPr>
              <a:t>Souvenez-vous que l’on écrit les nombres en mettant un chiffre par carreau et en alignant bien les unités restantes du premier nombre avec les unités restantes du nombre écrit en dessous, les dizaines restantes avec les dizaines restantes, etc. Pensez aussi à bien écrire le signe (plus ou moins) pour savoir quelle opération on est en train de faire. Enfin, on place </a:t>
            </a:r>
            <a:r>
              <a:rPr lang="fr-FR" i="1" strike="noStrike" dirty="0">
                <a:latin typeface="Calibri" panose="020F0502020204030204" pitchFamily="34" charset="0"/>
              </a:rPr>
              <a:t>une barre </a:t>
            </a:r>
            <a:r>
              <a:rPr lang="fr-FR" i="1" dirty="0">
                <a:latin typeface="Calibri" panose="020F0502020204030204" pitchFamily="34" charset="0"/>
              </a:rPr>
              <a:t>qui signifie « égal ». </a:t>
            </a:r>
          </a:p>
          <a:p>
            <a:pPr marL="0"/>
            <a:r>
              <a:rPr lang="fr-FR" i="1" dirty="0">
                <a:latin typeface="Calibri" panose="020F0502020204030204" pitchFamily="34" charset="0"/>
              </a:rPr>
              <a:t>Posez les opérations sur votre ardoise, du côté des lignes, comme sur le cahier.</a:t>
            </a:r>
          </a:p>
        </p:txBody>
      </p:sp>
      <p:sp>
        <p:nvSpPr>
          <p:cNvPr id="4" name="Espace réservé du numéro de diapositive 3">
            <a:extLst>
              <a:ext uri="{FF2B5EF4-FFF2-40B4-BE49-F238E27FC236}">
                <a16:creationId xmlns:a16="http://schemas.microsoft.com/office/drawing/2014/main" id="{2857E6B9-9CFE-2B38-5764-3D371B954323}"/>
              </a:ext>
            </a:extLst>
          </p:cNvPr>
          <p:cNvSpPr>
            <a:spLocks noGrp="1"/>
          </p:cNvSpPr>
          <p:nvPr>
            <p:ph type="sldNum" sz="quarter" idx="5"/>
          </p:nvPr>
        </p:nvSpPr>
        <p:spPr/>
        <p:txBody>
          <a:bodyPr/>
          <a:lstStyle/>
          <a:p>
            <a:fld id="{0F5038E3-B7CF-455E-96F4-A4DE1B143443}" type="slidenum">
              <a:rPr lang="fr-FR" smtClean="0"/>
              <a:t>13</a:t>
            </a:fld>
            <a:endParaRPr lang="fr-FR"/>
          </a:p>
        </p:txBody>
      </p:sp>
    </p:spTree>
    <p:extLst>
      <p:ext uri="{BB962C8B-B14F-4D97-AF65-F5344CB8AC3E}">
        <p14:creationId xmlns:p14="http://schemas.microsoft.com/office/powerpoint/2010/main" val="12211883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1" i="0" dirty="0">
                <a:latin typeface="Calibri" panose="020F0502020204030204" pitchFamily="34" charset="0"/>
              </a:rPr>
              <a:t>Réponse attendue </a:t>
            </a:r>
            <a:r>
              <a:rPr lang="fr-FR" b="0" i="0" dirty="0">
                <a:latin typeface="Calibri" panose="020F0502020204030204" pitchFamily="34" charset="0"/>
              </a:rPr>
              <a:t>:</a:t>
            </a:r>
            <a:r>
              <a:rPr lang="fr-FR" b="1" i="0" dirty="0">
                <a:latin typeface="Calibri" panose="020F0502020204030204" pitchFamily="34" charset="0"/>
              </a:rPr>
              <a:t> </a:t>
            </a:r>
            <a:r>
              <a:rPr lang="fr-FR" b="0" i="0" dirty="0">
                <a:latin typeface="Calibri" panose="020F0502020204030204" pitchFamily="34" charset="0"/>
              </a:rPr>
              <a:t>5</a:t>
            </a:r>
            <a:r>
              <a:rPr lang="fr-FR" i="1" dirty="0">
                <a:latin typeface="Calibri" panose="020F0502020204030204" pitchFamily="34" charset="0"/>
              </a:rPr>
              <a:t> </a:t>
            </a:r>
            <a:r>
              <a:rPr lang="fr-FR" b="0" i="0" dirty="0">
                <a:latin typeface="Calibri" panose="020F0502020204030204" pitchFamily="34" charset="0"/>
              </a:rPr>
              <a:t>034.</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latin typeface="Calibri" panose="020F0502020204030204" pitchFamily="34" charset="0"/>
              </a:rPr>
              <a:t>Après 1-2 min de recherche individuelle, corriger l’addition sous la dictée d’un ou plusieurs autres </a:t>
            </a:r>
            <a:r>
              <a:rPr lang="fr-FR" dirty="0">
                <a:latin typeface="Calibri" panose="020F0502020204030204" pitchFamily="34" charset="0"/>
                <a:ea typeface="Calibri"/>
                <a:cs typeface="Calibri"/>
                <a:sym typeface="Calibri"/>
              </a:rPr>
              <a:t>élèves</a:t>
            </a:r>
            <a:r>
              <a:rPr lang="fr-FR" dirty="0">
                <a:latin typeface="Calibri" panose="020F0502020204030204" pitchFamily="34" charset="0"/>
              </a:rPr>
              <a:t> qui verbalisent le placement des nombres. </a:t>
            </a:r>
            <a:r>
              <a:rPr lang="fr-FR" i="1" dirty="0">
                <a:latin typeface="Calibri" panose="020F0502020204030204" pitchFamily="34" charset="0"/>
              </a:rPr>
              <a:t>On écrit le premier nombre en haut (283) en faisant bien attention de mettre un chiffre par carreau. En dessous, on écrit le deuxième nombre (4 </a:t>
            </a:r>
            <a:r>
              <a:rPr lang="fr-FR" sz="1200" i="1" dirty="0">
                <a:latin typeface="+mn-lt"/>
              </a:rPr>
              <a:t>751), en prenant soin de bien écrire l</a:t>
            </a:r>
            <a:r>
              <a:rPr lang="fr-FR" b="0" i="1" u="none" strike="noStrike" dirty="0">
                <a:solidFill>
                  <a:srgbClr val="000000"/>
                </a:solidFill>
                <a:effectLst/>
                <a:latin typeface="Calibri" panose="020F0502020204030204" pitchFamily="34" charset="0"/>
              </a:rPr>
              <a:t>e signe «</a:t>
            </a:r>
            <a:r>
              <a:rPr lang="fr-FR" i="1" dirty="0">
                <a:latin typeface="Calibri" panose="020F0502020204030204" pitchFamily="34" charset="0"/>
              </a:rPr>
              <a:t> </a:t>
            </a:r>
            <a:r>
              <a:rPr lang="fr-FR" b="0" i="1" u="none" strike="noStrike" dirty="0">
                <a:solidFill>
                  <a:srgbClr val="000000"/>
                </a:solidFill>
                <a:effectLst/>
                <a:latin typeface="Calibri" panose="020F0502020204030204" pitchFamily="34" charset="0"/>
              </a:rPr>
              <a:t>plus</a:t>
            </a:r>
            <a:r>
              <a:rPr lang="fr-FR" i="1" dirty="0">
                <a:latin typeface="Calibri" panose="020F0502020204030204" pitchFamily="34" charset="0"/>
              </a:rPr>
              <a:t> </a:t>
            </a:r>
            <a:r>
              <a:rPr lang="fr-FR" b="0" i="1" u="none" strike="noStrike" dirty="0">
                <a:solidFill>
                  <a:srgbClr val="000000"/>
                </a:solidFill>
                <a:effectLst/>
                <a:latin typeface="Calibri" panose="020F0502020204030204" pitchFamily="34" charset="0"/>
              </a:rPr>
              <a:t>» sur le côté gauche puis </a:t>
            </a:r>
            <a:r>
              <a:rPr lang="fr-FR" i="1" dirty="0">
                <a:latin typeface="Calibri" panose="020F0502020204030204" pitchFamily="34" charset="0"/>
              </a:rPr>
              <a:t>la centaine de 4 </a:t>
            </a:r>
            <a:r>
              <a:rPr lang="fr-FR" sz="1200" i="1" dirty="0">
                <a:latin typeface="+mn-lt"/>
              </a:rPr>
              <a:t>751 (chiffre 7) en dessous des 2 centaines de 283 et de faire la même chose avec les dizaines restantes et les unités restantes. Le trait en dessous signifie «</a:t>
            </a:r>
            <a:r>
              <a:rPr lang="fr-FR" i="1" dirty="0">
                <a:latin typeface="Calibri" panose="020F0502020204030204" pitchFamily="34" charset="0"/>
              </a:rPr>
              <a:t> égal</a:t>
            </a:r>
            <a:r>
              <a:rPr lang="fr-FR" i="1" dirty="0"/>
              <a:t> </a:t>
            </a:r>
            <a:r>
              <a:rPr lang="fr-FR" i="1" dirty="0">
                <a:latin typeface="Calibri" panose="020F0502020204030204" pitchFamily="34" charset="0"/>
              </a:rPr>
              <a:t>», on écrira la somme en dessous.</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Valider également les élèves qui ont écrit le nombre le plus grand en premier puis 283 ensuite. C’est tout à fait correct et certains élèves préfèrent procéder ainsi.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latin typeface="Calibri" panose="020F0502020204030204" pitchFamily="34" charset="0"/>
              </a:rPr>
              <a:t>Puis, faire verbaliser les étapes du calcu</a:t>
            </a:r>
            <a:r>
              <a:rPr lang="fr-FR" i="0" dirty="0">
                <a:latin typeface="Calibri" panose="020F0502020204030204" pitchFamily="34" charset="0"/>
              </a:rPr>
              <a:t>l</a:t>
            </a:r>
            <a:r>
              <a:rPr lang="fr-FR" i="1" dirty="0">
                <a:latin typeface="Calibri" panose="020F0502020204030204" pitchFamily="34" charset="0"/>
              </a:rPr>
              <a:t> </a:t>
            </a:r>
            <a:r>
              <a:rPr lang="fr-FR" i="0" dirty="0">
                <a:latin typeface="Calibri" panose="020F0502020204030204" pitchFamily="34" charset="0"/>
              </a:rPr>
              <a:t>: commencer par les unités restantes, se questionner sur la présence ou non de </a:t>
            </a:r>
            <a:r>
              <a:rPr lang="fr-FR" i="0" dirty="0">
                <a:latin typeface="Calibri" panose="020F0502020204030204" pitchFamily="34" charset="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lc="http://schemas.openxmlformats.org/drawingml/2006/lockedCanvas" textRoundtripDataId="5"/>
                  </a:ext>
                </a:extLst>
              </a:rPr>
              <a:t>la retenue (c’est-à-dire </a:t>
            </a:r>
            <a:r>
              <a:rPr lang="fr-FR" i="0" strike="noStrike" dirty="0">
                <a:latin typeface="Calibri" panose="020F0502020204030204" pitchFamily="34" charset="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lc="http://schemas.openxmlformats.org/drawingml/2006/lockedCanvas" textRoundtripDataId="5"/>
                  </a:ext>
                </a:extLst>
              </a:rPr>
              <a:t>un échange de 10 unités contre un nouvelle dizaine</a:t>
            </a:r>
            <a:r>
              <a:rPr lang="fr-FR" i="0" dirty="0">
                <a:latin typeface="Calibri" panose="020F0502020204030204" pitchFamily="34" charset="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lc="http://schemas.openxmlformats.org/drawingml/2006/lockedCanvas" textRoundtripDataId="5"/>
                  </a:ext>
                </a:extLst>
              </a:rPr>
              <a:t>)</a:t>
            </a:r>
            <a:r>
              <a:rPr lang="fr-FR" i="0" dirty="0">
                <a:latin typeface="Calibri" panose="020F0502020204030204" pitchFamily="34" charset="0"/>
              </a:rPr>
              <a:t>, etc. Dans cette addition, il y a plusieurs retenues.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Faire énoncer le résultat par un élève. </a:t>
            </a:r>
            <a:r>
              <a:rPr lang="fr-FR" i="1" dirty="0">
                <a:latin typeface="Calibri" panose="020F0502020204030204" pitchFamily="34" charset="0"/>
              </a:rPr>
              <a:t>283 + 4 </a:t>
            </a:r>
            <a:r>
              <a:rPr lang="fr-FR" i="1" dirty="0">
                <a:latin typeface="+mn-lt"/>
              </a:rPr>
              <a:t>751</a:t>
            </a:r>
            <a:r>
              <a:rPr lang="fr-FR" i="1" dirty="0">
                <a:latin typeface="Calibri" panose="020F0502020204030204" pitchFamily="34" charset="0"/>
              </a:rPr>
              <a:t> =</a:t>
            </a:r>
            <a:r>
              <a:rPr lang="fr-FR" i="1" dirty="0"/>
              <a:t> </a:t>
            </a:r>
            <a:r>
              <a:rPr lang="fr-FR" i="1" dirty="0">
                <a:latin typeface="Calibri" panose="020F0502020204030204" pitchFamily="34" charset="0"/>
              </a:rPr>
              <a:t>? → 5 </a:t>
            </a:r>
            <a:r>
              <a:rPr lang="fr-FR" i="1" dirty="0">
                <a:latin typeface="+mn-lt"/>
              </a:rPr>
              <a:t>034. </a:t>
            </a:r>
            <a:r>
              <a:rPr lang="fr-FR" i="0" dirty="0">
                <a:latin typeface="Calibri" panose="020F0502020204030204" pitchFamily="34" charset="0"/>
              </a:rPr>
              <a:t>L’écrire sur les pointillés.</a:t>
            </a:r>
            <a:endParaRPr lang="fr-FR" i="1"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14</a:t>
            </a:fld>
            <a:endParaRPr lang="fr-FR"/>
          </a:p>
        </p:txBody>
      </p:sp>
    </p:spTree>
    <p:extLst>
      <p:ext uri="{BB962C8B-B14F-4D97-AF65-F5344CB8AC3E}">
        <p14:creationId xmlns:p14="http://schemas.microsoft.com/office/powerpoint/2010/main" val="11065345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C476A2-0225-EEF8-11CC-C8A0AD91D226}"/>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81EB4859-7ADC-0B8E-A7FC-2D4765DC5D98}"/>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6A40D98D-72F6-DF29-6DE3-5B1EDBAA30BE}"/>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1" i="0" dirty="0">
                <a:latin typeface="Calibri" panose="020F0502020204030204" pitchFamily="34" charset="0"/>
              </a:rPr>
              <a:t>Réponse attendue </a:t>
            </a:r>
            <a:r>
              <a:rPr lang="fr-FR" b="0" i="0" dirty="0">
                <a:latin typeface="Calibri" panose="020F0502020204030204" pitchFamily="34" charset="0"/>
              </a:rPr>
              <a:t>: 8</a:t>
            </a:r>
            <a:r>
              <a:rPr lang="fr-FR" i="1" dirty="0">
                <a:latin typeface="Calibri" panose="020F0502020204030204" pitchFamily="34" charset="0"/>
              </a:rPr>
              <a:t> </a:t>
            </a:r>
            <a:r>
              <a:rPr lang="fr-FR" b="0" i="0" dirty="0">
                <a:latin typeface="Calibri" panose="020F0502020204030204" pitchFamily="34" charset="0"/>
              </a:rPr>
              <a:t>461.</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latin typeface="Calibri" panose="020F0502020204030204" pitchFamily="34" charset="0"/>
              </a:rPr>
              <a:t>Après 1-2 min de recherche individuelle, corriger la soustraction sous la dictée d’un ou plusieurs autres </a:t>
            </a:r>
            <a:r>
              <a:rPr lang="fr-FR" dirty="0">
                <a:latin typeface="Calibri" panose="020F0502020204030204" pitchFamily="34" charset="0"/>
                <a:ea typeface="Calibri"/>
                <a:cs typeface="Calibri"/>
                <a:sym typeface="Calibri"/>
              </a:rPr>
              <a:t>élèves</a:t>
            </a:r>
            <a:r>
              <a:rPr lang="fr-FR" dirty="0">
                <a:latin typeface="Calibri" panose="020F0502020204030204" pitchFamily="34" charset="0"/>
              </a:rPr>
              <a:t> qui verbalisent le placement des nombres. </a:t>
            </a:r>
            <a:r>
              <a:rPr lang="fr-FR" i="1" dirty="0">
                <a:latin typeface="Calibri" panose="020F0502020204030204" pitchFamily="34" charset="0"/>
              </a:rPr>
              <a:t>On écrit le premier nombre en haut (9 184) en faisant bien attention de mettre un chiffre par carreau. En dessous, on écrit le deuxième nombre (723), en prenant soin de bien écrire l</a:t>
            </a:r>
            <a:r>
              <a:rPr lang="fr-FR" b="0" i="1" u="none" strike="noStrike" dirty="0">
                <a:solidFill>
                  <a:srgbClr val="000000"/>
                </a:solidFill>
                <a:effectLst/>
                <a:latin typeface="Calibri" panose="020F0502020204030204" pitchFamily="34" charset="0"/>
              </a:rPr>
              <a:t>e signe «</a:t>
            </a:r>
            <a:r>
              <a:rPr lang="fr-FR" i="1" dirty="0">
                <a:latin typeface="Calibri" panose="020F0502020204030204" pitchFamily="34" charset="0"/>
              </a:rPr>
              <a:t> </a:t>
            </a:r>
            <a:r>
              <a:rPr lang="fr-FR" b="0" i="1" u="none" strike="noStrike" dirty="0">
                <a:solidFill>
                  <a:srgbClr val="000000"/>
                </a:solidFill>
                <a:effectLst/>
                <a:latin typeface="Calibri" panose="020F0502020204030204" pitchFamily="34" charset="0"/>
              </a:rPr>
              <a:t>moins</a:t>
            </a:r>
            <a:r>
              <a:rPr lang="fr-FR" i="1" dirty="0">
                <a:latin typeface="Calibri" panose="020F0502020204030204" pitchFamily="34" charset="0"/>
              </a:rPr>
              <a:t> </a:t>
            </a:r>
            <a:r>
              <a:rPr lang="fr-FR" b="0" i="1" u="none" strike="noStrike" dirty="0">
                <a:solidFill>
                  <a:srgbClr val="000000"/>
                </a:solidFill>
                <a:effectLst/>
                <a:latin typeface="Calibri" panose="020F0502020204030204" pitchFamily="34" charset="0"/>
              </a:rPr>
              <a:t>» sur le côté gauche puis </a:t>
            </a:r>
            <a:r>
              <a:rPr lang="fr-FR" i="1" dirty="0">
                <a:latin typeface="Calibri" panose="020F0502020204030204" pitchFamily="34" charset="0"/>
              </a:rPr>
              <a:t>la centaine de 723 en dessous de la centaine de 9 184 et de faire la même chose avec les dizaines restantes et les unités restantes. Le trait en dessous signifie « égal », on écrira la différence en dessous.</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latin typeface="Calibri" panose="020F0502020204030204" pitchFamily="34" charset="0"/>
              </a:rPr>
              <a:t>Puis, faire verbaliser les étapes du calcu</a:t>
            </a:r>
            <a:r>
              <a:rPr lang="fr-FR" i="0" dirty="0">
                <a:latin typeface="Calibri" panose="020F0502020204030204" pitchFamily="34" charset="0"/>
              </a:rPr>
              <a:t>l</a:t>
            </a:r>
            <a:r>
              <a:rPr lang="fr-FR" i="1" dirty="0">
                <a:latin typeface="Calibri" panose="020F0502020204030204" pitchFamily="34" charset="0"/>
              </a:rPr>
              <a:t> </a:t>
            </a:r>
            <a:r>
              <a:rPr lang="fr-FR" i="0" dirty="0">
                <a:latin typeface="Calibri" panose="020F0502020204030204" pitchFamily="34" charset="0"/>
              </a:rPr>
              <a:t>: commencer par les unités restantes, se questionner sur la possibilité ou pas de soustraire les unités. C’est le cas ici. Par contre, au niveau des centaines, il est nécessaire de procéder à un cassage </a:t>
            </a:r>
            <a:r>
              <a:rPr lang="fr-FR" i="0" dirty="0">
                <a:latin typeface="Calibri" panose="020F0502020204030204" pitchFamily="34" charset="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lc="http://schemas.openxmlformats.org/drawingml/2006/lockedCanvas" textRoundtripDataId="5"/>
                  </a:ext>
                </a:extLst>
              </a:rPr>
              <a:t>(c’est-à-dire </a:t>
            </a:r>
            <a:r>
              <a:rPr lang="fr-FR" i="0" strike="noStrike" dirty="0">
                <a:latin typeface="Calibri" panose="020F0502020204030204" pitchFamily="34" charset="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lc="http://schemas.openxmlformats.org/drawingml/2006/lockedCanvas" textRoundtripDataId="5"/>
                  </a:ext>
                </a:extLst>
              </a:rPr>
              <a:t>un échange de 1 millier contre 10 centaines</a:t>
            </a:r>
            <a:r>
              <a:rPr lang="fr-FR" i="0" dirty="0">
                <a:latin typeface="Calibri" panose="020F0502020204030204" pitchFamily="34" charset="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lc="http://schemas.openxmlformats.org/drawingml/2006/lockedCanvas" textRoundtripDataId="5"/>
                  </a:ext>
                </a:extLst>
              </a:rPr>
              <a:t>)</a:t>
            </a:r>
            <a:r>
              <a:rPr lang="fr-FR" i="0" dirty="0">
                <a:latin typeface="Calibri" panose="020F0502020204030204" pitchFamily="34" charset="0"/>
              </a:rPr>
              <a:t>, etc.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Faire énoncer le résultat par un élève. </a:t>
            </a:r>
            <a:r>
              <a:rPr lang="fr-FR" i="1" dirty="0">
                <a:latin typeface="Calibri" panose="020F0502020204030204" pitchFamily="34" charset="0"/>
              </a:rPr>
              <a:t>9 184 – 723 = ? → 8</a:t>
            </a:r>
            <a:r>
              <a:rPr lang="fr-FR" i="1" dirty="0"/>
              <a:t> </a:t>
            </a:r>
            <a:r>
              <a:rPr lang="fr-FR" i="1" dirty="0">
                <a:latin typeface="Calibri" panose="020F0502020204030204" pitchFamily="34" charset="0"/>
              </a:rPr>
              <a:t>461. </a:t>
            </a:r>
            <a:r>
              <a:rPr lang="fr-FR" i="0" dirty="0">
                <a:latin typeface="Calibri" panose="020F0502020204030204" pitchFamily="34" charset="0"/>
              </a:rPr>
              <a:t>L’écrire sur les pointillés.</a:t>
            </a:r>
            <a:endParaRPr lang="fr-FR" i="1"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BA34BB71-69C7-0A11-C14B-9D3754874007}"/>
              </a:ext>
            </a:extLst>
          </p:cNvPr>
          <p:cNvSpPr>
            <a:spLocks noGrp="1"/>
          </p:cNvSpPr>
          <p:nvPr>
            <p:ph type="sldNum" sz="quarter" idx="5"/>
          </p:nvPr>
        </p:nvSpPr>
        <p:spPr/>
        <p:txBody>
          <a:bodyPr/>
          <a:lstStyle/>
          <a:p>
            <a:fld id="{0F5038E3-B7CF-455E-96F4-A4DE1B143443}" type="slidenum">
              <a:rPr lang="fr-FR" smtClean="0"/>
              <a:t>15</a:t>
            </a:fld>
            <a:endParaRPr lang="fr-FR"/>
          </a:p>
        </p:txBody>
      </p:sp>
    </p:spTree>
    <p:extLst>
      <p:ext uri="{BB962C8B-B14F-4D97-AF65-F5344CB8AC3E}">
        <p14:creationId xmlns:p14="http://schemas.microsoft.com/office/powerpoint/2010/main" val="12556056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003398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a:extLst>
            <a:ext uri="{FF2B5EF4-FFF2-40B4-BE49-F238E27FC236}">
              <a16:creationId xmlns:a16="http://schemas.microsoft.com/office/drawing/2014/main" id="{DBA4DC9A-ADA3-9B39-D593-613BDAB59D14}"/>
            </a:ext>
          </a:extLst>
        </p:cNvPr>
        <p:cNvGrpSpPr/>
        <p:nvPr/>
      </p:nvGrpSpPr>
      <p:grpSpPr>
        <a:xfrm>
          <a:off x="0" y="0"/>
          <a:ext cx="0" cy="0"/>
          <a:chOff x="0" y="0"/>
          <a:chExt cx="0" cy="0"/>
        </a:xfrm>
      </p:grpSpPr>
      <p:sp>
        <p:nvSpPr>
          <p:cNvPr id="369" name="Google Shape;369;p30:notes">
            <a:extLst>
              <a:ext uri="{FF2B5EF4-FFF2-40B4-BE49-F238E27FC236}">
                <a16:creationId xmlns:a16="http://schemas.microsoft.com/office/drawing/2014/main" id="{AA1E5FD4-015B-9498-F7D4-C8D806F89C75}"/>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rtl="0" fontAlgn="base"/>
            <a:r>
              <a:rPr lang="en-US" sz="1200" b="0" i="0" u="none" strike="noStrike" cap="none" dirty="0">
                <a:solidFill>
                  <a:schemeClr val="dk1"/>
                </a:solidFill>
                <a:effectLst/>
                <a:latin typeface="Calibri"/>
                <a:ea typeface="Calibri"/>
                <a:cs typeface="Calibri"/>
                <a:sym typeface="Calibri"/>
              </a:rPr>
              <a:t>Les </a:t>
            </a:r>
            <a:r>
              <a:rPr lang="en-US" sz="1200" b="0" i="0" u="none" strike="noStrike" cap="none" dirty="0" err="1">
                <a:solidFill>
                  <a:schemeClr val="dk1"/>
                </a:solidFill>
                <a:effectLst/>
                <a:latin typeface="Calibri"/>
                <a:ea typeface="Calibri"/>
                <a:cs typeface="Calibri"/>
                <a:sym typeface="Calibri"/>
              </a:rPr>
              <a:t>élèves</a:t>
            </a:r>
            <a:r>
              <a:rPr lang="en-US" sz="1200" b="0" i="0" u="none" strike="noStrike" cap="none" dirty="0">
                <a:solidFill>
                  <a:schemeClr val="dk1"/>
                </a:solidFill>
                <a:effectLst/>
                <a:latin typeface="Calibri"/>
                <a:ea typeface="Calibri"/>
                <a:cs typeface="Calibri"/>
                <a:sym typeface="Calibri"/>
              </a:rPr>
              <a:t> </a:t>
            </a:r>
            <a:r>
              <a:rPr lang="en-US" sz="1200" b="0" i="0" u="none" strike="noStrike" cap="none" dirty="0" err="1">
                <a:solidFill>
                  <a:schemeClr val="dk1"/>
                </a:solidFill>
                <a:effectLst/>
                <a:latin typeface="Calibri"/>
                <a:ea typeface="Calibri"/>
                <a:cs typeface="Calibri"/>
                <a:sym typeface="Calibri"/>
              </a:rPr>
              <a:t>rencontrent</a:t>
            </a:r>
            <a:r>
              <a:rPr lang="en-US" sz="1200" b="0" i="0" u="none" strike="noStrike" cap="none" dirty="0">
                <a:solidFill>
                  <a:schemeClr val="dk1"/>
                </a:solidFill>
                <a:effectLst/>
                <a:latin typeface="Calibri"/>
                <a:ea typeface="Calibri"/>
                <a:cs typeface="Calibri"/>
                <a:sym typeface="Calibri"/>
              </a:rPr>
              <a:t> un </a:t>
            </a:r>
            <a:r>
              <a:rPr lang="en-US" sz="1200" b="0" i="0" u="none" strike="noStrike" cap="none" dirty="0" err="1">
                <a:solidFill>
                  <a:schemeClr val="dk1"/>
                </a:solidFill>
                <a:effectLst/>
                <a:latin typeface="Calibri"/>
                <a:ea typeface="Calibri"/>
                <a:cs typeface="Calibri"/>
                <a:sym typeface="Calibri"/>
              </a:rPr>
              <a:t>exercice</a:t>
            </a:r>
            <a:r>
              <a:rPr lang="en-US" sz="1200" b="0" i="0" u="none" strike="noStrike" cap="none" dirty="0">
                <a:solidFill>
                  <a:schemeClr val="dk1"/>
                </a:solidFill>
                <a:effectLst/>
                <a:latin typeface="Calibri"/>
                <a:ea typeface="Calibri"/>
                <a:cs typeface="Calibri"/>
                <a:sym typeface="Calibri"/>
              </a:rPr>
              <a:t> de fluence pour </a:t>
            </a:r>
            <a:r>
              <a:rPr lang="en-US" sz="1200" b="0" i="0" u="none" strike="noStrike" cap="none" dirty="0" err="1">
                <a:solidFill>
                  <a:schemeClr val="dk1"/>
                </a:solidFill>
                <a:effectLst/>
                <a:latin typeface="Calibri"/>
                <a:ea typeface="Calibri"/>
                <a:cs typeface="Calibri"/>
                <a:sym typeface="Calibri"/>
              </a:rPr>
              <a:t>démarrer</a:t>
            </a:r>
            <a:r>
              <a:rPr lang="en-US" sz="1200" b="0" i="0" u="none" strike="noStrike" cap="none" dirty="0">
                <a:solidFill>
                  <a:schemeClr val="dk1"/>
                </a:solidFill>
                <a:effectLst/>
                <a:latin typeface="Calibri"/>
                <a:ea typeface="Calibri"/>
                <a:cs typeface="Calibri"/>
                <a:sym typeface="Calibri"/>
              </a:rPr>
              <a:t> le travail sur le </a:t>
            </a:r>
            <a:r>
              <a:rPr lang="en-US" sz="1200" b="0" i="0" u="none" strike="noStrike" cap="none" dirty="0" err="1">
                <a:solidFill>
                  <a:schemeClr val="dk1"/>
                </a:solidFill>
                <a:effectLst/>
                <a:latin typeface="Calibri"/>
                <a:ea typeface="Calibri"/>
                <a:cs typeface="Calibri"/>
                <a:sym typeface="Calibri"/>
              </a:rPr>
              <a:t>fichier</a:t>
            </a:r>
            <a:r>
              <a:rPr lang="en-US" sz="1200" b="0" i="0" u="none" strike="noStrike" cap="none" dirty="0">
                <a:solidFill>
                  <a:schemeClr val="dk1"/>
                </a:solidFill>
                <a:effectLst/>
                <a:latin typeface="Calibri"/>
                <a:ea typeface="Calibri"/>
                <a:cs typeface="Calibri"/>
                <a:sym typeface="Calibri"/>
              </a:rPr>
              <a:t>. Il </a:t>
            </a:r>
            <a:r>
              <a:rPr lang="en-US" sz="1200" b="0" i="0" u="none" strike="noStrike" cap="none" dirty="0" err="1">
                <a:solidFill>
                  <a:schemeClr val="dk1"/>
                </a:solidFill>
                <a:effectLst/>
                <a:latin typeface="Calibri"/>
                <a:ea typeface="Calibri"/>
                <a:cs typeface="Calibri"/>
                <a:sym typeface="Calibri"/>
              </a:rPr>
              <a:t>s’agit</a:t>
            </a:r>
            <a:r>
              <a:rPr lang="en-US" sz="1200" b="0" i="0" u="none" strike="noStrike" cap="none" dirty="0">
                <a:solidFill>
                  <a:schemeClr val="dk1"/>
                </a:solidFill>
                <a:effectLst/>
                <a:latin typeface="Calibri"/>
                <a:ea typeface="Calibri"/>
                <a:cs typeface="Calibri"/>
                <a:sym typeface="Calibri"/>
              </a:rPr>
              <a:t> de </a:t>
            </a:r>
            <a:r>
              <a:rPr lang="en-US" sz="1200" b="0" i="0" u="none" strike="noStrike" cap="none" dirty="0" err="1">
                <a:solidFill>
                  <a:schemeClr val="dk1"/>
                </a:solidFill>
                <a:effectLst/>
                <a:latin typeface="Calibri"/>
                <a:ea typeface="Calibri"/>
                <a:cs typeface="Calibri"/>
                <a:sym typeface="Calibri"/>
              </a:rPr>
              <a:t>réaliser</a:t>
            </a:r>
            <a:r>
              <a:rPr lang="en-US" sz="1200" b="0" i="0" u="none" strike="noStrike" cap="none" dirty="0">
                <a:solidFill>
                  <a:schemeClr val="dk1"/>
                </a:solidFill>
                <a:effectLst/>
                <a:latin typeface="Calibri"/>
                <a:ea typeface="Calibri"/>
                <a:cs typeface="Calibri"/>
                <a:sym typeface="Calibri"/>
              </a:rPr>
              <a:t> </a:t>
            </a:r>
            <a:r>
              <a:rPr lang="en-US" sz="1200" b="0" i="0" u="none" strike="noStrike" cap="none" dirty="0" err="1">
                <a:solidFill>
                  <a:schemeClr val="dk1"/>
                </a:solidFill>
                <a:effectLst/>
                <a:latin typeface="Calibri"/>
                <a:ea typeface="Calibri"/>
                <a:cs typeface="Calibri"/>
                <a:sym typeface="Calibri"/>
              </a:rPr>
              <a:t>cet</a:t>
            </a:r>
            <a:r>
              <a:rPr lang="en-US" sz="1200" b="0" i="0" u="none" strike="noStrike" cap="none" dirty="0">
                <a:solidFill>
                  <a:schemeClr val="dk1"/>
                </a:solidFill>
                <a:effectLst/>
                <a:latin typeface="Calibri"/>
                <a:ea typeface="Calibri"/>
                <a:cs typeface="Calibri"/>
                <a:sym typeface="Calibri"/>
              </a:rPr>
              <a:t> </a:t>
            </a:r>
            <a:r>
              <a:rPr lang="en-US" sz="1200" b="0" i="0" u="none" strike="noStrike" cap="none" dirty="0" err="1">
                <a:solidFill>
                  <a:schemeClr val="dk1"/>
                </a:solidFill>
                <a:effectLst/>
                <a:latin typeface="Calibri"/>
                <a:ea typeface="Calibri"/>
                <a:cs typeface="Calibri"/>
                <a:sym typeface="Calibri"/>
              </a:rPr>
              <a:t>exercice</a:t>
            </a:r>
            <a:r>
              <a:rPr lang="en-US" sz="1200" b="0" i="0" u="none" strike="noStrike" cap="none" dirty="0">
                <a:solidFill>
                  <a:schemeClr val="dk1"/>
                </a:solidFill>
                <a:effectLst/>
                <a:latin typeface="Calibri"/>
                <a:ea typeface="Calibri"/>
                <a:cs typeface="Calibri"/>
                <a:sym typeface="Calibri"/>
              </a:rPr>
              <a:t> </a:t>
            </a:r>
            <a:r>
              <a:rPr lang="en-US" sz="1200" b="0" i="0" u="none" strike="noStrike" cap="none" dirty="0" err="1">
                <a:solidFill>
                  <a:schemeClr val="dk1"/>
                </a:solidFill>
                <a:effectLst/>
                <a:latin typeface="Calibri"/>
                <a:ea typeface="Calibri"/>
                <a:cs typeface="Calibri"/>
                <a:sym typeface="Calibri"/>
              </a:rPr>
              <a:t>en</a:t>
            </a:r>
            <a:r>
              <a:rPr lang="en-US" sz="1200" b="0" i="0" u="none" strike="noStrike" cap="none" dirty="0">
                <a:solidFill>
                  <a:schemeClr val="dk1"/>
                </a:solidFill>
                <a:effectLst/>
                <a:latin typeface="Calibri"/>
                <a:ea typeface="Calibri"/>
                <a:cs typeface="Calibri"/>
                <a:sym typeface="Calibri"/>
              </a:rPr>
              <a:t> temps </a:t>
            </a:r>
            <a:r>
              <a:rPr lang="en-US" sz="1200" b="0" i="0" u="none" strike="noStrike" cap="none" dirty="0" err="1">
                <a:solidFill>
                  <a:schemeClr val="dk1"/>
                </a:solidFill>
                <a:effectLst/>
                <a:latin typeface="Calibri"/>
                <a:ea typeface="Calibri"/>
                <a:cs typeface="Calibri"/>
                <a:sym typeface="Calibri"/>
              </a:rPr>
              <a:t>chronométré</a:t>
            </a:r>
            <a:r>
              <a:rPr lang="en-US" sz="1200" b="0" i="0" u="none" strike="noStrike" cap="none" dirty="0">
                <a:solidFill>
                  <a:schemeClr val="dk1"/>
                </a:solidFill>
                <a:effectLst/>
                <a:latin typeface="Calibri"/>
                <a:ea typeface="Calibri"/>
                <a:cs typeface="Calibri"/>
                <a:sym typeface="Calibri"/>
              </a:rPr>
              <a:t> au </a:t>
            </a:r>
            <a:r>
              <a:rPr lang="en-US" sz="1200" b="0" i="0" u="none" strike="noStrike" cap="none" dirty="0" err="1">
                <a:solidFill>
                  <a:schemeClr val="dk1"/>
                </a:solidFill>
                <a:effectLst/>
                <a:latin typeface="Calibri"/>
                <a:ea typeface="Calibri"/>
                <a:cs typeface="Calibri"/>
                <a:sym typeface="Calibri"/>
              </a:rPr>
              <a:t>stylo</a:t>
            </a:r>
            <a:r>
              <a:rPr lang="en-US" sz="1200" b="0" i="0" u="none" strike="noStrike" cap="none" dirty="0">
                <a:solidFill>
                  <a:schemeClr val="dk1"/>
                </a:solidFill>
                <a:effectLst/>
                <a:latin typeface="Calibri"/>
                <a:ea typeface="Calibri"/>
                <a:cs typeface="Calibri"/>
                <a:sym typeface="Calibri"/>
              </a:rPr>
              <a:t> bleu pour </a:t>
            </a:r>
            <a:r>
              <a:rPr lang="en-US" sz="1200" b="0" i="0" u="none" strike="noStrike" cap="none" dirty="0" err="1">
                <a:solidFill>
                  <a:schemeClr val="dk1"/>
                </a:solidFill>
                <a:effectLst/>
                <a:latin typeface="Calibri"/>
                <a:ea typeface="Calibri"/>
                <a:cs typeface="Calibri"/>
                <a:sym typeface="Calibri"/>
              </a:rPr>
              <a:t>vérifier</a:t>
            </a:r>
            <a:r>
              <a:rPr lang="en-US" sz="1200" b="0" i="0" u="none" strike="noStrike" cap="none" dirty="0">
                <a:solidFill>
                  <a:schemeClr val="dk1"/>
                </a:solidFill>
                <a:effectLst/>
                <a:latin typeface="Calibri"/>
                <a:ea typeface="Calibri"/>
                <a:cs typeface="Calibri"/>
                <a:sym typeface="Calibri"/>
              </a:rPr>
              <a:t> la </a:t>
            </a:r>
            <a:r>
              <a:rPr lang="en-US" sz="1200" b="0" i="0" u="none" strike="noStrike" cap="none" dirty="0" err="1">
                <a:solidFill>
                  <a:schemeClr val="dk1"/>
                </a:solidFill>
                <a:effectLst/>
                <a:latin typeface="Calibri"/>
                <a:ea typeface="Calibri"/>
                <a:cs typeface="Calibri"/>
                <a:sym typeface="Calibri"/>
              </a:rPr>
              <a:t>connaissance</a:t>
            </a:r>
            <a:r>
              <a:rPr lang="en-US" sz="1200" b="0" i="0" u="none" strike="noStrike" cap="none" dirty="0">
                <a:solidFill>
                  <a:schemeClr val="dk1"/>
                </a:solidFill>
                <a:effectLst/>
                <a:latin typeface="Calibri"/>
                <a:ea typeface="Calibri"/>
                <a:cs typeface="Calibri"/>
                <a:sym typeface="Calibri"/>
              </a:rPr>
              <a:t> par </a:t>
            </a:r>
            <a:r>
              <a:rPr lang="en-US" sz="1200" b="0" i="0" u="none" strike="noStrike" cap="none" dirty="0" err="1">
                <a:solidFill>
                  <a:schemeClr val="dk1"/>
                </a:solidFill>
                <a:effectLst/>
                <a:latin typeface="Calibri"/>
                <a:ea typeface="Calibri"/>
                <a:cs typeface="Calibri"/>
                <a:sym typeface="Calibri"/>
              </a:rPr>
              <a:t>cœur</a:t>
            </a:r>
            <a:r>
              <a:rPr lang="en-US" sz="1200" b="0" i="0" u="none" strike="noStrike" cap="none" dirty="0">
                <a:solidFill>
                  <a:schemeClr val="dk1"/>
                </a:solidFill>
                <a:effectLst/>
                <a:latin typeface="Calibri"/>
                <a:ea typeface="Calibri"/>
                <a:cs typeface="Calibri"/>
                <a:sym typeface="Calibri"/>
              </a:rPr>
              <a:t> des faits </a:t>
            </a:r>
            <a:r>
              <a:rPr lang="en-US" sz="1200" b="0" i="0" u="none" strike="noStrike" cap="none" dirty="0" err="1">
                <a:solidFill>
                  <a:schemeClr val="dk1"/>
                </a:solidFill>
                <a:effectLst/>
                <a:latin typeface="Calibri"/>
                <a:ea typeface="Calibri"/>
                <a:cs typeface="Calibri"/>
                <a:sym typeface="Calibri"/>
              </a:rPr>
              <a:t>numériques</a:t>
            </a:r>
            <a:r>
              <a:rPr lang="en-US" sz="1200" b="0" i="0" u="none" strike="noStrike" cap="none" dirty="0">
                <a:solidFill>
                  <a:schemeClr val="dk1"/>
                </a:solidFill>
                <a:effectLst/>
                <a:latin typeface="Calibri"/>
                <a:ea typeface="Calibri"/>
                <a:cs typeface="Calibri"/>
                <a:sym typeface="Calibri"/>
              </a:rPr>
              <a:t>. </a:t>
            </a:r>
            <a:r>
              <a:rPr lang="fr-FR" sz="1200" b="0" i="0" u="none" strike="noStrike" cap="none" dirty="0">
                <a:solidFill>
                  <a:schemeClr val="dk1"/>
                </a:solidFill>
                <a:effectLst/>
                <a:latin typeface="Calibri"/>
                <a:ea typeface="Calibri"/>
                <a:cs typeface="Calibri"/>
                <a:sym typeface="Calibri"/>
              </a:rPr>
              <a:t>​</a:t>
            </a:r>
          </a:p>
          <a:p>
            <a:pPr marL="0" rtl="0" fontAlgn="base"/>
            <a:r>
              <a:rPr lang="en-US" sz="1200" b="0" i="0" u="none" strike="noStrike" cap="none" dirty="0">
                <a:solidFill>
                  <a:schemeClr val="dk1"/>
                </a:solidFill>
                <a:effectLst/>
                <a:latin typeface="Calibri"/>
                <a:ea typeface="Calibri"/>
                <a:cs typeface="Calibri"/>
                <a:sym typeface="Calibri"/>
              </a:rPr>
              <a:t>Les </a:t>
            </a:r>
            <a:r>
              <a:rPr lang="en-US" sz="1200" b="0" i="0" u="none" strike="noStrike" cap="none" dirty="0" err="1">
                <a:solidFill>
                  <a:schemeClr val="dk1"/>
                </a:solidFill>
                <a:effectLst/>
                <a:latin typeface="Calibri"/>
                <a:ea typeface="Calibri"/>
                <a:cs typeface="Calibri"/>
                <a:sym typeface="Calibri"/>
              </a:rPr>
              <a:t>élèves</a:t>
            </a:r>
            <a:r>
              <a:rPr lang="en-US" sz="1200" b="0" i="0" u="none" strike="noStrike" cap="none" dirty="0">
                <a:solidFill>
                  <a:schemeClr val="dk1"/>
                </a:solidFill>
                <a:effectLst/>
                <a:latin typeface="Calibri"/>
                <a:ea typeface="Calibri"/>
                <a:cs typeface="Calibri"/>
                <a:sym typeface="Calibri"/>
              </a:rPr>
              <a:t> </a:t>
            </a:r>
            <a:r>
              <a:rPr lang="en-US" sz="1200" b="0" i="0" u="none" strike="noStrike" cap="none" dirty="0" err="1">
                <a:solidFill>
                  <a:schemeClr val="dk1"/>
                </a:solidFill>
                <a:effectLst/>
                <a:latin typeface="Calibri"/>
                <a:ea typeface="Calibri"/>
                <a:cs typeface="Calibri"/>
                <a:sym typeface="Calibri"/>
              </a:rPr>
              <a:t>ont</a:t>
            </a:r>
            <a:r>
              <a:rPr lang="en-US" sz="1200" b="0" i="0" u="none" strike="noStrike" cap="none" dirty="0">
                <a:solidFill>
                  <a:schemeClr val="dk1"/>
                </a:solidFill>
                <a:effectLst/>
                <a:latin typeface="Calibri"/>
                <a:ea typeface="Calibri"/>
                <a:cs typeface="Calibri"/>
                <a:sym typeface="Calibri"/>
              </a:rPr>
              <a:t> 1 minute (</a:t>
            </a:r>
            <a:r>
              <a:rPr lang="en-US" sz="1200" b="0" i="0" u="none" strike="noStrike" cap="none" dirty="0" err="1">
                <a:solidFill>
                  <a:schemeClr val="dk1"/>
                </a:solidFill>
                <a:effectLst/>
                <a:latin typeface="Calibri"/>
                <a:ea typeface="Calibri"/>
                <a:cs typeface="Calibri"/>
                <a:sym typeface="Calibri"/>
              </a:rPr>
              <a:t>chronomètre</a:t>
            </a:r>
            <a:r>
              <a:rPr lang="en-US" sz="1200" b="0" i="0" u="none" strike="noStrike" cap="none" dirty="0">
                <a:solidFill>
                  <a:schemeClr val="dk1"/>
                </a:solidFill>
                <a:effectLst/>
                <a:latin typeface="Calibri"/>
                <a:ea typeface="Calibri"/>
                <a:cs typeface="Calibri"/>
                <a:sym typeface="Calibri"/>
              </a:rPr>
              <a:t> </a:t>
            </a:r>
            <a:r>
              <a:rPr lang="en-US" sz="1200" b="0" i="0" u="none" strike="noStrike" cap="none" dirty="0" err="1">
                <a:solidFill>
                  <a:schemeClr val="dk1"/>
                </a:solidFill>
                <a:effectLst/>
                <a:latin typeface="Calibri"/>
                <a:ea typeface="Calibri"/>
                <a:cs typeface="Calibri"/>
                <a:sym typeface="Calibri"/>
              </a:rPr>
              <a:t>en</a:t>
            </a:r>
            <a:r>
              <a:rPr lang="en-US" sz="1200" b="0" i="0" u="none" strike="noStrike" cap="none" dirty="0">
                <a:solidFill>
                  <a:schemeClr val="dk1"/>
                </a:solidFill>
                <a:effectLst/>
                <a:latin typeface="Calibri"/>
                <a:ea typeface="Calibri"/>
                <a:cs typeface="Calibri"/>
                <a:sym typeface="Calibri"/>
              </a:rPr>
              <a:t> main) pour </a:t>
            </a:r>
            <a:r>
              <a:rPr lang="en-US" sz="1200" b="0" i="0" u="none" strike="noStrike" cap="none" dirty="0" err="1">
                <a:solidFill>
                  <a:schemeClr val="dk1"/>
                </a:solidFill>
                <a:effectLst/>
                <a:latin typeface="Calibri"/>
                <a:ea typeface="Calibri"/>
                <a:cs typeface="Calibri"/>
                <a:sym typeface="Calibri"/>
              </a:rPr>
              <a:t>compléter</a:t>
            </a:r>
            <a:r>
              <a:rPr lang="en-US" sz="1200" b="0" i="0" u="none" strike="noStrike" cap="none" dirty="0">
                <a:solidFill>
                  <a:schemeClr val="dk1"/>
                </a:solidFill>
                <a:effectLst/>
                <a:latin typeface="Calibri"/>
                <a:ea typeface="Calibri"/>
                <a:cs typeface="Calibri"/>
                <a:sym typeface="Calibri"/>
              </a:rPr>
              <a:t> au </a:t>
            </a:r>
            <a:r>
              <a:rPr lang="en-US" sz="1200" b="0" i="0" u="none" strike="noStrike" cap="none" dirty="0" err="1">
                <a:solidFill>
                  <a:schemeClr val="dk1"/>
                </a:solidFill>
                <a:effectLst/>
                <a:latin typeface="Calibri"/>
                <a:ea typeface="Calibri"/>
                <a:cs typeface="Calibri"/>
                <a:sym typeface="Calibri"/>
              </a:rPr>
              <a:t>stylo</a:t>
            </a:r>
            <a:r>
              <a:rPr lang="en-US" sz="1200" b="0" i="0" u="none" strike="noStrike" cap="none" dirty="0">
                <a:solidFill>
                  <a:schemeClr val="dk1"/>
                </a:solidFill>
                <a:effectLst/>
                <a:latin typeface="Calibri"/>
                <a:ea typeface="Calibri"/>
                <a:cs typeface="Calibri"/>
                <a:sym typeface="Calibri"/>
              </a:rPr>
              <a:t> bleu les 12 </a:t>
            </a:r>
            <a:r>
              <a:rPr lang="en-US" sz="1200" b="0" i="0" u="none" strike="noStrike" cap="none" dirty="0" err="1">
                <a:solidFill>
                  <a:schemeClr val="dk1"/>
                </a:solidFill>
                <a:effectLst/>
                <a:latin typeface="Calibri"/>
                <a:ea typeface="Calibri"/>
                <a:cs typeface="Calibri"/>
                <a:sym typeface="Calibri"/>
              </a:rPr>
              <a:t>résultats</a:t>
            </a:r>
            <a:r>
              <a:rPr lang="en-US" sz="1200" b="0" i="0" u="none" strike="noStrike" cap="none" dirty="0">
                <a:solidFill>
                  <a:schemeClr val="dk1"/>
                </a:solidFill>
                <a:effectLst/>
                <a:latin typeface="Calibri"/>
                <a:ea typeface="Calibri"/>
                <a:cs typeface="Calibri"/>
                <a:sym typeface="Calibri"/>
              </a:rPr>
              <a:t> (doubles et </a:t>
            </a:r>
            <a:r>
              <a:rPr lang="en-US" sz="1200" b="0" i="0" u="none" strike="noStrike" cap="none" dirty="0" err="1">
                <a:solidFill>
                  <a:schemeClr val="dk1"/>
                </a:solidFill>
                <a:effectLst/>
                <a:latin typeface="Calibri"/>
                <a:ea typeface="Calibri"/>
                <a:cs typeface="Calibri"/>
                <a:sym typeface="Calibri"/>
              </a:rPr>
              <a:t>moitiés</a:t>
            </a:r>
            <a:r>
              <a:rPr lang="en-US" sz="1200" b="0" i="0" u="none" strike="noStrike" cap="none" dirty="0">
                <a:solidFill>
                  <a:schemeClr val="dk1"/>
                </a:solidFill>
                <a:effectLst/>
                <a:latin typeface="Calibri"/>
                <a:ea typeface="Calibri"/>
                <a:cs typeface="Calibri"/>
                <a:sym typeface="Calibri"/>
              </a:rPr>
              <a:t>). Une </a:t>
            </a:r>
            <a:r>
              <a:rPr lang="en-US" sz="1200" b="0" i="0" u="none" strike="noStrike" cap="none" dirty="0" err="1">
                <a:solidFill>
                  <a:schemeClr val="dk1"/>
                </a:solidFill>
                <a:effectLst/>
                <a:latin typeface="Calibri"/>
                <a:ea typeface="Calibri"/>
                <a:cs typeface="Calibri"/>
                <a:sym typeface="Calibri"/>
              </a:rPr>
              <a:t>fois</a:t>
            </a:r>
            <a:r>
              <a:rPr lang="en-US" sz="1200" b="0" i="0" u="none" strike="noStrike" cap="none" dirty="0">
                <a:solidFill>
                  <a:schemeClr val="dk1"/>
                </a:solidFill>
                <a:effectLst/>
                <a:latin typeface="Calibri"/>
                <a:ea typeface="Calibri"/>
                <a:cs typeface="Calibri"/>
                <a:sym typeface="Calibri"/>
              </a:rPr>
              <a:t> la minute </a:t>
            </a:r>
            <a:r>
              <a:rPr lang="en-US" sz="1200" b="0" i="0" u="none" strike="noStrike" cap="none" dirty="0" err="1">
                <a:solidFill>
                  <a:schemeClr val="dk1"/>
                </a:solidFill>
                <a:effectLst/>
                <a:latin typeface="Calibri"/>
                <a:ea typeface="Calibri"/>
                <a:cs typeface="Calibri"/>
                <a:sym typeface="Calibri"/>
              </a:rPr>
              <a:t>terminée</a:t>
            </a:r>
            <a:r>
              <a:rPr lang="en-US" sz="1200" b="0" i="0" u="none" strike="noStrike" cap="none" dirty="0">
                <a:solidFill>
                  <a:schemeClr val="dk1"/>
                </a:solidFill>
                <a:effectLst/>
                <a:latin typeface="Calibri"/>
                <a:ea typeface="Calibri"/>
                <a:cs typeface="Calibri"/>
                <a:sym typeface="Calibri"/>
              </a:rPr>
              <a:t>, les </a:t>
            </a:r>
            <a:r>
              <a:rPr lang="en-US" sz="1200" b="0" i="0" u="none" strike="noStrike" cap="none" dirty="0" err="1">
                <a:solidFill>
                  <a:schemeClr val="dk1"/>
                </a:solidFill>
                <a:effectLst/>
                <a:latin typeface="Calibri"/>
                <a:ea typeface="Calibri"/>
                <a:cs typeface="Calibri"/>
                <a:sym typeface="Calibri"/>
              </a:rPr>
              <a:t>élèves</a:t>
            </a:r>
            <a:r>
              <a:rPr lang="en-US" sz="1200" b="0" i="0" u="none" strike="noStrike" cap="none" dirty="0">
                <a:solidFill>
                  <a:schemeClr val="dk1"/>
                </a:solidFill>
                <a:effectLst/>
                <a:latin typeface="Calibri"/>
                <a:ea typeface="Calibri"/>
                <a:cs typeface="Calibri"/>
                <a:sym typeface="Calibri"/>
              </a:rPr>
              <a:t> </a:t>
            </a:r>
            <a:r>
              <a:rPr lang="en-US" sz="1200" b="0" i="0" u="none" strike="noStrike" cap="none" dirty="0" err="1">
                <a:solidFill>
                  <a:schemeClr val="dk1"/>
                </a:solidFill>
                <a:effectLst/>
                <a:latin typeface="Calibri"/>
                <a:ea typeface="Calibri"/>
                <a:cs typeface="Calibri"/>
                <a:sym typeface="Calibri"/>
              </a:rPr>
              <a:t>reprennent</a:t>
            </a:r>
            <a:r>
              <a:rPr lang="en-US" sz="1200" b="0" i="0" u="none" strike="noStrike" cap="none" dirty="0">
                <a:solidFill>
                  <a:schemeClr val="dk1"/>
                </a:solidFill>
                <a:effectLst/>
                <a:latin typeface="Calibri"/>
                <a:ea typeface="Calibri"/>
                <a:cs typeface="Calibri"/>
                <a:sym typeface="Calibri"/>
              </a:rPr>
              <a:t> </a:t>
            </a:r>
            <a:r>
              <a:rPr lang="en-US" sz="1200" b="0" i="0" u="none" strike="noStrike" cap="none" dirty="0" err="1">
                <a:solidFill>
                  <a:schemeClr val="dk1"/>
                </a:solidFill>
                <a:effectLst/>
                <a:latin typeface="Calibri"/>
                <a:ea typeface="Calibri"/>
                <a:cs typeface="Calibri"/>
                <a:sym typeface="Calibri"/>
              </a:rPr>
              <a:t>leur</a:t>
            </a:r>
            <a:r>
              <a:rPr lang="en-US" sz="1200" b="0" i="0" u="none" strike="noStrike" cap="none" dirty="0">
                <a:solidFill>
                  <a:schemeClr val="dk1"/>
                </a:solidFill>
                <a:effectLst/>
                <a:latin typeface="Calibri"/>
                <a:ea typeface="Calibri"/>
                <a:cs typeface="Calibri"/>
                <a:sym typeface="Calibri"/>
              </a:rPr>
              <a:t> crayon gris pour terminer </a:t>
            </a:r>
            <a:r>
              <a:rPr lang="en-US" sz="1200" b="0" i="0" u="none" strike="noStrike" cap="none" dirty="0" err="1">
                <a:solidFill>
                  <a:schemeClr val="dk1"/>
                </a:solidFill>
                <a:effectLst/>
                <a:latin typeface="Calibri"/>
                <a:ea typeface="Calibri"/>
                <a:cs typeface="Calibri"/>
                <a:sym typeface="Calibri"/>
              </a:rPr>
              <a:t>l’exercice</a:t>
            </a:r>
            <a:r>
              <a:rPr lang="en-US" sz="1200" b="0" i="0" u="none" strike="noStrike" cap="none" dirty="0">
                <a:solidFill>
                  <a:schemeClr val="dk1"/>
                </a:solidFill>
                <a:effectLst/>
                <a:latin typeface="Calibri"/>
                <a:ea typeface="Calibri"/>
                <a:cs typeface="Calibri"/>
                <a:sym typeface="Calibri"/>
              </a:rPr>
              <a:t> de fluence. Seuls les </a:t>
            </a:r>
            <a:r>
              <a:rPr lang="en-US" sz="1200" b="0" i="0" u="none" strike="noStrike" cap="none" dirty="0" err="1">
                <a:solidFill>
                  <a:schemeClr val="dk1"/>
                </a:solidFill>
                <a:effectLst/>
                <a:latin typeface="Calibri"/>
                <a:ea typeface="Calibri"/>
                <a:cs typeface="Calibri"/>
                <a:sym typeface="Calibri"/>
              </a:rPr>
              <a:t>résultats</a:t>
            </a:r>
            <a:r>
              <a:rPr lang="en-US" sz="1200" b="0" i="0" u="none" strike="noStrike" cap="none" dirty="0">
                <a:solidFill>
                  <a:schemeClr val="dk1"/>
                </a:solidFill>
                <a:effectLst/>
                <a:latin typeface="Calibri"/>
                <a:ea typeface="Calibri"/>
                <a:cs typeface="Calibri"/>
                <a:sym typeface="Calibri"/>
              </a:rPr>
              <a:t> </a:t>
            </a:r>
            <a:r>
              <a:rPr lang="en-US" sz="1200" b="0" i="0" u="none" strike="noStrike" cap="none" dirty="0" err="1">
                <a:solidFill>
                  <a:schemeClr val="dk1"/>
                </a:solidFill>
                <a:effectLst/>
                <a:latin typeface="Calibri"/>
                <a:ea typeface="Calibri"/>
                <a:cs typeface="Calibri"/>
                <a:sym typeface="Calibri"/>
              </a:rPr>
              <a:t>justes</a:t>
            </a:r>
            <a:r>
              <a:rPr lang="en-US" sz="1200" b="0" i="0" u="none" strike="noStrike" cap="none" dirty="0">
                <a:solidFill>
                  <a:schemeClr val="dk1"/>
                </a:solidFill>
                <a:effectLst/>
                <a:latin typeface="Calibri"/>
                <a:ea typeface="Calibri"/>
                <a:cs typeface="Calibri"/>
                <a:sym typeface="Calibri"/>
              </a:rPr>
              <a:t> </a:t>
            </a:r>
            <a:r>
              <a:rPr lang="en-US" sz="1200" b="0" i="0" u="none" strike="noStrike" cap="none" dirty="0" err="1">
                <a:solidFill>
                  <a:schemeClr val="dk1"/>
                </a:solidFill>
                <a:effectLst/>
                <a:latin typeface="Calibri"/>
                <a:ea typeface="Calibri"/>
                <a:cs typeface="Calibri"/>
                <a:sym typeface="Calibri"/>
              </a:rPr>
              <a:t>écrits</a:t>
            </a:r>
            <a:r>
              <a:rPr lang="en-US" sz="1200" b="0" i="0" u="none" strike="noStrike" cap="none" dirty="0">
                <a:solidFill>
                  <a:schemeClr val="dk1"/>
                </a:solidFill>
                <a:effectLst/>
                <a:latin typeface="Calibri"/>
                <a:ea typeface="Calibri"/>
                <a:cs typeface="Calibri"/>
                <a:sym typeface="Calibri"/>
              </a:rPr>
              <a:t> au </a:t>
            </a:r>
            <a:r>
              <a:rPr lang="en-US" sz="1200" b="0" i="0" u="none" strike="noStrike" cap="none" dirty="0" err="1">
                <a:solidFill>
                  <a:schemeClr val="dk1"/>
                </a:solidFill>
                <a:effectLst/>
                <a:latin typeface="Calibri"/>
                <a:ea typeface="Calibri"/>
                <a:cs typeface="Calibri"/>
                <a:sym typeface="Calibri"/>
              </a:rPr>
              <a:t>stylo</a:t>
            </a:r>
            <a:r>
              <a:rPr lang="en-US" sz="1200" b="0" i="0" u="none" strike="noStrike" cap="none" dirty="0">
                <a:solidFill>
                  <a:schemeClr val="dk1"/>
                </a:solidFill>
                <a:effectLst/>
                <a:latin typeface="Calibri"/>
                <a:ea typeface="Calibri"/>
                <a:cs typeface="Calibri"/>
                <a:sym typeface="Calibri"/>
              </a:rPr>
              <a:t> bleu </a:t>
            </a:r>
            <a:r>
              <a:rPr lang="en-US" sz="1200" b="0" i="0" u="none" strike="noStrike" cap="none" dirty="0" err="1">
                <a:solidFill>
                  <a:schemeClr val="dk1"/>
                </a:solidFill>
                <a:effectLst/>
                <a:latin typeface="Calibri"/>
                <a:ea typeface="Calibri"/>
                <a:cs typeface="Calibri"/>
                <a:sym typeface="Calibri"/>
              </a:rPr>
              <a:t>seront</a:t>
            </a:r>
            <a:r>
              <a:rPr lang="en-US" sz="1200" b="0" i="0" u="none" strike="noStrike" cap="none" dirty="0">
                <a:solidFill>
                  <a:schemeClr val="dk1"/>
                </a:solidFill>
                <a:effectLst/>
                <a:latin typeface="Calibri"/>
                <a:ea typeface="Calibri"/>
                <a:cs typeface="Calibri"/>
                <a:sym typeface="Calibri"/>
              </a:rPr>
              <a:t> </a:t>
            </a:r>
            <a:r>
              <a:rPr lang="en-US" sz="1200" b="0" i="0" u="none" strike="noStrike" cap="none" dirty="0" err="1">
                <a:solidFill>
                  <a:schemeClr val="dk1"/>
                </a:solidFill>
                <a:effectLst/>
                <a:latin typeface="Calibri"/>
                <a:ea typeface="Calibri"/>
                <a:cs typeface="Calibri"/>
                <a:sym typeface="Calibri"/>
              </a:rPr>
              <a:t>comptabilisés</a:t>
            </a:r>
            <a:r>
              <a:rPr lang="en-US" sz="1200" b="0" i="0" u="none" strike="noStrike" cap="none" dirty="0">
                <a:solidFill>
                  <a:schemeClr val="dk1"/>
                </a:solidFill>
                <a:effectLst/>
                <a:latin typeface="Calibri"/>
                <a:ea typeface="Calibri"/>
                <a:cs typeface="Calibri"/>
                <a:sym typeface="Calibri"/>
              </a:rPr>
              <a:t> pour le score de fluence de </a:t>
            </a:r>
            <a:r>
              <a:rPr lang="en-US" sz="1200" b="0" i="0" u="none" strike="noStrike" cap="none" dirty="0" err="1">
                <a:solidFill>
                  <a:schemeClr val="dk1"/>
                </a:solidFill>
                <a:effectLst/>
                <a:latin typeface="Calibri"/>
                <a:ea typeface="Calibri"/>
                <a:cs typeface="Calibri"/>
                <a:sym typeface="Calibri"/>
              </a:rPr>
              <a:t>calcul</a:t>
            </a:r>
            <a:r>
              <a:rPr lang="en-US" sz="1200" b="0" i="0" u="none" strike="noStrike" cap="none" dirty="0">
                <a:solidFill>
                  <a:schemeClr val="dk1"/>
                </a:solidFill>
                <a:effectLst/>
                <a:latin typeface="Calibri"/>
                <a:ea typeface="Calibri"/>
                <a:cs typeface="Calibri"/>
                <a:sym typeface="Calibri"/>
              </a:rPr>
              <a:t>. Les </a:t>
            </a:r>
            <a:r>
              <a:rPr lang="en-US" sz="1200" b="0" i="0" u="none" strike="noStrike" cap="none" dirty="0" err="1">
                <a:solidFill>
                  <a:schemeClr val="dk1"/>
                </a:solidFill>
                <a:effectLst/>
                <a:latin typeface="Calibri"/>
                <a:ea typeface="Calibri"/>
                <a:cs typeface="Calibri"/>
                <a:sym typeface="Calibri"/>
              </a:rPr>
              <a:t>élèves</a:t>
            </a:r>
            <a:r>
              <a:rPr lang="en-US" sz="1200" b="0" i="0" u="none" strike="noStrike" cap="none" dirty="0">
                <a:solidFill>
                  <a:schemeClr val="dk1"/>
                </a:solidFill>
                <a:effectLst/>
                <a:latin typeface="Calibri"/>
                <a:ea typeface="Calibri"/>
                <a:cs typeface="Calibri"/>
                <a:sym typeface="Calibri"/>
              </a:rPr>
              <a:t> </a:t>
            </a:r>
            <a:r>
              <a:rPr lang="en-US" sz="1200" b="0" i="0" u="none" strike="noStrike" cap="none" dirty="0" err="1">
                <a:solidFill>
                  <a:schemeClr val="dk1"/>
                </a:solidFill>
                <a:effectLst/>
                <a:latin typeface="Calibri"/>
                <a:ea typeface="Calibri"/>
                <a:cs typeface="Calibri"/>
                <a:sym typeface="Calibri"/>
              </a:rPr>
              <a:t>poursuivent</a:t>
            </a:r>
            <a:r>
              <a:rPr lang="en-US" sz="1200" b="0" i="0" u="none" strike="noStrike" cap="none" dirty="0">
                <a:solidFill>
                  <a:schemeClr val="dk1"/>
                </a:solidFill>
                <a:effectLst/>
                <a:latin typeface="Calibri"/>
                <a:ea typeface="Calibri"/>
                <a:cs typeface="Calibri"/>
                <a:sym typeface="Calibri"/>
              </a:rPr>
              <a:t> ensuite la fiche </a:t>
            </a:r>
            <a:r>
              <a:rPr lang="en-US" sz="1200" b="0" i="0" u="none" strike="noStrike" cap="none" dirty="0" err="1">
                <a:solidFill>
                  <a:schemeClr val="dk1"/>
                </a:solidFill>
                <a:effectLst/>
                <a:latin typeface="Calibri"/>
                <a:ea typeface="Calibri"/>
                <a:cs typeface="Calibri"/>
                <a:sym typeface="Calibri"/>
              </a:rPr>
              <a:t>durant</a:t>
            </a:r>
            <a:r>
              <a:rPr lang="en-US" sz="1200" b="0" i="0" u="none" strike="noStrike" cap="none" dirty="0">
                <a:solidFill>
                  <a:schemeClr val="dk1"/>
                </a:solidFill>
                <a:effectLst/>
                <a:latin typeface="Calibri"/>
                <a:ea typeface="Calibri"/>
                <a:cs typeface="Calibri"/>
                <a:sym typeface="Calibri"/>
              </a:rPr>
              <a:t> les minutes </a:t>
            </a:r>
            <a:r>
              <a:rPr lang="en-US" sz="1200" b="0" i="0" u="none" strike="noStrike" cap="none" dirty="0" err="1">
                <a:solidFill>
                  <a:schemeClr val="dk1"/>
                </a:solidFill>
                <a:effectLst/>
                <a:latin typeface="Calibri"/>
                <a:ea typeface="Calibri"/>
                <a:cs typeface="Calibri"/>
                <a:sym typeface="Calibri"/>
              </a:rPr>
              <a:t>restantes</a:t>
            </a:r>
            <a:r>
              <a:rPr lang="en-US" sz="1200" b="0" i="0" u="none" strike="noStrike" cap="none" dirty="0">
                <a:solidFill>
                  <a:schemeClr val="dk1"/>
                </a:solidFill>
                <a:effectLst/>
                <a:latin typeface="Calibri"/>
                <a:ea typeface="Calibri"/>
                <a:cs typeface="Calibri"/>
                <a:sym typeface="Calibri"/>
              </a:rPr>
              <a:t> de la séance. </a:t>
            </a:r>
            <a:r>
              <a:rPr lang="fr-FR" sz="1200" b="0" i="0" u="none" strike="noStrike" cap="none" dirty="0">
                <a:solidFill>
                  <a:schemeClr val="dk1"/>
                </a:solidFill>
                <a:effectLst/>
                <a:latin typeface="Calibri"/>
                <a:ea typeface="Calibri"/>
                <a:cs typeface="Calibri"/>
                <a:sym typeface="Calibri"/>
              </a:rPr>
              <a:t>​</a:t>
            </a:r>
          </a:p>
          <a:p>
            <a:pPr marL="0" rtl="0" fontAlgn="base"/>
            <a:r>
              <a:rPr lang="en-US" sz="1200" b="0" i="0" u="none" strike="noStrike" cap="none" dirty="0">
                <a:solidFill>
                  <a:schemeClr val="dk1"/>
                </a:solidFill>
                <a:effectLst/>
                <a:latin typeface="Calibri"/>
                <a:ea typeface="Calibri"/>
                <a:cs typeface="Calibri"/>
                <a:sym typeface="Calibri"/>
              </a:rPr>
              <a:t>​</a:t>
            </a:r>
          </a:p>
          <a:p>
            <a:pPr marL="0" lvl="0" indent="0" algn="l" rtl="0">
              <a:spcBef>
                <a:spcPts val="0"/>
              </a:spcBef>
              <a:spcAft>
                <a:spcPts val="0"/>
              </a:spcAft>
              <a:buNone/>
            </a:pPr>
            <a:endParaRPr dirty="0"/>
          </a:p>
        </p:txBody>
      </p:sp>
      <p:sp>
        <p:nvSpPr>
          <p:cNvPr id="370" name="Google Shape;370;p30:notes">
            <a:extLst>
              <a:ext uri="{FF2B5EF4-FFF2-40B4-BE49-F238E27FC236}">
                <a16:creationId xmlns:a16="http://schemas.microsoft.com/office/drawing/2014/main" id="{6EFD37A0-43AC-D6BF-14FB-E98FD806A7CB}"/>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486541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latin typeface="Calibri"/>
                <a:ea typeface="Calibri"/>
                <a:cs typeface="Calibri"/>
                <a:sym typeface="Calibri"/>
              </a:rPr>
              <a:t>18</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9296776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latin typeface="Calibri"/>
                <a:ea typeface="Calibri"/>
                <a:cs typeface="Calibri"/>
                <a:sym typeface="Calibri"/>
              </a:rPr>
              <a:t>19</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2415978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1" dirty="0"/>
              <a:t>Vous allez d’abord calculer des sommes et des différences. Vous pouvez utiliser un résultat que vous connaissez par cœur ou encore calculer en raisonnant sur les unités de numération, c’est-à-dire milliers, centaines, dizaines et unités.</a:t>
            </a:r>
            <a:endParaRPr i="1" dirty="0"/>
          </a:p>
        </p:txBody>
      </p:sp>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fr-FR"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2</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latin typeface="Calibri"/>
                <a:ea typeface="Calibri"/>
                <a:cs typeface="Calibri"/>
                <a:sym typeface="Calibri"/>
              </a:rPr>
              <a:t>20</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5803320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6" name="Google Shape;376;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dirty="0"/>
          </a:p>
        </p:txBody>
      </p:sp>
      <p:sp>
        <p:nvSpPr>
          <p:cNvPr id="377" name="Google Shape;377;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fr-FR"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21</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2" name="Google Shape;382;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3" name="Google Shape;153;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FR" b="1" dirty="0"/>
              <a:t>Réponse attendue </a:t>
            </a:r>
            <a:r>
              <a:rPr lang="fr-FR" b="0" dirty="0"/>
              <a:t>:</a:t>
            </a:r>
            <a:r>
              <a:rPr lang="fr-FR" b="1" dirty="0"/>
              <a:t> </a:t>
            </a:r>
            <a:r>
              <a:rPr lang="fr-FR" b="0" dirty="0"/>
              <a:t>3</a:t>
            </a:r>
            <a:r>
              <a:rPr lang="fr-FR" i="1" dirty="0"/>
              <a:t> </a:t>
            </a:r>
            <a:r>
              <a:rPr lang="fr-FR" b="0" dirty="0"/>
              <a:t>928.</a:t>
            </a:r>
            <a:endParaRPr b="0" dirty="0"/>
          </a:p>
          <a:p>
            <a:pPr marL="0" lvl="0" indent="0" algn="l" rtl="0">
              <a:spcBef>
                <a:spcPts val="0"/>
              </a:spcBef>
              <a:spcAft>
                <a:spcPts val="0"/>
              </a:spcAft>
              <a:buNone/>
            </a:pPr>
            <a:r>
              <a:rPr lang="fr-FR" dirty="0"/>
              <a:t>Ici, le franchissement du millier représente une difficulté</a:t>
            </a:r>
            <a:r>
              <a:rPr lang="fr-FR" i="1" dirty="0"/>
              <a:t> </a:t>
            </a:r>
            <a:r>
              <a:rPr lang="fr-FR" dirty="0"/>
              <a:t>: il faut raisonner en nombres de centaines car on enlève seulement des centaines. Dans 4</a:t>
            </a:r>
            <a:r>
              <a:rPr lang="fr-FR" i="1" dirty="0"/>
              <a:t> </a:t>
            </a:r>
            <a:r>
              <a:rPr lang="fr-FR" dirty="0"/>
              <a:t>628, il y a 46 centaines. On enlève 700, donc 7 centaines, donc 46</a:t>
            </a:r>
            <a:r>
              <a:rPr lang="fr-FR" i="1" dirty="0"/>
              <a:t> </a:t>
            </a:r>
            <a:r>
              <a:rPr lang="fr-FR" dirty="0"/>
              <a:t>–</a:t>
            </a:r>
            <a:r>
              <a:rPr lang="fr-FR" i="1" dirty="0"/>
              <a:t> </a:t>
            </a:r>
            <a:r>
              <a:rPr lang="fr-FR" dirty="0"/>
              <a:t>7</a:t>
            </a:r>
            <a:r>
              <a:rPr lang="fr-FR" i="1" dirty="0"/>
              <a:t> </a:t>
            </a:r>
            <a:r>
              <a:rPr lang="fr-FR" dirty="0"/>
              <a:t>=</a:t>
            </a:r>
            <a:r>
              <a:rPr lang="fr-FR" i="1" dirty="0"/>
              <a:t> </a:t>
            </a:r>
            <a:r>
              <a:rPr lang="fr-FR" dirty="0"/>
              <a:t>39. Il reste donc 39 centaines. Et le chiffre des dizaines et des unités restantes ne change pas. On a donc 39c</a:t>
            </a:r>
            <a:r>
              <a:rPr lang="fr-FR" i="1" dirty="0"/>
              <a:t> </a:t>
            </a:r>
            <a:r>
              <a:rPr lang="fr-FR" dirty="0"/>
              <a:t>2d</a:t>
            </a:r>
            <a:r>
              <a:rPr lang="fr-FR" i="1" dirty="0"/>
              <a:t> </a:t>
            </a:r>
            <a:r>
              <a:rPr lang="fr-FR" dirty="0"/>
              <a:t>8u c’est le nombre 3</a:t>
            </a:r>
            <a:r>
              <a:rPr lang="fr-FR" i="1" dirty="0"/>
              <a:t> </a:t>
            </a:r>
            <a:r>
              <a:rPr lang="fr-FR" dirty="0"/>
              <a:t>928. </a:t>
            </a:r>
            <a:endParaRPr lang="fr-FR" i="1" dirty="0"/>
          </a:p>
        </p:txBody>
      </p:sp>
      <p:sp>
        <p:nvSpPr>
          <p:cNvPr id="154" name="Google Shape;154;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p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7" name="Google Shape;127;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dirty="0"/>
              <a:t>Réponse attendue </a:t>
            </a:r>
            <a:r>
              <a:rPr lang="fr-FR" b="0" dirty="0"/>
              <a:t>:</a:t>
            </a:r>
            <a:r>
              <a:rPr lang="fr-FR" b="1" dirty="0"/>
              <a:t> </a:t>
            </a:r>
            <a:r>
              <a:rPr lang="fr-FR" b="0" dirty="0"/>
              <a:t>7</a:t>
            </a:r>
            <a:r>
              <a:rPr lang="fr-FR" i="1" dirty="0"/>
              <a:t> </a:t>
            </a:r>
            <a:r>
              <a:rPr lang="fr-FR" b="0" dirty="0"/>
              <a:t>044.</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dirty="0"/>
              <a:t>Le franchissement du millier représente une difficulté. </a:t>
            </a:r>
            <a:endParaRPr b="0" dirty="0"/>
          </a:p>
          <a:p>
            <a:pPr marL="0" lvl="0" indent="0" algn="l" rtl="0">
              <a:spcBef>
                <a:spcPts val="0"/>
              </a:spcBef>
              <a:spcAft>
                <a:spcPts val="0"/>
              </a:spcAft>
              <a:buNone/>
            </a:pPr>
            <a:r>
              <a:rPr lang="fr-FR" dirty="0"/>
              <a:t>Laisser un court temps de recherche, puis faire verbaliser leurs procédures par les élèves.</a:t>
            </a:r>
          </a:p>
          <a:p>
            <a:pPr marL="0" lvl="0" indent="0" algn="l" rtl="0">
              <a:spcBef>
                <a:spcPts val="0"/>
              </a:spcBef>
              <a:spcAft>
                <a:spcPts val="0"/>
              </a:spcAft>
              <a:buFont typeface="Arial" panose="020B0604020202020204" pitchFamily="34" charset="0"/>
              <a:buNone/>
            </a:pPr>
            <a:r>
              <a:rPr lang="fr-FR" i="1" dirty="0"/>
              <a:t>• Ajouter 299, c’est ajouter 300 – 1. On peut donc calculer 6 745 + 300 = 7 045, puis enlever 1, ce qui fait 7 045 – 1 = 7 044. </a:t>
            </a:r>
          </a:p>
          <a:p>
            <a:pPr marL="0" lvl="0" indent="0" algn="l" rtl="0">
              <a:spcBef>
                <a:spcPts val="0"/>
              </a:spcBef>
              <a:spcAft>
                <a:spcPts val="0"/>
              </a:spcAft>
              <a:buFont typeface="Arial" panose="020B0604020202020204" pitchFamily="34" charset="0"/>
              <a:buNone/>
            </a:pPr>
            <a:r>
              <a:rPr lang="fr-FR" i="0" dirty="0"/>
              <a:t>Pour les élèves qui auraient du mal à ajouter 300 en franchissant le millier, on peut essayer de les faire raisonner en nombre de centaines. 67 centaines + 3 centaines = 70</a:t>
            </a:r>
            <a:r>
              <a:rPr lang="fr-FR" i="1" dirty="0"/>
              <a:t> </a:t>
            </a:r>
            <a:r>
              <a:rPr lang="fr-FR" i="0" dirty="0"/>
              <a:t>centaines. </a:t>
            </a:r>
            <a:endParaRPr lang="fr-FR" i="1" dirty="0"/>
          </a:p>
        </p:txBody>
      </p:sp>
      <p:sp>
        <p:nvSpPr>
          <p:cNvPr id="128" name="Google Shape;128;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p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6" name="Google Shape;166;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FR" b="1" dirty="0"/>
              <a:t>Réponse attendue </a:t>
            </a:r>
            <a:r>
              <a:rPr lang="fr-FR" b="0" dirty="0"/>
              <a:t>:</a:t>
            </a:r>
            <a:r>
              <a:rPr lang="fr-FR" b="1" dirty="0"/>
              <a:t> </a:t>
            </a:r>
            <a:r>
              <a:rPr lang="fr-FR" b="0" dirty="0"/>
              <a:t>9</a:t>
            </a:r>
            <a:r>
              <a:rPr lang="fr-FR" i="1" dirty="0"/>
              <a:t> </a:t>
            </a:r>
            <a:r>
              <a:rPr lang="fr-FR" b="0" dirty="0"/>
              <a:t>211.</a:t>
            </a:r>
          </a:p>
          <a:p>
            <a:pPr marL="0" marR="0" lvl="0" indent="0" algn="l" rtl="0">
              <a:lnSpc>
                <a:spcPct val="100000"/>
              </a:lnSpc>
              <a:spcBef>
                <a:spcPts val="0"/>
              </a:spcBef>
              <a:spcAft>
                <a:spcPts val="0"/>
              </a:spcAft>
              <a:buClr>
                <a:schemeClr val="dk1"/>
              </a:buClr>
              <a:buSzPts val="1200"/>
              <a:buFont typeface="Calibri"/>
              <a:buNone/>
            </a:pPr>
            <a:r>
              <a:rPr lang="fr-FR" b="0" i="1" dirty="0"/>
              <a:t>En observant le calcul proposé, on se rend compte qu’il n’y a pas de retenue car les chiffres du nombre que l’on soustrait sont tous inférieurs à ceux du même rang du nombre de départ. On enlève 3 centaines donc 5</a:t>
            </a:r>
            <a:r>
              <a:rPr lang="fr-FR" i="1" dirty="0"/>
              <a:t> </a:t>
            </a:r>
            <a:r>
              <a:rPr lang="fr-FR" b="0" i="1" dirty="0"/>
              <a:t>–</a:t>
            </a:r>
            <a:r>
              <a:rPr lang="fr-FR" i="1" dirty="0"/>
              <a:t> </a:t>
            </a:r>
            <a:r>
              <a:rPr lang="fr-FR" b="0" i="1" dirty="0"/>
              <a:t>3</a:t>
            </a:r>
            <a:r>
              <a:rPr lang="fr-FR" i="1" dirty="0"/>
              <a:t> </a:t>
            </a:r>
            <a:r>
              <a:rPr lang="fr-FR" b="0" i="1" dirty="0"/>
              <a:t>=</a:t>
            </a:r>
            <a:r>
              <a:rPr lang="fr-FR" i="1" dirty="0"/>
              <a:t> </a:t>
            </a:r>
            <a:r>
              <a:rPr lang="fr-FR" b="0" i="1" dirty="0"/>
              <a:t>2 centaines. Puis, on enlève 6 dizaines. 7</a:t>
            </a:r>
            <a:r>
              <a:rPr lang="fr-FR" i="1" dirty="0"/>
              <a:t> </a:t>
            </a:r>
            <a:r>
              <a:rPr lang="fr-FR" b="0" i="1" dirty="0"/>
              <a:t>–</a:t>
            </a:r>
            <a:r>
              <a:rPr lang="fr-FR" i="1" dirty="0"/>
              <a:t> </a:t>
            </a:r>
            <a:r>
              <a:rPr lang="fr-FR" b="0" i="1" dirty="0"/>
              <a:t>6</a:t>
            </a:r>
            <a:r>
              <a:rPr lang="fr-FR" i="1" dirty="0"/>
              <a:t> </a:t>
            </a:r>
            <a:r>
              <a:rPr lang="fr-FR" b="0" i="1" dirty="0"/>
              <a:t>=</a:t>
            </a:r>
            <a:r>
              <a:rPr lang="fr-FR" i="1" dirty="0"/>
              <a:t> </a:t>
            </a:r>
            <a:r>
              <a:rPr lang="fr-FR" b="0" i="1" dirty="0"/>
              <a:t>1. Nous avons donc 9m</a:t>
            </a:r>
            <a:r>
              <a:rPr lang="fr-FR" i="1" dirty="0"/>
              <a:t> </a:t>
            </a:r>
            <a:r>
              <a:rPr lang="fr-FR" b="0" i="1" dirty="0"/>
              <a:t>2c</a:t>
            </a:r>
            <a:r>
              <a:rPr lang="fr-FR" i="1" dirty="0"/>
              <a:t> </a:t>
            </a:r>
            <a:r>
              <a:rPr lang="fr-FR" b="0" i="1" dirty="0"/>
              <a:t>1d</a:t>
            </a:r>
            <a:r>
              <a:rPr lang="fr-FR" i="1" dirty="0"/>
              <a:t> </a:t>
            </a:r>
            <a:r>
              <a:rPr lang="fr-FR" b="0" i="1" dirty="0"/>
              <a:t>1u, c’est le nombre 9</a:t>
            </a:r>
            <a:r>
              <a:rPr lang="fr-FR" i="1" dirty="0"/>
              <a:t> </a:t>
            </a:r>
            <a:r>
              <a:rPr lang="fr-FR" b="0" i="1" dirty="0"/>
              <a:t>211. </a:t>
            </a:r>
            <a:endParaRPr b="0" i="1" dirty="0"/>
          </a:p>
        </p:txBody>
      </p:sp>
      <p:sp>
        <p:nvSpPr>
          <p:cNvPr id="167" name="Google Shape;167;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0" name="Google Shape;140;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dirty="0"/>
              <a:t>Réponse attendue </a:t>
            </a:r>
            <a:r>
              <a:rPr lang="fr-FR" b="0" dirty="0"/>
              <a:t>:</a:t>
            </a:r>
            <a:r>
              <a:rPr lang="fr-FR" b="1" dirty="0"/>
              <a:t> </a:t>
            </a:r>
            <a:r>
              <a:rPr lang="fr-FR" b="0" dirty="0"/>
              <a:t>1</a:t>
            </a:r>
            <a:r>
              <a:rPr lang="fr-FR" i="1" dirty="0"/>
              <a:t> </a:t>
            </a:r>
            <a:r>
              <a:rPr lang="fr-FR" b="0" dirty="0"/>
              <a:t>883.</a:t>
            </a:r>
          </a:p>
          <a:p>
            <a:pPr marL="0" indent="0"/>
            <a:r>
              <a:rPr lang="fr-FR" i="1" dirty="0"/>
              <a:t>Ici, on ajoute des centaines, dizaines et unités restantes. Pour les unités restantes, on a 2 + 1 = 3, au niveau des dizaines 0 + 8 = 8 et pour les centaines 3 + 5 = 8. Les milliers ne changent pas. Ce qui donne comme résultat : 1 883. Ici, le calcul </a:t>
            </a:r>
            <a:r>
              <a:rPr lang="fr-FR" i="1" u="none" dirty="0"/>
              <a:t>ne comporte pas de retenue.</a:t>
            </a:r>
            <a:endParaRPr i="1" u="none" dirty="0"/>
          </a:p>
        </p:txBody>
      </p:sp>
      <p:sp>
        <p:nvSpPr>
          <p:cNvPr id="141" name="Google Shape;141;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p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9" name="Google Shape;179;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FR" i="1" dirty="0"/>
              <a:t>On va maintenant compléter des additions et des soustractions, c’est-à-dire compléter des opérations à trous. </a:t>
            </a:r>
            <a:r>
              <a:rPr lang="fr-FR" sz="1200" i="1" dirty="0">
                <a:latin typeface="Calibri"/>
                <a:ea typeface="Calibri"/>
                <a:cs typeface="Calibri"/>
                <a:sym typeface="Calibri"/>
              </a:rPr>
              <a:t>On peut utiliser des résultats que l'on connait par cœur, s'appuyer sur ses connaissances des milliers, centaines, dizaines et unités restantes ou encore utiliser le lien addition/soustraction.</a:t>
            </a:r>
            <a:endParaRPr dirty="0"/>
          </a:p>
          <a:p>
            <a:pPr marL="0" lvl="0" indent="0" algn="l" rtl="0">
              <a:spcBef>
                <a:spcPts val="0"/>
              </a:spcBef>
              <a:spcAft>
                <a:spcPts val="0"/>
              </a:spcAft>
              <a:buNone/>
            </a:pPr>
            <a:endParaRPr dirty="0"/>
          </a:p>
        </p:txBody>
      </p:sp>
      <p:sp>
        <p:nvSpPr>
          <p:cNvPr id="180" name="Google Shape;180;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p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0" name="Google Shape;190;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i="1" dirty="0"/>
              <a:t>2 856 + combien = 7 856 ? </a:t>
            </a:r>
            <a:r>
              <a:rPr lang="fr-FR" dirty="0"/>
              <a:t> </a:t>
            </a: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b="1" dirty="0"/>
              <a:t>Réponse attendue</a:t>
            </a:r>
            <a:r>
              <a:rPr lang="fr-FR" i="1" dirty="0"/>
              <a:t> </a:t>
            </a:r>
            <a:r>
              <a:rPr lang="fr-FR" b="0" dirty="0"/>
              <a:t>:</a:t>
            </a:r>
            <a:r>
              <a:rPr lang="fr-FR" b="1" dirty="0"/>
              <a:t> </a:t>
            </a:r>
            <a:r>
              <a:rPr lang="fr-FR" b="0" dirty="0"/>
              <a:t>5</a:t>
            </a:r>
            <a:r>
              <a:rPr lang="fr-FR" i="1" dirty="0"/>
              <a:t> </a:t>
            </a:r>
            <a:r>
              <a:rPr lang="fr-FR" b="0" dirty="0"/>
              <a:t>000.</a:t>
            </a: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dirty="0"/>
              <a:t>Laisser un court temps de recherche, puis faire verbaliser les procédures par les élèves.</a:t>
            </a:r>
          </a:p>
          <a:p>
            <a:pPr marL="0" lvl="0" indent="0" algn="l" rtl="0">
              <a:spcBef>
                <a:spcPts val="0"/>
              </a:spcBef>
              <a:spcAft>
                <a:spcPts val="0"/>
              </a:spcAft>
              <a:buNone/>
            </a:pPr>
            <a:r>
              <a:rPr lang="fr-FR" i="1" dirty="0"/>
              <a:t>On se rend compte que seul le chiffre des milliers a changé donc on a seulement ajouté des cubes milliers. 2m + … = 7m, je sais par cœur que 2 + 5 = 7, on a donc ajouté 5 milliers. Les autres chiffres ne changent pas. </a:t>
            </a:r>
            <a:endParaRPr i="1" dirty="0"/>
          </a:p>
        </p:txBody>
      </p:sp>
      <p:sp>
        <p:nvSpPr>
          <p:cNvPr id="191" name="Google Shape;191;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p1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4" name="Google Shape;214;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FR" b="1" dirty="0"/>
              <a:t>Réponse attendue </a:t>
            </a:r>
            <a:r>
              <a:rPr lang="fr-FR" b="0" dirty="0"/>
              <a:t>:</a:t>
            </a:r>
            <a:r>
              <a:rPr lang="fr-FR" b="1" dirty="0"/>
              <a:t> </a:t>
            </a:r>
            <a:r>
              <a:rPr lang="fr-FR" b="0" dirty="0"/>
              <a:t>4</a:t>
            </a:r>
            <a:r>
              <a:rPr lang="fr-FR" i="1" dirty="0"/>
              <a:t> </a:t>
            </a:r>
            <a:r>
              <a:rPr lang="fr-FR" b="0" dirty="0"/>
              <a:t>723.</a:t>
            </a:r>
          </a:p>
          <a:p>
            <a:pPr marL="0" marR="0" lvl="0" indent="0" algn="l" rtl="0">
              <a:lnSpc>
                <a:spcPct val="100000"/>
              </a:lnSpc>
              <a:spcBef>
                <a:spcPts val="0"/>
              </a:spcBef>
              <a:spcAft>
                <a:spcPts val="0"/>
              </a:spcAft>
              <a:buClr>
                <a:schemeClr val="dk1"/>
              </a:buClr>
              <a:buSzPts val="1200"/>
              <a:buFont typeface="Calibri"/>
              <a:buNone/>
            </a:pPr>
            <a:r>
              <a:rPr lang="fr-FR" b="0" i="1" dirty="0"/>
              <a:t>En observant le calcul, on voit qu’il ne reste qu’un millier. Il faut donc enlever toutes les centaines restantes, dizaines restantes et unités restantes. On arrive ainsi à 5</a:t>
            </a:r>
            <a:r>
              <a:rPr lang="fr-FR" i="1" dirty="0"/>
              <a:t> </a:t>
            </a:r>
            <a:r>
              <a:rPr lang="fr-FR" b="0" i="1" dirty="0"/>
              <a:t>000. Puis, pour passer à 1</a:t>
            </a:r>
            <a:r>
              <a:rPr lang="fr-FR" i="1" dirty="0"/>
              <a:t> </a:t>
            </a:r>
            <a:r>
              <a:rPr lang="fr-FR" b="0" i="1" dirty="0"/>
              <a:t>000, on enlève 4 milliers. On a donc enlevé 723 puis 4</a:t>
            </a:r>
            <a:r>
              <a:rPr lang="fr-FR" i="1" dirty="0"/>
              <a:t> </a:t>
            </a:r>
            <a:r>
              <a:rPr lang="fr-FR" b="0" i="1" dirty="0"/>
              <a:t>000. Au total, on a enlevé 4</a:t>
            </a:r>
            <a:r>
              <a:rPr lang="fr-FR" i="1" dirty="0"/>
              <a:t> </a:t>
            </a:r>
            <a:r>
              <a:rPr lang="fr-FR" b="0" i="1" dirty="0"/>
              <a:t>723. </a:t>
            </a:r>
            <a:endParaRPr i="1" dirty="0"/>
          </a:p>
        </p:txBody>
      </p:sp>
      <p:sp>
        <p:nvSpPr>
          <p:cNvPr id="215" name="Google Shape;215;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3" name="Image 2" descr="Une image contenant texte, graphisme, capture d’écran, jeune enfant&#10;&#10;Le contenu généré par l’IA peut être incorrect.">
            <a:extLst>
              <a:ext uri="{FF2B5EF4-FFF2-40B4-BE49-F238E27FC236}">
                <a16:creationId xmlns:a16="http://schemas.microsoft.com/office/drawing/2014/main" id="{3312F75D-4240-820A-91D6-33DCF02D5C93}"/>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17" name="Google Shape;17;p34"/>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chemeClr val="lt1"/>
                </a:solidFill>
                <a:latin typeface="Verdana"/>
                <a:ea typeface="Verdana"/>
                <a:cs typeface="Verdana"/>
                <a:sym typeface="Verdana"/>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rgbClr val="000000"/>
              </a:buClr>
              <a:buSzPts val="2000"/>
              <a:buFont typeface="Arial"/>
              <a:buNone/>
            </a:pPr>
            <a:r>
              <a:rPr lang="fr-FR" sz="2000" b="0" i="0" u="none" strike="noStrike" cap="none">
                <a:solidFill>
                  <a:schemeClr val="lt1"/>
                </a:solidFill>
                <a:latin typeface="Verdana"/>
                <a:ea typeface="Verdana"/>
                <a:cs typeface="Verdana"/>
                <a:sym typeface="Verdana"/>
              </a:rPr>
              <a:t>Réservé à la vidéoprojection</a:t>
            </a:r>
            <a:endParaRPr sz="2000" b="0" i="0" u="none" strike="noStrike" cap="none">
              <a:solidFill>
                <a:schemeClr val="lt1"/>
              </a:solidFill>
              <a:latin typeface="Verdana"/>
              <a:ea typeface="Verdana"/>
              <a:cs typeface="Verdana"/>
              <a:sym typeface="Verdana"/>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71"/>
        <p:cNvGrpSpPr/>
        <p:nvPr/>
      </p:nvGrpSpPr>
      <p:grpSpPr>
        <a:xfrm>
          <a:off x="0" y="0"/>
          <a:ext cx="0" cy="0"/>
          <a:chOff x="0" y="0"/>
          <a:chExt cx="0" cy="0"/>
        </a:xfrm>
      </p:grpSpPr>
      <p:sp>
        <p:nvSpPr>
          <p:cNvPr id="72" name="Google Shape;72;p40"/>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3" name="Google Shape;73;p40"/>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4" name="Google Shape;74;p40"/>
          <p:cNvSpPr txBox="1">
            <a:spLocks noGrp="1"/>
          </p:cNvSpPr>
          <p:nvPr>
            <p:ph type="title" hasCustomPrompt="1"/>
          </p:nvPr>
        </p:nvSpPr>
        <p:spPr>
          <a:xfrm>
            <a:off x="57150" y="0"/>
            <a:ext cx="3886200" cy="476672"/>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Exercice des champions</a:t>
            </a:r>
            <a:endParaRPr dirty="0"/>
          </a:p>
        </p:txBody>
      </p:sp>
    </p:spTree>
    <p:extLst>
      <p:ext uri="{BB962C8B-B14F-4D97-AF65-F5344CB8AC3E}">
        <p14:creationId xmlns:p14="http://schemas.microsoft.com/office/powerpoint/2010/main" val="12303347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92"/>
        <p:cNvGrpSpPr/>
        <p:nvPr/>
      </p:nvGrpSpPr>
      <p:grpSpPr>
        <a:xfrm>
          <a:off x="0" y="0"/>
          <a:ext cx="0" cy="0"/>
          <a:chOff x="0" y="0"/>
          <a:chExt cx="0" cy="0"/>
        </a:xfrm>
      </p:grpSpPr>
      <p:sp>
        <p:nvSpPr>
          <p:cNvPr id="93" name="Google Shape;93;p42"/>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4" name="Google Shape;94;p42"/>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5" name="Google Shape;95;p42"/>
          <p:cNvSpPr txBox="1">
            <a:spLocks noGrp="1"/>
          </p:cNvSpPr>
          <p:nvPr>
            <p:ph type="title" hasCustomPrompt="1"/>
          </p:nvPr>
        </p:nvSpPr>
        <p:spPr>
          <a:xfrm>
            <a:off x="57150" y="0"/>
            <a:ext cx="3886200" cy="476672"/>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Devoirs</a:t>
            </a:r>
            <a:endParaRPr/>
          </a:p>
        </p:txBody>
      </p:sp>
      <p:pic>
        <p:nvPicPr>
          <p:cNvPr id="96" name="Google Shape;96;p42"/>
          <p:cNvPicPr preferRelativeResize="0"/>
          <p:nvPr/>
        </p:nvPicPr>
        <p:blipFill rotWithShape="1">
          <a:blip r:embed="rId2">
            <a:alphaModFix/>
          </a:blip>
          <a:srcRect/>
          <a:stretch/>
        </p:blipFill>
        <p:spPr>
          <a:xfrm>
            <a:off x="6885427" y="-1"/>
            <a:ext cx="2258573" cy="472441"/>
          </a:xfrm>
          <a:prstGeom prst="rect">
            <a:avLst/>
          </a:prstGeom>
          <a:noFill/>
          <a:ln>
            <a:noFill/>
          </a:ln>
        </p:spPr>
      </p:pic>
    </p:spTree>
    <p:extLst>
      <p:ext uri="{BB962C8B-B14F-4D97-AF65-F5344CB8AC3E}">
        <p14:creationId xmlns:p14="http://schemas.microsoft.com/office/powerpoint/2010/main" val="9890070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re et contenu">
  <p:cSld name="1_Titre et contenu">
    <p:spTree>
      <p:nvGrpSpPr>
        <p:cNvPr id="1" name="Shape 25"/>
        <p:cNvGrpSpPr/>
        <p:nvPr/>
      </p:nvGrpSpPr>
      <p:grpSpPr>
        <a:xfrm>
          <a:off x="0" y="0"/>
          <a:ext cx="0" cy="0"/>
          <a:chOff x="0" y="0"/>
          <a:chExt cx="0" cy="0"/>
        </a:xfrm>
      </p:grpSpPr>
      <p:sp>
        <p:nvSpPr>
          <p:cNvPr id="26" name="Google Shape;26;p92"/>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7" name="Google Shape;27;p92"/>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92"/>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9" name="Google Shape;29;p92"/>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30" name="Google Shape;30;p92"/>
          <p:cNvPicPr preferRelativeResize="0"/>
          <p:nvPr/>
        </p:nvPicPr>
        <p:blipFill rotWithShape="1">
          <a:blip r:embed="rId2">
            <a:alphaModFix/>
          </a:blip>
          <a:srcRect/>
          <a:stretch/>
        </p:blipFill>
        <p:spPr>
          <a:xfrm>
            <a:off x="6885427" y="-1"/>
            <a:ext cx="2258573" cy="472441"/>
          </a:xfrm>
          <a:prstGeom prst="rect">
            <a:avLst/>
          </a:prstGeom>
          <a:noFill/>
          <a:ln>
            <a:noFill/>
          </a:ln>
        </p:spPr>
      </p:pic>
      <p:pic>
        <p:nvPicPr>
          <p:cNvPr id="31" name="Google Shape;31;p92"/>
          <p:cNvPicPr preferRelativeResize="0"/>
          <p:nvPr/>
        </p:nvPicPr>
        <p:blipFill rotWithShape="1">
          <a:blip r:embed="rId3">
            <a:alphaModFix/>
          </a:blip>
          <a:srcRect/>
          <a:stretch/>
        </p:blipFill>
        <p:spPr>
          <a:xfrm>
            <a:off x="3467840" y="1734532"/>
            <a:ext cx="2131447" cy="1660601"/>
          </a:xfrm>
          <a:prstGeom prst="rect">
            <a:avLst/>
          </a:prstGeom>
          <a:noFill/>
          <a:ln>
            <a:noFill/>
          </a:ln>
        </p:spPr>
      </p:pic>
      <p:pic>
        <p:nvPicPr>
          <p:cNvPr id="32" name="Google Shape;32;p92"/>
          <p:cNvPicPr preferRelativeResize="0"/>
          <p:nvPr/>
        </p:nvPicPr>
        <p:blipFill rotWithShape="1">
          <a:blip r:embed="rId4">
            <a:alphaModFix/>
          </a:blip>
          <a:srcRect/>
          <a:stretch/>
        </p:blipFill>
        <p:spPr>
          <a:xfrm>
            <a:off x="3584788" y="4580462"/>
            <a:ext cx="1897549" cy="979950"/>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33"/>
        <p:cNvGrpSpPr/>
        <p:nvPr/>
      </p:nvGrpSpPr>
      <p:grpSpPr>
        <a:xfrm>
          <a:off x="0" y="0"/>
          <a:ext cx="0" cy="0"/>
          <a:chOff x="0" y="0"/>
          <a:chExt cx="0" cy="0"/>
        </a:xfrm>
      </p:grpSpPr>
      <p:sp>
        <p:nvSpPr>
          <p:cNvPr id="34" name="Google Shape;34;p43"/>
          <p:cNvSpPr/>
          <p:nvPr/>
        </p:nvSpPr>
        <p:spPr>
          <a:xfrm>
            <a:off x="5715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5" name="Google Shape;35;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7" name="Google Shape;37;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8" name="Google Shape;38;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39" name="Google Shape;39;p43"/>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16" name="Google Shape;16;p34"/>
          <p:cNvPicPr preferRelativeResize="0"/>
          <p:nvPr/>
        </p:nvPicPr>
        <p:blipFill>
          <a:blip r:embed="rId2"/>
          <a:srcRect t="1572" b="1572"/>
          <a:stretch/>
        </p:blipFill>
        <p:spPr>
          <a:xfrm>
            <a:off x="0" y="0"/>
            <a:ext cx="9143999" cy="6858001"/>
          </a:xfrm>
          <a:prstGeom prst="rect">
            <a:avLst/>
          </a:prstGeom>
          <a:noFill/>
          <a:ln>
            <a:noFill/>
          </a:ln>
        </p:spPr>
      </p:pic>
      <p:sp>
        <p:nvSpPr>
          <p:cNvPr id="17" name="Google Shape;17;p34"/>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rgbClr val="A3949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b="0" i="0" u="none" strike="noStrike" cap="none" dirty="0">
                <a:solidFill>
                  <a:schemeClr val="bg1"/>
                </a:solidFill>
                <a:latin typeface="Verdana"/>
                <a:ea typeface="Verdana"/>
                <a:cs typeface="Verdana"/>
                <a:sym typeface="Verdana"/>
              </a:rPr>
              <a:t>Réservé à la </a:t>
            </a:r>
            <a:r>
              <a:rPr lang="fr-FR" sz="2000" b="0" i="0" u="none" strike="noStrike" cap="none" dirty="0" err="1">
                <a:solidFill>
                  <a:schemeClr val="bg1"/>
                </a:solidFill>
                <a:latin typeface="Verdana"/>
                <a:ea typeface="Verdana"/>
                <a:cs typeface="Verdana"/>
                <a:sym typeface="Verdana"/>
              </a:rPr>
              <a:t>vidéoprojection</a:t>
            </a:r>
            <a:endParaRPr sz="2000" b="0" i="0" u="none" strike="noStrike" cap="none" dirty="0">
              <a:solidFill>
                <a:schemeClr val="bg1"/>
              </a:solidFill>
              <a:latin typeface="Verdana"/>
              <a:ea typeface="Verdana"/>
              <a:cs typeface="Verdana"/>
              <a:sym typeface="Verdana"/>
            </a:endParaRPr>
          </a:p>
        </p:txBody>
      </p:sp>
    </p:spTree>
    <p:extLst>
      <p:ext uri="{BB962C8B-B14F-4D97-AF65-F5344CB8AC3E}">
        <p14:creationId xmlns:p14="http://schemas.microsoft.com/office/powerpoint/2010/main" val="7945075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re et contenu" type="obj">
  <p:cSld name="Titre et contenu">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spTree>
    <p:extLst>
      <p:ext uri="{BB962C8B-B14F-4D97-AF65-F5344CB8AC3E}">
        <p14:creationId xmlns:p14="http://schemas.microsoft.com/office/powerpoint/2010/main" val="28081570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Deux contenus" type="twoObj">
  <p:cSld name="Deux contenus">
    <p:spTree>
      <p:nvGrpSpPr>
        <p:cNvPr id="1" name="Shape 30"/>
        <p:cNvGrpSpPr/>
        <p:nvPr/>
      </p:nvGrpSpPr>
      <p:grpSpPr>
        <a:xfrm>
          <a:off x="0" y="0"/>
          <a:ext cx="0" cy="0"/>
          <a:chOff x="0" y="0"/>
          <a:chExt cx="0" cy="0"/>
        </a:xfrm>
      </p:grpSpPr>
      <p:sp>
        <p:nvSpPr>
          <p:cNvPr id="31" name="Google Shape;31;p43"/>
          <p:cNvSpPr/>
          <p:nvPr/>
        </p:nvSpPr>
        <p:spPr>
          <a:xfrm>
            <a:off x="57150" y="0"/>
            <a:ext cx="908685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2" name="Google Shape;32;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33" name="Google Shape;33;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 name="Google Shape;24;p35">
            <a:extLst>
              <a:ext uri="{FF2B5EF4-FFF2-40B4-BE49-F238E27FC236}">
                <a16:creationId xmlns:a16="http://schemas.microsoft.com/office/drawing/2014/main" id="{A1B17535-1102-2C72-46E2-7517B38F137D}"/>
              </a:ext>
            </a:extLst>
          </p:cNvPr>
          <p:cNvPicPr preferRelativeResize="0"/>
          <p:nvPr userDrawn="1"/>
        </p:nvPicPr>
        <p:blipFill rotWithShape="1">
          <a:blip r:embed="rId2">
            <a:alphaModFix/>
          </a:blip>
          <a:srcRect/>
          <a:stretch/>
        </p:blipFill>
        <p:spPr>
          <a:xfrm>
            <a:off x="6885427" y="-1"/>
            <a:ext cx="2258573" cy="472441"/>
          </a:xfrm>
          <a:prstGeom prst="rect">
            <a:avLst/>
          </a:prstGeom>
          <a:noFill/>
          <a:ln>
            <a:noFill/>
          </a:ln>
        </p:spPr>
      </p:pic>
    </p:spTree>
    <p:extLst>
      <p:ext uri="{BB962C8B-B14F-4D97-AF65-F5344CB8AC3E}">
        <p14:creationId xmlns:p14="http://schemas.microsoft.com/office/powerpoint/2010/main" val="24014847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re et contenu" type="obj">
  <p:cSld name="Titre et contenu">
    <p:spTree>
      <p:nvGrpSpPr>
        <p:cNvPr id="1" name="Shape 43"/>
        <p:cNvGrpSpPr/>
        <p:nvPr/>
      </p:nvGrpSpPr>
      <p:grpSpPr>
        <a:xfrm>
          <a:off x="0" y="0"/>
          <a:ext cx="0" cy="0"/>
          <a:chOff x="0" y="0"/>
          <a:chExt cx="0" cy="0"/>
        </a:xfrm>
      </p:grpSpPr>
      <p:sp>
        <p:nvSpPr>
          <p:cNvPr id="44" name="Google Shape;44;p38"/>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EC527E"/>
              </a:solidFill>
              <a:latin typeface="Calibri"/>
              <a:ea typeface="Calibri"/>
              <a:cs typeface="Calibri"/>
              <a:sym typeface="Calibri"/>
            </a:endParaRPr>
          </a:p>
        </p:txBody>
      </p:sp>
      <p:sp>
        <p:nvSpPr>
          <p:cNvPr id="45" name="Google Shape;45;p38"/>
          <p:cNvSpPr txBox="1">
            <a:spLocks noGrp="1"/>
          </p:cNvSpPr>
          <p:nvPr>
            <p:ph type="title" hasCustomPrompt="1"/>
          </p:nvPr>
        </p:nvSpPr>
        <p:spPr>
          <a:xfrm>
            <a:off x="72467" y="0"/>
            <a:ext cx="6310225" cy="476673"/>
          </a:xfrm>
          <a:prstGeom prst="rect">
            <a:avLst/>
          </a:prstGeom>
          <a:solidFill>
            <a:srgbClr val="EC527E"/>
          </a:solid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sp>
        <p:nvSpPr>
          <p:cNvPr id="46" name="Google Shape;46;p38"/>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pic>
        <p:nvPicPr>
          <p:cNvPr id="48" name="Google Shape;48;p38"/>
          <p:cNvPicPr preferRelativeResize="0"/>
          <p:nvPr/>
        </p:nvPicPr>
        <p:blipFill rotWithShape="1">
          <a:blip r:embed="rId2">
            <a:alphaModFix/>
          </a:blip>
          <a:srcRect/>
          <a:stretch/>
        </p:blipFill>
        <p:spPr>
          <a:xfrm>
            <a:off x="6885427" y="-1"/>
            <a:ext cx="2258573" cy="472441"/>
          </a:xfrm>
          <a:prstGeom prst="rect">
            <a:avLst/>
          </a:prstGeom>
          <a:noFill/>
          <a:ln>
            <a:noFill/>
          </a:ln>
        </p:spPr>
      </p:pic>
      <p:sp>
        <p:nvSpPr>
          <p:cNvPr id="2" name="Google Shape;61;p46">
            <a:extLst>
              <a:ext uri="{FF2B5EF4-FFF2-40B4-BE49-F238E27FC236}">
                <a16:creationId xmlns:a16="http://schemas.microsoft.com/office/drawing/2014/main" id="{564A3A83-35E2-AFB6-B1DD-3BE2B9B30A4A}"/>
              </a:ext>
            </a:extLst>
          </p:cNvPr>
          <p:cNvSpPr/>
          <p:nvPr userDrawn="1"/>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104612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Deux contenus" type="twoObj">
  <p:cSld name="Deux contenus">
    <p:spTree>
      <p:nvGrpSpPr>
        <p:cNvPr id="1" name="Shape 53"/>
        <p:cNvGrpSpPr/>
        <p:nvPr/>
      </p:nvGrpSpPr>
      <p:grpSpPr>
        <a:xfrm>
          <a:off x="0" y="0"/>
          <a:ext cx="0" cy="0"/>
          <a:chOff x="0" y="0"/>
          <a:chExt cx="0" cy="0"/>
        </a:xfrm>
      </p:grpSpPr>
      <p:sp>
        <p:nvSpPr>
          <p:cNvPr id="54" name="Google Shape;54;p45"/>
          <p:cNvSpPr/>
          <p:nvPr/>
        </p:nvSpPr>
        <p:spPr>
          <a:xfrm>
            <a:off x="57150" y="0"/>
            <a:ext cx="908685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55" name="Google Shape;55;p45"/>
          <p:cNvSpPr txBox="1">
            <a:spLocks noGrp="1"/>
          </p:cNvSpPr>
          <p:nvPr>
            <p:ph type="title" hasCustomPrompt="1"/>
          </p:nvPr>
        </p:nvSpPr>
        <p:spPr>
          <a:xfrm>
            <a:off x="57150" y="0"/>
            <a:ext cx="6379864"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sp>
        <p:nvSpPr>
          <p:cNvPr id="56" name="Google Shape;56;p45"/>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7" name="Google Shape;57;p45"/>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59" name="Google Shape;59;p45"/>
          <p:cNvPicPr preferRelativeResize="0"/>
          <p:nvPr/>
        </p:nvPicPr>
        <p:blipFill rotWithShape="1">
          <a:blip r:embed="rId2">
            <a:alphaModFix/>
          </a:blip>
          <a:srcRect/>
          <a:stretch/>
        </p:blipFill>
        <p:spPr>
          <a:xfrm>
            <a:off x="6885427" y="-1"/>
            <a:ext cx="2258573" cy="472441"/>
          </a:xfrm>
          <a:prstGeom prst="rect">
            <a:avLst/>
          </a:prstGeom>
          <a:noFill/>
          <a:ln>
            <a:noFill/>
          </a:ln>
        </p:spPr>
      </p:pic>
      <p:sp>
        <p:nvSpPr>
          <p:cNvPr id="2" name="Google Shape;58;p45">
            <a:extLst>
              <a:ext uri="{FF2B5EF4-FFF2-40B4-BE49-F238E27FC236}">
                <a16:creationId xmlns:a16="http://schemas.microsoft.com/office/drawing/2014/main" id="{F21DD13B-A008-F110-CFD7-A7C842BDF3A8}"/>
              </a:ext>
            </a:extLst>
          </p:cNvPr>
          <p:cNvSpPr/>
          <p:nvPr userDrawn="1"/>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39604976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60"/>
        <p:cNvGrpSpPr/>
        <p:nvPr/>
      </p:nvGrpSpPr>
      <p:grpSpPr>
        <a:xfrm>
          <a:off x="0" y="0"/>
          <a:ext cx="0" cy="0"/>
          <a:chOff x="0" y="0"/>
          <a:chExt cx="0" cy="0"/>
        </a:xfrm>
      </p:grpSpPr>
      <p:sp>
        <p:nvSpPr>
          <p:cNvPr id="61" name="Google Shape;61;p46"/>
          <p:cNvSpPr/>
          <p:nvPr/>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62" name="Google Shape;62;p46"/>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63" name="Google Shape;63;p46"/>
          <p:cNvSpPr txBox="1">
            <a:spLocks noGrp="1"/>
          </p:cNvSpPr>
          <p:nvPr>
            <p:ph type="title" hasCustomPrompt="1"/>
          </p:nvPr>
        </p:nvSpPr>
        <p:spPr>
          <a:xfrm>
            <a:off x="57149" y="0"/>
            <a:ext cx="6162581"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pic>
        <p:nvPicPr>
          <p:cNvPr id="64" name="Google Shape;64;p46"/>
          <p:cNvPicPr preferRelativeResize="0"/>
          <p:nvPr/>
        </p:nvPicPr>
        <p:blipFill rotWithShape="1">
          <a:blip r:embed="rId2">
            <a:alphaModFix/>
          </a:blip>
          <a:srcRect/>
          <a:stretch/>
        </p:blipFill>
        <p:spPr>
          <a:xfrm>
            <a:off x="6885427" y="-1"/>
            <a:ext cx="2258573" cy="472441"/>
          </a:xfrm>
          <a:prstGeom prst="rect">
            <a:avLst/>
          </a:prstGeom>
          <a:noFill/>
          <a:ln>
            <a:noFill/>
          </a:ln>
        </p:spPr>
      </p:pic>
    </p:spTree>
    <p:extLst>
      <p:ext uri="{BB962C8B-B14F-4D97-AF65-F5344CB8AC3E}">
        <p14:creationId xmlns:p14="http://schemas.microsoft.com/office/powerpoint/2010/main" val="414652416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10.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1" r:id="rId2"/>
    <p:sldLayoutId id="2147483652"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extLst>
      <p:ext uri="{BB962C8B-B14F-4D97-AF65-F5344CB8AC3E}">
        <p14:creationId xmlns:p14="http://schemas.microsoft.com/office/powerpoint/2010/main" val="3159281215"/>
      </p:ext>
    </p:extLst>
  </p:cSld>
  <p:clrMap bg1="lt1" tx1="dk1" bg2="dk2" tx2="lt2" accent1="accent1" accent2="accent2" accent3="accent3" accent4="accent4" accent5="accent5" accent6="accent6" hlink="hlink" folHlink="folHlink"/>
  <p:sldLayoutIdLst>
    <p:sldLayoutId id="2147483654" r:id="rId1"/>
    <p:sldLayoutId id="2147483655" r:id="rId2"/>
    <p:sldLayoutId id="2147483656"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
        <p:cNvGrpSpPr/>
        <p:nvPr/>
      </p:nvGrpSpPr>
      <p:grpSpPr>
        <a:xfrm>
          <a:off x="0" y="0"/>
          <a:ext cx="0" cy="0"/>
          <a:chOff x="0" y="0"/>
          <a:chExt cx="0" cy="0"/>
        </a:xfrm>
      </p:grpSpPr>
      <p:sp>
        <p:nvSpPr>
          <p:cNvPr id="38" name="Google Shape;38;p3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9" name="Google Shape;39;p37"/>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0" name="Google Shape;40;p3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1" name="Google Shape;41;p3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2" name="Google Shape;42;p3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extLst>
      <p:ext uri="{BB962C8B-B14F-4D97-AF65-F5344CB8AC3E}">
        <p14:creationId xmlns:p14="http://schemas.microsoft.com/office/powerpoint/2010/main" val="2867958614"/>
      </p:ext>
    </p:extLst>
  </p:cSld>
  <p:clrMap bg1="lt1" tx1="dk1" bg2="dk2" tx2="lt2" accent1="accent1" accent2="accent2" accent3="accent3" accent4="accent4" accent5="accent5" accent6="accent6" hlink="hlink" folHlink="folHlink"/>
  <p:sldLayoutIdLst>
    <p:sldLayoutId id="2147483658" r:id="rId1"/>
    <p:sldLayoutId id="2147483659" r:id="rId2"/>
    <p:sldLayoutId id="2147483660"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5"/>
        <p:cNvGrpSpPr/>
        <p:nvPr/>
      </p:nvGrpSpPr>
      <p:grpSpPr>
        <a:xfrm>
          <a:off x="0" y="0"/>
          <a:ext cx="0" cy="0"/>
          <a:chOff x="0" y="0"/>
          <a:chExt cx="0" cy="0"/>
        </a:xfrm>
      </p:grpSpPr>
      <p:sp>
        <p:nvSpPr>
          <p:cNvPr id="66" name="Google Shape;66;p39"/>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7" name="Google Shape;67;p39"/>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8" name="Google Shape;68;p39"/>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9" name="Google Shape;69;p39"/>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0" name="Google Shape;70;p39"/>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extLst>
      <p:ext uri="{BB962C8B-B14F-4D97-AF65-F5344CB8AC3E}">
        <p14:creationId xmlns:p14="http://schemas.microsoft.com/office/powerpoint/2010/main" val="1397519339"/>
      </p:ext>
    </p:extLst>
  </p:cSld>
  <p:clrMap bg1="lt1" tx1="dk1" bg2="dk2" tx2="lt2" accent1="accent1" accent2="accent2" accent3="accent3" accent4="accent4" accent5="accent5" accent6="accent6" hlink="hlink" folHlink="folHlink"/>
  <p:sldLayoutIdLst>
    <p:sldLayoutId id="2147483662"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6"/>
        <p:cNvGrpSpPr/>
        <p:nvPr/>
      </p:nvGrpSpPr>
      <p:grpSpPr>
        <a:xfrm>
          <a:off x="0" y="0"/>
          <a:ext cx="0" cy="0"/>
          <a:chOff x="0" y="0"/>
          <a:chExt cx="0" cy="0"/>
        </a:xfrm>
      </p:grpSpPr>
      <p:sp>
        <p:nvSpPr>
          <p:cNvPr id="87" name="Google Shape;87;p4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8" name="Google Shape;88;p4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9" name="Google Shape;89;p4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0" name="Google Shape;90;p4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1" name="Google Shape;91;p4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extLst>
      <p:ext uri="{BB962C8B-B14F-4D97-AF65-F5344CB8AC3E}">
        <p14:creationId xmlns:p14="http://schemas.microsoft.com/office/powerpoint/2010/main" val="1201295862"/>
      </p:ext>
    </p:extLst>
  </p:cSld>
  <p:clrMap bg1="lt1" tx1="dk1" bg2="dk2" tx2="lt2" accent1="accent1" accent2="accent2" accent3="accent3" accent4="accent4" accent5="accent5" accent6="accent6" hlink="hlink" folHlink="folHlink"/>
  <p:sldLayoutIdLst>
    <p:sldLayoutId id="2147483664"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
          <p:cNvSpPr txBox="1">
            <a:spLocks noGrp="1"/>
          </p:cNvSpPr>
          <p:nvPr>
            <p:ph type="ctrTitle"/>
          </p:nvPr>
        </p:nvSpPr>
        <p:spPr>
          <a:xfrm>
            <a:off x="685800" y="3040905"/>
            <a:ext cx="7772400" cy="776190"/>
          </a:xfrm>
          <a:prstGeom prst="rect">
            <a:avLst/>
          </a:prstGeom>
          <a:noFill/>
          <a:ln>
            <a:noFill/>
          </a:ln>
        </p:spPr>
        <p:txBody>
          <a:bodyPr spcFirstLastPara="1" wrap="square" lIns="91425" tIns="45700" rIns="91425" bIns="45700" anchor="b" anchorCtr="0">
            <a:normAutofit fontScale="90000"/>
          </a:bodyPr>
          <a:lstStyle/>
          <a:p>
            <a:pPr marL="0" lvl="0" indent="0" algn="ctr" rtl="0">
              <a:lnSpc>
                <a:spcPct val="90000"/>
              </a:lnSpc>
              <a:spcBef>
                <a:spcPts val="0"/>
              </a:spcBef>
              <a:spcAft>
                <a:spcPts val="0"/>
              </a:spcAft>
              <a:buClr>
                <a:srgbClr val="A39491"/>
              </a:buClr>
              <a:buSzPct val="100000"/>
              <a:buFont typeface="Verdana"/>
              <a:buNone/>
            </a:pPr>
            <a:r>
              <a:rPr lang="fr-FR" dirty="0">
                <a:solidFill>
                  <a:schemeClr val="bg1"/>
                </a:solidFill>
              </a:rPr>
              <a:t>51. LES NOMBRES JUSQU’À 10 000</a:t>
            </a:r>
            <a:br>
              <a:rPr lang="fr-FR" dirty="0">
                <a:solidFill>
                  <a:schemeClr val="bg1"/>
                </a:solidFill>
              </a:rPr>
            </a:br>
            <a:r>
              <a:rPr lang="fr-FR" dirty="0">
                <a:solidFill>
                  <a:schemeClr val="bg1"/>
                </a:solidFill>
              </a:rPr>
              <a:t>Additionner et soustraire </a:t>
            </a:r>
            <a:endParaRPr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3" name="Titre 2">
            <a:extLst>
              <a:ext uri="{FF2B5EF4-FFF2-40B4-BE49-F238E27FC236}">
                <a16:creationId xmlns:a16="http://schemas.microsoft.com/office/drawing/2014/main" id="{6C5E29B0-9CA4-4518-212E-7ACE9156196D}"/>
              </a:ext>
            </a:extLst>
          </p:cNvPr>
          <p:cNvSpPr>
            <a:spLocks noGrp="1"/>
          </p:cNvSpPr>
          <p:nvPr>
            <p:ph type="title"/>
          </p:nvPr>
        </p:nvSpPr>
        <p:spPr/>
        <p:txBody>
          <a:bodyPr/>
          <a:lstStyle/>
          <a:p>
            <a:endParaRPr lang="fr-FR"/>
          </a:p>
        </p:txBody>
      </p:sp>
      <p:sp>
        <p:nvSpPr>
          <p:cNvPr id="8" name="Espace réservé du texte 7">
            <a:extLst>
              <a:ext uri="{FF2B5EF4-FFF2-40B4-BE49-F238E27FC236}">
                <a16:creationId xmlns:a16="http://schemas.microsoft.com/office/drawing/2014/main" id="{515E35FF-F13B-1D40-ACF3-E7320117BFEC}"/>
              </a:ext>
            </a:extLst>
          </p:cNvPr>
          <p:cNvSpPr>
            <a:spLocks noGrp="1"/>
          </p:cNvSpPr>
          <p:nvPr>
            <p:ph type="body" idx="1"/>
          </p:nvPr>
        </p:nvSpPr>
        <p:spPr/>
        <p:txBody>
          <a:bodyPr/>
          <a:lstStyle/>
          <a:p>
            <a:endParaRPr lang="fr-FR"/>
          </a:p>
        </p:txBody>
      </p:sp>
      <p:pic>
        <p:nvPicPr>
          <p:cNvPr id="12" name="Image 11">
            <a:extLst>
              <a:ext uri="{FF2B5EF4-FFF2-40B4-BE49-F238E27FC236}">
                <a16:creationId xmlns:a16="http://schemas.microsoft.com/office/drawing/2014/main" id="{190DC25F-2B5B-B01E-C3D6-F93336E664C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3" name="Titre 2">
            <a:extLst>
              <a:ext uri="{FF2B5EF4-FFF2-40B4-BE49-F238E27FC236}">
                <a16:creationId xmlns:a16="http://schemas.microsoft.com/office/drawing/2014/main" id="{E49C248E-2D09-AFA6-FA53-EE685EBDAC1B}"/>
              </a:ext>
            </a:extLst>
          </p:cNvPr>
          <p:cNvSpPr>
            <a:spLocks noGrp="1"/>
          </p:cNvSpPr>
          <p:nvPr>
            <p:ph type="title"/>
          </p:nvPr>
        </p:nvSpPr>
        <p:spPr/>
        <p:txBody>
          <a:bodyPr/>
          <a:lstStyle/>
          <a:p>
            <a:endParaRPr lang="fr-FR"/>
          </a:p>
        </p:txBody>
      </p:sp>
      <p:sp>
        <p:nvSpPr>
          <p:cNvPr id="8" name="Espace réservé du texte 7">
            <a:extLst>
              <a:ext uri="{FF2B5EF4-FFF2-40B4-BE49-F238E27FC236}">
                <a16:creationId xmlns:a16="http://schemas.microsoft.com/office/drawing/2014/main" id="{643AE800-16CE-6F55-6B9B-536BEFC25C8F}"/>
              </a:ext>
            </a:extLst>
          </p:cNvPr>
          <p:cNvSpPr>
            <a:spLocks noGrp="1"/>
          </p:cNvSpPr>
          <p:nvPr>
            <p:ph type="body" idx="1"/>
          </p:nvPr>
        </p:nvSpPr>
        <p:spPr/>
        <p:txBody>
          <a:bodyPr/>
          <a:lstStyle/>
          <a:p>
            <a:endParaRPr lang="fr-FR"/>
          </a:p>
        </p:txBody>
      </p:sp>
      <p:pic>
        <p:nvPicPr>
          <p:cNvPr id="12" name="Image 11">
            <a:extLst>
              <a:ext uri="{FF2B5EF4-FFF2-40B4-BE49-F238E27FC236}">
                <a16:creationId xmlns:a16="http://schemas.microsoft.com/office/drawing/2014/main" id="{CF4FEE3E-5196-3FC3-6F21-23DA81A1008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E0F227DD-F851-AD37-4FE5-0F498FD97C6E}"/>
              </a:ext>
            </a:extLst>
          </p:cNvPr>
          <p:cNvSpPr>
            <a:spLocks noGrp="1"/>
          </p:cNvSpPr>
          <p:nvPr>
            <p:ph type="body" idx="1"/>
          </p:nvPr>
        </p:nvSpPr>
        <p:spPr/>
        <p:txBody>
          <a:bodyPr/>
          <a:lstStyle/>
          <a:p>
            <a:endParaRPr lang="fr-FR"/>
          </a:p>
        </p:txBody>
      </p:sp>
      <p:sp>
        <p:nvSpPr>
          <p:cNvPr id="6" name="Titre 5">
            <a:extLst>
              <a:ext uri="{FF2B5EF4-FFF2-40B4-BE49-F238E27FC236}">
                <a16:creationId xmlns:a16="http://schemas.microsoft.com/office/drawing/2014/main" id="{FBDD67F2-7957-0FBE-04F8-DF2613F0D97C}"/>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3E070672-ACBF-AF8F-63B8-88E9DA7BFB5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5253765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9C5867-AABB-C48F-5680-59EC3CC56CF5}"/>
            </a:ext>
          </a:extLst>
        </p:cNvPr>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81442E1A-3157-9CBF-0DD3-28D978981249}"/>
              </a:ext>
            </a:extLst>
          </p:cNvPr>
          <p:cNvSpPr>
            <a:spLocks noGrp="1"/>
          </p:cNvSpPr>
          <p:nvPr>
            <p:ph type="body" idx="1"/>
          </p:nvPr>
        </p:nvSpPr>
        <p:spPr/>
        <p:txBody>
          <a:bodyPr/>
          <a:lstStyle/>
          <a:p>
            <a:endParaRPr lang="fr-FR"/>
          </a:p>
        </p:txBody>
      </p:sp>
      <p:sp>
        <p:nvSpPr>
          <p:cNvPr id="6" name="Titre 5">
            <a:extLst>
              <a:ext uri="{FF2B5EF4-FFF2-40B4-BE49-F238E27FC236}">
                <a16:creationId xmlns:a16="http://schemas.microsoft.com/office/drawing/2014/main" id="{41CC3534-D9CC-4C33-5498-80C5DA65A8B7}"/>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909953DC-DD0A-84D1-60E9-386A5D55E85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7228656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5E3AC6B8-04C9-4593-A877-EBBF97EA11A1}"/>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B9CE9F7E-AFEE-F1B0-45B5-83D424DFE93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518597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61C6CE-1743-73F3-A9B4-A567459B8CE4}"/>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974C37E2-8C38-51C0-84B1-83BFDEE75359}"/>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DF80C379-4CAE-68B5-1857-C7F6A879986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5493489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5" name="Titre 4">
            <a:extLst>
              <a:ext uri="{FF2B5EF4-FFF2-40B4-BE49-F238E27FC236}">
                <a16:creationId xmlns:a16="http://schemas.microsoft.com/office/drawing/2014/main" id="{93E78FF2-B56D-E8FC-AABC-24995187987A}"/>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12C3CDCB-3493-46F3-A363-E27BCCDC933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0946828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71">
          <a:extLst>
            <a:ext uri="{FF2B5EF4-FFF2-40B4-BE49-F238E27FC236}">
              <a16:creationId xmlns:a16="http://schemas.microsoft.com/office/drawing/2014/main" id="{814BCC3F-A936-426D-AB20-C8D4B96521DD}"/>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CCD6B610-C7C8-9918-E904-C4F4405D3035}"/>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5262BAAA-B7EC-2F00-E886-80C7D2DDC7E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3755009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5463A0C3-2399-9330-4008-D2680087EFB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0158972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1647E1-E094-7047-4C97-9D58EFC8579A}"/>
            </a:ext>
          </a:extLst>
        </p:cNvPr>
        <p:cNvGrpSpPr/>
        <p:nvPr/>
      </p:nvGrpSpPr>
      <p:grpSpPr>
        <a:xfrm>
          <a:off x="0" y="0"/>
          <a:ext cx="0" cy="0"/>
          <a:chOff x="0" y="0"/>
          <a:chExt cx="0" cy="0"/>
        </a:xfrm>
      </p:grpSpPr>
      <p:pic>
        <p:nvPicPr>
          <p:cNvPr id="3" name="Image 2">
            <a:extLst>
              <a:ext uri="{FF2B5EF4-FFF2-40B4-BE49-F238E27FC236}">
                <a16:creationId xmlns:a16="http://schemas.microsoft.com/office/drawing/2014/main" id="{51A83FF0-6331-61BA-7B56-BC5C96EB370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2895112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C49D0CBD-69BA-2EA6-C50C-EEAC060FFFED}"/>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FE4EE6CB-8382-EA37-A0C0-E41FB82D62C0}"/>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4B3568C1-A1E4-3003-0FF9-790F22811D8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1C801B-C435-AA9F-0F8E-1D5B67A72BAD}"/>
            </a:ext>
          </a:extLst>
        </p:cNvPr>
        <p:cNvGrpSpPr/>
        <p:nvPr/>
      </p:nvGrpSpPr>
      <p:grpSpPr>
        <a:xfrm>
          <a:off x="0" y="0"/>
          <a:ext cx="0" cy="0"/>
          <a:chOff x="0" y="0"/>
          <a:chExt cx="0" cy="0"/>
        </a:xfrm>
      </p:grpSpPr>
      <p:pic>
        <p:nvPicPr>
          <p:cNvPr id="3" name="Image 2">
            <a:extLst>
              <a:ext uri="{FF2B5EF4-FFF2-40B4-BE49-F238E27FC236}">
                <a16:creationId xmlns:a16="http://schemas.microsoft.com/office/drawing/2014/main" id="{462B0FEA-B1A2-EEF0-C40D-86CCC4BD23A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2584166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4" name="Titre 3">
            <a:extLst>
              <a:ext uri="{FF2B5EF4-FFF2-40B4-BE49-F238E27FC236}">
                <a16:creationId xmlns:a16="http://schemas.microsoft.com/office/drawing/2014/main" id="{1FE60537-A649-D51D-7B37-E7798F43F6FF}"/>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56DF08C6-FE3C-1FC0-8BEA-A3B17789859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4" name="Titre 3">
            <a:extLst>
              <a:ext uri="{FF2B5EF4-FFF2-40B4-BE49-F238E27FC236}">
                <a16:creationId xmlns:a16="http://schemas.microsoft.com/office/drawing/2014/main" id="{6B42A13C-E3D9-E231-3BEA-D40293EEAAAF}"/>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8F4A6F52-F019-0D0F-617E-927E992301E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C7CBEB13-F1A8-7194-BD86-6529883BD0DC}"/>
              </a:ext>
            </a:extLst>
          </p:cNvPr>
          <p:cNvSpPr>
            <a:spLocks noGrp="1"/>
          </p:cNvSpPr>
          <p:nvPr>
            <p:ph type="body" idx="1"/>
          </p:nvPr>
        </p:nvSpPr>
        <p:spPr/>
        <p:txBody>
          <a:bodyPr/>
          <a:lstStyle/>
          <a:p>
            <a:endParaRPr lang="fr-FR"/>
          </a:p>
        </p:txBody>
      </p:sp>
      <p:sp>
        <p:nvSpPr>
          <p:cNvPr id="10" name="Titre 9">
            <a:extLst>
              <a:ext uri="{FF2B5EF4-FFF2-40B4-BE49-F238E27FC236}">
                <a16:creationId xmlns:a16="http://schemas.microsoft.com/office/drawing/2014/main" id="{F8FA0D02-C39B-98B7-3890-9C46DA5582B2}"/>
              </a:ext>
            </a:extLst>
          </p:cNvPr>
          <p:cNvSpPr>
            <a:spLocks noGrp="1"/>
          </p:cNvSpPr>
          <p:nvPr>
            <p:ph type="title"/>
          </p:nvPr>
        </p:nvSpPr>
        <p:spPr/>
        <p:txBody>
          <a:bodyPr/>
          <a:lstStyle/>
          <a:p>
            <a:endParaRPr lang="fr-FR"/>
          </a:p>
        </p:txBody>
      </p:sp>
      <p:pic>
        <p:nvPicPr>
          <p:cNvPr id="13" name="Image 12">
            <a:extLst>
              <a:ext uri="{FF2B5EF4-FFF2-40B4-BE49-F238E27FC236}">
                <a16:creationId xmlns:a16="http://schemas.microsoft.com/office/drawing/2014/main" id="{A5B86637-6836-E747-CB56-3D3D46E94EB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21093CA2-68E9-34CE-5E82-0B0E3ED40787}"/>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FC40B989-5EC1-08C9-4777-6D439062D920}"/>
              </a:ext>
            </a:extLst>
          </p:cNvPr>
          <p:cNvSpPr>
            <a:spLocks noGrp="1"/>
          </p:cNvSpPr>
          <p:nvPr>
            <p:ph type="title"/>
          </p:nvPr>
        </p:nvSpPr>
        <p:spPr/>
        <p:txBody>
          <a:bodyPr/>
          <a:lstStyle/>
          <a:p>
            <a:endParaRPr lang="fr-FR"/>
          </a:p>
        </p:txBody>
      </p:sp>
      <p:pic>
        <p:nvPicPr>
          <p:cNvPr id="11" name="Image 10">
            <a:extLst>
              <a:ext uri="{FF2B5EF4-FFF2-40B4-BE49-F238E27FC236}">
                <a16:creationId xmlns:a16="http://schemas.microsoft.com/office/drawing/2014/main" id="{E024F7E6-01BC-760B-5C0C-884359F3F6C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C069C304-7F6E-AEAE-04C8-A0D686B0EC2E}"/>
              </a:ext>
            </a:extLst>
          </p:cNvPr>
          <p:cNvSpPr>
            <a:spLocks noGrp="1"/>
          </p:cNvSpPr>
          <p:nvPr>
            <p:ph type="body" idx="1"/>
          </p:nvPr>
        </p:nvSpPr>
        <p:spPr/>
        <p:txBody>
          <a:bodyPr/>
          <a:lstStyle/>
          <a:p>
            <a:endParaRPr lang="fr-FR"/>
          </a:p>
        </p:txBody>
      </p:sp>
      <p:sp>
        <p:nvSpPr>
          <p:cNvPr id="5" name="Titre 4">
            <a:extLst>
              <a:ext uri="{FF2B5EF4-FFF2-40B4-BE49-F238E27FC236}">
                <a16:creationId xmlns:a16="http://schemas.microsoft.com/office/drawing/2014/main" id="{717DAECF-9F61-3848-4B4F-2B8ADE68FEE4}"/>
              </a:ext>
            </a:extLst>
          </p:cNvPr>
          <p:cNvSpPr>
            <a:spLocks noGrp="1"/>
          </p:cNvSpPr>
          <p:nvPr>
            <p:ph type="title"/>
          </p:nvPr>
        </p:nvSpPr>
        <p:spPr/>
        <p:txBody>
          <a:bodyPr/>
          <a:lstStyle/>
          <a:p>
            <a:endParaRPr lang="fr-FR"/>
          </a:p>
        </p:txBody>
      </p:sp>
      <p:pic>
        <p:nvPicPr>
          <p:cNvPr id="11" name="Image 10">
            <a:extLst>
              <a:ext uri="{FF2B5EF4-FFF2-40B4-BE49-F238E27FC236}">
                <a16:creationId xmlns:a16="http://schemas.microsoft.com/office/drawing/2014/main" id="{36D4E01D-C562-A09B-DF31-638E22CEB7D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8C3B8C79-ADD0-F7E5-E662-593CCD3F9D96}"/>
              </a:ext>
            </a:extLst>
          </p:cNvPr>
          <p:cNvSpPr>
            <a:spLocks noGrp="1"/>
          </p:cNvSpPr>
          <p:nvPr>
            <p:ph type="body" idx="1"/>
          </p:nvPr>
        </p:nvSpPr>
        <p:spPr/>
        <p:txBody>
          <a:bodyPr/>
          <a:lstStyle/>
          <a:p>
            <a:endParaRPr lang="fr-FR"/>
          </a:p>
        </p:txBody>
      </p:sp>
      <p:sp>
        <p:nvSpPr>
          <p:cNvPr id="5" name="Titre 4">
            <a:extLst>
              <a:ext uri="{FF2B5EF4-FFF2-40B4-BE49-F238E27FC236}">
                <a16:creationId xmlns:a16="http://schemas.microsoft.com/office/drawing/2014/main" id="{EF73585E-832E-896C-52FF-0E297BCF84A4}"/>
              </a:ext>
            </a:extLst>
          </p:cNvPr>
          <p:cNvSpPr>
            <a:spLocks noGrp="1"/>
          </p:cNvSpPr>
          <p:nvPr>
            <p:ph type="title"/>
          </p:nvPr>
        </p:nvSpPr>
        <p:spPr/>
        <p:txBody>
          <a:bodyPr/>
          <a:lstStyle/>
          <a:p>
            <a:endParaRPr lang="fr-FR"/>
          </a:p>
        </p:txBody>
      </p:sp>
      <p:pic>
        <p:nvPicPr>
          <p:cNvPr id="11" name="Image 10">
            <a:extLst>
              <a:ext uri="{FF2B5EF4-FFF2-40B4-BE49-F238E27FC236}">
                <a16:creationId xmlns:a16="http://schemas.microsoft.com/office/drawing/2014/main" id="{0AD6A2D3-633E-1C5F-244F-79D18BB3AC6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5" name="Titre 4">
            <a:extLst>
              <a:ext uri="{FF2B5EF4-FFF2-40B4-BE49-F238E27FC236}">
                <a16:creationId xmlns:a16="http://schemas.microsoft.com/office/drawing/2014/main" id="{1EB26F80-D1F1-F298-012C-EA2D97E1C022}"/>
              </a:ext>
            </a:extLst>
          </p:cNvPr>
          <p:cNvSpPr>
            <a:spLocks noGrp="1"/>
          </p:cNvSpPr>
          <p:nvPr>
            <p:ph type="title"/>
          </p:nvPr>
        </p:nvSpPr>
        <p:spPr/>
        <p:txBody>
          <a:bodyPr/>
          <a:lstStyle/>
          <a:p>
            <a:endParaRPr lang="fr-FR"/>
          </a:p>
        </p:txBody>
      </p:sp>
      <p:sp>
        <p:nvSpPr>
          <p:cNvPr id="7" name="Espace réservé du texte 6">
            <a:extLst>
              <a:ext uri="{FF2B5EF4-FFF2-40B4-BE49-F238E27FC236}">
                <a16:creationId xmlns:a16="http://schemas.microsoft.com/office/drawing/2014/main" id="{40A17D27-5A0D-6F64-41E9-8DC24EF08319}"/>
              </a:ext>
            </a:extLst>
          </p:cNvPr>
          <p:cNvSpPr>
            <a:spLocks noGrp="1"/>
          </p:cNvSpPr>
          <p:nvPr>
            <p:ph type="body" idx="1"/>
          </p:nvPr>
        </p:nvSpPr>
        <p:spPr/>
        <p:txBody>
          <a:bodyPr/>
          <a:lstStyle/>
          <a:p>
            <a:endParaRPr lang="fr-FR"/>
          </a:p>
        </p:txBody>
      </p:sp>
      <p:pic>
        <p:nvPicPr>
          <p:cNvPr id="12" name="Image 11">
            <a:extLst>
              <a:ext uri="{FF2B5EF4-FFF2-40B4-BE49-F238E27FC236}">
                <a16:creationId xmlns:a16="http://schemas.microsoft.com/office/drawing/2014/main" id="{E83E8498-BCF9-316C-3E79-AC72F4BF484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3" name="Titre 2">
            <a:extLst>
              <a:ext uri="{FF2B5EF4-FFF2-40B4-BE49-F238E27FC236}">
                <a16:creationId xmlns:a16="http://schemas.microsoft.com/office/drawing/2014/main" id="{64FAC488-D85A-8D3C-BF9B-8223F8719926}"/>
              </a:ext>
            </a:extLst>
          </p:cNvPr>
          <p:cNvSpPr>
            <a:spLocks noGrp="1"/>
          </p:cNvSpPr>
          <p:nvPr>
            <p:ph type="title"/>
          </p:nvPr>
        </p:nvSpPr>
        <p:spPr/>
        <p:txBody>
          <a:bodyPr/>
          <a:lstStyle/>
          <a:p>
            <a:endParaRPr lang="fr-FR"/>
          </a:p>
        </p:txBody>
      </p:sp>
      <p:sp>
        <p:nvSpPr>
          <p:cNvPr id="11" name="Espace réservé du texte 10">
            <a:extLst>
              <a:ext uri="{FF2B5EF4-FFF2-40B4-BE49-F238E27FC236}">
                <a16:creationId xmlns:a16="http://schemas.microsoft.com/office/drawing/2014/main" id="{5A88B973-7915-7D25-B95F-661EA22319C6}"/>
              </a:ext>
            </a:extLst>
          </p:cNvPr>
          <p:cNvSpPr>
            <a:spLocks noGrp="1"/>
          </p:cNvSpPr>
          <p:nvPr>
            <p:ph type="body" idx="1"/>
          </p:nvPr>
        </p:nvSpPr>
        <p:spPr/>
        <p:txBody>
          <a:bodyPr/>
          <a:lstStyle/>
          <a:p>
            <a:endParaRPr lang="fr-FR"/>
          </a:p>
        </p:txBody>
      </p:sp>
      <p:pic>
        <p:nvPicPr>
          <p:cNvPr id="14" name="Image 13">
            <a:extLst>
              <a:ext uri="{FF2B5EF4-FFF2-40B4-BE49-F238E27FC236}">
                <a16:creationId xmlns:a16="http://schemas.microsoft.com/office/drawing/2014/main" id="{C3801513-B1AB-7BCB-3A47-6AE0C4FC7AE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3" name="Titre 2">
            <a:extLst>
              <a:ext uri="{FF2B5EF4-FFF2-40B4-BE49-F238E27FC236}">
                <a16:creationId xmlns:a16="http://schemas.microsoft.com/office/drawing/2014/main" id="{D01AA676-850C-E3DB-9954-3203FFF0F3FD}"/>
              </a:ext>
            </a:extLst>
          </p:cNvPr>
          <p:cNvSpPr>
            <a:spLocks noGrp="1"/>
          </p:cNvSpPr>
          <p:nvPr>
            <p:ph type="title"/>
          </p:nvPr>
        </p:nvSpPr>
        <p:spPr/>
        <p:txBody>
          <a:bodyPr/>
          <a:lstStyle/>
          <a:p>
            <a:endParaRPr lang="fr-FR"/>
          </a:p>
        </p:txBody>
      </p:sp>
      <p:sp>
        <p:nvSpPr>
          <p:cNvPr id="8" name="Espace réservé du texte 7">
            <a:extLst>
              <a:ext uri="{FF2B5EF4-FFF2-40B4-BE49-F238E27FC236}">
                <a16:creationId xmlns:a16="http://schemas.microsoft.com/office/drawing/2014/main" id="{E3DFE707-A663-FB1C-E459-C78857CF8908}"/>
              </a:ext>
            </a:extLst>
          </p:cNvPr>
          <p:cNvSpPr>
            <a:spLocks noGrp="1"/>
          </p:cNvSpPr>
          <p:nvPr>
            <p:ph type="body" idx="1"/>
          </p:nvPr>
        </p:nvSpPr>
        <p:spPr/>
        <p:txBody>
          <a:bodyPr/>
          <a:lstStyle/>
          <a:p>
            <a:endParaRPr lang="fr-FR"/>
          </a:p>
        </p:txBody>
      </p:sp>
      <p:pic>
        <p:nvPicPr>
          <p:cNvPr id="12" name="Image 11">
            <a:extLst>
              <a:ext uri="{FF2B5EF4-FFF2-40B4-BE49-F238E27FC236}">
                <a16:creationId xmlns:a16="http://schemas.microsoft.com/office/drawing/2014/main" id="{5F76D443-A317-74E6-C80C-0D65C6A35F4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56C2C895EEC4E44B0B53F68476E4C38" ma:contentTypeVersion="19" ma:contentTypeDescription="Create a new document." ma:contentTypeScope="" ma:versionID="8b66e0204bf7144eb3a5b1e6961cec0c">
  <xsd:schema xmlns:xsd="http://www.w3.org/2001/XMLSchema" xmlns:xs="http://www.w3.org/2001/XMLSchema" xmlns:p="http://schemas.microsoft.com/office/2006/metadata/properties" xmlns:ns2="cd84cc96-e4f0-4e7f-873a-a508fb658c41" xmlns:ns3="27f64e36-29aa-44d5-a3e0-06242cad7d4d" targetNamespace="http://schemas.microsoft.com/office/2006/metadata/properties" ma:root="true" ma:fieldsID="0d3d77727f0dd2f1c58380f3677019f8" ns2:_="" ns3:_="">
    <xsd:import namespace="cd84cc96-e4f0-4e7f-873a-a508fb658c41"/>
    <xsd:import namespace="27f64e36-29aa-44d5-a3e0-06242cad7d4d"/>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Location" minOccurs="0"/>
                <xsd:element ref="ns2:MediaServiceAutoKeyPoints" minOccurs="0"/>
                <xsd:element ref="ns2:MediaServiceKeyPoints"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4cc96-e4f0-4e7f-873a-a508fb658c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Length (seconds)" ma:internalName="MediaLengthInSeconds" ma:readOnly="true">
      <xsd:simpleType>
        <xsd:restriction base="dms:Unknown"/>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f64e36-29aa-44d5-a3e0-06242cad7d4d"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909781d-db56-47c3-b873-85a7506b6ab1}" ma:internalName="TaxCatchAll" ma:showField="CatchAllData" ma:web="27f64e36-29aa-44d5-a3e0-06242cad7d4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cd84cc96-e4f0-4e7f-873a-a508fb658c41">
      <Terms xmlns="http://schemas.microsoft.com/office/infopath/2007/PartnerControls"/>
    </lcf76f155ced4ddcb4097134ff3c332f>
    <TaxCatchAll xmlns="27f64e36-29aa-44d5-a3e0-06242cad7d4d"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6D9621A-423C-4195-9A5D-78567288C05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84cc96-e4f0-4e7f-873a-a508fb658c41"/>
    <ds:schemaRef ds:uri="27f64e36-29aa-44d5-a3e0-06242cad7d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9DFB0DB-D2D1-47D1-8EA2-B8D497D03C71}">
  <ds:schemaRefs>
    <ds:schemaRef ds:uri="http://purl.org/dc/elements/1.1/"/>
    <ds:schemaRef ds:uri="http://schemas.microsoft.com/office/2006/documentManagement/types"/>
    <ds:schemaRef ds:uri="http://schemas.microsoft.com/office/2006/metadata/properties"/>
    <ds:schemaRef ds:uri="http://www.w3.org/XML/1998/namespace"/>
    <ds:schemaRef ds:uri="http://schemas.openxmlformats.org/package/2006/metadata/core-properties"/>
    <ds:schemaRef ds:uri="27f64e36-29aa-44d5-a3e0-06242cad7d4d"/>
    <ds:schemaRef ds:uri="cd84cc96-e4f0-4e7f-873a-a508fb658c41"/>
    <ds:schemaRef ds:uri="http://purl.org/dc/terms/"/>
    <ds:schemaRef ds:uri="http://schemas.microsoft.com/office/infopath/2007/PartnerControls"/>
    <ds:schemaRef ds:uri="http://purl.org/dc/dcmitype/"/>
  </ds:schemaRefs>
</ds:datastoreItem>
</file>

<file path=customXml/itemProps3.xml><?xml version="1.0" encoding="utf-8"?>
<ds:datastoreItem xmlns:ds="http://schemas.openxmlformats.org/officeDocument/2006/customXml" ds:itemID="{7C89612B-610F-4108-AE17-62FD1A56166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1717</Words>
  <Application>Microsoft Office PowerPoint</Application>
  <PresentationFormat>Affichage à l'écran (4:3)</PresentationFormat>
  <Paragraphs>64</Paragraphs>
  <Slides>22</Slides>
  <Notes>22</Notes>
  <HiddenSlides>0</HiddenSlides>
  <MMClips>0</MMClips>
  <ScaleCrop>false</ScaleCrop>
  <HeadingPairs>
    <vt:vector size="6" baseType="variant">
      <vt:variant>
        <vt:lpstr>Polices utilisées</vt:lpstr>
      </vt:variant>
      <vt:variant>
        <vt:i4>3</vt:i4>
      </vt:variant>
      <vt:variant>
        <vt:lpstr>Thème</vt:lpstr>
      </vt:variant>
      <vt:variant>
        <vt:i4>5</vt:i4>
      </vt:variant>
      <vt:variant>
        <vt:lpstr>Titres des diapositives</vt:lpstr>
      </vt:variant>
      <vt:variant>
        <vt:i4>22</vt:i4>
      </vt:variant>
    </vt:vector>
  </HeadingPairs>
  <TitlesOfParts>
    <vt:vector size="30" baseType="lpstr">
      <vt:lpstr>Arial</vt:lpstr>
      <vt:lpstr>Calibri</vt:lpstr>
      <vt:lpstr>Verdana</vt:lpstr>
      <vt:lpstr>Thème Office</vt:lpstr>
      <vt:lpstr>1_Thème Office</vt:lpstr>
      <vt:lpstr>2_Thème Office</vt:lpstr>
      <vt:lpstr>3_Thème Office</vt:lpstr>
      <vt:lpstr>4_Thème Office</vt:lpstr>
      <vt:lpstr>51. LES NOMBRES JUSQU’À 10 000 Additionner et soustraire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Éditions Hatier</dc:creator>
  <cp:lastModifiedBy>LE BOT SANDRA</cp:lastModifiedBy>
  <cp:revision>2</cp:revision>
  <dcterms:created xsi:type="dcterms:W3CDTF">2022-01-07T11:15:07Z</dcterms:created>
  <dcterms:modified xsi:type="dcterms:W3CDTF">2025-12-19T10:23:26Z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0x010100C56C2C895EEC4E44B0B53F68476E4C38</vt:lpwstr>
  </property>
  <property fmtid="{D5CDD505-2E9C-101B-9397-08002B2CF9AE}" pid="3" name="MediaServiceImageTags">
    <vt:lpwstr/>
  </property>
</Properties>
</file>