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7" r:id="rId6"/>
    <p:sldMasterId id="2147483661" r:id="rId7"/>
    <p:sldMasterId id="2147483663" r:id="rId8"/>
  </p:sldMasterIdLst>
  <p:notesMasterIdLst>
    <p:notesMasterId r:id="rId44"/>
  </p:notesMasterIdLst>
  <p:sldIdLst>
    <p:sldId id="257" r:id="rId9"/>
    <p:sldId id="262" r:id="rId10"/>
    <p:sldId id="313" r:id="rId11"/>
    <p:sldId id="311" r:id="rId12"/>
    <p:sldId id="312" r:id="rId13"/>
    <p:sldId id="259" r:id="rId14"/>
    <p:sldId id="263" r:id="rId15"/>
    <p:sldId id="264" r:id="rId16"/>
    <p:sldId id="300" r:id="rId17"/>
    <p:sldId id="268" r:id="rId18"/>
    <p:sldId id="277" r:id="rId19"/>
    <p:sldId id="275" r:id="rId20"/>
    <p:sldId id="282" r:id="rId21"/>
    <p:sldId id="301" r:id="rId22"/>
    <p:sldId id="280" r:id="rId23"/>
    <p:sldId id="281" r:id="rId24"/>
    <p:sldId id="305" r:id="rId25"/>
    <p:sldId id="306" r:id="rId26"/>
    <p:sldId id="283" r:id="rId27"/>
    <p:sldId id="302" r:id="rId28"/>
    <p:sldId id="276" r:id="rId29"/>
    <p:sldId id="291" r:id="rId30"/>
    <p:sldId id="303" r:id="rId31"/>
    <p:sldId id="279" r:id="rId32"/>
    <p:sldId id="284" r:id="rId33"/>
    <p:sldId id="293" r:id="rId34"/>
    <p:sldId id="304" r:id="rId35"/>
    <p:sldId id="285" r:id="rId36"/>
    <p:sldId id="307" r:id="rId37"/>
    <p:sldId id="308" r:id="rId38"/>
    <p:sldId id="309" r:id="rId39"/>
    <p:sldId id="310" r:id="rId40"/>
    <p:sldId id="286" r:id="rId41"/>
    <p:sldId id="315" r:id="rId42"/>
    <p:sldId id="287" r:id="rId4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9A92F9CE-EE8D-8993-D9DE-1B8EF4557F24}" name="cri.dracos@outlook.fr" initials="c [3]" userId="Anonymous_cri.dracos@outlook.f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4855"/>
    <a:srgbClr val="D84751"/>
    <a:srgbClr val="E9B18C"/>
    <a:srgbClr val="CFDB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DC8778-8647-46F5-8157-F507A41501B3}" v="29" dt="2025-12-19T09:52:00.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971" autoAdjust="0"/>
  </p:normalViewPr>
  <p:slideViewPr>
    <p:cSldViewPr snapToGrid="0">
      <p:cViewPr varScale="1">
        <p:scale>
          <a:sx n="82" d="100"/>
          <a:sy n="82" d="100"/>
        </p:scale>
        <p:origin x="2454" y="8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notesMaster" Target="notesMasters/notesMaster1.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56" Type="http://schemas.openxmlformats.org/officeDocument/2006/relationships/presProps" Target="presProp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Aujourd’hui, nous allons apprendre à comparer </a:t>
            </a:r>
            <a:r>
              <a:rPr lang="fr-FR" i="1" strike="noStrike" dirty="0"/>
              <a:t>la masse de différents</a:t>
            </a:r>
            <a:r>
              <a:rPr lang="fr-FR" i="1" dirty="0"/>
              <a:t> objets,</a:t>
            </a:r>
            <a:r>
              <a:rPr lang="fr-FR" i="1" baseline="0" dirty="0"/>
              <a:t> dire s’ils sont plus lourds ou plus légers que d’autres. Puis, </a:t>
            </a:r>
            <a:r>
              <a:rPr lang="fr-FR" i="1" dirty="0"/>
              <a:t>nous allons apprendre à estimer et mesurer des masses</a:t>
            </a:r>
            <a:r>
              <a:rPr lang="fr-FR" i="1" baseline="0" dirty="0"/>
              <a:t>. </a:t>
            </a:r>
            <a:endParaRPr lang="fr-FR" dirty="0"/>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Réponses attendues</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a:t>
            </a:r>
            <a:r>
              <a:rPr lang="fr-FR" b="1" i="0" u="none" strike="noStrike" cap="none" baseline="0" dirty="0">
                <a:solidFill>
                  <a:schemeClr val="dk1"/>
                </a:solidFill>
                <a:latin typeface="Calibri" panose="020F0502020204030204" pitchFamily="34" charset="0"/>
                <a:ea typeface="Calibri"/>
                <a:cs typeface="Calibri"/>
                <a:sym typeface="Calibri"/>
              </a:rPr>
              <a:t> </a:t>
            </a:r>
            <a:r>
              <a:rPr lang="fr-FR" b="0" i="0" u="none" strike="noStrike" cap="none" baseline="0" dirty="0">
                <a:solidFill>
                  <a:schemeClr val="dk1"/>
                </a:solidFill>
                <a:latin typeface="Calibri" panose="020F0502020204030204" pitchFamily="34" charset="0"/>
                <a:ea typeface="Calibri"/>
                <a:cs typeface="Calibri"/>
                <a:sym typeface="Calibri"/>
              </a:rPr>
              <a:t>A et B. </a:t>
            </a:r>
            <a:endParaRPr lang="is-IS" i="0" baseline="0" dirty="0">
              <a:latin typeface="Calibri" panose="020F0502020204030204" pitchFamily="34" charset="0"/>
            </a:endParaRPr>
          </a:p>
          <a:p>
            <a:pPr marL="0"/>
            <a:r>
              <a:rPr lang="is-IS" i="0" baseline="0" dirty="0">
                <a:latin typeface="Calibri" panose="020F0502020204030204" pitchFamily="34" charset="0"/>
              </a:rPr>
              <a:t>→ </a:t>
            </a:r>
            <a:r>
              <a:rPr lang="is-IS" i="1" baseline="0" dirty="0">
                <a:latin typeface="Calibri" panose="020F0502020204030204" pitchFamily="34" charset="0"/>
              </a:rPr>
              <a:t>Les deux objets ont la même masse.</a:t>
            </a:r>
          </a:p>
          <a:p>
            <a:pPr marL="0"/>
            <a:r>
              <a:rPr lang="is-IS" i="1" baseline="0" dirty="0">
                <a:latin typeface="Calibri" panose="020F0502020204030204" pitchFamily="34" charset="0"/>
              </a:rPr>
              <a:t>Les plateaux sont au même niveau </a:t>
            </a:r>
            <a:r>
              <a:rPr lang="is-IS" i="0" baseline="0" dirty="0">
                <a:latin typeface="Calibri" panose="020F0502020204030204" pitchFamily="34" charset="0"/>
              </a:rPr>
              <a:t>(relier avec votre doigt les 2 plateaux). </a:t>
            </a:r>
            <a:r>
              <a:rPr lang="is-IS" i="1" baseline="0" dirty="0">
                <a:latin typeface="Calibri" panose="020F0502020204030204" pitchFamily="34" charset="0"/>
              </a:rPr>
              <a:t>La balance est à l’équilibre. La flèche est alors verticale</a:t>
            </a:r>
            <a:r>
              <a:rPr lang="is-IS" i="0" baseline="0" dirty="0">
                <a:latin typeface="Calibri" panose="020F0502020204030204" pitchFamily="34" charset="0"/>
              </a:rPr>
              <a:t> (la pointer).</a:t>
            </a:r>
            <a:endParaRPr lang="fr-FR" i="1" dirty="0">
              <a:latin typeface="Calibri" panose="020F0502020204030204" pitchFamily="34" charset="0"/>
            </a:endParaRPr>
          </a:p>
          <a:p>
            <a:pPr marL="0"/>
            <a:endParaRPr lang="fr-FR" sz="1200"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636611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Dans la vie de tous les jours, on parle de poids, mais ce n’est pas le bon </a:t>
            </a:r>
            <a:r>
              <a:rPr lang="fr-FR" i="1" u="none" baseline="0" dirty="0">
                <a:latin typeface="Calibri" panose="020F0502020204030204" pitchFamily="34" charset="0"/>
              </a:rPr>
              <a:t>terme</a:t>
            </a:r>
            <a:r>
              <a:rPr lang="fr-FR" i="1" baseline="0" dirty="0">
                <a:latin typeface="Calibri" panose="020F0502020204030204" pitchFamily="34" charset="0"/>
              </a:rPr>
              <a:t>. Il faut dire «</a:t>
            </a:r>
            <a:r>
              <a:rPr lang="fr-FR" i="1" dirty="0">
                <a:latin typeface="Calibri" panose="020F0502020204030204" pitchFamily="34" charset="0"/>
              </a:rPr>
              <a:t> </a:t>
            </a:r>
            <a:r>
              <a:rPr lang="fr-FR" i="1" baseline="0" dirty="0">
                <a:latin typeface="Calibri" panose="020F0502020204030204" pitchFamily="34" charset="0"/>
              </a:rPr>
              <a:t>masse</a:t>
            </a:r>
            <a:r>
              <a:rPr lang="fr-FR" i="1" dirty="0">
                <a:latin typeface="Calibri" panose="020F0502020204030204" pitchFamily="34" charset="0"/>
              </a:rPr>
              <a:t> </a:t>
            </a:r>
            <a:r>
              <a:rPr lang="fr-FR" i="1" baseline="0" dirty="0">
                <a:latin typeface="Calibri" panose="020F0502020204030204" pitchFamily="34" charset="0"/>
              </a:rPr>
              <a:t>». On exprime les prix en euro, la longueur des segments en centimètre, et pour la masse, connaissez-vous l’unité utilisée</a:t>
            </a:r>
            <a:r>
              <a:rPr lang="fr-FR" i="1" dirty="0">
                <a:latin typeface="Calibri" panose="020F0502020204030204" pitchFamily="34" charset="0"/>
              </a:rPr>
              <a:t> </a:t>
            </a:r>
            <a:r>
              <a:rPr lang="fr-FR" i="1" baseline="0" dirty="0">
                <a:latin typeface="Calibri" panose="020F0502020204030204" pitchFamily="34" charset="0"/>
              </a:rPr>
              <a:t>? </a:t>
            </a:r>
            <a:r>
              <a:rPr lang="is-IS" i="1" baseline="0" dirty="0">
                <a:latin typeface="Calibri" panose="020F0502020204030204" pitchFamily="34" charset="0"/>
              </a:rPr>
              <a:t>→ C‘est le gramme, on peut aussi utiliser le kilogramme. </a:t>
            </a:r>
          </a:p>
          <a:p>
            <a:pPr marL="0" marR="0" indent="0" algn="l" defTabSz="914400" rtl="0" eaLnBrk="1" fontAlgn="auto" latinLnBrk="0" hangingPunct="1">
              <a:lnSpc>
                <a:spcPct val="100000"/>
              </a:lnSpc>
              <a:spcBef>
                <a:spcPts val="0"/>
              </a:spcBef>
              <a:spcAft>
                <a:spcPts val="0"/>
              </a:spcAft>
              <a:buClrTx/>
              <a:buSzTx/>
              <a:buFontTx/>
              <a:buNone/>
              <a:tabLst/>
              <a:defRPr/>
            </a:pPr>
            <a:r>
              <a:rPr lang="is-IS" i="0" baseline="0" dirty="0">
                <a:latin typeface="Calibri" panose="020F0502020204030204" pitchFamily="34" charset="0"/>
              </a:rPr>
              <a:t>Introduire ces deux termes si ceux-ci ne sont pas connus des élèves.</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649545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noProof="0" dirty="0">
                <a:latin typeface="Calibri" panose="020F0502020204030204" pitchFamily="34" charset="0"/>
              </a:rPr>
              <a:t>On utilise le gramme</a:t>
            </a:r>
            <a:r>
              <a:rPr lang="fr-FR" i="1" dirty="0">
                <a:latin typeface="Calibri" panose="020F0502020204030204" pitchFamily="34" charset="0"/>
              </a:rPr>
              <a:t> </a:t>
            </a:r>
            <a:r>
              <a:rPr lang="fr-FR" i="1" baseline="0" noProof="0" dirty="0">
                <a:latin typeface="Calibri" panose="020F0502020204030204" pitchFamily="34" charset="0"/>
              </a:rPr>
              <a:t>: 1 gramme, c’est la masse d’un trombone. On écrit «</a:t>
            </a:r>
            <a:r>
              <a:rPr lang="fr-FR" i="1" dirty="0">
                <a:latin typeface="Calibri" panose="020F0502020204030204" pitchFamily="34" charset="0"/>
              </a:rPr>
              <a:t> </a:t>
            </a:r>
            <a:r>
              <a:rPr lang="fr-FR" i="1" baseline="0" noProof="0" dirty="0">
                <a:latin typeface="Calibri" panose="020F0502020204030204" pitchFamily="34" charset="0"/>
              </a:rPr>
              <a:t>g</a:t>
            </a:r>
            <a:r>
              <a:rPr lang="fr-FR" i="1" dirty="0">
                <a:latin typeface="Calibri" panose="020F0502020204030204" pitchFamily="34" charset="0"/>
              </a:rPr>
              <a:t> </a:t>
            </a:r>
            <a:r>
              <a:rPr lang="fr-FR" i="1" baseline="0" noProof="0" dirty="0">
                <a:latin typeface="Calibri" panose="020F0502020204030204" pitchFamily="34" charset="0"/>
              </a:rPr>
              <a:t>» en abrégé, «</a:t>
            </a:r>
            <a:r>
              <a:rPr lang="fr-FR" i="1" dirty="0">
                <a:latin typeface="Calibri" panose="020F0502020204030204" pitchFamily="34" charset="0"/>
              </a:rPr>
              <a:t> </a:t>
            </a:r>
            <a:r>
              <a:rPr lang="fr-FR" i="1" baseline="0" noProof="0" dirty="0">
                <a:latin typeface="Calibri" panose="020F0502020204030204" pitchFamily="34" charset="0"/>
              </a:rPr>
              <a:t>g</a:t>
            </a:r>
            <a:r>
              <a:rPr lang="fr-FR" i="1" dirty="0">
                <a:latin typeface="Calibri" panose="020F0502020204030204" pitchFamily="34" charset="0"/>
              </a:rPr>
              <a:t> </a:t>
            </a:r>
            <a:r>
              <a:rPr lang="fr-FR" i="1" baseline="0" noProof="0" dirty="0">
                <a:latin typeface="Calibri" panose="020F0502020204030204" pitchFamily="34" charset="0"/>
              </a:rPr>
              <a:t>» pour gramme </a:t>
            </a:r>
            <a:r>
              <a:rPr lang="fr-FR" i="0" baseline="0" noProof="0" dirty="0">
                <a:latin typeface="Calibri" panose="020F0502020204030204" pitchFamily="34" charset="0"/>
              </a:rPr>
              <a:t>(pointer la lettre «</a:t>
            </a:r>
            <a:r>
              <a:rPr lang="fr-FR" i="1" dirty="0">
                <a:latin typeface="Calibri" panose="020F0502020204030204" pitchFamily="34" charset="0"/>
              </a:rPr>
              <a:t> </a:t>
            </a:r>
            <a:r>
              <a:rPr lang="fr-FR" i="0" dirty="0">
                <a:latin typeface="Calibri" panose="020F0502020204030204" pitchFamily="34" charset="0"/>
              </a:rPr>
              <a:t>g</a:t>
            </a:r>
            <a:r>
              <a:rPr lang="fr-FR" i="1" dirty="0">
                <a:latin typeface="Calibri" panose="020F0502020204030204" pitchFamily="34" charset="0"/>
              </a:rPr>
              <a:t> </a:t>
            </a:r>
            <a:r>
              <a:rPr lang="fr-FR" i="0" baseline="0" noProof="0" dirty="0">
                <a:latin typeface="Calibri" panose="020F0502020204030204" pitchFamily="34" charset="0"/>
              </a:rPr>
              <a:t>»)</a:t>
            </a:r>
            <a:r>
              <a:rPr lang="fr-FR" i="1" baseline="0" noProof="0" dirty="0">
                <a:latin typeface="Calibri" panose="020F0502020204030204" pitchFamily="34" charset="0"/>
              </a:rPr>
              <a:t>.</a:t>
            </a:r>
          </a:p>
          <a:p>
            <a:pPr marL="0"/>
            <a:r>
              <a:rPr lang="fr-FR" i="0" baseline="0" noProof="0" dirty="0">
                <a:latin typeface="Calibri" panose="020F0502020204030204" pitchFamily="34" charset="0"/>
              </a:rPr>
              <a:t>Inviter les élèves à tenir dans leur main un trombone.</a:t>
            </a:r>
          </a:p>
          <a:p>
            <a:pPr marL="0"/>
            <a:r>
              <a:rPr lang="fr-FR" i="1" baseline="0" noProof="0" dirty="0">
                <a:latin typeface="Calibri" panose="020F0502020204030204" pitchFamily="34" charset="0"/>
              </a:rPr>
              <a:t>Le trombone sera notre objet de référence pour le gramme</a:t>
            </a:r>
            <a:r>
              <a:rPr lang="fr-FR" i="1" dirty="0">
                <a:latin typeface="Calibri" panose="020F0502020204030204" pitchFamily="34" charset="0"/>
              </a:rPr>
              <a:t>, c’est-à-dire que chaque fois qu'on voudra se représenter la masse d'un gramme, on pensera à la masse d'un trombone. </a:t>
            </a:r>
            <a:endParaRPr lang="fr-FR" i="1" noProof="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610110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noProof="0" dirty="0">
                <a:latin typeface="Calibri" panose="020F0502020204030204" pitchFamily="34" charset="0"/>
              </a:rPr>
              <a:t>On peut aussi utiliser le kilogramme</a:t>
            </a:r>
            <a:r>
              <a:rPr lang="fr-FR" i="1" dirty="0">
                <a:latin typeface="Calibri" panose="020F0502020204030204" pitchFamily="34" charset="0"/>
              </a:rPr>
              <a:t> </a:t>
            </a:r>
            <a:r>
              <a:rPr lang="fr-FR" i="1" baseline="0" noProof="0" dirty="0">
                <a:latin typeface="Calibri" panose="020F0502020204030204" pitchFamily="34" charset="0"/>
              </a:rPr>
              <a:t>: 1 kilogramme </a:t>
            </a:r>
            <a:r>
              <a:rPr lang="fr-FR" i="0" baseline="0" noProof="0" dirty="0">
                <a:latin typeface="Calibri" panose="020F0502020204030204" pitchFamily="34" charset="0"/>
              </a:rPr>
              <a:t>(bien lire le mot en entier), </a:t>
            </a:r>
            <a:r>
              <a:rPr lang="fr-FR" i="1" baseline="0" noProof="0" dirty="0">
                <a:latin typeface="Calibri" panose="020F0502020204030204" pitchFamily="34" charset="0"/>
              </a:rPr>
              <a:t>c’est la masse d’un paquet </a:t>
            </a:r>
            <a:r>
              <a:rPr lang="fr-FR" i="1" dirty="0">
                <a:latin typeface="Calibri" panose="020F0502020204030204" pitchFamily="34" charset="0"/>
              </a:rPr>
              <a:t>de farine.</a:t>
            </a:r>
            <a:r>
              <a:rPr lang="fr-FR" i="1" baseline="0" noProof="0" dirty="0">
                <a:latin typeface="Calibri" panose="020F0502020204030204" pitchFamily="34" charset="0"/>
              </a:rPr>
              <a:t> Ce paquet de farine sera notre objet de référence lorsqu’on parlera d’un kilogramme. On écrit «</a:t>
            </a:r>
            <a:r>
              <a:rPr lang="fr-FR" i="1" dirty="0">
                <a:latin typeface="Calibri" panose="020F0502020204030204" pitchFamily="34" charset="0"/>
              </a:rPr>
              <a:t> </a:t>
            </a:r>
            <a:r>
              <a:rPr lang="fr-FR" i="1" baseline="0" noProof="0" dirty="0">
                <a:latin typeface="Calibri" panose="020F0502020204030204" pitchFamily="34" charset="0"/>
              </a:rPr>
              <a:t>kg</a:t>
            </a:r>
            <a:r>
              <a:rPr lang="fr-FR" i="1" dirty="0">
                <a:latin typeface="Calibri" panose="020F0502020204030204" pitchFamily="34" charset="0"/>
              </a:rPr>
              <a:t> </a:t>
            </a:r>
            <a:r>
              <a:rPr lang="fr-FR" i="1" baseline="0" noProof="0" dirty="0">
                <a:latin typeface="Calibri" panose="020F0502020204030204" pitchFamily="34" charset="0"/>
              </a:rPr>
              <a:t>» en abrégé, «</a:t>
            </a:r>
            <a:r>
              <a:rPr lang="fr-FR" i="1" dirty="0">
                <a:latin typeface="Calibri" panose="020F0502020204030204" pitchFamily="34" charset="0"/>
              </a:rPr>
              <a:t> </a:t>
            </a:r>
            <a:r>
              <a:rPr lang="fr-FR" i="1" baseline="0" noProof="0" dirty="0">
                <a:latin typeface="Calibri" panose="020F0502020204030204" pitchFamily="34" charset="0"/>
              </a:rPr>
              <a:t>k</a:t>
            </a:r>
            <a:r>
              <a:rPr lang="fr-FR" i="1" dirty="0">
                <a:latin typeface="Calibri" panose="020F0502020204030204" pitchFamily="34" charset="0"/>
              </a:rPr>
              <a:t> </a:t>
            </a:r>
            <a:r>
              <a:rPr lang="fr-FR" i="1" baseline="0" noProof="0" dirty="0">
                <a:latin typeface="Calibri" panose="020F0502020204030204" pitchFamily="34" charset="0"/>
              </a:rPr>
              <a:t>» pour kilo </a:t>
            </a:r>
            <a:r>
              <a:rPr lang="fr-FR" i="0" baseline="0" noProof="0" dirty="0">
                <a:latin typeface="Calibri" panose="020F0502020204030204" pitchFamily="34" charset="0"/>
              </a:rPr>
              <a:t>(pointer la lettre «</a:t>
            </a:r>
            <a:r>
              <a:rPr lang="fr-FR" i="1" dirty="0">
                <a:latin typeface="Calibri" panose="020F0502020204030204" pitchFamily="34" charset="0"/>
              </a:rPr>
              <a:t> </a:t>
            </a:r>
            <a:r>
              <a:rPr lang="fr-FR" i="0" baseline="0" noProof="0" dirty="0">
                <a:latin typeface="Calibri" panose="020F0502020204030204" pitchFamily="34" charset="0"/>
              </a:rPr>
              <a:t>k</a:t>
            </a:r>
            <a:r>
              <a:rPr lang="fr-FR" i="1" dirty="0">
                <a:latin typeface="Calibri" panose="020F0502020204030204" pitchFamily="34" charset="0"/>
              </a:rPr>
              <a:t> </a:t>
            </a:r>
            <a:r>
              <a:rPr lang="fr-FR" i="0" baseline="0" noProof="0" dirty="0">
                <a:latin typeface="Calibri" panose="020F0502020204030204" pitchFamily="34" charset="0"/>
              </a:rPr>
              <a:t>») </a:t>
            </a:r>
            <a:r>
              <a:rPr lang="fr-FR" i="1" baseline="0" noProof="0" dirty="0">
                <a:latin typeface="Calibri" panose="020F0502020204030204" pitchFamily="34" charset="0"/>
              </a:rPr>
              <a:t>et «</a:t>
            </a:r>
            <a:r>
              <a:rPr lang="fr-FR" i="1" dirty="0">
                <a:latin typeface="Calibri" panose="020F0502020204030204" pitchFamily="34" charset="0"/>
              </a:rPr>
              <a:t> </a:t>
            </a:r>
            <a:r>
              <a:rPr lang="fr-FR" i="1" baseline="0" noProof="0" dirty="0">
                <a:latin typeface="Calibri" panose="020F0502020204030204" pitchFamily="34" charset="0"/>
              </a:rPr>
              <a:t>g</a:t>
            </a:r>
            <a:r>
              <a:rPr lang="fr-FR" i="1" dirty="0">
                <a:latin typeface="Calibri" panose="020F0502020204030204" pitchFamily="34" charset="0"/>
              </a:rPr>
              <a:t> </a:t>
            </a:r>
            <a:r>
              <a:rPr lang="fr-FR" i="1" baseline="0" noProof="0" dirty="0">
                <a:latin typeface="Calibri" panose="020F0502020204030204" pitchFamily="34" charset="0"/>
              </a:rPr>
              <a:t>» pour gramme </a:t>
            </a:r>
            <a:r>
              <a:rPr lang="fr-FR" i="0" baseline="0" noProof="0" dirty="0">
                <a:latin typeface="Calibri" panose="020F0502020204030204" pitchFamily="34" charset="0"/>
              </a:rPr>
              <a:t>(pointer la lettre «</a:t>
            </a:r>
            <a:r>
              <a:rPr lang="fr-FR" i="1" dirty="0">
                <a:latin typeface="Calibri" panose="020F0502020204030204" pitchFamily="34" charset="0"/>
              </a:rPr>
              <a:t> </a:t>
            </a:r>
            <a:r>
              <a:rPr lang="fr-FR" i="0" baseline="0" noProof="0" dirty="0">
                <a:latin typeface="Calibri" panose="020F0502020204030204" pitchFamily="34" charset="0"/>
              </a:rPr>
              <a:t>g</a:t>
            </a:r>
            <a:r>
              <a:rPr lang="fr-FR" i="1" dirty="0">
                <a:latin typeface="Calibri" panose="020F0502020204030204" pitchFamily="34" charset="0"/>
              </a:rPr>
              <a:t> </a:t>
            </a:r>
            <a:r>
              <a:rPr lang="fr-FR" i="0" baseline="0" noProof="0" dirty="0">
                <a:latin typeface="Calibri" panose="020F0502020204030204" pitchFamily="34" charset="0"/>
              </a:rPr>
              <a:t>»).</a:t>
            </a:r>
          </a:p>
          <a:p>
            <a:pPr marL="0"/>
            <a:r>
              <a:rPr lang="fr-FR" i="1" baseline="0" noProof="0" dirty="0">
                <a:latin typeface="Calibri" panose="020F0502020204030204" pitchFamily="34" charset="0"/>
              </a:rPr>
              <a:t>Le préfixe «</a:t>
            </a:r>
            <a:r>
              <a:rPr lang="fr-FR" i="1" dirty="0">
                <a:latin typeface="Calibri" panose="020F0502020204030204" pitchFamily="34" charset="0"/>
              </a:rPr>
              <a:t> </a:t>
            </a:r>
            <a:r>
              <a:rPr lang="fr-FR" i="1" baseline="0" noProof="0" dirty="0">
                <a:latin typeface="Calibri" panose="020F0502020204030204" pitchFamily="34" charset="0"/>
              </a:rPr>
              <a:t>kilo</a:t>
            </a:r>
            <a:r>
              <a:rPr lang="fr-FR" i="1" dirty="0">
                <a:latin typeface="Calibri" panose="020F0502020204030204" pitchFamily="34" charset="0"/>
              </a:rPr>
              <a:t> </a:t>
            </a:r>
            <a:r>
              <a:rPr lang="fr-FR" i="1" baseline="0" noProof="0" dirty="0">
                <a:latin typeface="Calibri" panose="020F0502020204030204" pitchFamily="34" charset="0"/>
              </a:rPr>
              <a:t>» signifie 1</a:t>
            </a:r>
            <a:r>
              <a:rPr lang="fr-FR" i="1" dirty="0">
                <a:latin typeface="Calibri" panose="020F0502020204030204" pitchFamily="34" charset="0"/>
              </a:rPr>
              <a:t> </a:t>
            </a:r>
            <a:r>
              <a:rPr lang="fr-FR" i="1" baseline="0" noProof="0" dirty="0">
                <a:latin typeface="Calibri" panose="020F0502020204030204" pitchFamily="34" charset="0"/>
              </a:rPr>
              <a:t>000 fois plus. 1 kilomètre, c’est 1</a:t>
            </a:r>
            <a:r>
              <a:rPr lang="fr-FR" i="1" dirty="0">
                <a:latin typeface="Calibri" panose="020F0502020204030204" pitchFamily="34" charset="0"/>
              </a:rPr>
              <a:t> </a:t>
            </a:r>
            <a:r>
              <a:rPr lang="fr-FR" i="1" baseline="0" noProof="0" dirty="0">
                <a:latin typeface="Calibri" panose="020F0502020204030204" pitchFamily="34" charset="0"/>
              </a:rPr>
              <a:t>000 mètres, 1 kilogramme, c’est 1</a:t>
            </a:r>
            <a:r>
              <a:rPr lang="fr-FR" i="1" dirty="0">
                <a:latin typeface="Calibri" panose="020F0502020204030204" pitchFamily="34" charset="0"/>
              </a:rPr>
              <a:t> </a:t>
            </a:r>
            <a:r>
              <a:rPr lang="fr-FR" i="1" baseline="0" noProof="0" dirty="0">
                <a:latin typeface="Calibri" panose="020F0502020204030204" pitchFamily="34" charset="0"/>
              </a:rPr>
              <a:t>000 grammes. </a:t>
            </a:r>
            <a:r>
              <a:rPr lang="fr-FR" i="1" u="none" baseline="0" noProof="0" dirty="0">
                <a:latin typeface="Calibri" panose="020F0502020204030204" pitchFamily="34" charset="0"/>
              </a:rPr>
              <a:t>On ne peut pas dire seulement le mot «</a:t>
            </a:r>
            <a:r>
              <a:rPr lang="fr-FR" i="1" u="none" dirty="0">
                <a:latin typeface="Calibri" panose="020F0502020204030204" pitchFamily="34" charset="0"/>
              </a:rPr>
              <a:t> </a:t>
            </a:r>
            <a:r>
              <a:rPr lang="fr-FR" i="1" u="none" baseline="0" noProof="0" dirty="0">
                <a:latin typeface="Calibri" panose="020F0502020204030204" pitchFamily="34" charset="0"/>
              </a:rPr>
              <a:t>kilo</a:t>
            </a:r>
            <a:r>
              <a:rPr lang="fr-FR" i="1" u="none" dirty="0">
                <a:latin typeface="Calibri" panose="020F0502020204030204" pitchFamily="34" charset="0"/>
              </a:rPr>
              <a:t> </a:t>
            </a:r>
            <a:r>
              <a:rPr lang="fr-FR" i="1" u="none" baseline="0" noProof="0" dirty="0">
                <a:latin typeface="Calibri" panose="020F0502020204030204" pitchFamily="34" charset="0"/>
              </a:rPr>
              <a:t>» il faut dire l’unité complète «</a:t>
            </a:r>
            <a:r>
              <a:rPr lang="fr-FR" i="1" u="none" dirty="0">
                <a:latin typeface="Calibri" panose="020F0502020204030204" pitchFamily="34" charset="0"/>
              </a:rPr>
              <a:t> </a:t>
            </a:r>
            <a:r>
              <a:rPr lang="fr-FR" i="1" u="none" baseline="0" noProof="0" dirty="0">
                <a:latin typeface="Calibri" panose="020F0502020204030204" pitchFamily="34" charset="0"/>
              </a:rPr>
              <a:t>kilogramme</a:t>
            </a:r>
            <a:r>
              <a:rPr lang="fr-FR" i="1" u="none" dirty="0">
                <a:latin typeface="Calibri" panose="020F0502020204030204" pitchFamily="34" charset="0"/>
              </a:rPr>
              <a:t> </a:t>
            </a:r>
            <a:r>
              <a:rPr lang="fr-FR" i="1" u="none" baseline="0" noProof="0" dirty="0">
                <a:latin typeface="Calibri" panose="020F0502020204030204" pitchFamily="34" charset="0"/>
              </a:rPr>
              <a:t>» mais souvent, pour aller plus vite, les adultes coupent le mot même si ce n’est pas correct.</a:t>
            </a:r>
            <a:endParaRPr lang="fr-FR" i="1" u="none" baseline="0" noProof="0" dirty="0">
              <a:latin typeface="Calibri" panose="020F0502020204030204" pitchFamily="34" charset="0"/>
              <a:cs typeface="Calibri"/>
            </a:endParaRPr>
          </a:p>
          <a:p>
            <a:pPr marL="0"/>
            <a:r>
              <a:rPr lang="fr-FR" i="0" baseline="0" noProof="0" dirty="0">
                <a:latin typeface="Calibri" panose="020F0502020204030204" pitchFamily="34" charset="0"/>
              </a:rPr>
              <a:t>Inviter les élèves à tenir le paquet de </a:t>
            </a:r>
            <a:r>
              <a:rPr lang="fr-FR" dirty="0">
                <a:latin typeface="Calibri" panose="020F0502020204030204" pitchFamily="34" charset="0"/>
              </a:rPr>
              <a:t>farine de</a:t>
            </a:r>
            <a:r>
              <a:rPr lang="fr-FR" i="0" baseline="0" noProof="0" dirty="0">
                <a:latin typeface="Calibri" panose="020F0502020204030204" pitchFamily="34" charset="0"/>
              </a:rPr>
              <a:t> 1 kilogramme dans une main puis, à reprendre 1 trombone dans l’autre main.</a:t>
            </a:r>
            <a:endParaRPr lang="fr-FR" i="0" baseline="0" noProof="0" dirty="0">
              <a:latin typeface="Calibri" panose="020F0502020204030204" pitchFamily="34" charset="0"/>
              <a:cs typeface="Calibri"/>
            </a:endParaRPr>
          </a:p>
          <a:p>
            <a:pPr marL="0"/>
            <a:r>
              <a:rPr lang="fr-FR" i="0" baseline="0" noProof="0" dirty="0">
                <a:latin typeface="Calibri" panose="020F0502020204030204" pitchFamily="34" charset="0"/>
              </a:rPr>
              <a:t>Faire remarquer que le paquet de 1</a:t>
            </a:r>
            <a:r>
              <a:rPr lang="fr-FR" i="1" dirty="0">
                <a:latin typeface="Calibri" panose="020F0502020204030204" pitchFamily="34" charset="0"/>
              </a:rPr>
              <a:t> </a:t>
            </a:r>
            <a:r>
              <a:rPr lang="fr-FR" i="0" baseline="0" noProof="0" dirty="0">
                <a:latin typeface="Calibri" panose="020F0502020204030204" pitchFamily="34" charset="0"/>
              </a:rPr>
              <a:t>kg a la même masse que 1</a:t>
            </a:r>
            <a:r>
              <a:rPr lang="fr-FR" i="1" dirty="0">
                <a:latin typeface="Calibri" panose="020F0502020204030204" pitchFamily="34" charset="0"/>
              </a:rPr>
              <a:t> </a:t>
            </a:r>
            <a:r>
              <a:rPr lang="fr-FR" i="0" baseline="0" noProof="0" dirty="0">
                <a:latin typeface="Calibri" panose="020F0502020204030204" pitchFamily="34" charset="0"/>
              </a:rPr>
              <a:t>000 trombones.</a:t>
            </a:r>
            <a:r>
              <a:rPr lang="is-IS" i="0" baseline="0" dirty="0">
                <a:latin typeface="Calibri" panose="020F0502020204030204" pitchFamily="34" charset="0"/>
              </a:rPr>
              <a:t> Si cela est possible, faire peser à un ou plusieurs élèves une boite neuve de 1</a:t>
            </a:r>
            <a:r>
              <a:rPr lang="fr-FR" i="1" dirty="0">
                <a:latin typeface="Calibri" panose="020F0502020204030204" pitchFamily="34" charset="0"/>
              </a:rPr>
              <a:t> </a:t>
            </a:r>
            <a:r>
              <a:rPr lang="is-IS" i="0" baseline="0" dirty="0">
                <a:latin typeface="Calibri" panose="020F0502020204030204" pitchFamily="34" charset="0"/>
              </a:rPr>
              <a:t>000 trombones dans une main et un paquet de farine dans l‘autre main. </a:t>
            </a:r>
            <a:endParaRPr lang="fr-FR" i="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005068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noProof="0" dirty="0">
                <a:latin typeface="Calibri" panose="020F0502020204030204" pitchFamily="34" charset="0"/>
              </a:rPr>
              <a:t>Pour des objets beaucoup plus lourds, on peut aussi utiliser une autre unité</a:t>
            </a:r>
            <a:r>
              <a:rPr lang="fr-FR" i="1" dirty="0">
                <a:latin typeface="Calibri" panose="020F0502020204030204" pitchFamily="34" charset="0"/>
              </a:rPr>
              <a:t> </a:t>
            </a:r>
            <a:r>
              <a:rPr lang="fr-FR" i="1" baseline="0" noProof="0" dirty="0">
                <a:latin typeface="Calibri" panose="020F0502020204030204" pitchFamily="34" charset="0"/>
              </a:rPr>
              <a:t>: la tonne. 1 tonne</a:t>
            </a:r>
            <a:r>
              <a:rPr lang="fr-FR" i="0" baseline="0" noProof="0" dirty="0">
                <a:latin typeface="Calibri" panose="020F0502020204030204" pitchFamily="34" charset="0"/>
              </a:rPr>
              <a:t>, </a:t>
            </a:r>
            <a:r>
              <a:rPr lang="fr-FR" i="1" baseline="0" noProof="0" dirty="0">
                <a:latin typeface="Calibri" panose="020F0502020204030204" pitchFamily="34" charset="0"/>
              </a:rPr>
              <a:t>c’est la masse d’une voiture</a:t>
            </a:r>
            <a:r>
              <a:rPr lang="fr-FR" i="1" dirty="0">
                <a:latin typeface="Calibri" panose="020F0502020204030204" pitchFamily="34" charset="0"/>
              </a:rPr>
              <a:t>.</a:t>
            </a:r>
            <a:r>
              <a:rPr lang="fr-FR" i="1" baseline="0" noProof="0" dirty="0">
                <a:latin typeface="Calibri" panose="020F0502020204030204" pitchFamily="34" charset="0"/>
              </a:rPr>
              <a:t> On écrit «</a:t>
            </a:r>
            <a:r>
              <a:rPr lang="fr-FR" i="1" dirty="0">
                <a:latin typeface="Calibri" panose="020F0502020204030204" pitchFamily="34" charset="0"/>
              </a:rPr>
              <a:t> </a:t>
            </a:r>
            <a:r>
              <a:rPr lang="fr-FR" i="1" baseline="0" noProof="0" dirty="0">
                <a:latin typeface="Calibri" panose="020F0502020204030204" pitchFamily="34" charset="0"/>
              </a:rPr>
              <a:t>t</a:t>
            </a:r>
            <a:r>
              <a:rPr lang="fr-FR" i="1" dirty="0">
                <a:latin typeface="Calibri" panose="020F0502020204030204" pitchFamily="34" charset="0"/>
              </a:rPr>
              <a:t> </a:t>
            </a:r>
            <a:r>
              <a:rPr lang="fr-FR" i="1" baseline="0" noProof="0" dirty="0">
                <a:latin typeface="Calibri" panose="020F0502020204030204" pitchFamily="34" charset="0"/>
              </a:rPr>
              <a:t>» en abrégé. </a:t>
            </a:r>
            <a:endParaRPr lang="fr-FR" i="0" baseline="0" noProof="0" dirty="0">
              <a:latin typeface="Calibri" panose="020F0502020204030204" pitchFamily="34" charset="0"/>
            </a:endParaRPr>
          </a:p>
          <a:p>
            <a:pPr marL="0"/>
            <a:r>
              <a:rPr lang="fr-FR" i="1" baseline="0" noProof="0" dirty="0">
                <a:latin typeface="Calibri" panose="020F0502020204030204" pitchFamily="34" charset="0"/>
              </a:rPr>
              <a:t>1 tonne, c’est 1</a:t>
            </a:r>
            <a:r>
              <a:rPr lang="fr-FR" i="1" dirty="0">
                <a:latin typeface="Calibri" panose="020F0502020204030204" pitchFamily="34" charset="0"/>
              </a:rPr>
              <a:t> </a:t>
            </a:r>
            <a:r>
              <a:rPr lang="fr-FR" i="1" baseline="0" noProof="0" dirty="0">
                <a:latin typeface="Calibri" panose="020F0502020204030204" pitchFamily="34" charset="0"/>
              </a:rPr>
              <a:t>000 kilogrammes. Pour soulever des objets qui pèsent une tonne, il faut un chariot élévateur ou une grue. </a:t>
            </a:r>
          </a:p>
          <a:p>
            <a:pPr marL="0"/>
            <a:endParaRPr lang="fr-FR"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496692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Écrivez sur vos ardoises la masse de l’objet.</a:t>
            </a:r>
            <a:r>
              <a:rPr lang="fr-FR"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 </a:t>
            </a:r>
            <a:r>
              <a:rPr lang="fr-FR" b="0" i="0" u="none" strike="noStrike" cap="none" baseline="0" dirty="0">
                <a:solidFill>
                  <a:schemeClr val="dk1"/>
                </a:solidFill>
                <a:latin typeface="Calibri" panose="020F0502020204030204" pitchFamily="34" charset="0"/>
                <a:ea typeface="Calibri"/>
                <a:cs typeface="Calibri"/>
                <a:sym typeface="Calibri"/>
              </a:rPr>
              <a:t>: 1</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kg. </a:t>
            </a:r>
            <a:endParaRPr lang="fr-FR" i="0" dirty="0">
              <a:latin typeface="Calibri" panose="020F0502020204030204" pitchFamily="34" charset="0"/>
            </a:endParaRPr>
          </a:p>
          <a:p>
            <a:pPr marL="0"/>
            <a:r>
              <a:rPr lang="fr-FR" i="0" dirty="0">
                <a:latin typeface="Calibri" panose="020F0502020204030204" pitchFamily="34" charset="0"/>
              </a:rPr>
              <a:t>Laisser quelques secondes puis interroger un élève</a:t>
            </a:r>
            <a:r>
              <a:rPr lang="fr-FR" i="0" baseline="0" dirty="0">
                <a:latin typeface="Calibri" panose="020F0502020204030204" pitchFamily="34" charset="0"/>
              </a:rPr>
              <a:t> en faisant le lien avec 1 trombone ou 1 paquet de </a:t>
            </a:r>
            <a:r>
              <a:rPr lang="fr-FR" dirty="0">
                <a:latin typeface="Calibri" panose="020F0502020204030204" pitchFamily="34" charset="0"/>
              </a:rPr>
              <a:t>farine</a:t>
            </a:r>
            <a:r>
              <a:rPr lang="fr-FR" i="0" baseline="0" dirty="0">
                <a:latin typeface="Calibri" panose="020F0502020204030204" pitchFamily="34" charset="0"/>
              </a:rPr>
              <a:t>.</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59631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r>
              <a:rPr lang="fr-FR" i="0" baseline="0"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a:t>
            </a:r>
            <a:r>
              <a:rPr lang="fr-FR" b="0" i="0" u="none" strike="noStrike" cap="none" baseline="0" dirty="0">
                <a:solidFill>
                  <a:schemeClr val="dk1"/>
                </a:solidFill>
                <a:latin typeface="Calibri" panose="020F0502020204030204" pitchFamily="34" charset="0"/>
                <a:ea typeface="Calibri"/>
                <a:cs typeface="Calibri"/>
                <a:sym typeface="Calibri"/>
              </a:rPr>
              <a:t> : 40</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g. </a:t>
            </a:r>
          </a:p>
          <a:p>
            <a:pPr marL="0"/>
            <a:r>
              <a:rPr lang="fr-FR" i="0" baseline="0" dirty="0">
                <a:latin typeface="Calibri" panose="020F0502020204030204" pitchFamily="34" charset="0"/>
              </a:rPr>
              <a:t>Faire le lien avec 40 trombones ou 40 paquets de </a:t>
            </a:r>
            <a:r>
              <a:rPr lang="fr-FR" dirty="0">
                <a:latin typeface="Calibri" panose="020F0502020204030204" pitchFamily="34" charset="0"/>
              </a:rPr>
              <a:t>farine</a:t>
            </a:r>
            <a:r>
              <a:rPr lang="fr-FR" i="0" baseline="0"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776551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99FA7-E125-913A-D7F6-BE5AF82FCC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3B989D7-5985-B318-3259-FFEB68AD06B9}"/>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3EBB360-E3E6-919D-3EE1-D15C157C5273}"/>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a:t>
            </a:r>
            <a:r>
              <a:rPr lang="fr-FR" b="0" i="0" u="none" strike="noStrike" cap="none" baseline="0" dirty="0">
                <a:solidFill>
                  <a:schemeClr val="dk1"/>
                </a:solidFill>
                <a:latin typeface="Calibri" panose="020F0502020204030204" pitchFamily="34" charset="0"/>
                <a:ea typeface="Calibri"/>
                <a:cs typeface="Calibri"/>
                <a:sym typeface="Calibri"/>
              </a:rPr>
              <a:t> : 300</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kg.</a:t>
            </a:r>
          </a:p>
          <a:p>
            <a:pPr marL="0"/>
            <a:endParaRPr lang="fr-FR" i="0" dirty="0"/>
          </a:p>
        </p:txBody>
      </p:sp>
      <p:sp>
        <p:nvSpPr>
          <p:cNvPr id="4" name="Espace réservé du numéro de diapositive 3">
            <a:extLst>
              <a:ext uri="{FF2B5EF4-FFF2-40B4-BE49-F238E27FC236}">
                <a16:creationId xmlns:a16="http://schemas.microsoft.com/office/drawing/2014/main" id="{4D2AB98D-F59F-5340-1A63-53DAE9110FB4}"/>
              </a:ext>
            </a:extLst>
          </p:cNvPr>
          <p:cNvSpPr>
            <a:spLocks noGrp="1"/>
          </p:cNvSpPr>
          <p:nvPr>
            <p:ph type="sldNum" sz="quarter" idx="10"/>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4252796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624DE-1AA8-1592-CBCA-148A1989B2C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C9E7679-6162-027E-0B24-B06D06D6924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0875A80-3F7D-6FB6-F5CC-9B35D5817AD0}"/>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 </a:t>
            </a:r>
            <a:r>
              <a:rPr lang="fr-FR" b="0" i="0" u="none" strike="noStrike" cap="none" baseline="0" dirty="0">
                <a:solidFill>
                  <a:schemeClr val="dk1"/>
                </a:solidFill>
                <a:latin typeface="Calibri" panose="020F0502020204030204" pitchFamily="34" charset="0"/>
                <a:ea typeface="Calibri"/>
                <a:cs typeface="Calibri"/>
                <a:sym typeface="Calibri"/>
              </a:rPr>
              <a:t>:</a:t>
            </a:r>
            <a:r>
              <a:rPr lang="fr-FR" b="1" i="0" u="none" strike="noStrike" cap="none" baseline="0" dirty="0">
                <a:solidFill>
                  <a:schemeClr val="dk1"/>
                </a:solidFill>
                <a:latin typeface="Calibri" panose="020F0502020204030204" pitchFamily="34" charset="0"/>
                <a:ea typeface="Calibri"/>
                <a:cs typeface="Calibri"/>
                <a:sym typeface="Calibri"/>
              </a:rPr>
              <a:t> </a:t>
            </a:r>
            <a:r>
              <a:rPr lang="fr-FR" b="0" i="0" u="none" strike="noStrike" cap="none" baseline="0" dirty="0">
                <a:solidFill>
                  <a:schemeClr val="dk1"/>
                </a:solidFill>
                <a:latin typeface="Calibri" panose="020F0502020204030204" pitchFamily="34" charset="0"/>
                <a:ea typeface="Calibri"/>
                <a:cs typeface="Calibri"/>
                <a:sym typeface="Calibri"/>
              </a:rPr>
              <a:t>25</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t.</a:t>
            </a:r>
          </a:p>
          <a:p>
            <a:pPr marL="0"/>
            <a:endParaRPr lang="fr-FR" i="0" dirty="0"/>
          </a:p>
        </p:txBody>
      </p:sp>
      <p:sp>
        <p:nvSpPr>
          <p:cNvPr id="4" name="Espace réservé du numéro de diapositive 3">
            <a:extLst>
              <a:ext uri="{FF2B5EF4-FFF2-40B4-BE49-F238E27FC236}">
                <a16:creationId xmlns:a16="http://schemas.microsoft.com/office/drawing/2014/main" id="{B977C7BF-7120-E417-F7A3-E04E0E757883}"/>
              </a:ext>
            </a:extLst>
          </p:cNvPr>
          <p:cNvSpPr>
            <a:spLocks noGrp="1"/>
          </p:cNvSpPr>
          <p:nvPr>
            <p:ph type="sldNum" sz="quarter" idx="10"/>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98307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defRPr/>
            </a:pPr>
            <a:r>
              <a:rPr lang="is-IS" i="1" baseline="0" dirty="0">
                <a:latin typeface="Calibri" panose="020F0502020204030204" pitchFamily="34" charset="0"/>
              </a:rPr>
              <a:t>Maintenant, on ne va plus seulement comparer des masses mais les mesurer. Si je veux acheter cette poire, j’ai besoin de connaitre sa masse, car on paie les fruits </a:t>
            </a:r>
            <a:r>
              <a:rPr lang="is-IS" i="1" dirty="0">
                <a:latin typeface="Calibri" panose="020F0502020204030204" pitchFamily="34" charset="0"/>
              </a:rPr>
              <a:t>en fonction</a:t>
            </a:r>
            <a:r>
              <a:rPr lang="is-IS" i="1" strike="noStrike" baseline="0" dirty="0">
                <a:latin typeface="Calibri" panose="020F0502020204030204" pitchFamily="34" charset="0"/>
              </a:rPr>
              <a:t> d‘un prix au kilogramme</a:t>
            </a:r>
            <a:r>
              <a:rPr lang="is-IS" i="1" dirty="0">
                <a:latin typeface="Calibri" panose="020F0502020204030204" pitchFamily="34" charset="0"/>
              </a:rPr>
              <a:t>. </a:t>
            </a:r>
            <a:endParaRPr lang="is-IS" i="1" baseline="0"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a:t>
            </a:r>
            <a:r>
              <a:rPr lang="is-IS" i="1" baseline="0" dirty="0">
                <a:latin typeface="Calibri" panose="020F0502020204030204" pitchFamily="34" charset="0"/>
              </a:rPr>
              <a:t>omment faire pour connaitre la masse de cette poire</a:t>
            </a:r>
            <a:r>
              <a:rPr lang="fr-FR" i="1" dirty="0">
                <a:latin typeface="Calibri" panose="020F0502020204030204" pitchFamily="34" charset="0"/>
              </a:rPr>
              <a:t> </a:t>
            </a:r>
            <a:r>
              <a:rPr lang="is-IS" i="1" baseline="0" dirty="0">
                <a:latin typeface="Calibri" panose="020F0502020204030204" pitchFamily="34" charset="0"/>
              </a:rPr>
              <a:t>? </a:t>
            </a:r>
            <a:r>
              <a:rPr lang="is-IS" i="0" baseline="0" dirty="0">
                <a:latin typeface="Calibri" panose="020F0502020204030204" pitchFamily="34" charset="0"/>
              </a:rPr>
              <a:t>Recueilir les propositions des élèves et introduire la notion de pesée avec une balance digitale ou des masses marquées pour équilibrer la balance à plateaux.</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883011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r>
              <a:rPr lang="fr-FR" i="1" baseline="0" dirty="0">
                <a:latin typeface="Calibri" panose="020F0502020204030204" pitchFamily="34" charset="0"/>
              </a:rPr>
              <a:t>Vous allez devoir essayer de trouver quel est le plus lourd entre l’objet A et l’objet B.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675569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On a ajouté des masses marquées sur le plateau de gauche</a:t>
            </a:r>
            <a:r>
              <a:rPr lang="fr-FR" i="1" dirty="0">
                <a:latin typeface="Calibri" panose="020F0502020204030204" pitchFamily="34" charset="0"/>
              </a:rPr>
              <a:t>. </a:t>
            </a:r>
            <a:r>
              <a:rPr lang="fr-FR" i="1" baseline="0" dirty="0">
                <a:latin typeface="Calibri" panose="020F0502020204030204" pitchFamily="34" charset="0"/>
              </a:rPr>
              <a:t>Ce </a:t>
            </a:r>
            <a:r>
              <a:rPr lang="fr-FR" i="1" baseline="0" noProof="0" dirty="0">
                <a:latin typeface="Calibri" panose="020F0502020204030204" pitchFamily="34" charset="0"/>
              </a:rPr>
              <a:t>sont des masses dont la valeur est écrite dessus</a:t>
            </a:r>
            <a:r>
              <a:rPr lang="fr-FR" i="1" dirty="0">
                <a:latin typeface="Calibri" panose="020F0502020204030204" pitchFamily="34" charset="0"/>
              </a:rPr>
              <a:t>. </a:t>
            </a:r>
            <a:r>
              <a:rPr lang="fr-FR" i="1" baseline="0" dirty="0">
                <a:latin typeface="Calibri" panose="020F0502020204030204" pitchFamily="34" charset="0"/>
              </a:rPr>
              <a:t>La balance est maintenant à l’équilibre.</a:t>
            </a:r>
            <a:r>
              <a:rPr lang="fr-FR" i="1" dirty="0">
                <a:latin typeface="Calibri" panose="020F0502020204030204" pitchFamily="34" charset="0"/>
              </a:rPr>
              <a:t> </a:t>
            </a:r>
            <a:endParaRPr lang="fr-FR" i="1" baseline="0" dirty="0">
              <a:latin typeface="Calibri" panose="020F0502020204030204" pitchFamily="34" charset="0"/>
            </a:endParaRPr>
          </a:p>
          <a:p>
            <a:pPr marL="0">
              <a:defRPr/>
            </a:pPr>
            <a:r>
              <a:rPr lang="fr-FR" i="1" dirty="0">
                <a:latin typeface="Calibri" panose="020F0502020204030204" pitchFamily="34" charset="0"/>
                <a:cs typeface="Arial"/>
              </a:rPr>
              <a:t>Comment voit-on qu'on a un équilibre</a:t>
            </a:r>
            <a:r>
              <a:rPr lang="fr-FR" i="1" dirty="0">
                <a:latin typeface="Calibri" panose="020F0502020204030204" pitchFamily="34" charset="0"/>
              </a:rPr>
              <a:t> </a:t>
            </a:r>
            <a:r>
              <a:rPr lang="fr-FR" i="1" baseline="0" noProof="0" dirty="0">
                <a:latin typeface="Calibri" panose="020F0502020204030204" pitchFamily="34" charset="0"/>
                <a:cs typeface="Arial"/>
              </a:rPr>
              <a:t>? </a:t>
            </a:r>
            <a:r>
              <a:rPr lang="fr-FR" i="0" baseline="0" noProof="0" dirty="0">
                <a:latin typeface="Calibri" panose="020F0502020204030204" pitchFamily="34" charset="0"/>
                <a:cs typeface="Arial"/>
              </a:rPr>
              <a:t>→ </a:t>
            </a:r>
            <a:r>
              <a:rPr lang="fr-FR" i="1" baseline="0" noProof="0" dirty="0">
                <a:latin typeface="Calibri" panose="020F0502020204030204" pitchFamily="34" charset="0"/>
                <a:cs typeface="Arial"/>
              </a:rPr>
              <a:t>Les plateaux sont à la même hauteur</a:t>
            </a:r>
            <a:r>
              <a:rPr lang="fr-FR" i="1" dirty="0">
                <a:latin typeface="Calibri" panose="020F0502020204030204" pitchFamily="34" charset="0"/>
                <a:cs typeface="Arial"/>
              </a:rPr>
              <a:t> et la flèche est verticale </a:t>
            </a:r>
            <a:r>
              <a:rPr lang="fr-FR" dirty="0">
                <a:latin typeface="Calibri" panose="020F0502020204030204" pitchFamily="34" charset="0"/>
                <a:cs typeface="Arial"/>
              </a:rPr>
              <a:t>(montrer la flèche)</a:t>
            </a:r>
            <a:r>
              <a:rPr lang="fr-FR" i="1" dirty="0">
                <a:latin typeface="Calibri" panose="020F0502020204030204" pitchFamily="34" charset="0"/>
                <a:cs typeface="Arial"/>
              </a:rPr>
              <a:t>. </a:t>
            </a:r>
            <a:endParaRPr lang="fr-FR" i="1" baseline="0" dirty="0">
              <a:latin typeface="Calibri" panose="020F0502020204030204" pitchFamily="34" charset="0"/>
              <a:cs typeface="Arial"/>
            </a:endParaRPr>
          </a:p>
          <a:p>
            <a:pPr marL="0"/>
            <a:r>
              <a:rPr lang="fr-FR" dirty="0">
                <a:latin typeface="Calibri" panose="020F0502020204030204" pitchFamily="34" charset="0"/>
              </a:rPr>
              <a:t>Faire </a:t>
            </a:r>
            <a:r>
              <a:rPr lang="fr-FR" i="0" strike="noStrike" baseline="0" dirty="0">
                <a:latin typeface="Calibri" panose="020F0502020204030204" pitchFamily="34" charset="0"/>
              </a:rPr>
              <a:t>expliciter la situation par les élèves</a:t>
            </a:r>
            <a:r>
              <a:rPr lang="fr-FR" dirty="0">
                <a:latin typeface="Calibri" panose="020F0502020204030204" pitchFamily="34" charset="0"/>
              </a:rPr>
              <a:t>, l</a:t>
            </a:r>
            <a:r>
              <a:rPr lang="is-IS" dirty="0">
                <a:latin typeface="Calibri" panose="020F0502020204030204" pitchFamily="34" charset="0"/>
              </a:rPr>
              <a:t>es</a:t>
            </a:r>
            <a:r>
              <a:rPr lang="is-IS" i="0" baseline="0" dirty="0">
                <a:latin typeface="Calibri" panose="020F0502020204030204" pitchFamily="34" charset="0"/>
              </a:rPr>
              <a:t> laisser s’exprimer puis</a:t>
            </a:r>
            <a:r>
              <a:rPr lang="is-IS" i="1" baseline="0" dirty="0">
                <a:latin typeface="Calibri" panose="020F0502020204030204" pitchFamily="34" charset="0"/>
              </a:rPr>
              <a:t> </a:t>
            </a:r>
            <a:r>
              <a:rPr lang="is-IS" i="0" baseline="0" dirty="0">
                <a:latin typeface="Calibri" panose="020F0502020204030204" pitchFamily="34" charset="0"/>
              </a:rPr>
              <a:t>conclure</a:t>
            </a:r>
            <a:r>
              <a:rPr lang="fr-FR" i="1" dirty="0">
                <a:latin typeface="Calibri" panose="020F0502020204030204" pitchFamily="34" charset="0"/>
              </a:rPr>
              <a:t> </a:t>
            </a:r>
            <a:r>
              <a:rPr lang="is-IS" i="0" baseline="0" dirty="0">
                <a:latin typeface="Calibri" panose="020F0502020204030204" pitchFamily="34" charset="0"/>
              </a:rPr>
              <a:t>: </a:t>
            </a:r>
            <a:r>
              <a:rPr lang="fr-FR" i="1" baseline="0" dirty="0">
                <a:latin typeface="Calibri" panose="020F0502020204030204" pitchFamily="34" charset="0"/>
              </a:rPr>
              <a:t>le plateau de droite </a:t>
            </a:r>
            <a:r>
              <a:rPr lang="is-IS" i="0" baseline="0" dirty="0">
                <a:latin typeface="Calibri" panose="020F0502020204030204" pitchFamily="34" charset="0"/>
              </a:rPr>
              <a:t>(entourer la poire) </a:t>
            </a:r>
            <a:r>
              <a:rPr lang="is-IS" i="1" baseline="0" dirty="0">
                <a:latin typeface="Calibri" panose="020F0502020204030204" pitchFamily="34" charset="0"/>
              </a:rPr>
              <a:t>et celui de gauche</a:t>
            </a:r>
            <a:r>
              <a:rPr lang="is-IS" i="0" baseline="0" dirty="0">
                <a:latin typeface="Calibri" panose="020F0502020204030204" pitchFamily="34" charset="0"/>
              </a:rPr>
              <a:t> (entourer les masses), </a:t>
            </a:r>
            <a:r>
              <a:rPr lang="fr-FR" i="1" baseline="0" dirty="0">
                <a:latin typeface="Calibri" panose="020F0502020204030204" pitchFamily="34" charset="0"/>
              </a:rPr>
              <a:t>contiennent des masses équivalentes. Cela signifie que la </a:t>
            </a:r>
            <a:r>
              <a:rPr lang="fr-FR" b="0" i="1" baseline="0" dirty="0">
                <a:latin typeface="Calibri" panose="020F0502020204030204" pitchFamily="34" charset="0"/>
              </a:rPr>
              <a:t>poire </a:t>
            </a:r>
            <a:r>
              <a:rPr lang="fr-FR" i="1" baseline="0" dirty="0">
                <a:latin typeface="Calibri" panose="020F0502020204030204" pitchFamily="34" charset="0"/>
              </a:rPr>
              <a:t>a la même masse que les 3 masses marquées du plateau de gauche</a:t>
            </a:r>
            <a:r>
              <a:rPr lang="fr-FR" i="1" dirty="0">
                <a:latin typeface="Calibri" panose="020F0502020204030204" pitchFamily="34" charset="0"/>
              </a:rPr>
              <a:t>.</a:t>
            </a:r>
            <a:r>
              <a:rPr lang="fr-FR" i="1" baseline="0" dirty="0">
                <a:latin typeface="Calibri" panose="020F0502020204030204" pitchFamily="34" charset="0"/>
              </a:rPr>
              <a:t> </a:t>
            </a:r>
            <a:r>
              <a:rPr lang="is-IS" i="1" baseline="0" dirty="0">
                <a:latin typeface="Calibri" panose="020F0502020204030204" pitchFamily="34" charset="0"/>
              </a:rPr>
              <a:t>Pour connaitre la masse de la poire, il faut donc calculer la valeur totale des masses du plateau de gauche.</a:t>
            </a:r>
            <a:r>
              <a:rPr lang="is-IS" i="1" dirty="0">
                <a:latin typeface="Calibri" panose="020F0502020204030204" pitchFamily="34" charset="0"/>
              </a:rPr>
              <a:t> </a:t>
            </a:r>
            <a:endParaRPr lang="is-IS" i="1" baseline="0" dirty="0">
              <a:latin typeface="Calibri" panose="020F0502020204030204" pitchFamily="34" charset="0"/>
            </a:endParaRPr>
          </a:p>
          <a:p>
            <a:pPr marL="0"/>
            <a:r>
              <a:rPr lang="fr-FR" i="1" baseline="0" dirty="0">
                <a:latin typeface="Calibri" panose="020F0502020204030204" pitchFamily="34" charset="0"/>
              </a:rPr>
              <a:t>Maintenant, répondez à la question sur votre ardoise</a:t>
            </a:r>
            <a:r>
              <a:rPr lang="fr-FR" i="0"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 </a:t>
            </a:r>
            <a:r>
              <a:rPr lang="fr-FR" b="0" i="0" u="none" strike="noStrike" cap="none" baseline="0" dirty="0">
                <a:solidFill>
                  <a:schemeClr val="dk1"/>
                </a:solidFill>
                <a:latin typeface="Calibri" panose="020F0502020204030204" pitchFamily="34" charset="0"/>
                <a:ea typeface="Calibri"/>
                <a:cs typeface="Calibri"/>
                <a:sym typeface="Calibri"/>
              </a:rPr>
              <a:t>:</a:t>
            </a:r>
            <a:r>
              <a:rPr lang="fr-FR" b="1" i="0" u="none" strike="noStrike" cap="none" baseline="0" dirty="0">
                <a:solidFill>
                  <a:schemeClr val="dk1"/>
                </a:solidFill>
                <a:latin typeface="Calibri" panose="020F0502020204030204" pitchFamily="34" charset="0"/>
                <a:ea typeface="Calibri"/>
                <a:cs typeface="Calibri"/>
                <a:sym typeface="Calibri"/>
              </a:rPr>
              <a:t> </a:t>
            </a:r>
            <a:r>
              <a:rPr lang="fr-FR" b="0" i="0" u="none" strike="noStrike" cap="none" baseline="0" dirty="0">
                <a:solidFill>
                  <a:schemeClr val="dk1"/>
                </a:solidFill>
                <a:latin typeface="Calibri" panose="020F0502020204030204" pitchFamily="34" charset="0"/>
                <a:ea typeface="Calibri"/>
                <a:cs typeface="Calibri"/>
                <a:sym typeface="Calibri"/>
              </a:rPr>
              <a:t>140</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g.</a:t>
            </a:r>
            <a:endParaRPr lang="fr-FR" i="0" baseline="0" dirty="0">
              <a:latin typeface="Calibri" panose="020F0502020204030204" pitchFamily="34" charset="0"/>
            </a:endParaRPr>
          </a:p>
          <a:p>
            <a:pPr marL="0"/>
            <a:r>
              <a:rPr lang="fr-FR" i="0" baseline="0" dirty="0">
                <a:latin typeface="Calibri" panose="020F0502020204030204" pitchFamily="34" charset="0"/>
              </a:rPr>
              <a:t>Laisser quelques secondes de travail individuel. Valider </a:t>
            </a:r>
            <a:r>
              <a:rPr lang="fr-FR" dirty="0">
                <a:solidFill>
                  <a:srgbClr val="000000"/>
                </a:solidFill>
                <a:effectLst/>
                <a:latin typeface="Calibri" panose="020F0502020204030204" pitchFamily="34" charset="0"/>
                <a:cs typeface="Calibri"/>
              </a:rPr>
              <a:t>ou invalider discrètement de la tête</a:t>
            </a:r>
            <a:r>
              <a:rPr lang="fr-FR" i="0" baseline="0" dirty="0">
                <a:latin typeface="Calibri" panose="020F0502020204030204" pitchFamily="34" charset="0"/>
              </a:rPr>
              <a:t> les réponses.</a:t>
            </a:r>
          </a:p>
          <a:p>
            <a:pPr marL="0"/>
            <a:r>
              <a:rPr lang="fr-FR" i="0" baseline="0" dirty="0">
                <a:latin typeface="Calibri" panose="020F0502020204030204" pitchFamily="34" charset="0"/>
              </a:rPr>
              <a:t>Corriger collectivement. Revenir sur le fait que les plateaux étant à l’équilibre, la masse est la même sur chaque plateau, donc la masse de la</a:t>
            </a:r>
            <a:r>
              <a:rPr lang="fr-FR" b="0" i="0" baseline="0" dirty="0">
                <a:latin typeface="Calibri" panose="020F0502020204030204" pitchFamily="34" charset="0"/>
              </a:rPr>
              <a:t> poire </a:t>
            </a:r>
            <a:r>
              <a:rPr lang="fr-FR" i="0" baseline="0" dirty="0">
                <a:latin typeface="Calibri" panose="020F0502020204030204" pitchFamily="34" charset="0"/>
              </a:rPr>
              <a:t>est 140</a:t>
            </a:r>
            <a:r>
              <a:rPr lang="fr-FR" i="1" dirty="0">
                <a:latin typeface="Calibri" panose="020F0502020204030204" pitchFamily="34" charset="0"/>
              </a:rPr>
              <a:t> </a:t>
            </a:r>
            <a:r>
              <a:rPr lang="fr-FR" i="0" baseline="0" dirty="0">
                <a:latin typeface="Calibri" panose="020F0502020204030204" pitchFamily="34" charset="0"/>
              </a:rPr>
              <a:t>g (100</a:t>
            </a:r>
            <a:r>
              <a:rPr lang="fr-FR" i="1" dirty="0">
                <a:latin typeface="Calibri" panose="020F0502020204030204" pitchFamily="34" charset="0"/>
              </a:rPr>
              <a:t> </a:t>
            </a:r>
            <a:r>
              <a:rPr lang="fr-FR" i="0" baseline="0" dirty="0">
                <a:latin typeface="Calibri" panose="020F0502020204030204" pitchFamily="34" charset="0"/>
              </a:rPr>
              <a:t>g + 20</a:t>
            </a:r>
            <a:r>
              <a:rPr lang="fr-FR" i="1" dirty="0">
                <a:latin typeface="Calibri" panose="020F0502020204030204" pitchFamily="34" charset="0"/>
              </a:rPr>
              <a:t> </a:t>
            </a:r>
            <a:r>
              <a:rPr lang="fr-FR" i="0" baseline="0" dirty="0">
                <a:latin typeface="Calibri" panose="020F0502020204030204" pitchFamily="34" charset="0"/>
              </a:rPr>
              <a:t>g + 20</a:t>
            </a:r>
            <a:r>
              <a:rPr lang="fr-FR" i="1" dirty="0">
                <a:latin typeface="Calibri" panose="020F0502020204030204" pitchFamily="34" charset="0"/>
              </a:rPr>
              <a:t> </a:t>
            </a:r>
            <a:r>
              <a:rPr lang="fr-FR" i="0" baseline="0" dirty="0">
                <a:latin typeface="Calibri" panose="020F0502020204030204" pitchFamily="34" charset="0"/>
              </a:rPr>
              <a:t>g). Écrire 140 sur les pointillés.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273950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Même démarche.</a:t>
            </a:r>
          </a:p>
          <a:p>
            <a:pPr marL="0"/>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is-IS" i="0" baseline="0" dirty="0">
                <a:latin typeface="Calibri" panose="020F0502020204030204" pitchFamily="34" charset="0"/>
              </a:rPr>
              <a:t>355</a:t>
            </a:r>
            <a:r>
              <a:rPr lang="fr-FR" i="1" dirty="0">
                <a:latin typeface="Calibri" panose="020F0502020204030204" pitchFamily="34" charset="0"/>
              </a:rPr>
              <a:t> </a:t>
            </a:r>
            <a:r>
              <a:rPr lang="is-IS" i="0" baseline="0" dirty="0">
                <a:latin typeface="Calibri" panose="020F0502020204030204" pitchFamily="34" charset="0"/>
              </a:rPr>
              <a:t>g.</a:t>
            </a:r>
            <a:endParaRPr lang="fr-FR" i="0" baseline="0" dirty="0">
              <a:latin typeface="Calibri" panose="020F0502020204030204" pitchFamily="34" charset="0"/>
            </a:endParaRPr>
          </a:p>
          <a:p>
            <a:pPr marL="0"/>
            <a:endParaRPr lang="fr-FR"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10638081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is-IS" i="0" baseline="0" dirty="0">
                <a:latin typeface="Calibri" panose="020F0502020204030204" pitchFamily="34" charset="0"/>
              </a:rPr>
              <a:t>2</a:t>
            </a:r>
            <a:r>
              <a:rPr lang="fr-FR" i="1" dirty="0">
                <a:latin typeface="Calibri" panose="020F0502020204030204" pitchFamily="34" charset="0"/>
              </a:rPr>
              <a:t> </a:t>
            </a:r>
            <a:r>
              <a:rPr lang="is-IS" i="0" baseline="0" dirty="0">
                <a:latin typeface="Calibri" panose="020F0502020204030204" pitchFamily="34" charset="0"/>
              </a:rPr>
              <a:t>kg et 10</a:t>
            </a:r>
            <a:r>
              <a:rPr lang="fr-FR" i="1" dirty="0">
                <a:latin typeface="Calibri" panose="020F0502020204030204" pitchFamily="34" charset="0"/>
              </a:rPr>
              <a:t> </a:t>
            </a:r>
            <a:r>
              <a:rPr lang="is-IS" i="0" baseline="0" dirty="0">
                <a:latin typeface="Calibri" panose="020F0502020204030204" pitchFamily="34" charset="0"/>
              </a:rPr>
              <a:t>g.</a:t>
            </a:r>
          </a:p>
          <a:p>
            <a:pPr marL="0" marR="0" indent="0" algn="l" defTabSz="914400" rtl="0" eaLnBrk="1" fontAlgn="auto" latinLnBrk="0" hangingPunct="1">
              <a:lnSpc>
                <a:spcPct val="100000"/>
              </a:lnSpc>
              <a:spcBef>
                <a:spcPts val="0"/>
              </a:spcBef>
              <a:spcAft>
                <a:spcPts val="0"/>
              </a:spcAft>
              <a:buClrTx/>
              <a:buSzTx/>
              <a:buFontTx/>
              <a:buNone/>
              <a:tabLst/>
              <a:defRPr/>
            </a:pPr>
            <a:endParaRPr lang="is-IS" i="0" baseline="0" dirty="0">
              <a:latin typeface="Calibri" panose="020F0502020204030204" pitchFamily="34" charset="0"/>
            </a:endParaRPr>
          </a:p>
          <a:p>
            <a:endParaRPr lang="fr-FR" i="1"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529864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Maintenant, vous allez exprimer la même masse mais uniquement en grammes. </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is-IS" i="0" baseline="0" dirty="0">
                <a:latin typeface="Calibri" panose="020F0502020204030204" pitchFamily="34" charset="0"/>
              </a:rPr>
              <a:t>2</a:t>
            </a:r>
            <a:r>
              <a:rPr lang="fr-FR" i="1" dirty="0">
                <a:latin typeface="Calibri" panose="020F0502020204030204" pitchFamily="34" charset="0"/>
              </a:rPr>
              <a:t> </a:t>
            </a:r>
            <a:r>
              <a:rPr lang="is-IS" i="0" baseline="0" dirty="0">
                <a:latin typeface="Calibri" panose="020F0502020204030204" pitchFamily="34" charset="0"/>
              </a:rPr>
              <a:t>010</a:t>
            </a:r>
            <a:r>
              <a:rPr lang="fr-FR" i="1" dirty="0">
                <a:latin typeface="Calibri" panose="020F0502020204030204" pitchFamily="34" charset="0"/>
              </a:rPr>
              <a:t> </a:t>
            </a:r>
            <a:r>
              <a:rPr lang="is-IS" i="0" baseline="0" dirty="0">
                <a:latin typeface="Calibri" panose="020F0502020204030204" pitchFamily="34" charset="0"/>
              </a:rPr>
              <a:t>g.</a:t>
            </a:r>
          </a:p>
          <a:p>
            <a:pPr marL="0" marR="0" indent="0" algn="l" defTabSz="914400" rtl="0" eaLnBrk="1" fontAlgn="auto" latinLnBrk="0" hangingPunct="1">
              <a:lnSpc>
                <a:spcPct val="100000"/>
              </a:lnSpc>
              <a:spcBef>
                <a:spcPts val="0"/>
              </a:spcBef>
              <a:spcAft>
                <a:spcPts val="0"/>
              </a:spcAft>
              <a:buClrTx/>
              <a:buSzTx/>
              <a:buFontTx/>
              <a:buNone/>
              <a:tabLst/>
              <a:defRPr/>
            </a:pPr>
            <a:r>
              <a:rPr lang="is-IS" i="0" baseline="0" dirty="0">
                <a:latin typeface="Calibri" panose="020F0502020204030204" pitchFamily="34" charset="0"/>
              </a:rPr>
              <a:t>Si besoin, faire rappeler par un élève </a:t>
            </a:r>
            <a:r>
              <a:rPr lang="is-IS" dirty="0">
                <a:latin typeface="Calibri" panose="020F0502020204030204" pitchFamily="34" charset="0"/>
              </a:rPr>
              <a:t>l’équivalence</a:t>
            </a:r>
            <a:r>
              <a:rPr lang="is-IS" i="0" baseline="0" dirty="0">
                <a:latin typeface="Calibri" panose="020F0502020204030204" pitchFamily="34" charset="0"/>
              </a:rPr>
              <a:t> entre 1</a:t>
            </a:r>
            <a:r>
              <a:rPr lang="fr-FR" i="1" dirty="0">
                <a:latin typeface="Calibri" panose="020F0502020204030204" pitchFamily="34" charset="0"/>
              </a:rPr>
              <a:t> </a:t>
            </a:r>
            <a:r>
              <a:rPr lang="is-IS" i="0" baseline="0" dirty="0">
                <a:latin typeface="Calibri" panose="020F0502020204030204" pitchFamily="34" charset="0"/>
              </a:rPr>
              <a:t>kg et 1</a:t>
            </a:r>
            <a:r>
              <a:rPr lang="fr-FR" i="1" dirty="0">
                <a:latin typeface="Calibri" panose="020F0502020204030204" pitchFamily="34" charset="0"/>
              </a:rPr>
              <a:t> </a:t>
            </a:r>
            <a:r>
              <a:rPr lang="is-IS" i="0" baseline="0" dirty="0">
                <a:latin typeface="Calibri" panose="020F0502020204030204" pitchFamily="34" charset="0"/>
              </a:rPr>
              <a:t>000</a:t>
            </a:r>
            <a:r>
              <a:rPr lang="fr-FR" i="1" dirty="0">
                <a:latin typeface="Calibri" panose="020F0502020204030204" pitchFamily="34" charset="0"/>
              </a:rPr>
              <a:t> </a:t>
            </a:r>
            <a:r>
              <a:rPr lang="is-IS" i="0" baseline="0" dirty="0">
                <a:latin typeface="Calibri" panose="020F0502020204030204" pitchFamily="34" charset="0"/>
              </a:rPr>
              <a:t>g. </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2471891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u="none" strike="noStrike" cap="none" dirty="0">
                <a:solidFill>
                  <a:schemeClr val="dk1"/>
                </a:solidFill>
                <a:effectLst/>
                <a:latin typeface="Calibri" panose="020F0502020204030204" pitchFamily="34" charset="0"/>
                <a:ea typeface="Calibri"/>
                <a:cs typeface="Calibri"/>
                <a:sym typeface="Calibri"/>
              </a:rPr>
              <a:t>Maintenant, vous allez devoir dessiner les masses marquées pour mettre la balance à l’équilibre.</a:t>
            </a:r>
            <a:endParaRPr lang="fr-FR" i="1" baseline="0" noProof="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4556506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u="none" baseline="0" dirty="0">
                <a:latin typeface="Calibri" panose="020F0502020204030204" pitchFamily="34" charset="0"/>
              </a:rPr>
              <a:t>Présenter les masses marquées. </a:t>
            </a:r>
            <a:r>
              <a:rPr lang="fr-FR" i="1" u="none" baseline="0" dirty="0">
                <a:latin typeface="Calibri" panose="020F0502020204030204" pitchFamily="34" charset="0"/>
              </a:rPr>
              <a:t>Pour dessiner les masses, on fera simplement des rectangles en écrivant la valeur à l’intérieur</a:t>
            </a:r>
            <a:r>
              <a:rPr lang="fr-FR" i="0" u="none" baseline="0" dirty="0">
                <a:latin typeface="Calibri" panose="020F0502020204030204" pitchFamily="34" charset="0"/>
              </a:rPr>
              <a:t>. Lire la valeur de chaque masse marquée en la pointant. </a:t>
            </a:r>
            <a:r>
              <a:rPr lang="fr-FR" i="1" u="none" dirty="0">
                <a:latin typeface="Calibri" panose="020F0502020204030204" pitchFamily="34" charset="0"/>
              </a:rPr>
              <a:t>Vous</a:t>
            </a:r>
            <a:r>
              <a:rPr lang="fr-FR" i="1" u="none" baseline="0" dirty="0">
                <a:latin typeface="Calibri" panose="020F0502020204030204" pitchFamily="34" charset="0"/>
              </a:rPr>
              <a:t> </a:t>
            </a:r>
            <a:r>
              <a:rPr lang="fr-FR" i="1" u="none" dirty="0">
                <a:latin typeface="Calibri" panose="020F0502020204030204" pitchFamily="34" charset="0"/>
              </a:rPr>
              <a:t>devez utiliser seulement les masses marquées qui sont affichées : 500 g ; 200 g ; 100 g ; 50 g ; 10 g ; 2 g et 1 g </a:t>
            </a:r>
            <a:r>
              <a:rPr lang="fr-FR" i="0" u="none" dirty="0">
                <a:latin typeface="Calibri" panose="020F0502020204030204" pitchFamily="34" charset="0"/>
              </a:rPr>
              <a:t>(</a:t>
            </a:r>
            <a:r>
              <a:rPr lang="fr-FR" u="none" dirty="0">
                <a:latin typeface="Calibri" panose="020F0502020204030204" pitchFamily="34" charset="0"/>
              </a:rPr>
              <a:t>pointer chaque valeur en l'énonçant). </a:t>
            </a:r>
            <a:r>
              <a:rPr lang="fr-FR" i="1" u="none" dirty="0">
                <a:latin typeface="Calibri" panose="020F0502020204030204" pitchFamily="34" charset="0"/>
              </a:rPr>
              <a:t>Par contre, vous pouvez en avoir autant que vous voulez.</a:t>
            </a:r>
            <a:r>
              <a:rPr lang="fr-FR" i="1" u="none" baseline="0" dirty="0">
                <a:latin typeface="Calibri" panose="020F0502020204030204" pitchFamily="34" charset="0"/>
              </a:rPr>
              <a:t> C’est comme pour la monnaie, il existe seulement certaines valeurs pour les pièces et les billets. Par exemple, il n’existe pas de masse de 300</a:t>
            </a:r>
            <a:r>
              <a:rPr lang="fr-FR" i="1" u="none" dirty="0">
                <a:latin typeface="Calibri" panose="020F0502020204030204" pitchFamily="34" charset="0"/>
              </a:rPr>
              <a:t> </a:t>
            </a:r>
            <a:r>
              <a:rPr lang="fr-FR" i="1" u="none" baseline="0" dirty="0">
                <a:latin typeface="Calibri" panose="020F0502020204030204" pitchFamily="34" charset="0"/>
              </a:rPr>
              <a:t>g.</a:t>
            </a:r>
            <a:r>
              <a:rPr lang="fr-FR" i="1" u="none" dirty="0">
                <a:latin typeface="Calibri" panose="020F0502020204030204" pitchFamily="34" charset="0"/>
              </a:rPr>
              <a:t> </a:t>
            </a:r>
            <a:endParaRPr lang="fr-FR" i="1" u="none" baseline="0" dirty="0">
              <a:latin typeface="Calibri" panose="020F0502020204030204" pitchFamily="34" charset="0"/>
            </a:endParaRPr>
          </a:p>
          <a:p>
            <a:pPr marL="0"/>
            <a:r>
              <a:rPr lang="fr-FR" i="1" u="none" baseline="0" dirty="0">
                <a:latin typeface="Calibri" panose="020F0502020204030204" pitchFamily="34" charset="0"/>
              </a:rPr>
              <a:t>Si vous voulez faire une masse de 300</a:t>
            </a:r>
            <a:r>
              <a:rPr lang="fr-FR" i="1" u="none" dirty="0">
                <a:latin typeface="Calibri" panose="020F0502020204030204" pitchFamily="34" charset="0"/>
              </a:rPr>
              <a:t> </a:t>
            </a:r>
            <a:r>
              <a:rPr lang="fr-FR" i="1" u="none" baseline="0" dirty="0">
                <a:latin typeface="Calibri" panose="020F0502020204030204" pitchFamily="34" charset="0"/>
              </a:rPr>
              <a:t>g, comment faites-vous</a:t>
            </a:r>
            <a:r>
              <a:rPr lang="fr-FR" i="1" u="none" dirty="0">
                <a:latin typeface="Calibri" panose="020F0502020204030204" pitchFamily="34" charset="0"/>
              </a:rPr>
              <a:t> </a:t>
            </a:r>
            <a:r>
              <a:rPr lang="fr-FR" i="1" u="none" baseline="0" dirty="0">
                <a:latin typeface="Calibri" panose="020F0502020204030204" pitchFamily="34" charset="0"/>
              </a:rPr>
              <a:t>? </a:t>
            </a:r>
            <a:r>
              <a:rPr lang="is-IS" i="1" u="none" baseline="0" dirty="0">
                <a:latin typeface="Calibri" panose="020F0502020204030204" pitchFamily="34" charset="0"/>
              </a:rPr>
              <a:t>→ Je prends 1 masse de 200</a:t>
            </a:r>
            <a:r>
              <a:rPr lang="fr-FR" i="1" u="none" dirty="0">
                <a:latin typeface="Calibri" panose="020F0502020204030204" pitchFamily="34" charset="0"/>
              </a:rPr>
              <a:t> </a:t>
            </a:r>
            <a:r>
              <a:rPr lang="is-IS" i="1" u="none" baseline="0" dirty="0">
                <a:latin typeface="Calibri" panose="020F0502020204030204" pitchFamily="34" charset="0"/>
              </a:rPr>
              <a:t>g et 1 masse de 100</a:t>
            </a:r>
            <a:r>
              <a:rPr lang="fr-FR" i="1" u="none" dirty="0">
                <a:latin typeface="Calibri" panose="020F0502020204030204" pitchFamily="34" charset="0"/>
              </a:rPr>
              <a:t> </a:t>
            </a:r>
            <a:r>
              <a:rPr lang="is-IS" i="1" u="none" baseline="0" dirty="0">
                <a:latin typeface="Calibri" panose="020F0502020204030204" pitchFamily="34" charset="0"/>
              </a:rPr>
              <a:t>g. </a:t>
            </a:r>
            <a:endParaRPr lang="fr-FR" i="0" u="none" baseline="0" dirty="0">
              <a:latin typeface="Calibri" panose="020F0502020204030204" pitchFamily="34" charset="0"/>
            </a:endParaRPr>
          </a:p>
          <a:p>
            <a:pPr marL="0"/>
            <a:r>
              <a:rPr lang="fr-FR" i="1" u="none" baseline="0" dirty="0">
                <a:latin typeface="Calibri" panose="020F0502020204030204" pitchFamily="34" charset="0"/>
              </a:rPr>
              <a:t>Pour l’exercice, on va essayer d’utiliser le moins de masses possible.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7576760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500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200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50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1</a:t>
            </a:r>
            <a:r>
              <a:rPr lang="fr-FR" i="1" dirty="0">
                <a:latin typeface="Calibri" panose="020F0502020204030204" pitchFamily="34" charset="0"/>
              </a:rPr>
              <a:t> </a:t>
            </a:r>
            <a:r>
              <a:rPr lang="fr-FR" i="0" baseline="0" dirty="0">
                <a:latin typeface="Calibri" panose="020F0502020204030204" pitchFamily="34" charset="0"/>
              </a:rPr>
              <a:t>g.</a:t>
            </a:r>
            <a:endParaRPr lang="fr-FR" i="1" baseline="0" dirty="0">
              <a:latin typeface="Calibri" panose="020F0502020204030204" pitchFamily="34" charset="0"/>
            </a:endParaRPr>
          </a:p>
          <a:p>
            <a:pPr marL="0"/>
            <a:r>
              <a:rPr lang="fr-FR" i="1" baseline="0" dirty="0">
                <a:latin typeface="Calibri" panose="020F0502020204030204" pitchFamily="34" charset="0"/>
              </a:rPr>
              <a:t>Répondez sur vos ardoises</a:t>
            </a:r>
            <a:r>
              <a:rPr lang="fr-FR" i="0" baseline="0" dirty="0">
                <a:latin typeface="Calibri" panose="020F0502020204030204" pitchFamily="34" charset="0"/>
              </a:rPr>
              <a:t>. Laisser un temps de recherche. Circuler et aider les élèves à gérer les décompositions du nombre 751 en fonction des différentes</a:t>
            </a:r>
            <a:r>
              <a:rPr lang="fr-FR" dirty="0">
                <a:latin typeface="Calibri" panose="020F0502020204030204" pitchFamily="34" charset="0"/>
              </a:rPr>
              <a:t> valeurs</a:t>
            </a:r>
            <a:r>
              <a:rPr lang="fr-FR" i="0" baseline="0" dirty="0">
                <a:latin typeface="Calibri" panose="020F0502020204030204" pitchFamily="34" charset="0"/>
              </a:rPr>
              <a:t> des masses marquées.</a:t>
            </a:r>
            <a:endParaRPr lang="fr-FR" i="0" baseline="0" dirty="0">
              <a:latin typeface="Calibri" panose="020F0502020204030204" pitchFamily="34" charset="0"/>
              <a:cs typeface="Calibri"/>
            </a:endParaRPr>
          </a:p>
          <a:p>
            <a:pPr marL="0"/>
            <a:r>
              <a:rPr lang="fr-FR" i="0" baseline="0" dirty="0">
                <a:latin typeface="Calibri" panose="020F0502020204030204" pitchFamily="34" charset="0"/>
              </a:rPr>
              <a:t>Puis, interroger un élève (que vous aurez repéré en circulant et dont la décomposition est intéressante</a:t>
            </a:r>
            <a:r>
              <a:rPr lang="fr-FR" i="1" dirty="0">
                <a:latin typeface="Calibri" panose="020F0502020204030204" pitchFamily="34" charset="0"/>
              </a:rPr>
              <a:t> </a:t>
            </a:r>
            <a:r>
              <a:rPr lang="fr-FR" i="0" baseline="0" dirty="0">
                <a:latin typeface="Calibri" panose="020F0502020204030204" pitchFamily="34" charset="0"/>
              </a:rPr>
              <a:t>: correcte mais non optimale ou incorrecte) et écrire sa proposition de décomposition. Vous pouvez superposer des rectangles sur le plateau si besoin. Engager une discussion pour faire valider ou non la proposition. Puis, faire chercher la solution optimale, c’est-à-dire celle utilisant le moins de masses marquées.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17594788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500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500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100</a:t>
            </a:r>
            <a:r>
              <a:rPr lang="fr-FR" i="1" dirty="0">
                <a:latin typeface="Calibri" panose="020F0502020204030204" pitchFamily="34" charset="0"/>
              </a:rPr>
              <a:t> </a:t>
            </a:r>
            <a:r>
              <a:rPr lang="fr-FR" i="0" baseline="0" dirty="0">
                <a:latin typeface="Calibri" panose="020F0502020204030204" pitchFamily="34" charset="0"/>
              </a:rPr>
              <a:t>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2</a:t>
            </a:r>
            <a:r>
              <a:rPr lang="fr-FR" i="1" dirty="0">
                <a:latin typeface="Calibri" panose="020F0502020204030204" pitchFamily="34" charset="0"/>
              </a:rPr>
              <a:t> </a:t>
            </a:r>
            <a:r>
              <a:rPr lang="fr-FR" i="0" baseline="0" dirty="0">
                <a:latin typeface="Calibri" panose="020F0502020204030204" pitchFamily="34" charset="0"/>
              </a:rPr>
              <a:t>g.</a:t>
            </a:r>
          </a:p>
          <a:p>
            <a:pPr marL="0"/>
            <a:r>
              <a:rPr lang="fr-FR" i="0" baseline="0" dirty="0">
                <a:latin typeface="Calibri" panose="020F0502020204030204" pitchFamily="34" charset="0"/>
              </a:rPr>
              <a:t>Lancer les élèves dans une courte recherche sans explication sur la valeur de 1</a:t>
            </a:r>
            <a:r>
              <a:rPr lang="fr-FR" i="1" dirty="0">
                <a:latin typeface="Calibri" panose="020F0502020204030204" pitchFamily="34" charset="0"/>
              </a:rPr>
              <a:t> </a:t>
            </a:r>
            <a:r>
              <a:rPr lang="fr-FR" i="0" baseline="0" dirty="0">
                <a:latin typeface="Calibri" panose="020F0502020204030204" pitchFamily="34" charset="0"/>
              </a:rPr>
              <a:t>kg. Interrompre la recherche au bout de quelques secondes et faire verbaliser la difficulté pour certains de noter 1</a:t>
            </a:r>
            <a:r>
              <a:rPr lang="fr-FR" i="1" dirty="0">
                <a:latin typeface="Calibri" panose="020F0502020204030204" pitchFamily="34" charset="0"/>
              </a:rPr>
              <a:t> </a:t>
            </a:r>
            <a:r>
              <a:rPr lang="fr-FR" i="0" baseline="0" dirty="0">
                <a:latin typeface="Calibri" panose="020F0502020204030204" pitchFamily="34" charset="0"/>
              </a:rPr>
              <a:t>kg</a:t>
            </a:r>
            <a:r>
              <a:rPr lang="fr-FR" i="1"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Qu’est-ce qui vous pose problème</a:t>
            </a:r>
            <a:r>
              <a:rPr lang="fr-FR" i="1" dirty="0">
                <a:latin typeface="Calibri" panose="020F0502020204030204" pitchFamily="34" charset="0"/>
              </a:rPr>
              <a:t> </a:t>
            </a:r>
            <a:r>
              <a:rPr lang="fr-FR" i="1" baseline="0" dirty="0">
                <a:latin typeface="Calibri" panose="020F0502020204030204" pitchFamily="34" charset="0"/>
              </a:rPr>
              <a:t>? </a:t>
            </a:r>
            <a:r>
              <a:rPr lang="is-IS" i="0" baseline="0" dirty="0">
                <a:latin typeface="Calibri" panose="020F0502020204030204" pitchFamily="34" charset="0"/>
              </a:rPr>
              <a:t>→ </a:t>
            </a:r>
            <a:r>
              <a:rPr lang="is-IS" i="1" baseline="0" dirty="0">
                <a:latin typeface="Calibri" panose="020F0502020204030204" pitchFamily="34" charset="0"/>
              </a:rPr>
              <a:t>On n’a pas une masse marquée de 1</a:t>
            </a:r>
            <a:r>
              <a:rPr lang="fr-FR" i="1" dirty="0">
                <a:latin typeface="Calibri" panose="020F0502020204030204" pitchFamily="34" charset="0"/>
              </a:rPr>
              <a:t> </a:t>
            </a:r>
            <a:r>
              <a:rPr lang="is-IS" i="1" baseline="0" dirty="0">
                <a:latin typeface="Calibri" panose="020F0502020204030204" pitchFamily="34" charset="0"/>
              </a:rPr>
              <a:t>kilogramme.</a:t>
            </a:r>
          </a:p>
          <a:p>
            <a:pPr marL="0"/>
            <a:r>
              <a:rPr lang="fr-FR" i="1" baseline="0" dirty="0">
                <a:latin typeface="Calibri" panose="020F0502020204030204" pitchFamily="34" charset="0"/>
              </a:rPr>
              <a:t>Comment pouvons-nous faire pour obtenir une masse équivalente à 1</a:t>
            </a:r>
            <a:r>
              <a:rPr lang="fr-FR" i="1" dirty="0">
                <a:latin typeface="Calibri" panose="020F0502020204030204" pitchFamily="34" charset="0"/>
              </a:rPr>
              <a:t> </a:t>
            </a:r>
            <a:r>
              <a:rPr lang="fr-FR" i="1" baseline="0" dirty="0">
                <a:latin typeface="Calibri" panose="020F0502020204030204" pitchFamily="34" charset="0"/>
              </a:rPr>
              <a:t>kilogramme</a:t>
            </a:r>
            <a:r>
              <a:rPr lang="fr-FR" i="1" dirty="0">
                <a:latin typeface="Calibri" panose="020F0502020204030204" pitchFamily="34" charset="0"/>
              </a:rPr>
              <a:t> </a:t>
            </a:r>
            <a:r>
              <a:rPr lang="fr-FR" i="1" baseline="0" dirty="0">
                <a:latin typeface="Calibri" panose="020F0502020204030204" pitchFamily="34" charset="0"/>
              </a:rPr>
              <a:t>?</a:t>
            </a:r>
            <a:r>
              <a:rPr lang="fr-FR" i="0" baseline="0" dirty="0">
                <a:latin typeface="Calibri" panose="020F0502020204030204" pitchFamily="34" charset="0"/>
              </a:rPr>
              <a:t> Si aucun élève ne propose l’équivalence 1</a:t>
            </a:r>
            <a:r>
              <a:rPr lang="fr-FR" i="1" dirty="0">
                <a:latin typeface="Calibri" panose="020F0502020204030204" pitchFamily="34" charset="0"/>
              </a:rPr>
              <a:t> </a:t>
            </a:r>
            <a:r>
              <a:rPr lang="fr-FR" i="0" baseline="0" dirty="0">
                <a:latin typeface="Calibri" panose="020F0502020204030204" pitchFamily="34" charset="0"/>
              </a:rPr>
              <a:t>kg</a:t>
            </a:r>
            <a:r>
              <a:rPr lang="fr-FR" i="1" dirty="0">
                <a:latin typeface="Calibri" panose="020F0502020204030204" pitchFamily="34" charset="0"/>
              </a:rPr>
              <a:t> </a:t>
            </a:r>
            <a:r>
              <a:rPr lang="fr-FR" i="0" baseline="0" dirty="0">
                <a:latin typeface="Calibri" panose="020F0502020204030204" pitchFamily="34" charset="0"/>
              </a:rPr>
              <a:t>=</a:t>
            </a:r>
            <a:r>
              <a:rPr lang="fr-FR" i="1" dirty="0">
                <a:latin typeface="Calibri" panose="020F0502020204030204" pitchFamily="34" charset="0"/>
              </a:rPr>
              <a:t> </a:t>
            </a:r>
            <a:r>
              <a:rPr lang="fr-FR" i="0" baseline="0" dirty="0">
                <a:latin typeface="Calibri" panose="020F0502020204030204" pitchFamily="34" charset="0"/>
              </a:rPr>
              <a:t>1</a:t>
            </a:r>
            <a:r>
              <a:rPr lang="fr-FR" i="1" dirty="0">
                <a:latin typeface="Calibri" panose="020F0502020204030204" pitchFamily="34" charset="0"/>
              </a:rPr>
              <a:t> </a:t>
            </a:r>
            <a:r>
              <a:rPr lang="fr-FR" i="0" baseline="0" dirty="0">
                <a:latin typeface="Calibri" panose="020F0502020204030204" pitchFamily="34" charset="0"/>
              </a:rPr>
              <a:t>000</a:t>
            </a:r>
            <a:r>
              <a:rPr lang="fr-FR" i="1" dirty="0">
                <a:latin typeface="Calibri" panose="020F0502020204030204" pitchFamily="34" charset="0"/>
              </a:rPr>
              <a:t> </a:t>
            </a:r>
            <a:r>
              <a:rPr lang="fr-FR" i="0" baseline="0" dirty="0">
                <a:latin typeface="Calibri" panose="020F0502020204030204" pitchFamily="34" charset="0"/>
              </a:rPr>
              <a:t>g, la rappeler en l’écrivant à gauche de la balance et en rappelant que le préfixe «</a:t>
            </a:r>
            <a:r>
              <a:rPr lang="fr-FR" i="1" dirty="0">
                <a:latin typeface="Calibri" panose="020F0502020204030204" pitchFamily="34" charset="0"/>
              </a:rPr>
              <a:t> </a:t>
            </a:r>
            <a:r>
              <a:rPr lang="fr-FR" i="0" baseline="0" dirty="0">
                <a:latin typeface="Calibri" panose="020F0502020204030204" pitchFamily="34" charset="0"/>
              </a:rPr>
              <a:t>kilo</a:t>
            </a:r>
            <a:r>
              <a:rPr lang="fr-FR" i="1" dirty="0">
                <a:latin typeface="Calibri" panose="020F0502020204030204" pitchFamily="34" charset="0"/>
              </a:rPr>
              <a:t> </a:t>
            </a:r>
            <a:r>
              <a:rPr lang="fr-FR" i="0" baseline="0" dirty="0">
                <a:latin typeface="Calibri" panose="020F0502020204030204" pitchFamily="34" charset="0"/>
              </a:rPr>
              <a:t>» signifie 1</a:t>
            </a:r>
            <a:r>
              <a:rPr lang="fr-FR" i="1" dirty="0">
                <a:latin typeface="Calibri" panose="020F0502020204030204" pitchFamily="34" charset="0"/>
              </a:rPr>
              <a:t> </a:t>
            </a:r>
            <a:r>
              <a:rPr lang="fr-FR" i="0" baseline="0" dirty="0">
                <a:latin typeface="Calibri" panose="020F0502020204030204" pitchFamily="34" charset="0"/>
              </a:rPr>
              <a:t>000. </a:t>
            </a:r>
            <a:r>
              <a:rPr lang="fr-FR" i="1" baseline="0" dirty="0">
                <a:latin typeface="Calibri" panose="020F0502020204030204" pitchFamily="34" charset="0"/>
              </a:rPr>
              <a:t>Il faut donc trouver comment </a:t>
            </a:r>
            <a:r>
              <a:rPr lang="fr-FR" i="1" baseline="0">
                <a:latin typeface="Calibri" panose="020F0502020204030204" pitchFamily="34" charset="0"/>
              </a:rPr>
              <a:t>faire 1</a:t>
            </a:r>
            <a:r>
              <a:rPr lang="fr-FR" i="1">
                <a:latin typeface="Calibri" panose="020F0502020204030204" pitchFamily="34" charset="0"/>
              </a:rPr>
              <a:t> </a:t>
            </a:r>
            <a:r>
              <a:rPr lang="fr-FR" i="1" baseline="0">
                <a:latin typeface="Calibri" panose="020F0502020204030204" pitchFamily="34" charset="0"/>
              </a:rPr>
              <a:t>000 </a:t>
            </a:r>
            <a:r>
              <a:rPr lang="fr-FR" i="1" baseline="0" dirty="0">
                <a:latin typeface="Calibri" panose="020F0502020204030204" pitchFamily="34" charset="0"/>
              </a:rPr>
              <a:t>grammes avec les masses marquées proposées</a:t>
            </a:r>
            <a:r>
              <a:rPr lang="fr-FR" i="0" baseline="0" dirty="0">
                <a:latin typeface="Calibri" panose="020F0502020204030204" pitchFamily="34" charset="0"/>
              </a:rPr>
              <a:t>.</a:t>
            </a:r>
          </a:p>
          <a:p>
            <a:pPr marL="0"/>
            <a:r>
              <a:rPr lang="fr-FR" i="0" baseline="0" dirty="0">
                <a:latin typeface="Calibri" panose="020F0502020204030204" pitchFamily="34" charset="0"/>
              </a:rPr>
              <a:t>Laisser un temps de recherche. Circuler pour aider. </a:t>
            </a:r>
          </a:p>
          <a:p>
            <a:pPr marL="0"/>
            <a:r>
              <a:rPr lang="fr-FR" i="0" baseline="0" dirty="0">
                <a:latin typeface="Calibri" panose="020F0502020204030204" pitchFamily="34" charset="0"/>
              </a:rPr>
              <a:t>Au bout de quelques minutes, interroger un élève et dessiner sa proposition sur le plateau de droite. Faire valider ou invalider par les autres élèves. Corriger si besoin.</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2972672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91996C2-B80B-9898-440E-4A048255B65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5ED6C30-8365-3AB4-76A9-BD3E23CA924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FBE69C1A-3CBF-3CF1-90EA-4AC772E0537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053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A1BAE-7E2B-537F-9051-0000784656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022305C-FAA9-E7F0-3D0D-0D43B621894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A2FBF09-605F-EC3B-2566-23E90A59428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Comparons ce carnet et ce dictionnaire. </a:t>
            </a:r>
            <a:r>
              <a:rPr lang="fr-FR" i="0" baseline="0" dirty="0">
                <a:latin typeface="Calibri" panose="020F0502020204030204" pitchFamily="34" charset="0"/>
              </a:rPr>
              <a:t>Présenter les objets en réel devant les élèves. </a:t>
            </a:r>
          </a:p>
          <a:p>
            <a:pPr marL="0" indent="0"/>
            <a:r>
              <a:rPr lang="fr-FR" i="1" baseline="0" dirty="0">
                <a:latin typeface="Calibri" panose="020F0502020204030204" pitchFamily="34" charset="0"/>
              </a:rPr>
              <a:t>Quel est l’objet le plus lourd ? → le dictionnaire. </a:t>
            </a:r>
          </a:p>
          <a:p>
            <a:pPr marL="0" indent="0"/>
            <a:r>
              <a:rPr lang="fr-FR" i="0" baseline="0" dirty="0">
                <a:latin typeface="Calibri" panose="020F0502020204030204" pitchFamily="34" charset="0"/>
              </a:rPr>
              <a:t>Cet exemple facile permet de vérifier que tous les élèves aient compris la consigne. </a:t>
            </a:r>
          </a:p>
        </p:txBody>
      </p:sp>
      <p:sp>
        <p:nvSpPr>
          <p:cNvPr id="4" name="Espace réservé du numéro de diapositive 3">
            <a:extLst>
              <a:ext uri="{FF2B5EF4-FFF2-40B4-BE49-F238E27FC236}">
                <a16:creationId xmlns:a16="http://schemas.microsoft.com/office/drawing/2014/main" id="{C691FC64-1764-7192-82C6-7E70F8D48B91}"/>
              </a:ext>
            </a:extLst>
          </p:cNvPr>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3412687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8FCEC70-8FDC-0A09-9DB6-822DD8BD831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3BD9FCF1-79B3-AE09-C4AD-3EF9E21B78A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38C5D8A-3377-352E-240C-3413B7A59E3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72292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3E101C43-A4EB-B1DA-578D-0BDD52B017D0}"/>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01AC5E6B-6286-A40B-C008-3DC4E954B4A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AA202791-4A88-D5E0-F7C8-B1BB393E7AC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4645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3EA4DBD0-2B9C-95C9-B8E6-FB1A459AB79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16195788-9533-5466-EE51-52EFDBEEB6A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C4E6847-893D-24F6-E100-35844429CDE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15506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34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825430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D476D-68F4-33E6-24B7-E2D58D78BE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AE0BB32-6151-A9B7-BC5B-E5BB9C01412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08C4AA0-6F43-0D5A-C020-D747068000F5}"/>
              </a:ext>
            </a:extLst>
          </p:cNvPr>
          <p:cNvSpPr>
            <a:spLocks noGrp="1"/>
          </p:cNvSpPr>
          <p:nvPr>
            <p:ph type="body" idx="1"/>
          </p:nvPr>
        </p:nvSpPr>
        <p:spPr/>
        <p:txBody>
          <a:bodyPr/>
          <a:lstStyle/>
          <a:p>
            <a:pPr marL="0" indent="0"/>
            <a:r>
              <a:rPr lang="fr-FR" i="1" baseline="0" dirty="0">
                <a:latin typeface="Calibri" panose="020F0502020204030204" pitchFamily="34" charset="0"/>
              </a:rPr>
              <a:t>Comparons cette balle </a:t>
            </a:r>
            <a:r>
              <a:rPr lang="fr-FR" i="1" dirty="0">
                <a:latin typeface="Calibri" panose="020F0502020204030204" pitchFamily="34" charset="0"/>
              </a:rPr>
              <a:t>lestée et</a:t>
            </a:r>
            <a:r>
              <a:rPr lang="fr-FR" i="1" baseline="0" dirty="0">
                <a:latin typeface="Calibri" panose="020F0502020204030204" pitchFamily="34" charset="0"/>
              </a:rPr>
              <a:t> ce ballon. </a:t>
            </a:r>
            <a:r>
              <a:rPr lang="fr-FR" i="0" baseline="0" dirty="0">
                <a:latin typeface="Calibri" panose="020F0502020204030204" pitchFamily="34" charset="0"/>
              </a:rPr>
              <a:t>Présenter les objets en réel devant les élèves. </a:t>
            </a:r>
          </a:p>
          <a:p>
            <a:pPr marL="0" indent="0"/>
            <a:r>
              <a:rPr lang="fr-FR" i="0" strike="noStrike" baseline="0" dirty="0">
                <a:latin typeface="Calibri" panose="020F0502020204030204" pitchFamily="34" charset="0"/>
              </a:rPr>
              <a:t>Laisser quelques secondes aux élèves pour écrire la lettre. </a:t>
            </a:r>
          </a:p>
          <a:p>
            <a:pPr marL="0" indent="0"/>
            <a:r>
              <a:rPr lang="fr-FR" i="0" strike="noStrike" baseline="0" dirty="0">
                <a:latin typeface="Calibri" panose="020F0502020204030204" pitchFamily="34" charset="0"/>
              </a:rPr>
              <a:t>Reprendre en collectif. Une partie des élèves va surement répondre le ballon car il est plus volumineux. Si la situation fait débat, faire circuler la balle et le ballon pour que les élèves les soupèsent. Cette comparaison permet de faire émerger que l’objet le plus volumineux n’est pas nécessairement le plus lourd. Reformuler : </a:t>
            </a:r>
            <a:r>
              <a:rPr lang="fr-FR" i="1" strike="noStrike" baseline="0" dirty="0">
                <a:latin typeface="Calibri" panose="020F0502020204030204" pitchFamily="34" charset="0"/>
              </a:rPr>
              <a:t>Attention, ce n’est pas toujours le plus gros objet qui est plus lourd que l’autre. </a:t>
            </a:r>
          </a:p>
        </p:txBody>
      </p:sp>
      <p:sp>
        <p:nvSpPr>
          <p:cNvPr id="4" name="Espace réservé du numéro de diapositive 3">
            <a:extLst>
              <a:ext uri="{FF2B5EF4-FFF2-40B4-BE49-F238E27FC236}">
                <a16:creationId xmlns:a16="http://schemas.microsoft.com/office/drawing/2014/main" id="{732705CB-6B56-D943-88C0-7D79B81E0595}"/>
              </a:ext>
            </a:extLst>
          </p:cNvPr>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190621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056FD-5042-57B4-4FDA-6F357AA2FD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EF258DC-05B0-F0DF-3151-E04B5963FAD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E28FB37-50EF-E5A6-9E01-37DE2455B2A2}"/>
              </a:ext>
            </a:extLst>
          </p:cNvPr>
          <p:cNvSpPr>
            <a:spLocks noGrp="1"/>
          </p:cNvSpPr>
          <p:nvPr>
            <p:ph type="body" idx="1"/>
          </p:nvPr>
        </p:nvSpPr>
        <p:spPr/>
        <p:txBody>
          <a:bodyPr/>
          <a:lstStyle/>
          <a:p>
            <a:pPr marL="0" indent="0"/>
            <a:r>
              <a:rPr lang="fr-FR" i="1" baseline="0" dirty="0">
                <a:latin typeface="Calibri" panose="020F0502020204030204" pitchFamily="34" charset="0"/>
              </a:rPr>
              <a:t>Voici une nouvelle comparaison. </a:t>
            </a:r>
            <a:r>
              <a:rPr lang="fr-FR" i="0" baseline="0" dirty="0">
                <a:latin typeface="Calibri" panose="020F0502020204030204" pitchFamily="34" charset="0"/>
              </a:rPr>
              <a:t>Lors du retour collectif, faire conclure les élèves que les masses sont très proches l’une de l’autre. On ne peut pas identifier avec certitude l’objet le plus lourd</a:t>
            </a:r>
            <a:r>
              <a:rPr lang="fr-FR" i="1"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comment pouvons-nous faire pour être certain d’identifier l’objet le plus lourd</a:t>
            </a:r>
            <a:r>
              <a:rPr lang="fr-FR" i="1" dirty="0">
                <a:latin typeface="Calibri" panose="020F0502020204030204" pitchFamily="34" charset="0"/>
              </a:rPr>
              <a:t> </a:t>
            </a:r>
            <a:r>
              <a:rPr lang="fr-FR" i="1" baseline="0" dirty="0">
                <a:latin typeface="Calibri" panose="020F0502020204030204" pitchFamily="34" charset="0"/>
              </a:rPr>
              <a:t>? → On doit utiliser un outil, la balance. </a:t>
            </a:r>
          </a:p>
        </p:txBody>
      </p:sp>
      <p:sp>
        <p:nvSpPr>
          <p:cNvPr id="4" name="Espace réservé du numéro de diapositive 3">
            <a:extLst>
              <a:ext uri="{FF2B5EF4-FFF2-40B4-BE49-F238E27FC236}">
                <a16:creationId xmlns:a16="http://schemas.microsoft.com/office/drawing/2014/main" id="{5CC7F5C3-5E8D-EFDA-A4C4-3960BA9F09CC}"/>
              </a:ext>
            </a:extLst>
          </p:cNvPr>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574676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On peut utiliser une balance</a:t>
            </a:r>
            <a:r>
              <a:rPr lang="fr-FR" i="1" baseline="0" dirty="0">
                <a:latin typeface="Calibri" panose="020F0502020204030204" pitchFamily="34" charset="0"/>
              </a:rPr>
              <a:t> Roberval.</a:t>
            </a:r>
            <a:r>
              <a:rPr lang="fr-FR" i="0" baseline="0" dirty="0">
                <a:latin typeface="Calibri" panose="020F0502020204030204" pitchFamily="34" charset="0"/>
              </a:rPr>
              <a:t> Pour faire découvrir le fonctionnement de la balance, utiliser les objets de la série 1 et 2 pour lesquelles l’objet le plus lourd a été identifié sans ambigüité. Poser les objets sur les plateaux et faire remarquer que l’objet le plus lourd se trouve sur le plateau le plus bas et donc que l’objet le plus léger se trouve sur le plateau le plus haut.</a:t>
            </a:r>
          </a:p>
          <a:p>
            <a:pPr marL="0"/>
            <a:r>
              <a:rPr lang="fr-FR" i="0" baseline="0" dirty="0">
                <a:latin typeface="Calibri" panose="020F0502020204030204" pitchFamily="34" charset="0"/>
              </a:rPr>
              <a:t>Poser les objets de la série 3 sur les plateaux et demander aux élèves de conclure quel objet est le plus lourd. Vous pouvez comparer d’autres objets de la classe.</a:t>
            </a:r>
            <a:r>
              <a:rPr lang="fr-FR" dirty="0">
                <a:latin typeface="Calibri" panose="020F0502020204030204" pitchFamily="34" charset="0"/>
              </a:rPr>
              <a:t> Utiliser notamment 2 objets identiques (2 colles neuves par exemple) pour montrer une situation d'équilibre et faire verbaliser que les plateaux sont au même niveau et que les objets ont la même masse.</a:t>
            </a:r>
            <a:endParaRPr lang="fr-FR" dirty="0">
              <a:latin typeface="Calibri" panose="020F0502020204030204" pitchFamily="34" charset="0"/>
              <a:cs typeface="Calibri"/>
            </a:endParaRPr>
          </a:p>
          <a:p>
            <a:pPr marL="0"/>
            <a:r>
              <a:rPr lang="fr-FR" i="1" dirty="0">
                <a:latin typeface="Calibri" panose="020F0502020204030204" pitchFamily="34" charset="0"/>
                <a:cs typeface="Calibri"/>
              </a:rPr>
              <a:t>Il existe aussi d'autres types de balances, comme des balances digitales. On pose l'objet sur la balance ou on monte dessus et la masse s'affiche directement sur l'écran. Mais nous n'étudierons pas cette balance aujourd'hui.</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1701749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strike="noStrike" baseline="0" dirty="0">
                <a:latin typeface="Calibri" panose="020F0502020204030204" pitchFamily="34" charset="0"/>
              </a:rPr>
              <a:t>Des balances vont s’afficher au tableau. Observez ces balances pour trouver quel objet est le plus lourd. Vous écrirez la lettre correspondante sur votre ardoise</a:t>
            </a:r>
            <a:r>
              <a:rPr lang="fr-FR" i="1" dirty="0">
                <a:latin typeface="Calibri" panose="020F0502020204030204" pitchFamily="34" charset="0"/>
              </a:rPr>
              <a:t>.</a:t>
            </a:r>
            <a:endParaRPr lang="fr-FR" strike="sngStrike" dirty="0">
              <a:latin typeface="Calibri" panose="020F0502020204030204" pitchFamily="34" charset="0"/>
              <a:ea typeface="Calibri"/>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2056916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strike="noStrike" baseline="0" dirty="0">
                <a:latin typeface="Calibri" panose="020F0502020204030204" pitchFamily="34" charset="0"/>
              </a:rPr>
              <a:t>Voici la première balance, écrivez la lettre de l’objet le plus lourd sur votre ardoise</a:t>
            </a:r>
            <a:r>
              <a:rPr lang="fr-FR" dirty="0">
                <a:latin typeface="Calibri" panose="020F0502020204030204" pitchFamily="34" charset="0"/>
              </a:rPr>
              <a:t>.</a:t>
            </a:r>
            <a:r>
              <a:rPr lang="fr-FR" i="0" strike="noStrike" baseline="0" dirty="0">
                <a:latin typeface="Calibri" panose="020F0502020204030204" pitchFamily="34" charset="0"/>
              </a:rPr>
              <a:t> </a:t>
            </a:r>
          </a:p>
          <a:p>
            <a:pPr marL="0"/>
            <a:r>
              <a:rPr lang="fr-FR" b="1" i="0" strike="noStrike" baseline="0" dirty="0">
                <a:latin typeface="Calibri" panose="020F0502020204030204" pitchFamily="34" charset="0"/>
              </a:rPr>
              <a:t>Réponse attendue</a:t>
            </a:r>
            <a:r>
              <a:rPr lang="fr-FR" i="1" dirty="0">
                <a:latin typeface="Calibri" panose="020F0502020204030204" pitchFamily="34" charset="0"/>
              </a:rPr>
              <a:t> </a:t>
            </a:r>
            <a:r>
              <a:rPr lang="fr-FR" b="0" i="0" strike="noStrike" baseline="0" dirty="0">
                <a:latin typeface="Calibri" panose="020F0502020204030204" pitchFamily="34" charset="0"/>
              </a:rPr>
              <a:t>:</a:t>
            </a:r>
            <a:r>
              <a:rPr lang="fr-FR" b="1" i="0" strike="noStrike" baseline="0" dirty="0">
                <a:latin typeface="Calibri" panose="020F0502020204030204" pitchFamily="34" charset="0"/>
              </a:rPr>
              <a:t> </a:t>
            </a:r>
            <a:r>
              <a:rPr lang="fr-FR" i="0" strike="noStrike" baseline="0" dirty="0">
                <a:latin typeface="Calibri" panose="020F0502020204030204" pitchFamily="34" charset="0"/>
              </a:rPr>
              <a:t>A.</a:t>
            </a:r>
          </a:p>
          <a:p>
            <a:pPr marL="0"/>
            <a:r>
              <a:rPr lang="fr-FR" i="0" baseline="0" dirty="0">
                <a:latin typeface="Calibri" panose="020F0502020204030204" pitchFamily="34" charset="0"/>
              </a:rPr>
              <a:t>Valider </a:t>
            </a:r>
            <a:r>
              <a:rPr lang="fr-FR" dirty="0">
                <a:solidFill>
                  <a:srgbClr val="000000"/>
                </a:solidFill>
                <a:effectLst/>
                <a:latin typeface="Calibri" panose="020F0502020204030204" pitchFamily="34" charset="0"/>
                <a:ea typeface="Calibri"/>
                <a:cs typeface="Calibri"/>
              </a:rPr>
              <a:t>ou invalider discrètement de la tête</a:t>
            </a:r>
            <a:r>
              <a:rPr lang="fr-FR" i="0" baseline="0" dirty="0">
                <a:latin typeface="Calibri" panose="020F0502020204030204" pitchFamily="34" charset="0"/>
              </a:rPr>
              <a:t>.</a:t>
            </a:r>
          </a:p>
          <a:p>
            <a:pPr marL="0"/>
            <a:r>
              <a:rPr lang="fr-FR" i="0" baseline="0" dirty="0">
                <a:latin typeface="Calibri" panose="020F0502020204030204" pitchFamily="34" charset="0"/>
              </a:rPr>
              <a:t>Interroger un élève en lui demandant de justifier sa proposition.</a:t>
            </a:r>
          </a:p>
          <a:p>
            <a:pPr marL="0"/>
            <a:r>
              <a:rPr lang="is-IS" i="0" baseline="0" dirty="0">
                <a:latin typeface="Calibri" panose="020F0502020204030204" pitchFamily="34" charset="0"/>
              </a:rPr>
              <a:t>→ </a:t>
            </a:r>
            <a:r>
              <a:rPr lang="is-IS" i="1" baseline="0" dirty="0">
                <a:latin typeface="Calibri" panose="020F0502020204030204" pitchFamily="34" charset="0"/>
              </a:rPr>
              <a:t>La colle est plus lourde que le stylo, car le plateau avec la colle est plus bas que celui avec le stylo.</a:t>
            </a:r>
            <a:r>
              <a:rPr lang="fr-FR" i="0" baseline="0" dirty="0">
                <a:latin typeface="Calibri" panose="020F0502020204030204" pitchFamily="34" charset="0"/>
              </a:rPr>
              <a:t> </a:t>
            </a:r>
          </a:p>
          <a:p>
            <a:pPr marL="0"/>
            <a:r>
              <a:rPr lang="fr-FR" i="1" baseline="0" dirty="0">
                <a:latin typeface="Calibri" panose="020F0502020204030204" pitchFamily="34" charset="0"/>
              </a:rPr>
              <a:t>La flèche indique le côté de l’objet le plus lourd, ici c’est l’objet A, c’est-à-dire la colle.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878356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strike="noStrike" baseline="0" dirty="0">
                <a:latin typeface="Calibri" panose="020F0502020204030204" pitchFamily="34" charset="0"/>
              </a:rPr>
              <a:t>Même démarche.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baseline="0" dirty="0">
                <a:solidFill>
                  <a:schemeClr val="dk1"/>
                </a:solidFill>
                <a:latin typeface="Calibri" panose="020F0502020204030204" pitchFamily="34" charset="0"/>
                <a:ea typeface="Calibri"/>
                <a:cs typeface="Calibri"/>
                <a:sym typeface="Calibri"/>
              </a:rPr>
              <a:t>Réponse attendue</a:t>
            </a:r>
            <a:r>
              <a:rPr lang="fr-FR" i="1" dirty="0">
                <a:latin typeface="Calibri" panose="020F0502020204030204" pitchFamily="34" charset="0"/>
              </a:rPr>
              <a:t> </a:t>
            </a:r>
            <a:r>
              <a:rPr lang="fr-FR" b="0" i="0" u="none" strike="noStrike" cap="none" baseline="0" dirty="0">
                <a:solidFill>
                  <a:schemeClr val="dk1"/>
                </a:solidFill>
                <a:latin typeface="Calibri" panose="020F0502020204030204" pitchFamily="34" charset="0"/>
                <a:ea typeface="Calibri"/>
                <a:cs typeface="Calibri"/>
                <a:sym typeface="Calibri"/>
              </a:rPr>
              <a:t>:</a:t>
            </a:r>
            <a:r>
              <a:rPr lang="fr-FR" b="1" i="0" u="none" strike="noStrike" cap="none" baseline="0" dirty="0">
                <a:solidFill>
                  <a:schemeClr val="dk1"/>
                </a:solidFill>
                <a:latin typeface="Calibri" panose="020F0502020204030204" pitchFamily="34" charset="0"/>
                <a:ea typeface="Calibri"/>
                <a:cs typeface="Calibri"/>
                <a:sym typeface="Calibri"/>
              </a:rPr>
              <a:t> </a:t>
            </a:r>
            <a:r>
              <a:rPr lang="fr-FR" b="0" i="0" u="none" strike="noStrike" cap="none" baseline="0" dirty="0">
                <a:solidFill>
                  <a:schemeClr val="dk1"/>
                </a:solidFill>
                <a:latin typeface="Calibri" panose="020F0502020204030204" pitchFamily="34" charset="0"/>
                <a:ea typeface="Calibri"/>
                <a:cs typeface="Calibri"/>
                <a:sym typeface="Calibri"/>
              </a:rPr>
              <a:t>B.</a:t>
            </a:r>
          </a:p>
          <a:p>
            <a:pPr marL="0"/>
            <a:endParaRPr lang="fr-FR" sz="1200"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2396502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3210192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482085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34"/>
          <p:cNvPicPr preferRelativeResize="0"/>
          <p:nvPr/>
        </p:nvPicPr>
        <p:blipFill>
          <a:blip r:embed="rId2"/>
          <a:srcRect t="1572" b="1572"/>
          <a:stretch/>
        </p:blipFill>
        <p:spPr>
          <a:xfrm>
            <a:off x="0" y="0"/>
            <a:ext cx="9143999" cy="6858001"/>
          </a:xfrm>
          <a:prstGeom prst="rect">
            <a:avLst/>
          </a:prstGeom>
          <a:noFill/>
          <a:ln>
            <a:noFill/>
          </a:ln>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925060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042965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eux contenus" userDrawn="1">
  <p:cSld name="Deux contenus">
    <p:spTree>
      <p:nvGrpSpPr>
        <p:cNvPr id="1" name="Shape 30"/>
        <p:cNvGrpSpPr/>
        <p:nvPr/>
      </p:nvGrpSpPr>
      <p:grpSpPr>
        <a:xfrm>
          <a:off x="0" y="0"/>
          <a:ext cx="0" cy="0"/>
          <a:chOff x="0" y="0"/>
          <a:chExt cx="0" cy="0"/>
        </a:xfrm>
      </p:grpSpPr>
      <p:sp>
        <p:nvSpPr>
          <p:cNvPr id="3" name="Google Shape;75;p53">
            <a:extLst>
              <a:ext uri="{FF2B5EF4-FFF2-40B4-BE49-F238E27FC236}">
                <a16:creationId xmlns:a16="http://schemas.microsoft.com/office/drawing/2014/main" id="{72855069-47D2-10DC-50C7-EB638E8C53C7}"/>
              </a:ext>
            </a:extLst>
          </p:cNvPr>
          <p:cNvSpPr/>
          <p:nvPr userDrawn="1"/>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pic>
        <p:nvPicPr>
          <p:cNvPr id="5" name="Google Shape;77;p53">
            <a:extLst>
              <a:ext uri="{FF2B5EF4-FFF2-40B4-BE49-F238E27FC236}">
                <a16:creationId xmlns:a16="http://schemas.microsoft.com/office/drawing/2014/main" id="{84908E32-CF96-BBBB-20A4-BDAE135AD436}"/>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6" name="Google Shape;78;p53">
            <a:extLst>
              <a:ext uri="{FF2B5EF4-FFF2-40B4-BE49-F238E27FC236}">
                <a16:creationId xmlns:a16="http://schemas.microsoft.com/office/drawing/2014/main" id="{0A8F17D6-11D1-7ADE-D825-B7149CE84E6D}"/>
              </a:ext>
            </a:extLst>
          </p:cNvPr>
          <p:cNvSpPr/>
          <p:nvPr userDrawn="1"/>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375221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985230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7982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7231234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629441891"/>
      </p:ext>
    </p:extLst>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906662924"/>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600446046"/>
      </p:ext>
    </p:extLst>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204342494"/>
      </p:ext>
    </p:extLst>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50. Comparer, estimer </a:t>
            </a:r>
            <a:br>
              <a:rPr lang="fr-FR" dirty="0">
                <a:solidFill>
                  <a:schemeClr val="bg1"/>
                </a:solidFill>
              </a:rPr>
            </a:br>
            <a:r>
              <a:rPr lang="fr-FR" dirty="0">
                <a:solidFill>
                  <a:schemeClr val="bg1"/>
                </a:solidFill>
              </a:rPr>
              <a:t>et mesurer des masses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D077623-FF06-4CC9-162F-5F96094E1976}"/>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3A4E9B3B-2746-4FF5-54C3-4EE8A2A181F7}"/>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DB064CDD-F68B-3C73-49D6-2723D3B85F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8820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392C49D-A7EF-10EE-C3A3-C7F39AF0325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E4ED668-3D8C-F316-5B14-A0B923FF40C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58581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74E8D40-3B32-CCA6-F8F6-5E6FB91E940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DF8190F-3811-35DC-26D6-C9C3FD6531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7544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9BDE449-2EF2-0CD3-C7FD-60A812653D0B}"/>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6ECAEAB3-5914-1ECC-D426-DBFF9841D363}"/>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B7A61B1D-4BCB-4412-0D21-20A9AF6F49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2221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17E941A-8EF4-DFDF-8AAA-EFDC47C88AA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756EA74-28B9-1958-0A8A-8035A2B8C7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94786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5B34A04-1B66-7229-B9A9-06FA15CCBB1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4474216-F99B-40BC-9945-F1011B4120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83018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731DED32-555D-06C5-DCFE-1B700E3EE281}"/>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5651E00B-4D8B-57CA-79F2-981127C2188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89278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B22DB-4DA8-05D1-C7BC-1FF9401B2181}"/>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4B30240D-E43E-CD51-BA46-037D8F8EF0F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F38BDAD5-6E8D-5DB6-C5B9-0D840F4169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878850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A892A-1A64-C490-2770-08B9061D8DB5}"/>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7C5C3F8B-04A5-E029-202B-151B7463DDC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43CF233-3EE8-5FA3-6D8B-10D2835C32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002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046CDC1-B1AF-B7E7-D5EA-E49EF9E7E19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BEECC200-C41B-A4D9-37E4-062712A01141}"/>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09E0CF91-941E-3686-69A1-EF3C3A6067E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5952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D51B6395-ED92-74B8-F5CD-ECE443A4A06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B23BC3DE-1085-C9C0-129E-0C19374105BF}"/>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13E75C57-3C62-C5AA-CC9B-8B929F349C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17283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ABF8241-FB90-1F3B-B0E4-FF1EC428F298}"/>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90D35405-8BE4-72B8-1ED7-B257D5F40FC4}"/>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9EC17093-4905-2E4A-ABD3-4E3593D46D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83615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B876AA-87C4-2BE9-B7FF-D6EA9056B423}"/>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456C9579-209E-CFF9-5564-707A03D3671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460BF7C7-A8A8-3935-1D3F-0AFE49BFB0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99853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CBD4D2D8-5694-29DA-4616-9054147BB4F0}"/>
              </a:ext>
            </a:extLst>
          </p:cNvPr>
          <p:cNvSpPr>
            <a:spLocks noGrp="1"/>
          </p:cNvSpPr>
          <p:nvPr>
            <p:ph type="title"/>
          </p:nvPr>
        </p:nvSpPr>
        <p:spPr/>
        <p:txBody>
          <a:bodyPr/>
          <a:lstStyle/>
          <a:p>
            <a:endParaRPr lang="fr-FR"/>
          </a:p>
        </p:txBody>
      </p:sp>
      <p:sp>
        <p:nvSpPr>
          <p:cNvPr id="20" name="Espace réservé du texte 19">
            <a:extLst>
              <a:ext uri="{FF2B5EF4-FFF2-40B4-BE49-F238E27FC236}">
                <a16:creationId xmlns:a16="http://schemas.microsoft.com/office/drawing/2014/main" id="{0BD3A800-C90C-71C8-81FE-A36BC716F4ED}"/>
              </a:ext>
            </a:extLst>
          </p:cNvPr>
          <p:cNvSpPr>
            <a:spLocks noGrp="1"/>
          </p:cNvSpPr>
          <p:nvPr>
            <p:ph type="body" idx="1"/>
          </p:nvPr>
        </p:nvSpPr>
        <p:spPr/>
        <p:txBody>
          <a:bodyPr/>
          <a:lstStyle/>
          <a:p>
            <a:endParaRPr lang="fr-FR"/>
          </a:p>
        </p:txBody>
      </p:sp>
      <p:pic>
        <p:nvPicPr>
          <p:cNvPr id="22" name="Image 21">
            <a:extLst>
              <a:ext uri="{FF2B5EF4-FFF2-40B4-BE49-F238E27FC236}">
                <a16:creationId xmlns:a16="http://schemas.microsoft.com/office/drawing/2014/main" id="{BEEBBD2A-C560-F7F7-B698-5AFE21EB59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81073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89D64A8-BA07-C74F-897E-673D86AF23D0}"/>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35A7D5E6-84F7-C51B-EEF3-787B0B4BAA06}"/>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86DA2C1C-364A-3FB3-C98E-AA1ABA2F68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3748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4D1A8AC0-EC26-DEEF-13FC-957D55AABE93}"/>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1BB272FA-F455-BBF4-52BC-243B0AC60EB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920E427-596F-AB4B-0DC0-368C24BD5EE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91221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722C31F7-23B5-3D5A-104F-BBF448A87DC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249BCB9E-F618-42F9-288A-51A5620A016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DB2A81F-4C7B-E0CF-651D-4C27058B5CA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70586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CAF133F-2849-27DF-4451-7AD12F67460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9236B53-4CBC-5118-B2EC-E5F89232CA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43743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4FBB7DE-3429-6F02-C57F-5415FE1B961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EE4FD80-E07A-F3AC-313C-8D3F08A200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80306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0E5C915-CA35-EB4E-3F37-470A4EE3B6F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96948F1-9BC0-9513-2FA8-9C2C75F8AB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D173CF29-930A-0100-0FF0-31C402A06DA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0C1DEBD-9E08-3469-D1B8-1B27BB48DC9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F1CBE3C-CECA-FDEB-2123-973F84430D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11269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7659B-EAD7-C5F7-AB91-843F0D6EC171}"/>
            </a:ext>
          </a:extLst>
        </p:cNvPr>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BF38084C-7CFE-79A2-67B2-D332C4A4DB72}"/>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9258504B-620F-9196-CBBD-8FFF93D2CE1A}"/>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5CDE879B-556D-FDD2-3824-679ABEB833D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6590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328D0B1-14B2-66CF-59DC-25E270BF8C2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902265C-95C0-EF56-8EAF-F6E891F237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C010378-1C87-68ED-9712-EC487FA4BE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55725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33569876-2D2A-1845-C13D-6ACFAB45415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11B3D4A-2678-FE5B-D66A-5E76B893A4C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95664B8-1C04-029F-1C55-227A59CFF78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6146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1ADFE3DF-EE24-6CB0-CF66-5A00DF27EF9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ACB5BD1-BF2A-21C2-1414-AB7B60BA0A5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C81FAFB-7ED8-8CF1-1067-9321732F5F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543671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9A9E367-6AA7-FF9D-5FD8-9C476181984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6C1CB97-CD18-9C05-BA25-7F17FA1EBE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A6E8E67-1718-09AB-9DE0-7804DC5AD0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49003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4D1AA1AC-C03B-6B67-0590-2680548264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F330FC9-B32D-038C-4614-BE28089BDC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16E7C-E94B-64ED-4027-BC238A787D15}"/>
            </a:ext>
          </a:extLst>
        </p:cNvPr>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BA25463-A0FE-2007-0258-5C76133DF18E}"/>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BBFB821A-5E71-BA33-AA87-71242E8260BC}"/>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76994171-BCCA-F1ED-EB4A-A96B9D7B5F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6068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FF7CF-73F9-45D4-912F-B2CF32262713}"/>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A85AA1D5-A1D2-AC57-E963-1FF4A5AD41F8}"/>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A1F49362-C8FB-B7FC-5870-4805CC5C9B9D}"/>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C278B032-60B6-9764-4479-FDFDF59084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1956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AA8FD3CB-51E2-3686-6A38-1C41CBA968D2}"/>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E116E5FC-A646-6AF0-7F02-11F38498E46A}"/>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5C1E362E-9597-4CDF-4CA2-6B78D4BEDE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97356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64D3619A-E035-54F8-6D40-0405134BDC5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FAD8A22B-4CF0-5600-6C7B-B0100B65BFD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4136DC5-F78D-B307-E801-9861204270E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90840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647F0ADF-EA74-CB4E-3970-6DC8F05A04FC}"/>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248B5DCC-49F9-C42C-1999-7F526D04062F}"/>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115E5087-077A-E690-E116-54E6BF53B8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5887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41AFA286-6AE1-08C2-28F0-787252FD087E}"/>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0174951E-8511-119D-9D4A-79ECB36337E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90928BC7-F656-2852-230A-401F4DD8A6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3653894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89612B-610F-4108-AE17-62FD1A561660}">
  <ds:schemaRefs>
    <ds:schemaRef ds:uri="http://schemas.microsoft.com/sharepoint/v3/contenttype/forms"/>
  </ds:schemaRefs>
</ds:datastoreItem>
</file>

<file path=customXml/itemProps2.xml><?xml version="1.0" encoding="utf-8"?>
<ds:datastoreItem xmlns:ds="http://schemas.openxmlformats.org/officeDocument/2006/customXml" ds:itemID="{39DFB0DB-D2D1-47D1-8EA2-B8D497D03C71}">
  <ds:schemaRefs>
    <ds:schemaRef ds:uri="http://purl.org/dc/elements/1.1/"/>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27f64e36-29aa-44d5-a3e0-06242cad7d4d"/>
    <ds:schemaRef ds:uri="cd84cc96-e4f0-4e7f-873a-a508fb658c41"/>
    <ds:schemaRef ds:uri="http://purl.org/dc/term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4AEE9267-6904-4AF3-93CA-FE81DD99F2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1951</Words>
  <Application>Microsoft Office PowerPoint</Application>
  <PresentationFormat>Affichage à l'écran (4:3)</PresentationFormat>
  <Paragraphs>99</Paragraphs>
  <Slides>35</Slides>
  <Notes>35</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35</vt:i4>
      </vt:variant>
    </vt:vector>
  </HeadingPairs>
  <TitlesOfParts>
    <vt:vector size="43" baseType="lpstr">
      <vt:lpstr>Arial</vt:lpstr>
      <vt:lpstr>Calibri</vt:lpstr>
      <vt:lpstr>Verdana</vt:lpstr>
      <vt:lpstr>Thème Office</vt:lpstr>
      <vt:lpstr>1_Thème Office</vt:lpstr>
      <vt:lpstr>2_Thème Office</vt:lpstr>
      <vt:lpstr>3_Thème Office</vt:lpstr>
      <vt:lpstr>4_Thème Office</vt:lpstr>
      <vt:lpstr>50. Comparer, estimer  et mesurer des masses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2025-12-19T10:23:21Z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