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62" r:id="rId5"/>
  </p:sldMasterIdLst>
  <p:notesMasterIdLst>
    <p:notesMasterId r:id="rId34"/>
  </p:notesMasterIdLst>
  <p:sldIdLst>
    <p:sldId id="256" r:id="rId6"/>
    <p:sldId id="303" r:id="rId7"/>
    <p:sldId id="304" r:id="rId8"/>
    <p:sldId id="648" r:id="rId9"/>
    <p:sldId id="335" r:id="rId10"/>
    <p:sldId id="342" r:id="rId11"/>
    <p:sldId id="338" r:id="rId12"/>
    <p:sldId id="339" r:id="rId13"/>
    <p:sldId id="332" r:id="rId14"/>
    <p:sldId id="329" r:id="rId15"/>
    <p:sldId id="330" r:id="rId16"/>
    <p:sldId id="340" r:id="rId17"/>
    <p:sldId id="306" r:id="rId18"/>
    <p:sldId id="297" r:id="rId19"/>
    <p:sldId id="333" r:id="rId20"/>
    <p:sldId id="341" r:id="rId21"/>
    <p:sldId id="308" r:id="rId22"/>
    <p:sldId id="632" r:id="rId23"/>
    <p:sldId id="633" r:id="rId24"/>
    <p:sldId id="634" r:id="rId25"/>
    <p:sldId id="649" r:id="rId26"/>
    <p:sldId id="365" r:id="rId27"/>
    <p:sldId id="399" r:id="rId28"/>
    <p:sldId id="400" r:id="rId29"/>
    <p:sldId id="401" r:id="rId30"/>
    <p:sldId id="402" r:id="rId31"/>
    <p:sldId id="286" r:id="rId32"/>
    <p:sldId id="298" r:id="rId3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4" roundtripDataSignature="AMtx7mj+FK/MfLF0IDfqG5L8po0Fto38n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BF5A0C-B0EB-839A-131C-955373972CF5}" name="LE BOT SANDRA" initials="SL" userId="S::SLEBOT@editions-hatier.fr::5fe4e071-d3f4-40df-970f-ee8fcf898346" providerId="AD"/>
  <p188:author id="{33C2CF67-9BF0-36C3-EEE1-09B84C3469D6}" name="BELLEMIN SANDRA" initials="SB" userId="S::SBELLEMIN@editions-hatier.fr::5fe4e071-d3f4-40df-970f-ee8fcf898346" providerId="AD"/>
  <p188:author id="{CB410498-00AA-A716-1E6C-E42B11846246}" name="jennifer riviere" initials="jr" userId="77148290420568c5" providerId="Windows Live"/>
  <p188:author id="{A731B9A7-FB2F-8BD0-97C6-EA6906EE8F3B}" name="Justine Taillade" initials="JT" userId="Justine Taillad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Yaël Fernandez" initials="" lastIdx="2" clrIdx="0"/>
  <p:cmAuthor id="1" name="Pauline Negrel-Lion" initial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63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221" autoAdjust="0"/>
  </p:normalViewPr>
  <p:slideViewPr>
    <p:cSldViewPr snapToGrid="0">
      <p:cViewPr>
        <p:scale>
          <a:sx n="66" d="100"/>
          <a:sy n="66" d="100"/>
        </p:scale>
        <p:origin x="2904" y="300"/>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notesMaster" Target="notesMasters/notesMaster1.xml"/><Relationship Id="rId55"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56"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 BOT SANDRA" userId="5fe4e071-d3f4-40df-970f-ee8fcf898346" providerId="ADAL" clId="{4376C028-3963-4380-AFF6-9E3DBB1929CE}"/>
    <pc:docChg chg="custSel modSld">
      <pc:chgData name="LE BOT SANDRA" userId="5fe4e071-d3f4-40df-970f-ee8fcf898346" providerId="ADAL" clId="{4376C028-3963-4380-AFF6-9E3DBB1929CE}" dt="2025-12-19T10:31:14.323" v="5" actId="478"/>
      <pc:docMkLst>
        <pc:docMk/>
      </pc:docMkLst>
      <pc:sldChg chg="delSp mod">
        <pc:chgData name="LE BOT SANDRA" userId="5fe4e071-d3f4-40df-970f-ee8fcf898346" providerId="ADAL" clId="{4376C028-3963-4380-AFF6-9E3DBB1929CE}" dt="2025-12-19T10:30:56.804" v="0" actId="478"/>
        <pc:sldMkLst>
          <pc:docMk/>
          <pc:sldMk cId="207678336" sldId="306"/>
        </pc:sldMkLst>
        <pc:spChg chg="del">
          <ac:chgData name="LE BOT SANDRA" userId="5fe4e071-d3f4-40df-970f-ee8fcf898346" providerId="ADAL" clId="{4376C028-3963-4380-AFF6-9E3DBB1929CE}" dt="2025-12-19T10:30:56.804" v="0" actId="478"/>
          <ac:spMkLst>
            <pc:docMk/>
            <pc:sldMk cId="207678336" sldId="306"/>
            <ac:spMk id="7" creationId="{16B05D6F-3908-A869-905E-DFB20033C495}"/>
          </ac:spMkLst>
        </pc:spChg>
      </pc:sldChg>
      <pc:sldChg chg="delSp mod">
        <pc:chgData name="LE BOT SANDRA" userId="5fe4e071-d3f4-40df-970f-ee8fcf898346" providerId="ADAL" clId="{4376C028-3963-4380-AFF6-9E3DBB1929CE}" dt="2025-12-19T10:31:02.800" v="1" actId="478"/>
        <pc:sldMkLst>
          <pc:docMk/>
          <pc:sldMk cId="527934451" sldId="308"/>
        </pc:sldMkLst>
        <pc:spChg chg="del">
          <ac:chgData name="LE BOT SANDRA" userId="5fe4e071-d3f4-40df-970f-ee8fcf898346" providerId="ADAL" clId="{4376C028-3963-4380-AFF6-9E3DBB1929CE}" dt="2025-12-19T10:31:02.800" v="1" actId="478"/>
          <ac:spMkLst>
            <pc:docMk/>
            <pc:sldMk cId="527934451" sldId="308"/>
            <ac:spMk id="7" creationId="{68F193A9-E5F1-CDD4-090F-0B837077060A}"/>
          </ac:spMkLst>
        </pc:spChg>
      </pc:sldChg>
      <pc:sldChg chg="delSp mod">
        <pc:chgData name="LE BOT SANDRA" userId="5fe4e071-d3f4-40df-970f-ee8fcf898346" providerId="ADAL" clId="{4376C028-3963-4380-AFF6-9E3DBB1929CE}" dt="2025-12-19T10:31:06.769" v="2" actId="478"/>
        <pc:sldMkLst>
          <pc:docMk/>
          <pc:sldMk cId="3089979617" sldId="632"/>
        </pc:sldMkLst>
        <pc:spChg chg="del">
          <ac:chgData name="LE BOT SANDRA" userId="5fe4e071-d3f4-40df-970f-ee8fcf898346" providerId="ADAL" clId="{4376C028-3963-4380-AFF6-9E3DBB1929CE}" dt="2025-12-19T10:31:06.769" v="2" actId="478"/>
          <ac:spMkLst>
            <pc:docMk/>
            <pc:sldMk cId="3089979617" sldId="632"/>
            <ac:spMk id="15" creationId="{9907D0C4-1D3A-A47B-D6ED-B0DC4E65A602}"/>
          </ac:spMkLst>
        </pc:spChg>
      </pc:sldChg>
      <pc:sldChg chg="delSp mod">
        <pc:chgData name="LE BOT SANDRA" userId="5fe4e071-d3f4-40df-970f-ee8fcf898346" providerId="ADAL" clId="{4376C028-3963-4380-AFF6-9E3DBB1929CE}" dt="2025-12-19T10:31:09.113" v="3" actId="478"/>
        <pc:sldMkLst>
          <pc:docMk/>
          <pc:sldMk cId="2810730935" sldId="633"/>
        </pc:sldMkLst>
        <pc:spChg chg="del">
          <ac:chgData name="LE BOT SANDRA" userId="5fe4e071-d3f4-40df-970f-ee8fcf898346" providerId="ADAL" clId="{4376C028-3963-4380-AFF6-9E3DBB1929CE}" dt="2025-12-19T10:31:09.113" v="3" actId="478"/>
          <ac:spMkLst>
            <pc:docMk/>
            <pc:sldMk cId="2810730935" sldId="633"/>
            <ac:spMk id="62" creationId="{CEF52D4F-D34F-07B6-8B37-AFCF8CD31536}"/>
          </ac:spMkLst>
        </pc:spChg>
      </pc:sldChg>
      <pc:sldChg chg="delSp mod">
        <pc:chgData name="LE BOT SANDRA" userId="5fe4e071-d3f4-40df-970f-ee8fcf898346" providerId="ADAL" clId="{4376C028-3963-4380-AFF6-9E3DBB1929CE}" dt="2025-12-19T10:31:12.079" v="4" actId="478"/>
        <pc:sldMkLst>
          <pc:docMk/>
          <pc:sldMk cId="1078065728" sldId="634"/>
        </pc:sldMkLst>
        <pc:spChg chg="del">
          <ac:chgData name="LE BOT SANDRA" userId="5fe4e071-d3f4-40df-970f-ee8fcf898346" providerId="ADAL" clId="{4376C028-3963-4380-AFF6-9E3DBB1929CE}" dt="2025-12-19T10:31:12.079" v="4" actId="478"/>
          <ac:spMkLst>
            <pc:docMk/>
            <pc:sldMk cId="1078065728" sldId="634"/>
            <ac:spMk id="10" creationId="{540E6CB6-4D90-2E21-BA44-C157D31A7605}"/>
          </ac:spMkLst>
        </pc:spChg>
      </pc:sldChg>
      <pc:sldChg chg="delSp mod">
        <pc:chgData name="LE BOT SANDRA" userId="5fe4e071-d3f4-40df-970f-ee8fcf898346" providerId="ADAL" clId="{4376C028-3963-4380-AFF6-9E3DBB1929CE}" dt="2025-12-19T10:31:14.323" v="5" actId="478"/>
        <pc:sldMkLst>
          <pc:docMk/>
          <pc:sldMk cId="277665180" sldId="649"/>
        </pc:sldMkLst>
        <pc:spChg chg="del">
          <ac:chgData name="LE BOT SANDRA" userId="5fe4e071-d3f4-40df-970f-ee8fcf898346" providerId="ADAL" clId="{4376C028-3963-4380-AFF6-9E3DBB1929CE}" dt="2025-12-19T10:31:14.323" v="5" actId="478"/>
          <ac:spMkLst>
            <pc:docMk/>
            <pc:sldMk cId="277665180" sldId="649"/>
            <ac:spMk id="7" creationId="{51B4214A-FF99-7ECE-B079-6AE94FDDC19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i="1" dirty="0"/>
              <a:t>Aujourd’hui, nous allons comparer, ranger et intercaler des nombres allant jusqu’à 10 000.</a:t>
            </a:r>
            <a:endParaRPr dirty="0"/>
          </a:p>
        </p:txBody>
      </p:sp>
      <p:sp>
        <p:nvSpPr>
          <p:cNvPr id="112" name="Google Shape;112;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2 000 est supérieur à… Écrivez un nombre qui convient.</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Valider les réponses d’un signe discret dès que les élèves montrent leur ardoise.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commencer par interroger les élèves sur la bonne compréhension de l’inégalité : </a:t>
            </a:r>
            <a:r>
              <a:rPr lang="fr-FR" i="1" kern="1200" dirty="0">
                <a:solidFill>
                  <a:schemeClr val="tx1"/>
                </a:solidFill>
                <a:latin typeface="Calibri" panose="020F0502020204030204" pitchFamily="34" charset="0"/>
                <a:ea typeface="+mn-ea"/>
                <a:cs typeface="+mn-cs"/>
              </a:rPr>
              <a:t>est-ce qu'on cherche un nombre inférieur ou supérieur à 2 000 ? </a:t>
            </a:r>
          </a:p>
          <a:p>
            <a:pPr marL="0" marR="0" indent="0" algn="l" defTabSz="914400" rtl="0" eaLnBrk="1" fontAlgn="auto" latinLnBrk="0" hangingPunct="1">
              <a:lnSpc>
                <a:spcPct val="100000"/>
              </a:lnSpc>
              <a:spcBef>
                <a:spcPts val="0"/>
              </a:spcBef>
              <a:spcAft>
                <a:spcPts val="0"/>
              </a:spcAft>
              <a:buClrTx/>
              <a:buSzTx/>
              <a:buFontTx/>
              <a:buNone/>
              <a:tabLst/>
              <a:defRPr/>
            </a:pPr>
            <a:r>
              <a:rPr lang="fr-FR" i="0" kern="1200" dirty="0">
                <a:solidFill>
                  <a:schemeClr val="tx1"/>
                </a:solidFill>
                <a:latin typeface="Calibri" panose="020F0502020204030204" pitchFamily="34" charset="0"/>
                <a:ea typeface="+mn-ea"/>
                <a:cs typeface="+mn-cs"/>
              </a:rPr>
              <a:t>Puis </a:t>
            </a:r>
            <a:r>
              <a:rPr lang="fr-FR" i="0" dirty="0">
                <a:latin typeface="Calibri" panose="020F0502020204030204" pitchFamily="34" charset="0"/>
              </a:rPr>
              <a:t>interroger quelques élèves, noter leurs réponses et faire valider ou invalider les propositions par leurs pairs.</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10</a:t>
            </a:fld>
            <a:endParaRPr lang="fr-FR"/>
          </a:p>
        </p:txBody>
      </p:sp>
    </p:spTree>
    <p:extLst>
      <p:ext uri="{BB962C8B-B14F-4D97-AF65-F5344CB8AC3E}">
        <p14:creationId xmlns:p14="http://schemas.microsoft.com/office/powerpoint/2010/main" val="2246234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Ne plus lire ce qui est affiché pour laisser les élèves reconnaitre le signe et se questionner seuls sur le genre de nombre à trouver pour que l’inégalité soit correcte.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faire remarquer qu’il faut commencer par calculer la somme : </a:t>
            </a:r>
            <a:r>
              <a:rPr lang="fr-FR" i="1" dirty="0">
                <a:latin typeface="Calibri" panose="020F0502020204030204" pitchFamily="34" charset="0"/>
              </a:rPr>
              <a:t>comme on cherche un nombre supérieur à la somme, on doit commencer par la calculer pour savoir à quel nombre il faut être supérieur. 400 + 8 550 = 8 950.</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Si on avait cherché un nombre inférieur à la somme, il aurait suffi de choisir un nombre inférieur à l’un des deux nombres additionnés.</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Certains élèves auront peut-être écrit une addition, faire alors remarquer qu’on est certain de trouver un nombre supérieur si on propose une addition dont les 2 termes sont plus grands que ceux donnés.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11</a:t>
            </a:fld>
            <a:endParaRPr lang="fr-FR"/>
          </a:p>
        </p:txBody>
      </p:sp>
    </p:spTree>
    <p:extLst>
      <p:ext uri="{BB962C8B-B14F-4D97-AF65-F5344CB8AC3E}">
        <p14:creationId xmlns:p14="http://schemas.microsoft.com/office/powerpoint/2010/main" val="4794528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 </a:t>
            </a:r>
            <a:r>
              <a:rPr lang="fr-FR" i="0" dirty="0">
                <a:latin typeface="Calibri" panose="020F0502020204030204" pitchFamily="34" charset="0"/>
              </a:rPr>
              <a:t>: 6m 3c 8d 2u = 5m 13c 8d 2u.</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interroger les élèves sur le nombre de solutions possibles. </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Comme on cherche une égalité, il n’y a qu’une seule possibilité. Le chiffre des milliers n’étant pas le même des deux côtés de l’égalité, on va devoir reformer un millier avec des centaines. </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Combien faut-il de centaines pour faire 1 millier ? </a:t>
            </a:r>
            <a:r>
              <a:rPr lang="fr-FR" i="0" dirty="0">
                <a:latin typeface="Calibri" panose="020F0502020204030204" pitchFamily="34" charset="0"/>
              </a:rPr>
              <a:t>→ </a:t>
            </a:r>
            <a:r>
              <a:rPr lang="fr-FR" i="1" dirty="0" err="1">
                <a:latin typeface="Calibri" panose="020F0502020204030204" pitchFamily="34" charset="0"/>
              </a:rPr>
              <a:t>10c</a:t>
            </a:r>
            <a:r>
              <a:rPr lang="fr-FR" i="1" dirty="0">
                <a:latin typeface="Calibri" panose="020F0502020204030204" pitchFamily="34" charset="0"/>
              </a:rPr>
              <a:t> = </a:t>
            </a:r>
            <a:r>
              <a:rPr lang="fr-FR" i="1" dirty="0" err="1">
                <a:latin typeface="Calibri" panose="020F0502020204030204" pitchFamily="34" charset="0"/>
              </a:rPr>
              <a:t>1m</a:t>
            </a:r>
            <a:r>
              <a:rPr lang="fr-FR" i="1" dirty="0">
                <a:latin typeface="Calibri" panose="020F0502020204030204" pitchFamily="34" charset="0"/>
              </a:rPr>
              <a:t>. Il faut donc ajouter ces 10c aux 3c restantes du nombre à gauche de l’égalité.</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12</a:t>
            </a:fld>
            <a:endParaRPr lang="fr-FR"/>
          </a:p>
        </p:txBody>
      </p:sp>
    </p:spTree>
    <p:extLst>
      <p:ext uri="{BB962C8B-B14F-4D97-AF65-F5344CB8AC3E}">
        <p14:creationId xmlns:p14="http://schemas.microsoft.com/office/powerpoint/2010/main" val="960465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vous allez</a:t>
            </a:r>
            <a:r>
              <a:rPr lang="fr-FR" i="1" baseline="0" dirty="0">
                <a:latin typeface="Calibri" panose="020F0502020204030204" pitchFamily="34" charset="0"/>
              </a:rPr>
              <a:t> ranger </a:t>
            </a:r>
            <a:r>
              <a:rPr lang="fr-FR" i="1" dirty="0">
                <a:latin typeface="Calibri" panose="020F0502020204030204" pitchFamily="34" charset="0"/>
              </a:rPr>
              <a:t>5 nombres dans l’ordre décroissant.</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Faire rappeler aux élèves ce que ça signifie, ainsi que la procédure pour y parvenir.</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1167510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dirty="0">
                <a:latin typeface="Calibri" panose="020F0502020204030204" pitchFamily="34" charset="0"/>
              </a:rPr>
              <a:t>Valider discrètement</a:t>
            </a:r>
            <a:r>
              <a:rPr lang="fr-FR" baseline="0" dirty="0">
                <a:latin typeface="Calibri" panose="020F0502020204030204" pitchFamily="34" charset="0"/>
              </a:rPr>
              <a:t> les résultats des élèves, relancer si nécessaire. Corriger lorsque la majorité de la classe a terminé.</a:t>
            </a:r>
            <a:endParaRPr lang="fr-FR" dirty="0">
              <a:latin typeface="Calibri" panose="020F0502020204030204" pitchFamily="34" charset="0"/>
            </a:endParaRPr>
          </a:p>
          <a:p>
            <a:pPr marL="0"/>
            <a:r>
              <a:rPr lang="fr-FR" baseline="0" dirty="0">
                <a:latin typeface="Calibri" panose="020F0502020204030204" pitchFamily="34" charset="0"/>
              </a:rPr>
              <a:t>Faire verbaliser la procédure : pour comparer tous les nombres supérieurs à 1 000, on regarde d’abord le chiffre des milliers. À milliers égaux, on compare le chiffre des centaines, à centaines égales, on compare le chiffre des dizaines (5 630 &gt; 5 603).</a:t>
            </a:r>
          </a:p>
          <a:p>
            <a:pPr marL="0"/>
            <a:r>
              <a:rPr lang="fr-FR" b="1" baseline="0" dirty="0">
                <a:latin typeface="Calibri" panose="020F0502020204030204" pitchFamily="34" charset="0"/>
                <a:cs typeface="Calibri"/>
              </a:rPr>
              <a:t>Réponse attendue </a:t>
            </a:r>
            <a:r>
              <a:rPr lang="fr-FR" baseline="0" dirty="0">
                <a:latin typeface="Calibri" panose="020F0502020204030204" pitchFamily="34" charset="0"/>
                <a:cs typeface="Calibri"/>
              </a:rPr>
              <a:t>: 6 091 &gt; 5 630 &gt; 5 603 &gt; 5 487 &gt; 895.</a:t>
            </a:r>
          </a:p>
          <a:p>
            <a:pPr marL="0"/>
            <a:r>
              <a:rPr lang="fr-FR" baseline="0" dirty="0">
                <a:latin typeface="Calibri" panose="020F0502020204030204" pitchFamily="34" charset="0"/>
                <a:cs typeface="Calibri"/>
              </a:rPr>
              <a:t>Barrer les nombres au fur et à mesure que les élèves les énoncent afin d’encourager cette méthodologie lors du passage sur le fichier.</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 écrire des nombres qui conviennent en fonction des nombres déjà donnés. Vous aurez donc des réponses différentes, il y a plusieurs solutions possibles. Attention au signe de comparaison, le rangement va désormais se faire dans l’ordre croissant. </a:t>
            </a:r>
            <a:r>
              <a:rPr lang="fr-FR" i="0" baseline="0" dirty="0">
                <a:latin typeface="Calibri" panose="020F0502020204030204" pitchFamily="34" charset="0"/>
              </a:rPr>
              <a:t>Faire rappeler aux élèves ce que ça signifie.</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15</a:t>
            </a:fld>
            <a:endParaRPr lang="fr-FR"/>
          </a:p>
        </p:txBody>
      </p:sp>
    </p:spTree>
    <p:extLst>
      <p:ext uri="{BB962C8B-B14F-4D97-AF65-F5344CB8AC3E}">
        <p14:creationId xmlns:p14="http://schemas.microsoft.com/office/powerpoint/2010/main" val="2178066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rPr>
              <a:t>Écrivez sur votre ardoise cette ligne, puis compléter les pointillés par 4 nombres de votre choix qui conviennent</a:t>
            </a:r>
            <a:r>
              <a:rPr lang="fr-FR" dirty="0">
                <a:latin typeface="Calibri" panose="020F0502020204030204" pitchFamily="34" charset="0"/>
              </a:rPr>
              <a:t>.</a:t>
            </a:r>
          </a:p>
          <a:p>
            <a:pPr marL="0"/>
            <a:r>
              <a:rPr lang="fr-FR" dirty="0">
                <a:latin typeface="Calibri" panose="020F0502020204030204" pitchFamily="34" charset="0"/>
              </a:rPr>
              <a:t>Passer dans les rangs pour apporter l’aide nécessaire, valider ou invalider les réponses.</a:t>
            </a:r>
          </a:p>
          <a:p>
            <a:pPr marL="0"/>
            <a:r>
              <a:rPr lang="fr-FR" dirty="0">
                <a:latin typeface="Calibri" panose="020F0502020204030204" pitchFamily="34" charset="0"/>
              </a:rPr>
              <a:t>Lors du retour collectif, interroger plusieurs élèves afin qu’ils énoncent leurs propositions. Faire valider ou invalider par le reste de la classe.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16</a:t>
            </a:fld>
            <a:endParaRPr lang="fr-FR"/>
          </a:p>
        </p:txBody>
      </p:sp>
    </p:spTree>
    <p:extLst>
      <p:ext uri="{BB962C8B-B14F-4D97-AF65-F5344CB8AC3E}">
        <p14:creationId xmlns:p14="http://schemas.microsoft.com/office/powerpoint/2010/main" val="2352866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Nous allons refaire un exercice avec la ligne numérique graduée. Il faut trouver précisément quel nombre correspond à la position que je vais afficher. Ce n’est pas une estimation.</a:t>
            </a:r>
          </a:p>
          <a:p>
            <a:pPr marL="0"/>
            <a:endParaRPr lang="fr-FR"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1753366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Faire décrire aux élèves la ligne numérique : </a:t>
            </a:r>
            <a:r>
              <a:rPr lang="fr-FR" i="1" dirty="0">
                <a:latin typeface="Calibri" panose="020F0502020204030204" pitchFamily="34" charset="0"/>
              </a:rPr>
              <a:t>que voyez-vous ? → Des ronds orange avec les milliers de 4 000 à 7 000, des repères bleus dont certains sont plus grands, une case avec des pointillés à compléter en observant le repère pointé par la flèche. </a:t>
            </a:r>
            <a:r>
              <a:rPr lang="fr-FR" i="1" u="none" dirty="0">
                <a:latin typeface="Calibri" panose="020F0502020204030204" pitchFamily="34" charset="0"/>
              </a:rPr>
              <a:t>En combien de parts on a partagé la ligne entre 2 milliers ? → en 10. Il y a 9 graduations bleues, à la dixième on atteint le nouveau millier et on met le nombre en orange. </a:t>
            </a:r>
            <a:r>
              <a:rPr lang="fr-FR" i="0" u="none" dirty="0">
                <a:latin typeface="Calibri" panose="020F0502020204030204" pitchFamily="34" charset="0"/>
              </a:rPr>
              <a:t>Faire verbaliser que les repères bleus vont donc de 100 en 100.</a:t>
            </a:r>
            <a:endParaRPr lang="fr-FR" i="1" u="none" dirty="0">
              <a:latin typeface="Calibri" panose="020F0502020204030204" pitchFamily="34" charset="0"/>
            </a:endParaRPr>
          </a:p>
          <a:p>
            <a:pPr marL="0" indent="0"/>
            <a:r>
              <a:rPr lang="fr-FR" i="1" dirty="0">
                <a:latin typeface="Calibri" panose="020F0502020204030204" pitchFamily="34" charset="0"/>
              </a:rPr>
              <a:t>Pourquoi certains repères bleus sont-ils plus grands ? → Ils correspondent au milieu entre 2 milliers, donc aux nombres avec 5 centaines restantes</a:t>
            </a:r>
            <a:r>
              <a:rPr lang="fr-FR" i="0" dirty="0">
                <a:latin typeface="Calibri" panose="020F0502020204030204" pitchFamily="34" charset="0"/>
              </a:rPr>
              <a:t>.</a:t>
            </a:r>
            <a:endParaRPr lang="fr-FR" i="1" dirty="0">
              <a:latin typeface="Calibri" panose="020F0502020204030204" pitchFamily="34" charset="0"/>
            </a:endParaRPr>
          </a:p>
          <a:p>
            <a:pPr marL="0" indent="0"/>
            <a:r>
              <a:rPr lang="fr-FR" i="1" dirty="0">
                <a:latin typeface="Calibri" panose="020F0502020204030204" pitchFamily="34" charset="0"/>
              </a:rPr>
              <a:t>Écrivez sur votre ardoise à quel nombre correspond ce repère </a:t>
            </a:r>
            <a:r>
              <a:rPr lang="fr-FR" i="0" dirty="0">
                <a:latin typeface="Calibri" panose="020F0502020204030204" pitchFamily="34" charset="0"/>
              </a:rPr>
              <a:t>(pointer la flèche).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i="0" dirty="0">
                <a:latin typeface="Calibri" panose="020F0502020204030204" pitchFamily="34" charset="0"/>
              </a:rPr>
              <a:t>: 6 600.</a:t>
            </a:r>
          </a:p>
          <a:p>
            <a:pPr marL="0" indent="0"/>
            <a:r>
              <a:rPr lang="fr-FR" i="0" dirty="0">
                <a:latin typeface="Calibri" panose="020F0502020204030204" pitchFamily="34" charset="0"/>
              </a:rPr>
              <a:t>Laisser un court temps de recherche individuelle. Lors de la correction, faire verbaliser la procédure : </a:t>
            </a:r>
            <a:r>
              <a:rPr lang="fr-FR" i="1" dirty="0">
                <a:latin typeface="Calibri" panose="020F0502020204030204" pitchFamily="34" charset="0"/>
              </a:rPr>
              <a:t>on cherche un nombre qui est entre 6 000 et 7 000. Il a donc 6 milliers. On voit aussi qu’il est après le repère central, il est donc plus grand que 6 500. Il correspond au repère juste après 6 500. Donc 6 500 + 100. C’est donc 6 600.</a:t>
            </a:r>
          </a:p>
          <a:p>
            <a:pPr marL="0" indent="0"/>
            <a:r>
              <a:rPr lang="fr-FR" i="0" dirty="0">
                <a:latin typeface="Calibri" panose="020F0502020204030204" pitchFamily="34" charset="0"/>
              </a:rPr>
              <a:t>Écrire 6 600 dans la case.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17620918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dirty="0">
                <a:latin typeface="Calibri" panose="020F0502020204030204" pitchFamily="34" charset="0"/>
              </a:rPr>
              <a:t>Même démarche.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i="0" dirty="0">
                <a:latin typeface="Calibri" panose="020F0502020204030204" pitchFamily="34" charset="0"/>
              </a:rPr>
              <a:t>: 800.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Faire verbaliser que la procédure la plus efficace consiste à s’appuyer sur les repères connus les plus proches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 Deux graduations avant 1 000 → 1 000 – 200 = 800 ou</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 Trois graduations après le repère central entre 0 et 1 000 (500) → 500 + 300 = 800.</a:t>
            </a:r>
            <a:endParaRPr lang="fr-FR" i="1" dirty="0">
              <a:latin typeface="Calibri" panose="020F0502020204030204" pitchFamily="34" charset="0"/>
            </a:endParaRPr>
          </a:p>
          <a:p>
            <a:pPr marL="0"/>
            <a:endParaRPr lang="fr-FR" i="0" dirty="0">
              <a:latin typeface="Calibri" panose="020F0502020204030204" pitchFamily="34" charset="0"/>
            </a:endParaRPr>
          </a:p>
          <a:p>
            <a:pPr marL="0"/>
            <a:endParaRPr lang="fr-FR" i="0" dirty="0">
              <a:latin typeface="Calibri" panose="020F0502020204030204" pitchFamily="34" charset="0"/>
            </a:endParaRPr>
          </a:p>
          <a:p>
            <a:pPr marL="0"/>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1260613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commencer par comparer en utilisant ces signes.</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Pointer les trois symboles, en interrogeant les élèves pour chacun d’eux sur leur nom et leur signification.</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a:t>
            </a:fld>
            <a:endParaRPr lang="fr-FR"/>
          </a:p>
        </p:txBody>
      </p:sp>
    </p:spTree>
    <p:extLst>
      <p:ext uri="{BB962C8B-B14F-4D97-AF65-F5344CB8AC3E}">
        <p14:creationId xmlns:p14="http://schemas.microsoft.com/office/powerpoint/2010/main" val="1362206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Attention, la ligne numérique n’est plus graduée de la même manière, soyez vigilants. Écrivez sur votre ardoise à quel nombre correspond ce repère </a:t>
            </a:r>
            <a:r>
              <a:rPr lang="fr-FR" i="0" dirty="0">
                <a:latin typeface="Calibri" panose="020F0502020204030204" pitchFamily="34" charset="0"/>
              </a:rPr>
              <a:t>(pointer la flèche). </a:t>
            </a:r>
            <a:endParaRPr lang="fr-FR" i="1" dirty="0">
              <a:latin typeface="Calibri" panose="020F0502020204030204" pitchFamily="34" charset="0"/>
            </a:endParaRPr>
          </a:p>
          <a:p>
            <a:pPr marL="0"/>
            <a:r>
              <a:rPr lang="fr-FR" b="1" i="0" dirty="0">
                <a:latin typeface="Calibri" panose="020F0502020204030204" pitchFamily="34" charset="0"/>
              </a:rPr>
              <a:t>Réponse attendue </a:t>
            </a:r>
            <a:r>
              <a:rPr lang="fr-FR" i="0" dirty="0">
                <a:latin typeface="Calibri" panose="020F0502020204030204" pitchFamily="34" charset="0"/>
              </a:rPr>
              <a:t>: 2 400.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Lors du retour collectif, commencer par interroger les élèves sur les graduations</a:t>
            </a:r>
            <a:r>
              <a:rPr lang="fr-FR" i="0" u="none" dirty="0">
                <a:effectLst/>
                <a:latin typeface="Calibri" panose="020F0502020204030204" pitchFamily="34" charset="0"/>
              </a:rPr>
              <a:t>. </a:t>
            </a:r>
            <a:r>
              <a:rPr lang="fr-FR" i="1" u="none" dirty="0">
                <a:effectLst/>
                <a:latin typeface="Calibri" panose="020F0502020204030204" pitchFamily="34" charset="0"/>
              </a:rPr>
              <a:t>En combien de parts on a partagé la ligne entre 2 milliers cette fois ? → en 5. Il y a donc ici plus que 4 graduations bleues, à la cinquième on atteint le nouveau millier et on met le nombre en orange. </a:t>
            </a:r>
            <a:r>
              <a:rPr lang="fr-FR" i="0" u="none" dirty="0">
                <a:effectLst/>
                <a:latin typeface="Calibri" panose="020F0502020204030204" pitchFamily="34" charset="0"/>
              </a:rPr>
              <a:t>Faire verbaliser que les repères bleus ne vont donc plus de 100 en 100 mais de 200 en 200 (car 5 × 200 = 1 000).</a:t>
            </a:r>
            <a:endParaRPr lang="fr-FR" i="1" u="none" dirty="0">
              <a:effectLst/>
              <a:latin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 On cherche un nombre qui est entre 2 000 et 3 000. Il a donc 2 milliers. Il est à 2 graduations après 2 000. Chaque graduation avance de 200, donc 2 000 + 200 + 200 = 2 400. C’est donc 2 400. </a:t>
            </a:r>
            <a:r>
              <a:rPr lang="fr-FR" i="0" dirty="0">
                <a:latin typeface="Calibri" panose="020F0502020204030204" pitchFamily="34" charset="0"/>
              </a:rPr>
              <a:t>L’écrire sur les pointillés.</a:t>
            </a:r>
          </a:p>
          <a:p>
            <a:pPr marL="0"/>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19172252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230F90-08A3-FFFC-CC20-E0B467FA959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0CF8E72-21CC-FB36-28F3-575C35F5AC8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A44433D-C59F-44BE-8B93-2AC049012119}"/>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i="0" dirty="0">
                <a:latin typeface="Calibri" panose="020F0502020204030204" pitchFamily="34" charset="0"/>
              </a:rPr>
              <a:t>: 6 000.</a:t>
            </a:r>
          </a:p>
          <a:p>
            <a:pPr marL="0"/>
            <a:r>
              <a:rPr lang="fr-FR" i="1" dirty="0">
                <a:latin typeface="Calibri" panose="020F0502020204030204" pitchFamily="34" charset="0"/>
              </a:rPr>
              <a:t>→ Les bulles orange affichent les milliers, de 1 000 en 1 000. Avant 7 000 c’est donc 6 000 car 7 000 – 1 000 = 6 000. </a:t>
            </a:r>
            <a:r>
              <a:rPr lang="fr-FR" i="0" dirty="0">
                <a:latin typeface="Calibri" panose="020F0502020204030204" pitchFamily="34" charset="0"/>
              </a:rPr>
              <a:t>L’écrire sur les pointillés dans la bulle.</a:t>
            </a:r>
          </a:p>
        </p:txBody>
      </p:sp>
      <p:sp>
        <p:nvSpPr>
          <p:cNvPr id="4" name="Espace réservé du numéro de diapositive 3">
            <a:extLst>
              <a:ext uri="{FF2B5EF4-FFF2-40B4-BE49-F238E27FC236}">
                <a16:creationId xmlns:a16="http://schemas.microsoft.com/office/drawing/2014/main" id="{671E6A39-1264-C0D5-D32D-06A333EB765D}"/>
              </a:ext>
            </a:extLst>
          </p:cNvPr>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4192428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22</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82654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23</a:t>
            </a:fld>
            <a:endParaRPr lang="fr-FR" dirty="0"/>
          </a:p>
        </p:txBody>
      </p:sp>
    </p:spTree>
    <p:extLst>
      <p:ext uri="{BB962C8B-B14F-4D97-AF65-F5344CB8AC3E}">
        <p14:creationId xmlns:p14="http://schemas.microsoft.com/office/powerpoint/2010/main" val="23155900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24</a:t>
            </a:fld>
            <a:endParaRPr lang="fr-FR" dirty="0"/>
          </a:p>
        </p:txBody>
      </p:sp>
    </p:spTree>
    <p:extLst>
      <p:ext uri="{BB962C8B-B14F-4D97-AF65-F5344CB8AC3E}">
        <p14:creationId xmlns:p14="http://schemas.microsoft.com/office/powerpoint/2010/main" val="11045038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25</a:t>
            </a:fld>
            <a:endParaRPr lang="fr-FR" dirty="0"/>
          </a:p>
        </p:txBody>
      </p:sp>
    </p:spTree>
    <p:extLst>
      <p:ext uri="{BB962C8B-B14F-4D97-AF65-F5344CB8AC3E}">
        <p14:creationId xmlns:p14="http://schemas.microsoft.com/office/powerpoint/2010/main" val="40962848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26</a:t>
            </a:fld>
            <a:endParaRPr lang="fr-FR" dirty="0"/>
          </a:p>
        </p:txBody>
      </p:sp>
    </p:spTree>
    <p:extLst>
      <p:ext uri="{BB962C8B-B14F-4D97-AF65-F5344CB8AC3E}">
        <p14:creationId xmlns:p14="http://schemas.microsoft.com/office/powerpoint/2010/main" val="36780502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1" name="Google Shape;1081;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defRPr/>
            </a:pPr>
            <a:r>
              <a:rPr lang="fr-FR" i="1" baseline="0" dirty="0">
                <a:latin typeface="Calibri" panose="020F0502020204030204" pitchFamily="34" charset="0"/>
              </a:rPr>
              <a:t>Écrivez les deux nombres et complétez avec le bon signe entre les deux.</a:t>
            </a:r>
          </a:p>
          <a:p>
            <a:pPr marL="0">
              <a:defRPr/>
            </a:pPr>
            <a:r>
              <a:rPr lang="fr-FR" b="1" i="0" baseline="0" dirty="0">
                <a:latin typeface="Calibri" panose="020F0502020204030204" pitchFamily="34" charset="0"/>
              </a:rPr>
              <a:t>Réponse attendue</a:t>
            </a:r>
            <a:r>
              <a:rPr lang="fr-FR" b="0" i="0" baseline="0" dirty="0">
                <a:latin typeface="Calibri" panose="020F0502020204030204" pitchFamily="34" charset="0"/>
              </a:rPr>
              <a:t> : </a:t>
            </a:r>
            <a:r>
              <a:rPr lang="fr-FR" i="0" baseline="0" dirty="0">
                <a:latin typeface="Calibri" panose="020F0502020204030204" pitchFamily="34" charset="0"/>
              </a:rPr>
              <a:t>6 124 &gt; 5 987.</a:t>
            </a:r>
          </a:p>
          <a:p>
            <a:pPr marL="0">
              <a:defRPr/>
            </a:pPr>
            <a:r>
              <a:rPr lang="fr-FR" i="0" baseline="0" dirty="0">
                <a:latin typeface="Calibri" panose="020F0502020204030204" pitchFamily="34" charset="0"/>
              </a:rPr>
              <a:t>Valider ou invalider les ardoises au fur et à mesure. Lors de la correction, interroger un élève et lui demander de justifier son choix → </a:t>
            </a:r>
            <a:r>
              <a:rPr lang="fr-FR" i="1" baseline="0" dirty="0">
                <a:latin typeface="Calibri" panose="020F0502020204030204" pitchFamily="34" charset="0"/>
              </a:rPr>
              <a:t>les deux nombres ont 4 chiffres, on commence par regarder et comparer le chiffre des milliers. </a:t>
            </a:r>
            <a:r>
              <a:rPr lang="fr-FR" i="1" baseline="0" dirty="0" err="1">
                <a:latin typeface="Calibri" panose="020F0502020204030204" pitchFamily="34" charset="0"/>
              </a:rPr>
              <a:t>6m</a:t>
            </a:r>
            <a:r>
              <a:rPr lang="fr-FR" i="1" dirty="0">
                <a:latin typeface="Calibri" panose="020F0502020204030204" pitchFamily="34" charset="0"/>
              </a:rPr>
              <a:t> c’est plus</a:t>
            </a:r>
            <a:r>
              <a:rPr lang="fr-FR" i="1" baseline="0" dirty="0">
                <a:latin typeface="Calibri" panose="020F0502020204030204" pitchFamily="34" charset="0"/>
              </a:rPr>
              <a:t> </a:t>
            </a:r>
            <a:r>
              <a:rPr lang="fr-FR" i="1" dirty="0">
                <a:latin typeface="Calibri" panose="020F0502020204030204" pitchFamily="34" charset="0"/>
              </a:rPr>
              <a:t>que </a:t>
            </a:r>
            <a:r>
              <a:rPr lang="fr-FR" i="1" dirty="0" err="1">
                <a:latin typeface="Calibri" panose="020F0502020204030204" pitchFamily="34" charset="0"/>
              </a:rPr>
              <a:t>5m</a:t>
            </a:r>
            <a:r>
              <a:rPr lang="fr-FR" i="1" dirty="0">
                <a:latin typeface="Calibri" panose="020F0502020204030204" pitchFamily="34" charset="0"/>
              </a:rPr>
              <a:t> donc peu importe le nombre de centaines restantes, de dizaines restantes et d’unités restantes, 6 124 est plus grand que 5 987. On peut dire aussi </a:t>
            </a:r>
            <a:r>
              <a:rPr lang="fr-FR" i="1" baseline="0" dirty="0">
                <a:latin typeface="Calibri" panose="020F0502020204030204" pitchFamily="34" charset="0"/>
              </a:rPr>
              <a:t>6 124 est supérieur à 5 987.</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3</a:t>
            </a:fld>
            <a:endParaRPr lang="fr-FR"/>
          </a:p>
        </p:txBody>
      </p:sp>
    </p:spTree>
    <p:extLst>
      <p:ext uri="{BB962C8B-B14F-4D97-AF65-F5344CB8AC3E}">
        <p14:creationId xmlns:p14="http://schemas.microsoft.com/office/powerpoint/2010/main" val="2477666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strike="noStrike" dirty="0">
                <a:solidFill>
                  <a:srgbClr val="000000"/>
                </a:solidFill>
                <a:effectLst/>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a:t>
            </a:r>
            <a:r>
              <a:rPr lang="fr-FR" b="1" i="0" baseline="0" dirty="0">
                <a:latin typeface="Calibri" panose="020F0502020204030204" pitchFamily="34" charset="0"/>
              </a:rPr>
              <a:t> </a:t>
            </a:r>
            <a:r>
              <a:rPr lang="fr-FR" i="0" baseline="0" dirty="0">
                <a:latin typeface="Calibri" panose="020F0502020204030204" pitchFamily="34" charset="0"/>
              </a:rPr>
              <a:t>4 098 &lt; 4 235.</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strike="noStrike" dirty="0">
                <a:solidFill>
                  <a:srgbClr val="000000"/>
                </a:solidFill>
                <a:effectLst/>
                <a:latin typeface="Calibri" panose="020F0502020204030204" pitchFamily="34" charset="0"/>
              </a:rPr>
              <a:t>Lors du retour collectif, inciter les élèves à verbaliser leur démarche : comparer le nombre de milliers, puis étant égal, le nombre de centaines restantes.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4</a:t>
            </a:fld>
            <a:endParaRPr lang="fr-FR"/>
          </a:p>
        </p:txBody>
      </p:sp>
    </p:spTree>
    <p:extLst>
      <p:ext uri="{BB962C8B-B14F-4D97-AF65-F5344CB8AC3E}">
        <p14:creationId xmlns:p14="http://schemas.microsoft.com/office/powerpoint/2010/main" val="215284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 </a:t>
            </a:r>
            <a:r>
              <a:rPr lang="fr-FR" i="0" baseline="0" dirty="0">
                <a:latin typeface="Calibri" panose="020F0502020204030204" pitchFamily="34" charset="0"/>
              </a:rPr>
              <a:t>7 500 &lt; 200 + 7 450.</a:t>
            </a:r>
          </a:p>
          <a:p>
            <a:pPr marL="0">
              <a:defRPr/>
            </a:pPr>
            <a:r>
              <a:rPr lang="fr-FR" i="0" dirty="0">
                <a:latin typeface="Calibri" panose="020F0502020204030204" pitchFamily="34" charset="0"/>
              </a:rPr>
              <a:t>Les élèves peuvent calculer la somme avant de comparer → </a:t>
            </a:r>
            <a:r>
              <a:rPr lang="fr-FR" i="1" dirty="0">
                <a:latin typeface="Calibri" panose="020F0502020204030204" pitchFamily="34" charset="0"/>
              </a:rPr>
              <a:t>200 + 7 450 = 7 650 donc on place le signe inférieur, 7 500 &lt; 200 + 7 450.</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5</a:t>
            </a:fld>
            <a:endParaRPr lang="fr-FR"/>
          </a:p>
        </p:txBody>
      </p:sp>
    </p:spTree>
    <p:extLst>
      <p:ext uri="{BB962C8B-B14F-4D97-AF65-F5344CB8AC3E}">
        <p14:creationId xmlns:p14="http://schemas.microsoft.com/office/powerpoint/2010/main" val="3387084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 </a:t>
            </a:r>
            <a:r>
              <a:rPr lang="fr-FR" i="0" baseline="0" dirty="0">
                <a:latin typeface="Calibri" panose="020F0502020204030204" pitchFamily="34" charset="0"/>
              </a:rPr>
              <a:t>6 000 = 5 500 + 500.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500 + 500 = 1 000 donc 5 500 + 500 = 6 000. On place le signe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6</a:t>
            </a:fld>
            <a:endParaRPr lang="fr-FR"/>
          </a:p>
        </p:txBody>
      </p:sp>
    </p:spTree>
    <p:extLst>
      <p:ext uri="{BB962C8B-B14F-4D97-AF65-F5344CB8AC3E}">
        <p14:creationId xmlns:p14="http://schemas.microsoft.com/office/powerpoint/2010/main" val="1053846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Écrivez </a:t>
            </a:r>
            <a:r>
              <a:rPr lang="fr-FR" i="1" dirty="0" err="1">
                <a:latin typeface="Calibri" panose="020F0502020204030204" pitchFamily="34" charset="0"/>
              </a:rPr>
              <a:t>2c</a:t>
            </a:r>
            <a:r>
              <a:rPr lang="fr-FR" i="1" dirty="0">
                <a:latin typeface="Calibri" panose="020F0502020204030204" pitchFamily="34" charset="0"/>
              </a:rPr>
              <a:t> </a:t>
            </a:r>
            <a:r>
              <a:rPr lang="fr-FR" i="1" dirty="0" err="1">
                <a:latin typeface="Calibri" panose="020F0502020204030204" pitchFamily="34" charset="0"/>
              </a:rPr>
              <a:t>6d</a:t>
            </a:r>
            <a:r>
              <a:rPr lang="fr-FR" i="1" dirty="0">
                <a:latin typeface="Calibri" panose="020F0502020204030204" pitchFamily="34" charset="0"/>
              </a:rPr>
              <a:t> </a:t>
            </a:r>
            <a:r>
              <a:rPr lang="fr-FR" i="1" dirty="0" err="1">
                <a:latin typeface="Calibri" panose="020F0502020204030204" pitchFamily="34" charset="0"/>
              </a:rPr>
              <a:t>1u</a:t>
            </a:r>
            <a:r>
              <a:rPr lang="fr-FR" i="1" dirty="0">
                <a:latin typeface="Calibri" panose="020F0502020204030204" pitchFamily="34" charset="0"/>
              </a:rPr>
              <a:t> </a:t>
            </a:r>
            <a:r>
              <a:rPr lang="fr-FR" i="1" dirty="0" err="1">
                <a:latin typeface="Calibri" panose="020F0502020204030204" pitchFamily="34" charset="0"/>
              </a:rPr>
              <a:t>4m</a:t>
            </a:r>
            <a:r>
              <a:rPr lang="fr-FR" i="1" dirty="0">
                <a:latin typeface="Calibri" panose="020F0502020204030204" pitchFamily="34" charset="0"/>
              </a:rPr>
              <a:t> et </a:t>
            </a:r>
            <a:r>
              <a:rPr lang="fr-FR" i="1" dirty="0" err="1">
                <a:latin typeface="Calibri" panose="020F0502020204030204" pitchFamily="34" charset="0"/>
              </a:rPr>
              <a:t>1u</a:t>
            </a:r>
            <a:r>
              <a:rPr lang="fr-FR" i="1" dirty="0">
                <a:latin typeface="Calibri" panose="020F0502020204030204" pitchFamily="34" charset="0"/>
              </a:rPr>
              <a:t> </a:t>
            </a:r>
            <a:r>
              <a:rPr lang="fr-FR" i="1" dirty="0" err="1">
                <a:latin typeface="Calibri" panose="020F0502020204030204" pitchFamily="34" charset="0"/>
              </a:rPr>
              <a:t>2d</a:t>
            </a:r>
            <a:r>
              <a:rPr lang="fr-FR" i="1" dirty="0">
                <a:latin typeface="Calibri" panose="020F0502020204030204" pitchFamily="34" charset="0"/>
              </a:rPr>
              <a:t> </a:t>
            </a:r>
            <a:r>
              <a:rPr lang="fr-FR" i="1" dirty="0" err="1">
                <a:latin typeface="Calibri" panose="020F0502020204030204" pitchFamily="34" charset="0"/>
              </a:rPr>
              <a:t>6c</a:t>
            </a:r>
            <a:r>
              <a:rPr lang="fr-FR" i="1" dirty="0">
                <a:latin typeface="Calibri" panose="020F0502020204030204" pitchFamily="34" charset="0"/>
              </a:rPr>
              <a:t> </a:t>
            </a:r>
            <a:r>
              <a:rPr lang="fr-FR" i="1" dirty="0" err="1">
                <a:latin typeface="Calibri" panose="020F0502020204030204" pitchFamily="34" charset="0"/>
              </a:rPr>
              <a:t>4m</a:t>
            </a:r>
            <a:r>
              <a:rPr lang="fr-FR" i="1" dirty="0">
                <a:latin typeface="Calibri" panose="020F0502020204030204" pitchFamily="34" charset="0"/>
              </a:rPr>
              <a:t> en laissant un espace puis mettez le bon signe de comparaison entre les deux.</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 </a:t>
            </a:r>
            <a:r>
              <a:rPr lang="fr-FR" b="0" i="0" baseline="0" dirty="0">
                <a:latin typeface="Calibri" panose="020F0502020204030204" pitchFamily="34" charset="0"/>
              </a:rPr>
              <a:t>: </a:t>
            </a:r>
            <a:r>
              <a:rPr lang="fr-FR" i="0" baseline="0" dirty="0">
                <a:latin typeface="Calibri" panose="020F0502020204030204" pitchFamily="34" charset="0"/>
              </a:rPr>
              <a:t>2c 6d 1u 4m &lt; 1u 2d 6c 4m.</a:t>
            </a:r>
          </a:p>
          <a:p>
            <a:pPr marL="0"/>
            <a:r>
              <a:rPr lang="fr-FR" b="0" i="0" dirty="0">
                <a:solidFill>
                  <a:srgbClr val="444746"/>
                </a:solidFill>
                <a:effectLst/>
                <a:latin typeface="Calibri" panose="020F0502020204030204" pitchFamily="34" charset="0"/>
              </a:rPr>
              <a:t>Certains élèves vont écrire les nombres en chiffres sur leur ardoise : les valider, et lors du retour verbaliser avec les unités de numération : </a:t>
            </a:r>
            <a:r>
              <a:rPr lang="fr-FR" b="0" i="1" dirty="0">
                <a:solidFill>
                  <a:srgbClr val="444746"/>
                </a:solidFill>
                <a:effectLst/>
                <a:latin typeface="Calibri" panose="020F0502020204030204" pitchFamily="34" charset="0"/>
              </a:rPr>
              <a:t>il y a 4 milliers dans les deux nombres, il faut donc comparer le nombre de centaines restantes : 2c &lt; 6c, je place donc le signe inférieur, sans avoir besoin de comparer les chiffres des dizaines et des unités.</a:t>
            </a:r>
            <a:endParaRPr lang="fr-FR" b="0" i="0" dirty="0">
              <a:solidFill>
                <a:srgbClr val="444746"/>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7</a:t>
            </a:fld>
            <a:endParaRPr lang="fr-FR"/>
          </a:p>
        </p:txBody>
      </p:sp>
    </p:spTree>
    <p:extLst>
      <p:ext uri="{BB962C8B-B14F-4D97-AF65-F5344CB8AC3E}">
        <p14:creationId xmlns:p14="http://schemas.microsoft.com/office/powerpoint/2010/main" val="2812478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dirty="0">
                <a:latin typeface="Calibri" panose="020F0502020204030204" pitchFamily="34" charset="0"/>
              </a:rPr>
              <a:t>Même démarche. </a:t>
            </a:r>
          </a:p>
          <a:p>
            <a:pPr marL="0"/>
            <a:r>
              <a:rPr lang="fr-FR" b="1" i="0" baseline="0" dirty="0">
                <a:latin typeface="Calibri" panose="020F0502020204030204" pitchFamily="34" charset="0"/>
              </a:rPr>
              <a:t>Réponse attendue </a:t>
            </a:r>
            <a:r>
              <a:rPr lang="fr-FR" b="0" i="0" baseline="0" dirty="0">
                <a:latin typeface="Calibri" panose="020F0502020204030204" pitchFamily="34" charset="0"/>
              </a:rPr>
              <a:t>:</a:t>
            </a:r>
            <a:r>
              <a:rPr lang="fr-FR" b="1" i="0" baseline="0" dirty="0">
                <a:latin typeface="Calibri" panose="020F0502020204030204" pitchFamily="34" charset="0"/>
              </a:rPr>
              <a:t> </a:t>
            </a:r>
            <a:r>
              <a:rPr lang="fr-FR" i="0" baseline="0" dirty="0">
                <a:latin typeface="Calibri" panose="020F0502020204030204" pitchFamily="34" charset="0"/>
              </a:rPr>
              <a:t>8m 63d &gt; 86c 3u.</a:t>
            </a:r>
          </a:p>
          <a:p>
            <a:pPr marL="0"/>
            <a:r>
              <a:rPr lang="fr-FR" dirty="0">
                <a:latin typeface="Calibri" panose="020F0502020204030204" pitchFamily="34" charset="0"/>
              </a:rPr>
              <a:t>Lors du retour collectif, expliciter aux élèves que les deux nombres ne sont pas exprimés dans les mêmes unités. Leur demander d’exprimer ces deux nombres en milliers, centaines restantes, dizaines restantes et unités restantes pour faciliter la comparaison : </a:t>
            </a:r>
            <a:r>
              <a:rPr lang="fr-FR" i="1" dirty="0">
                <a:latin typeface="Calibri" panose="020F0502020204030204" pitchFamily="34" charset="0"/>
              </a:rPr>
              <a:t>8m 63d = 8m 6c 3d 0u = 8 630 et 86c 3u = 8m 6c 0d 3u = 8 603. On place donc le signe supérieur.</a:t>
            </a:r>
          </a:p>
          <a:p>
            <a:pPr marL="0"/>
            <a:r>
              <a:rPr lang="fr-FR" i="0" dirty="0">
                <a:latin typeface="Calibri" panose="020F0502020204030204" pitchFamily="34" charset="0"/>
              </a:rPr>
              <a:t>Ici, écrire les nombres en chiffres sous chaque expression va aider les élèves à la comparaison.</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8</a:t>
            </a:fld>
            <a:endParaRPr lang="fr-FR"/>
          </a:p>
        </p:txBody>
      </p:sp>
    </p:spTree>
    <p:extLst>
      <p:ext uri="{BB962C8B-B14F-4D97-AF65-F5344CB8AC3E}">
        <p14:creationId xmlns:p14="http://schemas.microsoft.com/office/powerpoint/2010/main" val="760638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a:t>
            </a:r>
            <a:r>
              <a:rPr lang="fr-FR" i="1" kern="1200" dirty="0">
                <a:solidFill>
                  <a:schemeClr val="tx1"/>
                </a:solidFill>
                <a:latin typeface="Calibri" panose="020F0502020204030204" pitchFamily="34" charset="0"/>
                <a:ea typeface="+mn-ea"/>
                <a:cs typeface="+mn-cs"/>
              </a:rPr>
              <a:t> devoir compléter une comparaison en écrivant un nombre qui convient. Vous aurez </a:t>
            </a:r>
            <a:r>
              <a:rPr lang="fr-FR" i="1" dirty="0">
                <a:latin typeface="Calibri" panose="020F0502020204030204" pitchFamily="34" charset="0"/>
              </a:rPr>
              <a:t>donc des réponses différentes, il y a plusieurs solutions possibles.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9</a:t>
            </a:fld>
            <a:endParaRPr lang="fr-FR"/>
          </a:p>
        </p:txBody>
      </p:sp>
    </p:spTree>
    <p:extLst>
      <p:ext uri="{BB962C8B-B14F-4D97-AF65-F5344CB8AC3E}">
        <p14:creationId xmlns:p14="http://schemas.microsoft.com/office/powerpoint/2010/main" val="32454135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3312F75D-4240-820A-91D6-33DCF02D5C93}"/>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lt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p:cSld name="1_Titre et contenu">
    <p:spTree>
      <p:nvGrpSpPr>
        <p:cNvPr id="1" name="Shape 25"/>
        <p:cNvGrpSpPr/>
        <p:nvPr/>
      </p:nvGrpSpPr>
      <p:grpSpPr>
        <a:xfrm>
          <a:off x="0" y="0"/>
          <a:ext cx="0" cy="0"/>
          <a:chOff x="0" y="0"/>
          <a:chExt cx="0" cy="0"/>
        </a:xfrm>
      </p:grpSpPr>
      <p:sp>
        <p:nvSpPr>
          <p:cNvPr id="26" name="Google Shape;26;p92"/>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92"/>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92"/>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92"/>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92"/>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31" name="Google Shape;31;p92"/>
          <p:cNvPicPr preferRelativeResize="0"/>
          <p:nvPr/>
        </p:nvPicPr>
        <p:blipFill rotWithShape="1">
          <a:blip r:embed="rId3">
            <a:alphaModFix/>
          </a:blip>
          <a:srcRect/>
          <a:stretch/>
        </p:blipFill>
        <p:spPr>
          <a:xfrm>
            <a:off x="3467840" y="1734532"/>
            <a:ext cx="2131447" cy="1660601"/>
          </a:xfrm>
          <a:prstGeom prst="rect">
            <a:avLst/>
          </a:prstGeom>
          <a:noFill/>
          <a:ln>
            <a:noFill/>
          </a:ln>
        </p:spPr>
      </p:pic>
      <p:pic>
        <p:nvPicPr>
          <p:cNvPr id="32" name="Google Shape;32;p92"/>
          <p:cNvPicPr preferRelativeResize="0"/>
          <p:nvPr/>
        </p:nvPicPr>
        <p:blipFill rotWithShape="1">
          <a:blip r:embed="rId4">
            <a:alphaModFix/>
          </a:blip>
          <a:srcRect/>
          <a:stretch/>
        </p:blipFill>
        <p:spPr>
          <a:xfrm>
            <a:off x="3584788" y="4580462"/>
            <a:ext cx="1897549" cy="9799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49" y="0"/>
            <a:ext cx="6162581"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pic>
        <p:nvPicPr>
          <p:cNvPr id="7" name="Image 6">
            <a:extLst>
              <a:ext uri="{FF2B5EF4-FFF2-40B4-BE49-F238E27FC236}">
                <a16:creationId xmlns:a16="http://schemas.microsoft.com/office/drawing/2014/main" id="{05AE12C4-B456-45A6-A54A-1DC6E079BE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771294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1_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260700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104424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9"/>
        <p:cNvGrpSpPr/>
        <p:nvPr/>
      </p:nvGrpSpPr>
      <p:grpSpPr>
        <a:xfrm>
          <a:off x="0" y="0"/>
          <a:ext cx="0" cy="0"/>
          <a:chOff x="0" y="0"/>
          <a:chExt cx="0" cy="0"/>
        </a:xfrm>
      </p:grpSpPr>
      <p:sp>
        <p:nvSpPr>
          <p:cNvPr id="100" name="Google Shape;100;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1" name="Google Shape;101;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2" name="Google Shape;102;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03" name="Google Shape;103;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5"/>
        <p:cNvGrpSpPr/>
        <p:nvPr/>
      </p:nvGrpSpPr>
      <p:grpSpPr>
        <a:xfrm>
          <a:off x="0" y="0"/>
          <a:ext cx="0" cy="0"/>
          <a:chOff x="0" y="0"/>
          <a:chExt cx="0" cy="0"/>
        </a:xfrm>
      </p:grpSpPr>
      <p:sp>
        <p:nvSpPr>
          <p:cNvPr id="106" name="Google Shape;106;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107" name="Google Shape;107;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66" r:id="rId4"/>
    <p:sldLayoutId id="2147483667" r:id="rId5"/>
    <p:sldLayoutId id="2147483668"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
        <p:cNvGrpSpPr/>
        <p:nvPr/>
      </p:nvGrpSpPr>
      <p:grpSpPr>
        <a:xfrm>
          <a:off x="0" y="0"/>
          <a:ext cx="0" cy="0"/>
          <a:chOff x="0" y="0"/>
          <a:chExt cx="0" cy="0"/>
        </a:xfrm>
      </p:grpSpPr>
      <p:sp>
        <p:nvSpPr>
          <p:cNvPr id="94" name="Google Shape;94;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5" name="Google Shape;95;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7" name="Google Shape;97;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8" name="Google Shape;98;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
          <p:cNvSpPr txBox="1">
            <a:spLocks noGrp="1"/>
          </p:cNvSpPr>
          <p:nvPr>
            <p:ph type="ctrTitle"/>
          </p:nvPr>
        </p:nvSpPr>
        <p:spPr>
          <a:xfrm>
            <a:off x="751788" y="3040905"/>
            <a:ext cx="7772400" cy="776100"/>
          </a:xfrm>
          <a:prstGeom prst="rect">
            <a:avLst/>
          </a:prstGeom>
          <a:noFill/>
          <a:ln>
            <a:noFill/>
          </a:ln>
        </p:spPr>
        <p:txBody>
          <a:bodyPr spcFirstLastPara="1" wrap="square" lIns="91425" tIns="45700" rIns="91425" bIns="45700" anchor="b" anchorCtr="0">
            <a:normAutofit fontScale="90000"/>
          </a:bodyPr>
          <a:lstStyle/>
          <a:p>
            <a:pPr lvl="0"/>
            <a:r>
              <a:rPr lang="fr-FR" dirty="0"/>
              <a:t>49. LES NOMBRES JUSQU’À 10 000</a:t>
            </a:r>
            <a:br>
              <a:rPr lang="fr-FR" dirty="0"/>
            </a:br>
            <a:r>
              <a:rPr lang="fr-FR" dirty="0">
                <a:solidFill>
                  <a:schemeClr val="bg1"/>
                </a:solidFill>
              </a:rPr>
              <a:t>Comparer, ranger, intercaler</a:t>
            </a: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07ADD6F1-980E-8006-F7A9-2AA09DCFDA2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08826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D3C608F-F159-F9D0-66F3-FD8EAB5A240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1439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6B3CC06-D2F1-FACB-490E-0A8C11B424F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24326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C2B49AD0-48E5-D680-F786-D575A8E52D6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07678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3417DB4-C7D9-0158-BAB6-485843CCFBB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9D706A1-AE2A-FA97-057D-EFBA1BD5C20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095D5AC-B118-0075-5C1E-516E4F5DF2C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755E4E2-97E3-0011-83AC-05B955D10A7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76108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F6C5BC7E-8100-6A21-6951-8425263C4997}"/>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3523DC1A-1D8B-E98E-2E7F-69021A4962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40049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4BB016D0-5F1B-6806-5A12-883914424DB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527934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Espace réservé du contenu 30">
            <a:extLst>
              <a:ext uri="{FF2B5EF4-FFF2-40B4-BE49-F238E27FC236}">
                <a16:creationId xmlns:a16="http://schemas.microsoft.com/office/drawing/2014/main" id="{6C8948FD-A776-AD6B-5DAC-5110893DD44B}"/>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089979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Espace réservé du contenu 63">
            <a:extLst>
              <a:ext uri="{FF2B5EF4-FFF2-40B4-BE49-F238E27FC236}">
                <a16:creationId xmlns:a16="http://schemas.microsoft.com/office/drawing/2014/main" id="{ACBDEEDF-3BF2-58C5-7804-52ABD05D5DC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810730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A2C1C679-E82B-E6CF-D6BC-258FB216722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97556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Espace réservé du contenu 14">
            <a:extLst>
              <a:ext uri="{FF2B5EF4-FFF2-40B4-BE49-F238E27FC236}">
                <a16:creationId xmlns:a16="http://schemas.microsoft.com/office/drawing/2014/main" id="{0AA22681-9111-1970-B143-AD03FDBFBD7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0780657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A3B0A9-5A17-B2B0-C069-74F28522C636}"/>
            </a:ext>
          </a:extLst>
        </p:cNvPr>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8AC03B08-0ADF-A59D-943B-11D2BF48516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776651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2D8CC72-1383-0716-D15F-97B785CB1DB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2E7E597-D519-5613-1B46-670854E5706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77A10AA-7015-09D4-5313-2A0D53E7485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0BD154C-0FF1-3920-9CE5-F55AE6E46A2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08503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5442072-AF83-D413-302A-EED8F8FAC9C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3B23211-9601-D623-B79E-18E981A714A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538248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27C0277-1AA1-20D4-3F79-185124FEDE9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5A61515-C648-8427-813C-E2552A814A1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854005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0D40055-12CC-5A87-D3A2-D976C0AA229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D60EFD0-CC02-3B5C-7544-7FBE2A4A1A6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279883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1F307D95-BD05-E75D-BBD2-9E7569137BE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25E5949-FB6C-5F66-2313-E1DEB038AD2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4" name="Titre 3">
            <a:extLst>
              <a:ext uri="{FF2B5EF4-FFF2-40B4-BE49-F238E27FC236}">
                <a16:creationId xmlns:a16="http://schemas.microsoft.com/office/drawing/2014/main" id="{EBA21C10-85B9-6A73-C11E-4B9B3496CFF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417AFF0-FFE3-0B41-0FD7-19499A29E12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0D36E9D7-A2E6-F860-0B3E-A1899968DA7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4660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1352DAB-D95F-9D21-603F-BC50653225D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98445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A34339EA-86AE-6079-8D84-B8791E2BE5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02079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BB1ACCCB-D655-2F5C-501C-FFF833108F7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08844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1EB9424-B711-B360-8233-85A7AC04CAA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38371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A19F9BC7-B3A4-A370-0E50-45B651DB5DB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20800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044BC091-8DD7-EFB8-2F73-EB1AA74AF2C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51143193"/>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89612B-610F-4108-AE17-62FD1A561660}">
  <ds:schemaRefs>
    <ds:schemaRef ds:uri="http://schemas.microsoft.com/sharepoint/v3/contenttype/forms"/>
  </ds:schemaRefs>
</ds:datastoreItem>
</file>

<file path=customXml/itemProps2.xml><?xml version="1.0" encoding="utf-8"?>
<ds:datastoreItem xmlns:ds="http://schemas.openxmlformats.org/officeDocument/2006/customXml" ds:itemID="{39DFB0DB-D2D1-47D1-8EA2-B8D497D03C71}">
  <ds:schemaRefs>
    <ds:schemaRef ds:uri="http://purl.org/dc/terms/"/>
    <ds:schemaRef ds:uri="http://purl.org/dc/elements/1.1/"/>
    <ds:schemaRef ds:uri="http://schemas.openxmlformats.org/package/2006/metadata/core-properties"/>
    <ds:schemaRef ds:uri="http://www.w3.org/XML/1998/namespace"/>
    <ds:schemaRef ds:uri="http://schemas.microsoft.com/office/2006/documentManagement/types"/>
    <ds:schemaRef ds:uri="http://schemas.microsoft.com/office/infopath/2007/PartnerControls"/>
    <ds:schemaRef ds:uri="27f64e36-29aa-44d5-a3e0-06242cad7d4d"/>
    <ds:schemaRef ds:uri="cd84cc96-e4f0-4e7f-873a-a508fb658c41"/>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63AA3384-7A95-4211-8FDD-05594E1ED1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1669</Words>
  <Application>Microsoft Office PowerPoint</Application>
  <PresentationFormat>Affichage à l'écran (4:3)</PresentationFormat>
  <Paragraphs>90</Paragraphs>
  <Slides>28</Slides>
  <Notes>28</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28</vt:i4>
      </vt:variant>
    </vt:vector>
  </HeadingPairs>
  <TitlesOfParts>
    <vt:vector size="33" baseType="lpstr">
      <vt:lpstr>Arial</vt:lpstr>
      <vt:lpstr>Calibri</vt:lpstr>
      <vt:lpstr>Verdana</vt:lpstr>
      <vt:lpstr>Thème Office</vt:lpstr>
      <vt:lpstr>3_Thème Office</vt:lpstr>
      <vt:lpstr>49. LES NOMBRES JUSQU’À 10 000 Comparer, ranger, intercaler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Éditions Hatier</dc:creator>
  <cp:lastModifiedBy>LE BOT SANDRA</cp:lastModifiedBy>
  <cp:revision>2</cp:revision>
  <dcterms:created xsi:type="dcterms:W3CDTF">2022-01-07T11:15:07Z</dcterms:created>
  <dcterms:modified xsi:type="dcterms:W3CDTF">2025-12-19T10:31:16Z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