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2" r:id="rId5"/>
    <p:sldMasterId id="2147483656" r:id="rId6"/>
    <p:sldMasterId id="2147483659" r:id="rId7"/>
    <p:sldMasterId id="2147483662" r:id="rId8"/>
  </p:sldMasterIdLst>
  <p:notesMasterIdLst>
    <p:notesMasterId r:id="rId45"/>
  </p:notesMasterIdLst>
  <p:sldIdLst>
    <p:sldId id="302" r:id="rId9"/>
    <p:sldId id="361" r:id="rId10"/>
    <p:sldId id="362" r:id="rId11"/>
    <p:sldId id="314" r:id="rId12"/>
    <p:sldId id="315" r:id="rId13"/>
    <p:sldId id="316" r:id="rId14"/>
    <p:sldId id="317" r:id="rId15"/>
    <p:sldId id="363" r:id="rId16"/>
    <p:sldId id="366" r:id="rId17"/>
    <p:sldId id="367" r:id="rId18"/>
    <p:sldId id="368" r:id="rId19"/>
    <p:sldId id="370" r:id="rId20"/>
    <p:sldId id="371" r:id="rId21"/>
    <p:sldId id="372" r:id="rId22"/>
    <p:sldId id="374" r:id="rId23"/>
    <p:sldId id="375" r:id="rId24"/>
    <p:sldId id="377" r:id="rId25"/>
    <p:sldId id="376" r:id="rId26"/>
    <p:sldId id="378" r:id="rId27"/>
    <p:sldId id="380" r:id="rId28"/>
    <p:sldId id="379" r:id="rId29"/>
    <p:sldId id="322" r:id="rId30"/>
    <p:sldId id="328" r:id="rId31"/>
    <p:sldId id="383" r:id="rId32"/>
    <p:sldId id="354" r:id="rId33"/>
    <p:sldId id="353" r:id="rId34"/>
    <p:sldId id="358" r:id="rId35"/>
    <p:sldId id="355" r:id="rId36"/>
    <p:sldId id="359" r:id="rId37"/>
    <p:sldId id="279" r:id="rId38"/>
    <p:sldId id="280" r:id="rId39"/>
    <p:sldId id="281" r:id="rId40"/>
    <p:sldId id="289" r:id="rId41"/>
    <p:sldId id="283" r:id="rId42"/>
    <p:sldId id="384" r:id="rId43"/>
    <p:sldId id="284" r:id="rId4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6" roundtripDataSignature="AMtx7mh1yCoz+QmjfH9Iu0uFtdeC7rO/+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BF5A0C-B0EB-839A-131C-955373972CF5}" name="LE BOT SANDRA" initials="SL" userId="S::SLEBOT@editions-hatier.fr::5fe4e071-d3f4-40df-970f-ee8fcf898346" providerId="AD"/>
  <p188:author id="{33C2CF67-9BF0-36C3-EEE1-09B84C3469D6}" name="BELLEMIN SANDRA" initials="SB" userId="S::SBELLEMIN@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0BCEAC-7C0D-42DA-8C2B-1C86CAB55898}" v="3" dt="2025-12-17T14:38:14.561"/>
  </p1510:revLst>
</p1510:revInfo>
</file>

<file path=ppt/tableStyles.xml><?xml version="1.0" encoding="utf-8"?>
<a:tblStyleLst xmlns:a="http://schemas.openxmlformats.org/drawingml/2006/main" def="{2B360CE9-A932-4D2E-85E7-FC26A12FA787}">
  <a:tblStyle styleId="{2B360CE9-A932-4D2E-85E7-FC26A12FA787}"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66343" autoAdjust="0"/>
  </p:normalViewPr>
  <p:slideViewPr>
    <p:cSldViewPr snapToGrid="0">
      <p:cViewPr varScale="1">
        <p:scale>
          <a:sx n="73" d="100"/>
          <a:sy n="73" d="100"/>
        </p:scale>
        <p:origin x="2832" y="72"/>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customschemas.google.com/relationships/presentationmetadata" Target="metadata"/><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viewProps" Target="viewProps.xml"/><Relationship Id="rId8" Type="http://schemas.openxmlformats.org/officeDocument/2006/relationships/slideMaster" Target="slideMasters/slideMaster5.xml"/><Relationship Id="rId51"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r>
              <a:rPr lang="fr-FR" i="1" dirty="0"/>
              <a:t>Aujourd’hui, vous allez revoir comment multiplier par 10 et vous allez apprendre à multiplier par 100 un nombre inférieur à 100.</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5D24B-E722-7B9D-B695-F47F17ED4CD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4C55F86-E4E1-886C-11AB-204D43E333B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A90EDCD-979A-9CA9-3D8B-161A3BD0D4AC}"/>
              </a:ext>
            </a:extLst>
          </p:cNvPr>
          <p:cNvSpPr>
            <a:spLocks noGrp="1"/>
          </p:cNvSpPr>
          <p:nvPr>
            <p:ph type="body" idx="1"/>
          </p:nvPr>
        </p:nvSpPr>
        <p:spPr/>
        <p:txBody>
          <a:bodyPr/>
          <a:lstStyle/>
          <a:p>
            <a:pPr marL="0"/>
            <a:r>
              <a:rPr lang="fr-FR" i="1" dirty="0">
                <a:latin typeface="Calibri" panose="020F0502020204030204" pitchFamily="34" charset="0"/>
              </a:rPr>
              <a:t>Voici la représentation de 13 fois 10 </a:t>
            </a:r>
            <a:r>
              <a:rPr lang="fr-FR" i="0" dirty="0">
                <a:latin typeface="Calibri" panose="020F0502020204030204" pitchFamily="34" charset="0"/>
              </a:rPr>
              <a:t>(pointer le dessin du matériel). </a:t>
            </a:r>
            <a:r>
              <a:rPr lang="fr-FR" i="1" dirty="0">
                <a:latin typeface="Calibri" panose="020F0502020204030204" pitchFamily="34" charset="0"/>
              </a:rPr>
              <a:t>On a représenté 13 barres de dizaines. On a groupé les dizaines par deux, c’est-à-dire des paquets de 20 unités, afin de compter rapidement.</a:t>
            </a:r>
          </a:p>
          <a:p>
            <a:pPr marL="0"/>
            <a:r>
              <a:rPr lang="fr-FR" i="1" dirty="0">
                <a:latin typeface="Calibri" panose="020F0502020204030204" pitchFamily="34" charset="0"/>
              </a:rPr>
              <a:t>Complétez maintenant les pointillés sur votre ardoise.</a:t>
            </a:r>
          </a:p>
          <a:p>
            <a:pPr marL="0"/>
            <a:r>
              <a:rPr lang="fr-FR" b="1" i="0" dirty="0">
                <a:latin typeface="Calibri" panose="020F0502020204030204" pitchFamily="34" charset="0"/>
              </a:rPr>
              <a:t>Réponse attendue </a:t>
            </a:r>
            <a:r>
              <a:rPr lang="fr-FR" b="0" i="0" dirty="0">
                <a:latin typeface="Calibri" panose="020F0502020204030204" pitchFamily="34" charset="0"/>
              </a:rPr>
              <a:t>:</a:t>
            </a:r>
            <a:r>
              <a:rPr lang="fr-FR" i="0" dirty="0">
                <a:latin typeface="Calibri" panose="020F0502020204030204" pitchFamily="34" charset="0"/>
              </a:rPr>
              <a:t> 13 × 10 = 13 d.</a:t>
            </a:r>
          </a:p>
          <a:p>
            <a:pPr marL="0"/>
            <a:r>
              <a:rPr lang="fr-FR" i="1" dirty="0">
                <a:latin typeface="Calibri" panose="020F0502020204030204" pitchFamily="34" charset="0"/>
              </a:rPr>
              <a:t>C’est le d de dizaines. Combien de dizaines y a-t-il quand on calcule 13 × 10 ? Il y a une fois 10 </a:t>
            </a:r>
            <a:r>
              <a:rPr lang="fr-FR" i="0" dirty="0">
                <a:latin typeface="Calibri" panose="020F0502020204030204" pitchFamily="34" charset="0"/>
              </a:rPr>
              <a:t>(pointer une dizaine), </a:t>
            </a:r>
            <a:r>
              <a:rPr lang="fr-FR" i="1" dirty="0">
                <a:latin typeface="Calibri" panose="020F0502020204030204" pitchFamily="34" charset="0"/>
              </a:rPr>
              <a:t>une deuxième fois 10 </a:t>
            </a:r>
            <a:r>
              <a:rPr lang="fr-FR" i="0" dirty="0">
                <a:latin typeface="Calibri" panose="020F0502020204030204" pitchFamily="34" charset="0"/>
              </a:rPr>
              <a:t>(pointer)</a:t>
            </a:r>
            <a:r>
              <a:rPr lang="fr-FR" i="1" dirty="0">
                <a:latin typeface="Calibri" panose="020F0502020204030204" pitchFamily="34" charset="0"/>
              </a:rPr>
              <a:t>, une troisième fois 10 </a:t>
            </a:r>
            <a:r>
              <a:rPr lang="fr-FR" i="0" dirty="0">
                <a:latin typeface="Calibri" panose="020F0502020204030204" pitchFamily="34" charset="0"/>
              </a:rPr>
              <a:t>(pointer) </a:t>
            </a:r>
            <a:r>
              <a:rPr lang="fr-FR" i="1" dirty="0">
                <a:latin typeface="Calibri" panose="020F0502020204030204" pitchFamily="34" charset="0"/>
              </a:rPr>
              <a:t>et ainsi de suite jusqu’à 13. Il y a donc bien 13 fois 10. Combien de dizaines cela fait-il en tout ? → Cela fait 13 dizaines. </a:t>
            </a:r>
            <a:r>
              <a:rPr lang="fr-FR" i="0" dirty="0">
                <a:latin typeface="Calibri" panose="020F0502020204030204" pitchFamily="34" charset="0"/>
              </a:rPr>
              <a:t>Compléter les pointillés.</a:t>
            </a:r>
          </a:p>
        </p:txBody>
      </p:sp>
      <p:sp>
        <p:nvSpPr>
          <p:cNvPr id="4" name="Espace réservé du numéro de diapositive 3">
            <a:extLst>
              <a:ext uri="{FF2B5EF4-FFF2-40B4-BE49-F238E27FC236}">
                <a16:creationId xmlns:a16="http://schemas.microsoft.com/office/drawing/2014/main" id="{14C46BFA-2A04-8F7F-6ECC-A8CC5423F677}"/>
              </a:ext>
            </a:extLst>
          </p:cNvPr>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3884849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3B71D-2784-F17E-69AD-CD0E7D3B3F7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9C9C572-1A41-7B34-02B7-546E59415E8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0681668-40F6-B439-D97B-A9A2141BAE98}"/>
              </a:ext>
            </a:extLst>
          </p:cNvPr>
          <p:cNvSpPr>
            <a:spLocks noGrp="1"/>
          </p:cNvSpPr>
          <p:nvPr>
            <p:ph type="body" idx="1"/>
          </p:nvPr>
        </p:nvSpPr>
        <p:spPr/>
        <p:txBody>
          <a:bodyPr/>
          <a:lstStyle/>
          <a:p>
            <a:pPr marL="0"/>
            <a:r>
              <a:rPr lang="fr-FR" i="1" dirty="0">
                <a:latin typeface="Calibri" panose="020F0502020204030204" pitchFamily="34" charset="0"/>
              </a:rPr>
              <a:t>Maintenant, écrivez sur votre ardoise combien font 13 dizaines. → </a:t>
            </a:r>
            <a:r>
              <a:rPr lang="fr-FR" b="1" i="1" dirty="0">
                <a:latin typeface="Calibri" panose="020F0502020204030204" pitchFamily="34" charset="0"/>
              </a:rPr>
              <a:t>130</a:t>
            </a:r>
            <a:r>
              <a:rPr lang="fr-FR" i="1" dirty="0">
                <a:latin typeface="Calibri" panose="020F0502020204030204" pitchFamily="34" charset="0"/>
              </a:rPr>
              <a:t>. Car il y a 13 dizaines et 0 unité restante. </a:t>
            </a:r>
          </a:p>
          <a:p>
            <a:pPr marL="0"/>
            <a:r>
              <a:rPr lang="fr-FR" i="1" dirty="0">
                <a:latin typeface="Calibri" panose="020F0502020204030204" pitchFamily="34" charset="0"/>
              </a:rPr>
              <a:t>13 dizaines, c’est 10d + 3d </a:t>
            </a:r>
            <a:r>
              <a:rPr lang="fr-FR" i="0" dirty="0">
                <a:latin typeface="Calibri" panose="020F0502020204030204" pitchFamily="34" charset="0"/>
              </a:rPr>
              <a:t>(entourer les 10 dizaines au tableau)</a:t>
            </a:r>
            <a:r>
              <a:rPr lang="fr-FR" i="1" dirty="0">
                <a:latin typeface="Calibri" panose="020F0502020204030204" pitchFamily="34" charset="0"/>
              </a:rPr>
              <a:t>. Combien font 10d ? → 100. Et 3d ? → 30. Donc 100 + 30 ? → 130.</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DBDA921C-E1A7-8209-A9E7-BAE406708984}"/>
              </a:ext>
            </a:extLst>
          </p:cNvPr>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556137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noProof="0" dirty="0">
                <a:latin typeface="Calibri" panose="020F0502020204030204" pitchFamily="34" charset="0"/>
              </a:rPr>
              <a:t>Vous allez maintenant compléter des égalités sur votre ardoise. </a:t>
            </a:r>
            <a:r>
              <a:rPr lang="fr-FR" noProof="0" dirty="0">
                <a:latin typeface="Calibri" panose="020F0502020204030204" pitchFamily="34" charset="0"/>
              </a:rPr>
              <a:t>Incitez les élèves en difficulté à utiliser le matériel base 10 seulement si nécessaire. </a:t>
            </a:r>
          </a:p>
          <a:p>
            <a:pPr marL="0"/>
            <a:endParaRPr lang="en-US" dirty="0"/>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12</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98990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Complétez toute l’égalité sur votre ardoise. </a:t>
            </a:r>
          </a:p>
          <a:p>
            <a:pPr marL="0"/>
            <a:r>
              <a:rPr lang="fr-FR" i="0" dirty="0">
                <a:latin typeface="Calibri" panose="020F0502020204030204" pitchFamily="34" charset="0"/>
              </a:rPr>
              <a:t>Laisser quelques instants. Valider ou invalider discrètement de la tête les réponses des élèves qui lèvent leur ardoise. Puis interroger un élève qui explique sa procédure. </a:t>
            </a:r>
          </a:p>
          <a:p>
            <a:pPr marL="0"/>
            <a:r>
              <a:rPr lang="fr-FR" i="0" dirty="0">
                <a:latin typeface="Calibri" panose="020F0502020204030204" pitchFamily="34" charset="0"/>
              </a:rPr>
              <a:t>Correction en slide suivante.</a:t>
            </a:r>
            <a:endParaRPr lang="fr-FR" dirty="0">
              <a:latin typeface="Calibri" panose="020F0502020204030204" pitchFamily="34" charset="0"/>
            </a:endParaRP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13</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531552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F002B-08F5-FA4B-5123-2D1C9A67EFC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A735FC1-F171-EA1D-0A35-1CD28D81260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862C585-CF96-16EE-FC10-1D77C1AA3589}"/>
              </a:ext>
            </a:extLst>
          </p:cNvPr>
          <p:cNvSpPr>
            <a:spLocks noGrp="1"/>
          </p:cNvSpPr>
          <p:nvPr>
            <p:ph type="body" idx="1"/>
          </p:nvPr>
        </p:nvSpPr>
        <p:spPr/>
        <p:txBody>
          <a:bodyPr/>
          <a:lstStyle/>
          <a:p>
            <a:pPr marL="0"/>
            <a:r>
              <a:rPr lang="fr-FR" i="1" dirty="0">
                <a:latin typeface="Calibri" panose="020F0502020204030204" pitchFamily="34" charset="0"/>
              </a:rPr>
              <a:t>→ 28 × 10, c’est 28 dizaines. Il y a 0 unité restante, c’est donc 280.</a:t>
            </a:r>
          </a:p>
          <a:p>
            <a:pPr marL="0"/>
            <a:r>
              <a:rPr lang="fr-FR" i="1" dirty="0">
                <a:latin typeface="Calibri" panose="020F0502020204030204" pitchFamily="34" charset="0"/>
              </a:rPr>
              <a:t>→ 28 × 10, c’est 28 dizaines, c’est-à-dire 20 dizaines et 8 dizaines, donc 2 centaines </a:t>
            </a:r>
            <a:r>
              <a:rPr lang="fr-FR" i="0" dirty="0">
                <a:latin typeface="Calibri" panose="020F0502020204030204" pitchFamily="34" charset="0"/>
              </a:rPr>
              <a:t>(entourer chaque centaine) </a:t>
            </a:r>
            <a:r>
              <a:rPr lang="fr-FR" i="1" dirty="0">
                <a:latin typeface="Calibri" panose="020F0502020204030204" pitchFamily="34" charset="0"/>
              </a:rPr>
              <a:t>et 8 dizaines. Cela fait 280. </a:t>
            </a:r>
            <a:r>
              <a:rPr lang="fr-FR" i="0" dirty="0">
                <a:latin typeface="Calibri" panose="020F0502020204030204" pitchFamily="34" charset="0"/>
              </a:rPr>
              <a:t>Compléter les pointillés.</a:t>
            </a:r>
          </a:p>
          <a:p>
            <a:pPr marL="0"/>
            <a:endParaRPr lang="fr-FR" dirty="0"/>
          </a:p>
        </p:txBody>
      </p:sp>
      <p:sp>
        <p:nvSpPr>
          <p:cNvPr id="4" name="Espace réservé du numéro de diapositive 3">
            <a:extLst>
              <a:ext uri="{FF2B5EF4-FFF2-40B4-BE49-F238E27FC236}">
                <a16:creationId xmlns:a16="http://schemas.microsoft.com/office/drawing/2014/main" id="{E4F3D8AA-CD59-BCDE-FB81-4D2D0BFC9A5F}"/>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14</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44883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A8A27-1B1A-81FE-FF5E-5AE6E54F353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5460670-D046-BD2C-2AE6-2CE5817C77A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E0C682C-7076-2FFC-B1EC-E31EA1801D88}"/>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Nous allons reprendre une activité que nous avons faite juste avant. Vous allez de nouveau représenter une multiplication en dessinant le matériel.</a:t>
            </a:r>
          </a:p>
          <a:p>
            <a:pPr marL="0"/>
            <a:r>
              <a:rPr lang="fr-FR" dirty="0">
                <a:latin typeface="Calibri" panose="020F0502020204030204" pitchFamily="34" charset="0"/>
              </a:rPr>
              <a:t>Pour les élèves en difficulté, distribuer les milliers du matériel détachable. Les élèves peuvent se mettre à deux ou faire l’activité seuls.</a:t>
            </a:r>
          </a:p>
        </p:txBody>
      </p:sp>
      <p:sp>
        <p:nvSpPr>
          <p:cNvPr id="4" name="Espace réservé du numéro de diapositive 3">
            <a:extLst>
              <a:ext uri="{FF2B5EF4-FFF2-40B4-BE49-F238E27FC236}">
                <a16:creationId xmlns:a16="http://schemas.microsoft.com/office/drawing/2014/main" id="{9C038AE2-3695-C53A-2C05-3D3AF1669D43}"/>
              </a:ext>
            </a:extLst>
          </p:cNvPr>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123233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7BD728-1289-0458-CA00-AC6E93768BD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7419E10-460F-643C-927D-9B53AF1070E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0A42DB3-8094-57BD-5B3C-59F71EA534BB}"/>
              </a:ext>
            </a:extLst>
          </p:cNvPr>
          <p:cNvSpPr>
            <a:spLocks noGrp="1"/>
          </p:cNvSpPr>
          <p:nvPr>
            <p:ph type="body" idx="1"/>
          </p:nvPr>
        </p:nvSpPr>
        <p:spPr/>
        <p:txBody>
          <a:bodyPr/>
          <a:lstStyle/>
          <a:p>
            <a:pPr marL="0"/>
            <a:r>
              <a:rPr lang="fr-FR" i="1" dirty="0">
                <a:latin typeface="Calibri" panose="020F0502020204030204" pitchFamily="34" charset="0"/>
              </a:rPr>
              <a:t>Représentez onze fois cent sur votre ardoise avec le matériel. </a:t>
            </a:r>
            <a:r>
              <a:rPr lang="fr-FR" dirty="0">
                <a:latin typeface="Calibri" panose="020F0502020204030204" pitchFamily="34" charset="0"/>
              </a:rPr>
              <a:t>Laisser 1 minute aux élèves puis en interroger un. Faire expliquer par un élève ce que signifie 11 × 100. → </a:t>
            </a:r>
            <a:r>
              <a:rPr lang="fr-FR" i="1" dirty="0">
                <a:latin typeface="Calibri" panose="020F0502020204030204" pitchFamily="34" charset="0"/>
              </a:rPr>
              <a:t>C’est 11 fois le nombre 100. Il fallait dessiner 11 plaques de 100.</a:t>
            </a:r>
          </a:p>
        </p:txBody>
      </p:sp>
      <p:sp>
        <p:nvSpPr>
          <p:cNvPr id="4" name="Espace réservé du numéro de diapositive 3">
            <a:extLst>
              <a:ext uri="{FF2B5EF4-FFF2-40B4-BE49-F238E27FC236}">
                <a16:creationId xmlns:a16="http://schemas.microsoft.com/office/drawing/2014/main" id="{C84447A8-7408-5528-D222-7364BA404FA7}"/>
              </a:ext>
            </a:extLst>
          </p:cNvPr>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296723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A20CF-C6D7-723C-4FF8-5256F4E13F8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C36B11B-CA1F-5BD5-00C2-F6B9F3E5AAC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2B40221-5C3B-2053-2792-16F9E321FC66}"/>
              </a:ext>
            </a:extLst>
          </p:cNvPr>
          <p:cNvSpPr>
            <a:spLocks noGrp="1"/>
          </p:cNvSpPr>
          <p:nvPr>
            <p:ph type="body" idx="1"/>
          </p:nvPr>
        </p:nvSpPr>
        <p:spPr/>
        <p:txBody>
          <a:bodyPr/>
          <a:lstStyle/>
          <a:p>
            <a:pPr marL="0"/>
            <a:r>
              <a:rPr lang="fr-FR" i="1" dirty="0">
                <a:latin typeface="Calibri" panose="020F0502020204030204" pitchFamily="34" charset="0"/>
              </a:rPr>
              <a:t>Voici les 11 plaques de 100 </a:t>
            </a:r>
            <a:r>
              <a:rPr lang="fr-FR" i="0" dirty="0">
                <a:latin typeface="Calibri" panose="020F0502020204030204" pitchFamily="34" charset="0"/>
              </a:rPr>
              <a:t>(pointer).</a:t>
            </a:r>
          </a:p>
          <a:p>
            <a:pPr marL="0"/>
            <a:r>
              <a:rPr lang="fr-FR" i="1" dirty="0">
                <a:latin typeface="Calibri" panose="020F0502020204030204" pitchFamily="34" charset="0"/>
              </a:rPr>
              <a:t>Complétez maintenant les pointillés. C’est le c de centaines. Combien de centaines y a-t-il quand on calcule 11 × 100 ? Il y a une fois 100 </a:t>
            </a:r>
            <a:r>
              <a:rPr lang="fr-FR" i="0" dirty="0">
                <a:latin typeface="Calibri" panose="020F0502020204030204" pitchFamily="34" charset="0"/>
              </a:rPr>
              <a:t>(pointer une centaine), </a:t>
            </a:r>
            <a:r>
              <a:rPr lang="fr-FR" i="1" dirty="0">
                <a:latin typeface="Calibri" panose="020F0502020204030204" pitchFamily="34" charset="0"/>
              </a:rPr>
              <a:t>une deuxième fois 100 </a:t>
            </a:r>
            <a:r>
              <a:rPr lang="fr-FR" i="0" dirty="0">
                <a:latin typeface="Calibri" panose="020F0502020204030204" pitchFamily="34" charset="0"/>
              </a:rPr>
              <a:t>(pointer)</a:t>
            </a:r>
            <a:r>
              <a:rPr lang="fr-FR" i="1" dirty="0">
                <a:latin typeface="Calibri" panose="020F0502020204030204" pitchFamily="34" charset="0"/>
              </a:rPr>
              <a:t>, une troisième fois 100 </a:t>
            </a:r>
            <a:r>
              <a:rPr lang="fr-FR" i="0" dirty="0">
                <a:latin typeface="Calibri" panose="020F0502020204030204" pitchFamily="34" charset="0"/>
              </a:rPr>
              <a:t>(pointer) </a:t>
            </a:r>
            <a:r>
              <a:rPr lang="fr-FR" i="1" dirty="0">
                <a:latin typeface="Calibri" panose="020F0502020204030204" pitchFamily="34" charset="0"/>
              </a:rPr>
              <a:t>et ainsi de suite jusqu’à 11. Il y a donc bien 11 fois 100. Combien de centaines cela fait-il en tout ? → Cela fait 11 centaines. </a:t>
            </a:r>
            <a:r>
              <a:rPr lang="fr-FR" i="0" dirty="0">
                <a:latin typeface="Calibri" panose="020F0502020204030204" pitchFamily="34" charset="0"/>
              </a:rPr>
              <a:t>Compléter les pointillés.</a:t>
            </a:r>
          </a:p>
        </p:txBody>
      </p:sp>
      <p:sp>
        <p:nvSpPr>
          <p:cNvPr id="4" name="Espace réservé du numéro de diapositive 3">
            <a:extLst>
              <a:ext uri="{FF2B5EF4-FFF2-40B4-BE49-F238E27FC236}">
                <a16:creationId xmlns:a16="http://schemas.microsoft.com/office/drawing/2014/main" id="{225BD8BE-3C56-779C-4BDC-A1B01F22A3DC}"/>
              </a:ext>
            </a:extLst>
          </p:cNvPr>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2015287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44F329-B6E6-94C7-03C5-8BD686798AB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667A338-428C-BDAC-8455-610E34C373C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62CAA4C-C245-1617-0BEB-104578416698}"/>
              </a:ext>
            </a:extLst>
          </p:cNvPr>
          <p:cNvSpPr>
            <a:spLocks noGrp="1"/>
          </p:cNvSpPr>
          <p:nvPr>
            <p:ph type="body" idx="1"/>
          </p:nvPr>
        </p:nvSpPr>
        <p:spPr/>
        <p:txBody>
          <a:bodyPr/>
          <a:lstStyle/>
          <a:p>
            <a:pPr marL="0"/>
            <a:r>
              <a:rPr lang="fr-FR" i="1" dirty="0">
                <a:latin typeface="Calibri" panose="020F0502020204030204" pitchFamily="34" charset="0"/>
              </a:rPr>
              <a:t>Maintenant, écrivez sur votre ardoise combien font 11 centaines. → 1 100. Car il y a 11 centaines, 0 dizaine restante et 0 unité restante. </a:t>
            </a:r>
          </a:p>
          <a:p>
            <a:pPr marL="0"/>
            <a:r>
              <a:rPr lang="fr-FR" i="1" dirty="0">
                <a:latin typeface="Calibri" panose="020F0502020204030204" pitchFamily="34" charset="0"/>
              </a:rPr>
              <a:t>11 centaines, c’est 10c + 1c </a:t>
            </a:r>
            <a:r>
              <a:rPr lang="fr-FR" i="0" dirty="0">
                <a:latin typeface="Calibri" panose="020F0502020204030204" pitchFamily="34" charset="0"/>
              </a:rPr>
              <a:t>(entourer les 10 plaques de cent au tableau)</a:t>
            </a:r>
            <a:r>
              <a:rPr lang="fr-FR" i="1" dirty="0">
                <a:latin typeface="Calibri" panose="020F0502020204030204" pitchFamily="34" charset="0"/>
              </a:rPr>
              <a:t>. Combien font 10c ? → 1 000. Et 1c ? → 100. Donc 1 000 + 100 ? → 1 100.</a:t>
            </a:r>
          </a:p>
        </p:txBody>
      </p:sp>
      <p:sp>
        <p:nvSpPr>
          <p:cNvPr id="4" name="Espace réservé du numéro de diapositive 3">
            <a:extLst>
              <a:ext uri="{FF2B5EF4-FFF2-40B4-BE49-F238E27FC236}">
                <a16:creationId xmlns:a16="http://schemas.microsoft.com/office/drawing/2014/main" id="{1158AEC6-01DE-B57F-0179-BAB289041C7F}"/>
              </a:ext>
            </a:extLst>
          </p:cNvPr>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36522335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0BFBE4-16C3-0B0F-A7FF-E37217192F5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CDF0810-A763-7529-4B13-84D9002FAE3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E9E40A2-3837-28E6-3EB5-488380160590}"/>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noProof="0" dirty="0">
                <a:latin typeface="Calibri" panose="020F0502020204030204" pitchFamily="34" charset="0"/>
              </a:rPr>
              <a:t>Vous allez maintenant compléter des égalités sur votre ardoise. </a:t>
            </a:r>
            <a:r>
              <a:rPr lang="fr-FR" noProof="0" dirty="0">
                <a:latin typeface="Calibri" panose="020F0502020204030204" pitchFamily="34" charset="0"/>
              </a:rPr>
              <a:t>Incitez les élèves en difficulté à utiliser le matériel base 10 seulement si nécessaire car cela serait très long.</a:t>
            </a:r>
          </a:p>
          <a:p>
            <a:pPr marL="0"/>
            <a:endParaRPr lang="en-US" dirty="0"/>
          </a:p>
        </p:txBody>
      </p:sp>
      <p:sp>
        <p:nvSpPr>
          <p:cNvPr id="4" name="Espace réservé du numéro de diapositive 3">
            <a:extLst>
              <a:ext uri="{FF2B5EF4-FFF2-40B4-BE49-F238E27FC236}">
                <a16:creationId xmlns:a16="http://schemas.microsoft.com/office/drawing/2014/main" id="{43E8E3CF-F5C4-11A3-EA12-805E05C3F706}"/>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19</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43699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Pour cela, nous allons commencer par revoir les résultats de la table de multiplication de 10. </a:t>
            </a:r>
            <a:r>
              <a:rPr lang="fr-FR" b="0" i="1" u="none" strike="noStrike" cap="none" dirty="0">
                <a:solidFill>
                  <a:schemeClr val="dk1"/>
                </a:solidFill>
                <a:effectLst/>
                <a:latin typeface="Calibri" panose="020F0502020204030204" pitchFamily="34" charset="0"/>
                <a:ea typeface="Calibri"/>
                <a:cs typeface="Calibri"/>
                <a:sym typeface="Calibri"/>
              </a:rPr>
              <a:t>Ce sont des résultats que vous connaissez par cœur donc le temps de réponse doit être très court, de quelques secondes. </a:t>
            </a:r>
            <a:r>
              <a:rPr lang="fr-FR" i="1" dirty="0">
                <a:latin typeface="Calibri" panose="020F0502020204030204" pitchFamily="34" charset="0"/>
              </a:rPr>
              <a:t>Une multiplication va s’afficher, vous devez écrire le résultat sur votre ardoise le plus rapidement possible.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261382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42093-C04E-4B1F-FD6E-3866BF73DA0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1095D51-D767-1B63-7B69-D896E4373F2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953FDF5-20A9-9080-39D6-A83C915579F4}"/>
              </a:ext>
            </a:extLst>
          </p:cNvPr>
          <p:cNvSpPr>
            <a:spLocks noGrp="1"/>
          </p:cNvSpPr>
          <p:nvPr>
            <p:ph type="body" idx="1"/>
          </p:nvPr>
        </p:nvSpPr>
        <p:spPr/>
        <p:txBody>
          <a:bodyPr/>
          <a:lstStyle/>
          <a:p>
            <a:pPr marL="0"/>
            <a:r>
              <a:rPr lang="fr-FR" i="1" dirty="0">
                <a:latin typeface="Calibri" panose="020F0502020204030204" pitchFamily="34" charset="0"/>
              </a:rPr>
              <a:t>Maintenant, complétez toute l’égalité sur votre ardoise. </a:t>
            </a:r>
          </a:p>
          <a:p>
            <a:pPr marL="0"/>
            <a:r>
              <a:rPr lang="fr-FR" i="0" dirty="0">
                <a:latin typeface="Calibri" panose="020F0502020204030204" pitchFamily="34" charset="0"/>
              </a:rPr>
              <a:t>Laisser quelques instants. Valider ou invalider discrètement de la tête les réponses des élèves qui lèvent leur ardoise. Puis interroger un élève qui explique sa procédure.</a:t>
            </a:r>
          </a:p>
          <a:p>
            <a:pPr marL="0"/>
            <a:r>
              <a:rPr lang="fr-FR" i="0" dirty="0">
                <a:latin typeface="Calibri" panose="020F0502020204030204" pitchFamily="34" charset="0"/>
              </a:rPr>
              <a:t>Correction en slide suivante.</a:t>
            </a:r>
          </a:p>
        </p:txBody>
      </p:sp>
      <p:sp>
        <p:nvSpPr>
          <p:cNvPr id="4" name="Espace réservé du numéro de diapositive 3">
            <a:extLst>
              <a:ext uri="{FF2B5EF4-FFF2-40B4-BE49-F238E27FC236}">
                <a16:creationId xmlns:a16="http://schemas.microsoft.com/office/drawing/2014/main" id="{4A14C25E-3E66-C496-2A25-D86AA3C0A77D}"/>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20</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5680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D3E2F-4464-1E2D-FFFB-34C2B838740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3802A9D-ACCE-0733-2AC9-E8A38ACB46B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BE66F0F-D148-840F-790F-53E9E241C3E8}"/>
              </a:ext>
            </a:extLst>
          </p:cNvPr>
          <p:cNvSpPr>
            <a:spLocks noGrp="1"/>
          </p:cNvSpPr>
          <p:nvPr>
            <p:ph type="body" idx="1"/>
          </p:nvPr>
        </p:nvSpPr>
        <p:spPr/>
        <p:txBody>
          <a:bodyPr/>
          <a:lstStyle/>
          <a:p>
            <a:pPr marL="0"/>
            <a:r>
              <a:rPr lang="fr-FR" i="1" dirty="0">
                <a:latin typeface="Calibri" panose="020F0502020204030204" pitchFamily="34" charset="0"/>
              </a:rPr>
              <a:t>→ 26 × 100, c’est 26 centaines. Il y a 0 dizaine restante et 0 unité restante, c’est donc 2 600.</a:t>
            </a:r>
          </a:p>
          <a:p>
            <a:pPr marL="0"/>
            <a:r>
              <a:rPr lang="fr-FR" i="1" dirty="0">
                <a:latin typeface="Calibri" panose="020F0502020204030204" pitchFamily="34" charset="0"/>
              </a:rPr>
              <a:t>→ 26 × 100, c’est 26 centaines, c’est-à-dire 20 centaines et 6 centaines, donc 2 milliers </a:t>
            </a:r>
            <a:r>
              <a:rPr lang="fr-FR" i="0" dirty="0">
                <a:latin typeface="Calibri" panose="020F0502020204030204" pitchFamily="34" charset="0"/>
              </a:rPr>
              <a:t>(entourer chaque millier) </a:t>
            </a:r>
            <a:r>
              <a:rPr lang="fr-FR" i="1" dirty="0">
                <a:latin typeface="Calibri" panose="020F0502020204030204" pitchFamily="34" charset="0"/>
              </a:rPr>
              <a:t>et 6 centaines. Cela fait 2 600.</a:t>
            </a:r>
            <a:endParaRPr lang="fr-FR" i="0" dirty="0">
              <a:latin typeface="Calibri" panose="020F0502020204030204" pitchFamily="34" charset="0"/>
            </a:endParaRPr>
          </a:p>
          <a:p>
            <a:pPr marL="0"/>
            <a:endParaRPr lang="en-US" dirty="0"/>
          </a:p>
        </p:txBody>
      </p:sp>
      <p:sp>
        <p:nvSpPr>
          <p:cNvPr id="4" name="Espace réservé du numéro de diapositive 3">
            <a:extLst>
              <a:ext uri="{FF2B5EF4-FFF2-40B4-BE49-F238E27FC236}">
                <a16:creationId xmlns:a16="http://schemas.microsoft.com/office/drawing/2014/main" id="{3E8C4254-B459-C150-B018-E702D188DB83}"/>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21</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52320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Vous allez maintenant écrire directement le résultat des multiplications qui vont s’afficher. On va mélanger des multiplications par 10 et par 100, alors soyez attentifs. Si vous en avez besoin, vous pouvez écrire sur votre ardoise le nombre de dizaines ou de centaines comme nous l’avons fait jusqu’à maintenant.</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Pour les élèves en difficulté : </a:t>
            </a:r>
            <a:r>
              <a:rPr lang="fr-FR" i="1" dirty="0">
                <a:latin typeface="Calibri" panose="020F0502020204030204" pitchFamily="34" charset="0"/>
              </a:rPr>
              <a:t>maintenant, vous allez ranger le matériel détachable sur le coin de votre table et essayer de ne pas vous en servir. Si vous n’y arrivez pas, vous pouvez reprendre le matériel.</a:t>
            </a:r>
          </a:p>
          <a:p>
            <a:pPr marL="0"/>
            <a:endParaRPr lang="fr-FR"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27128289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dirty="0">
                <a:latin typeface="Calibri" panose="020F0502020204030204" pitchFamily="34" charset="0"/>
              </a:rPr>
              <a:t>Laisser quelques instants aux élèves. Encourager les élèves à écrire l’étape intermédiaire 19 × 100 = 19c si besoin. Valider ou invalider discrètement de la tête les réponses des élèves qui lèvent leur ardoise. Puis interroger un élève.</a:t>
            </a:r>
          </a:p>
          <a:p>
            <a:pPr marL="0"/>
            <a:r>
              <a:rPr lang="fr-FR" b="1" i="0" dirty="0">
                <a:latin typeface="Calibri" panose="020F0502020204030204" pitchFamily="34" charset="0"/>
              </a:rPr>
              <a:t>Réponse attendue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1 900.</a:t>
            </a:r>
          </a:p>
          <a:p>
            <a:pPr marL="0"/>
            <a:r>
              <a:rPr lang="fr-FR" i="0" dirty="0">
                <a:latin typeface="Calibri" panose="020F0502020204030204" pitchFamily="34" charset="0"/>
              </a:rPr>
              <a:t>→ </a:t>
            </a:r>
            <a:r>
              <a:rPr lang="fr-FR" i="1" dirty="0">
                <a:latin typeface="Calibri" panose="020F0502020204030204" pitchFamily="34" charset="0"/>
              </a:rPr>
              <a:t>19 × 100, c’est 19 centaines. C’est 10c + 9c, c’est donc 1 millier et 9 centaines. Cela fait 1 900.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23</a:t>
            </a:fld>
            <a:endParaRPr lang="fr-FR"/>
          </a:p>
        </p:txBody>
      </p:sp>
    </p:spTree>
    <p:extLst>
      <p:ext uri="{BB962C8B-B14F-4D97-AF65-F5344CB8AC3E}">
        <p14:creationId xmlns:p14="http://schemas.microsoft.com/office/powerpoint/2010/main" val="2260868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690D0-E747-D55E-E4BA-2478AF9EB06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BBCBB9A-7877-753B-5388-507BC3575AB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E308A82-38F1-B09B-430D-724BE9B14E10}"/>
              </a:ext>
            </a:extLst>
          </p:cNvPr>
          <p:cNvSpPr>
            <a:spLocks noGrp="1"/>
          </p:cNvSpPr>
          <p:nvPr>
            <p:ph type="body" idx="1"/>
          </p:nvPr>
        </p:nvSpPr>
        <p:spPr/>
        <p:txBody>
          <a:bodyPr/>
          <a:lstStyle/>
          <a:p>
            <a:pPr marL="0"/>
            <a:r>
              <a:rPr lang="fr-FR" i="0" dirty="0">
                <a:latin typeface="Calibri" panose="020F0502020204030204" pitchFamily="34" charset="0"/>
              </a:rPr>
              <a:t>Même démarche.</a:t>
            </a:r>
          </a:p>
          <a:p>
            <a:pPr marL="0"/>
            <a:r>
              <a:rPr lang="fr-FR" b="1" i="0" dirty="0">
                <a:latin typeface="Calibri" panose="020F0502020204030204" pitchFamily="34" charset="0"/>
              </a:rPr>
              <a:t>Réponse attendue</a:t>
            </a:r>
            <a:r>
              <a:rPr lang="fr-FR" b="0" i="0" dirty="0">
                <a:latin typeface="Calibri" panose="020F0502020204030204" pitchFamily="34" charset="0"/>
              </a:rPr>
              <a:t> : </a:t>
            </a:r>
            <a:r>
              <a:rPr lang="fr-FR" i="0" dirty="0">
                <a:latin typeface="Calibri" panose="020F0502020204030204" pitchFamily="34" charset="0"/>
              </a:rPr>
              <a:t>640.</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BA162222-F372-7F4D-13A1-FD5FF07CEB56}"/>
              </a:ext>
            </a:extLst>
          </p:cNvPr>
          <p:cNvSpPr>
            <a:spLocks noGrp="1"/>
          </p:cNvSpPr>
          <p:nvPr>
            <p:ph type="sldNum" sz="quarter" idx="5"/>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10532455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39D4AF-3A85-3473-AD3C-052FAE48FAB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BD9543B-51DB-C3B3-F252-61DB944E22B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A3F8436-312F-54EB-B212-E325EC632A09}"/>
              </a:ext>
            </a:extLst>
          </p:cNvPr>
          <p:cNvSpPr>
            <a:spLocks noGrp="1"/>
          </p:cNvSpPr>
          <p:nvPr>
            <p:ph type="body" idx="1"/>
          </p:nvPr>
        </p:nvSpPr>
        <p:spPr/>
        <p:txBody>
          <a:bodyPr/>
          <a:lstStyle/>
          <a:p>
            <a:pPr marL="0"/>
            <a:r>
              <a:rPr lang="fr-FR" i="1" dirty="0">
                <a:latin typeface="Calibri" panose="020F0502020204030204" pitchFamily="34" charset="0"/>
              </a:rPr>
              <a:t>Combien font 100 fois 26 ? </a:t>
            </a:r>
          </a:p>
          <a:p>
            <a:pPr marL="0"/>
            <a:r>
              <a:rPr lang="fr-FR" i="0" dirty="0">
                <a:latin typeface="Calibri" panose="020F0502020204030204" pitchFamily="34" charset="0"/>
              </a:rPr>
              <a:t>Laisser un instant aux élèves. Valider ou invalider discrètement de la tête les réponses des élèves qui lèvent leur ardoise. Interroger un élève qui explique sa procédure. →</a:t>
            </a:r>
            <a:r>
              <a:rPr lang="fr-FR" i="1" dirty="0">
                <a:latin typeface="Calibri" panose="020F0502020204030204" pitchFamily="34" charset="0"/>
              </a:rPr>
              <a:t> 100 × 26, c’est le même résultat que 26 × 100. Et 26 × 100, c’est 26 centaines, c’est-à-dire 2 600.</a:t>
            </a:r>
          </a:p>
          <a:p>
            <a:pPr marL="0"/>
            <a:r>
              <a:rPr lang="fr-FR" b="1" i="0" dirty="0">
                <a:latin typeface="Calibri" panose="020F0502020204030204" pitchFamily="34" charset="0"/>
              </a:rPr>
              <a:t>Réponse attendue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2 600.</a:t>
            </a:r>
          </a:p>
        </p:txBody>
      </p:sp>
      <p:sp>
        <p:nvSpPr>
          <p:cNvPr id="4" name="Espace réservé du numéro de diapositive 3">
            <a:extLst>
              <a:ext uri="{FF2B5EF4-FFF2-40B4-BE49-F238E27FC236}">
                <a16:creationId xmlns:a16="http://schemas.microsoft.com/office/drawing/2014/main" id="{C23AC7BA-F4D4-00D7-79B6-BFCBEED0CE24}"/>
              </a:ext>
            </a:extLst>
          </p:cNvPr>
          <p:cNvSpPr>
            <a:spLocks noGrp="1"/>
          </p:cNvSpPr>
          <p:nvPr>
            <p:ph type="sldNum" sz="quarter" idx="5"/>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6521956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B22075-0054-2D61-AFA5-C06342B76CF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7B2CB58-364A-6C6C-30C4-81A4C265D58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B26FC6A-26AE-BB6A-126E-DB09221D19C6}"/>
              </a:ext>
            </a:extLst>
          </p:cNvPr>
          <p:cNvSpPr>
            <a:spLocks noGrp="1"/>
          </p:cNvSpPr>
          <p:nvPr>
            <p:ph type="body" idx="1"/>
          </p:nvPr>
        </p:nvSpPr>
        <p:spPr/>
        <p:txBody>
          <a:bodyPr/>
          <a:lstStyle/>
          <a:p>
            <a:pPr marL="0"/>
            <a:r>
              <a:rPr lang="fr-FR" b="1" i="0" dirty="0">
                <a:latin typeface="Calibri" panose="020F0502020204030204" pitchFamily="34" charset="0"/>
              </a:rPr>
              <a:t>Réponse attendue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490.</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08A062F-4094-9446-4019-D8EA44BB6127}"/>
              </a:ext>
            </a:extLst>
          </p:cNvPr>
          <p:cNvSpPr>
            <a:spLocks noGrp="1"/>
          </p:cNvSpPr>
          <p:nvPr>
            <p:ph type="sldNum" sz="quarter" idx="5"/>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30055955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296EE7-05A8-E76A-A744-7D9AADF3F35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7F894CB-406F-F7DF-04F4-F9C855DCBE7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4D08876-636F-A9FD-600D-9ED193106A93}"/>
              </a:ext>
            </a:extLst>
          </p:cNvPr>
          <p:cNvSpPr>
            <a:spLocks noGrp="1"/>
          </p:cNvSpPr>
          <p:nvPr>
            <p:ph type="body" idx="1"/>
          </p:nvPr>
        </p:nvSpPr>
        <p:spPr/>
        <p:txBody>
          <a:bodyPr/>
          <a:lstStyle/>
          <a:p>
            <a:pPr marL="0"/>
            <a:r>
              <a:rPr lang="fr-FR" b="1" i="0" dirty="0">
                <a:latin typeface="Calibri" panose="020F0502020204030204" pitchFamily="34" charset="0"/>
              </a:rPr>
              <a:t>Réponse attendue</a:t>
            </a:r>
            <a:r>
              <a:rPr lang="fr-FR" b="0" i="0" dirty="0">
                <a:latin typeface="Calibri" panose="020F0502020204030204" pitchFamily="34" charset="0"/>
              </a:rPr>
              <a:t> : </a:t>
            </a:r>
            <a:r>
              <a:rPr lang="fr-FR" i="0" dirty="0">
                <a:latin typeface="Calibri" panose="020F0502020204030204" pitchFamily="34" charset="0"/>
              </a:rPr>
              <a:t>3 120.</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E0F732B3-66F9-668D-A46D-B87B2F089CEE}"/>
              </a:ext>
            </a:extLst>
          </p:cNvPr>
          <p:cNvSpPr>
            <a:spLocks noGrp="1"/>
          </p:cNvSpPr>
          <p:nvPr>
            <p:ph type="sldNum" sz="quarter" idx="5"/>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42765398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97D6A9-294A-93DF-2C7B-6DCC607FB5B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11BEA94-D531-22F3-C76B-59E2B006C84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7FB5092-21F2-2AA6-646D-590411450F28}"/>
              </a:ext>
            </a:extLst>
          </p:cNvPr>
          <p:cNvSpPr>
            <a:spLocks noGrp="1"/>
          </p:cNvSpPr>
          <p:nvPr>
            <p:ph type="body" idx="1"/>
          </p:nvPr>
        </p:nvSpPr>
        <p:spPr/>
        <p:txBody>
          <a:bodyPr/>
          <a:lstStyle/>
          <a:p>
            <a:pPr marL="0"/>
            <a:r>
              <a:rPr lang="fr-FR" b="1" i="0" dirty="0">
                <a:latin typeface="Calibri" panose="020F0502020204030204" pitchFamily="34" charset="0"/>
              </a:rPr>
              <a:t>Réponse attendue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7 500.</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A0A6B2BE-1FB3-4E27-1E4A-FEA19D07B57E}"/>
              </a:ext>
            </a:extLst>
          </p:cNvPr>
          <p:cNvSpPr>
            <a:spLocks noGrp="1"/>
          </p:cNvSpPr>
          <p:nvPr>
            <p:ph type="sldNum" sz="quarter" idx="5"/>
          </p:nvPr>
        </p:nvSpPr>
        <p:spPr/>
        <p:txBody>
          <a:bodyPr/>
          <a:lstStyle/>
          <a:p>
            <a:fld id="{0F5038E3-B7CF-455E-96F4-A4DE1B143443}" type="slidenum">
              <a:rPr lang="fr-FR" smtClean="0"/>
              <a:t>28</a:t>
            </a:fld>
            <a:endParaRPr lang="fr-FR"/>
          </a:p>
        </p:txBody>
      </p:sp>
    </p:spTree>
    <p:extLst>
      <p:ext uri="{BB962C8B-B14F-4D97-AF65-F5344CB8AC3E}">
        <p14:creationId xmlns:p14="http://schemas.microsoft.com/office/powerpoint/2010/main" val="13185428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0B65D9-AE77-5A9E-D13C-B227AEF0EA5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E978959-C40B-3884-E927-23AD3019070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3BEC3E8-B504-0D82-CBF4-423C4D0BFF62}"/>
              </a:ext>
            </a:extLst>
          </p:cNvPr>
          <p:cNvSpPr>
            <a:spLocks noGrp="1"/>
          </p:cNvSpPr>
          <p:nvPr>
            <p:ph type="body" idx="1"/>
          </p:nvPr>
        </p:nvSpPr>
        <p:spPr/>
        <p:txBody>
          <a:bodyPr/>
          <a:lstStyle/>
          <a:p>
            <a:pPr marL="0"/>
            <a:r>
              <a:rPr lang="fr-FR" b="1" i="0" dirty="0">
                <a:latin typeface="Calibri" panose="020F0502020204030204" pitchFamily="34" charset="0"/>
              </a:rPr>
              <a:t>Réponse attendue </a:t>
            </a:r>
            <a:r>
              <a:rPr lang="fr-FR" i="0" dirty="0">
                <a:latin typeface="Calibri" panose="020F0502020204030204" pitchFamily="34" charset="0"/>
              </a:rPr>
              <a:t>: 9 000.</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99CEB752-4A6C-2DD3-AD63-1F5AF819D666}"/>
              </a:ext>
            </a:extLst>
          </p:cNvPr>
          <p:cNvSpPr>
            <a:spLocks noGrp="1"/>
          </p:cNvSpPr>
          <p:nvPr>
            <p:ph type="sldNum" sz="quarter" idx="5"/>
          </p:nvPr>
        </p:nvSpPr>
        <p:spPr/>
        <p:txBody>
          <a:bodyPr/>
          <a:lstStyle/>
          <a:p>
            <a:fld id="{0F5038E3-B7CF-455E-96F4-A4DE1B143443}" type="slidenum">
              <a:rPr lang="fr-FR" smtClean="0"/>
              <a:t>29</a:t>
            </a:fld>
            <a:endParaRPr lang="fr-FR"/>
          </a:p>
        </p:txBody>
      </p:sp>
    </p:spTree>
    <p:extLst>
      <p:ext uri="{BB962C8B-B14F-4D97-AF65-F5344CB8AC3E}">
        <p14:creationId xmlns:p14="http://schemas.microsoft.com/office/powerpoint/2010/main" val="2765187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dirty="0">
                <a:latin typeface="Calibri" panose="020F0502020204030204" pitchFamily="34" charset="0"/>
              </a:rPr>
              <a:t>Laisser quelques secondes. Valider ou invalider discrètement de la tête les réponses des élèves présentant leur ardoise.</a:t>
            </a:r>
          </a:p>
          <a:p>
            <a:pPr marL="0"/>
            <a:r>
              <a:rPr lang="fr-FR" i="0" dirty="0">
                <a:latin typeface="Calibri" panose="020F0502020204030204" pitchFamily="34" charset="0"/>
              </a:rPr>
              <a:t>Si des erreurs persistent, expliciter de nouveau les procédures :</a:t>
            </a:r>
          </a:p>
          <a:p>
            <a:pPr marL="0"/>
            <a:r>
              <a:rPr lang="fr-FR" i="1" dirty="0">
                <a:latin typeface="Calibri" panose="020F0502020204030204" pitchFamily="34" charset="0"/>
              </a:rPr>
              <a:t>→ 4 fois 10, c’est 4 dizaines, c’est donc 40 ; </a:t>
            </a:r>
          </a:p>
          <a:p>
            <a:pPr marL="0"/>
            <a:r>
              <a:rPr lang="fr-FR" i="1" dirty="0">
                <a:latin typeface="Calibri" panose="020F0502020204030204" pitchFamily="34" charset="0"/>
              </a:rPr>
              <a:t>→ 4 fois 10, c’est 10 + 10 + 10 + 10 donc c’est 40.</a:t>
            </a:r>
          </a:p>
          <a:p>
            <a:pPr marL="0"/>
            <a:r>
              <a:rPr lang="fr-FR" i="0" dirty="0">
                <a:latin typeface="Calibri" panose="020F0502020204030204" pitchFamily="34" charset="0"/>
              </a:rPr>
              <a:t>Compléter les pointillés.</a:t>
            </a:r>
          </a:p>
          <a:p>
            <a:pPr marL="0"/>
            <a:r>
              <a:rPr lang="fr-FR" dirty="0">
                <a:latin typeface="Calibri" panose="020F0502020204030204" pitchFamily="34" charset="0"/>
                <a:sym typeface="Symbol" panose="05050102010706020507" pitchFamily="18" charset="2"/>
              </a:rPr>
              <a:t>Encourager les élèves n’ayant pas réussi à écrire plusieurs fois l’égalité sur leur ardoise afin de mémoriser le calcul.</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20892533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5" name="Google Shape;315;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dirty="0"/>
              <a:t>Cet exercice de fluence est chronométré : 1 minute pour les 12 calculs.</a:t>
            </a:r>
            <a:endParaRPr dirty="0"/>
          </a:p>
        </p:txBody>
      </p:sp>
      <p:sp>
        <p:nvSpPr>
          <p:cNvPr id="321" name="Google Shape;321;p5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7" name="Google Shape;327;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7" name="Google Shape;327;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8488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endParaRPr dirty="0"/>
          </a:p>
        </p:txBody>
      </p:sp>
      <p:sp>
        <p:nvSpPr>
          <p:cNvPr id="340" name="Google Shape;340;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35</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693098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6" name="Google Shape;346;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2757100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endParaRPr lang="fr-FR"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1775509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Rappeler si besoin la commutativité de la multiplication : →</a:t>
            </a:r>
            <a:r>
              <a:rPr lang="fr-FR" i="1" dirty="0">
                <a:latin typeface="Calibri" panose="020F0502020204030204" pitchFamily="34" charset="0"/>
              </a:rPr>
              <a:t> 10 × 2, c’est le même résultat que 2 × 10. Et 2 × 10, c’est 2 dizaines, c’est-à-dire 20. </a:t>
            </a:r>
            <a:endParaRPr lang="fr-FR" dirty="0">
              <a:solidFill>
                <a:schemeClr val="tx1"/>
              </a:solidFill>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4238131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endParaRPr lang="fr-FR"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456844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Vous allez voir une multiplication et vous allez la représenter sur votre ardoise en dessinant le matériel.</a:t>
            </a:r>
          </a:p>
          <a:p>
            <a:pPr marL="0"/>
            <a:r>
              <a:rPr lang="fr-FR" dirty="0">
                <a:latin typeface="Calibri" panose="020F0502020204030204" pitchFamily="34" charset="0"/>
              </a:rPr>
              <a:t>Pour les élèves en difficulté, distribuer les centaines, dizaines et unités du matériel détachable. Les élèves peuvent se mettre à deux ou faire l’activité seuls.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2431795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19397A-54C2-8BED-4DDD-35BD269A341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3B8D243-6FF8-8EC0-7AD7-3BFDB459D3E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70DD4C7-C28D-19AC-3033-C85688BAAF62}"/>
              </a:ext>
            </a:extLst>
          </p:cNvPr>
          <p:cNvSpPr>
            <a:spLocks noGrp="1"/>
          </p:cNvSpPr>
          <p:nvPr>
            <p:ph type="body" idx="1"/>
          </p:nvPr>
        </p:nvSpPr>
        <p:spPr/>
        <p:txBody>
          <a:bodyPr/>
          <a:lstStyle/>
          <a:p>
            <a:pPr marL="0"/>
            <a:r>
              <a:rPr lang="fr-FR" i="1" dirty="0">
                <a:latin typeface="Calibri" panose="020F0502020204030204" pitchFamily="34" charset="0"/>
              </a:rPr>
              <a:t>Représentez treize fois dix sur votre ardoise en dessinant rapidement le matériel. Vous pouvez, pour aller plus vite, tracer des traits plutôt que les barres.</a:t>
            </a:r>
          </a:p>
          <a:p>
            <a:pPr marL="0"/>
            <a:r>
              <a:rPr lang="fr-FR" dirty="0">
                <a:latin typeface="Calibri" panose="020F0502020204030204" pitchFamily="34" charset="0"/>
              </a:rPr>
              <a:t>Laisser 1 minute aux élèves puis en interroger un. Faire expliquer par un élève ce que signifie 13 × 10. → </a:t>
            </a:r>
            <a:r>
              <a:rPr lang="fr-FR" i="1" dirty="0">
                <a:latin typeface="Calibri" panose="020F0502020204030204" pitchFamily="34" charset="0"/>
              </a:rPr>
              <a:t>C’est 13 fois le nombre 10. Il fallait dessiner 13 barres de 10.</a:t>
            </a:r>
          </a:p>
        </p:txBody>
      </p:sp>
      <p:sp>
        <p:nvSpPr>
          <p:cNvPr id="4" name="Espace réservé du numéro de diapositive 3">
            <a:extLst>
              <a:ext uri="{FF2B5EF4-FFF2-40B4-BE49-F238E27FC236}">
                <a16:creationId xmlns:a16="http://schemas.microsoft.com/office/drawing/2014/main" id="{A3098CED-1C80-F21C-917A-F2B2E7E66C27}"/>
              </a:ext>
            </a:extLst>
          </p:cNvPr>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8457826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EBFC995-DB1F-74AA-0B20-22C7D12F33F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280861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9193167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extLst>
      <p:ext uri="{BB962C8B-B14F-4D97-AF65-F5344CB8AC3E}">
        <p14:creationId xmlns:p14="http://schemas.microsoft.com/office/powerpoint/2010/main" val="303370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050410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25"/>
        <p:cNvGrpSpPr/>
        <p:nvPr/>
      </p:nvGrpSpPr>
      <p:grpSpPr>
        <a:xfrm>
          <a:off x="0" y="0"/>
          <a:ext cx="0" cy="0"/>
          <a:chOff x="0" y="0"/>
          <a:chExt cx="0" cy="0"/>
        </a:xfrm>
      </p:grpSpPr>
      <p:sp>
        <p:nvSpPr>
          <p:cNvPr id="26" name="Google Shape;26;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1" name="Google Shape;31;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38"/>
        <p:cNvGrpSpPr/>
        <p:nvPr/>
      </p:nvGrpSpPr>
      <p:grpSpPr>
        <a:xfrm>
          <a:off x="0" y="0"/>
          <a:ext cx="0" cy="0"/>
          <a:chOff x="0" y="0"/>
          <a:chExt cx="0" cy="0"/>
        </a:xfrm>
      </p:grpSpPr>
      <p:sp>
        <p:nvSpPr>
          <p:cNvPr id="39" name="Google Shape;39;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40" name="Google Shape;40;p38"/>
          <p:cNvSpPr txBox="1">
            <a:spLocks noGrp="1"/>
          </p:cNvSpPr>
          <p:nvPr>
            <p:ph type="title"/>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3" name="Google Shape;43;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44"/>
        <p:cNvGrpSpPr/>
        <p:nvPr/>
      </p:nvGrpSpPr>
      <p:grpSpPr>
        <a:xfrm>
          <a:off x="0" y="0"/>
          <a:ext cx="0" cy="0"/>
          <a:chOff x="0" y="0"/>
          <a:chExt cx="0" cy="0"/>
        </a:xfrm>
      </p:grpSpPr>
      <p:sp>
        <p:nvSpPr>
          <p:cNvPr id="45" name="Google Shape;45;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 name="Google Shape;50;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51"/>
        <p:cNvGrpSpPr/>
        <p:nvPr/>
      </p:nvGrpSpPr>
      <p:grpSpPr>
        <a:xfrm>
          <a:off x="0" y="0"/>
          <a:ext cx="0" cy="0"/>
          <a:chOff x="0" y="0"/>
          <a:chExt cx="0" cy="0"/>
        </a:xfrm>
      </p:grpSpPr>
      <p:sp>
        <p:nvSpPr>
          <p:cNvPr id="52" name="Google Shape;52;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 name="Google Shape;53;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 name="Google Shape;54;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5" name="Google Shape;55;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2"/>
        <p:cNvGrpSpPr/>
        <p:nvPr/>
      </p:nvGrpSpPr>
      <p:grpSpPr>
        <a:xfrm>
          <a:off x="0" y="0"/>
          <a:ext cx="0" cy="0"/>
          <a:chOff x="0" y="0"/>
          <a:chExt cx="0" cy="0"/>
        </a:xfrm>
      </p:grpSpPr>
      <p:sp>
        <p:nvSpPr>
          <p:cNvPr id="63" name="Google Shape;63;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 name="Google Shape;64;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 name="Google Shape;65;p40"/>
          <p:cNvSpPr txBox="1">
            <a:spLocks noGrp="1"/>
          </p:cNvSpPr>
          <p:nvPr>
            <p:ph type="title"/>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68"/>
        <p:cNvGrpSpPr/>
        <p:nvPr/>
      </p:nvGrpSpPr>
      <p:grpSpPr>
        <a:xfrm>
          <a:off x="0" y="0"/>
          <a:ext cx="0" cy="0"/>
          <a:chOff x="0" y="0"/>
          <a:chExt cx="0" cy="0"/>
        </a:xfrm>
      </p:grpSpPr>
      <p:sp>
        <p:nvSpPr>
          <p:cNvPr id="69" name="Google Shape;69;p48"/>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70" name="Google Shape;70;p48"/>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48"/>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3" name="Google Shape;73;p48"/>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80"/>
        <p:cNvGrpSpPr/>
        <p:nvPr/>
      </p:nvGrpSpPr>
      <p:grpSpPr>
        <a:xfrm>
          <a:off x="0" y="0"/>
          <a:ext cx="0" cy="0"/>
          <a:chOff x="0" y="0"/>
          <a:chExt cx="0" cy="0"/>
        </a:xfrm>
      </p:grpSpPr>
      <p:sp>
        <p:nvSpPr>
          <p:cNvPr id="2" name="Google Shape;75;p53">
            <a:extLst>
              <a:ext uri="{FF2B5EF4-FFF2-40B4-BE49-F238E27FC236}">
                <a16:creationId xmlns:a16="http://schemas.microsoft.com/office/drawing/2014/main" id="{5CF475B4-FAC7-1259-26EB-95E7FEE3128C}"/>
              </a:ext>
            </a:extLst>
          </p:cNvPr>
          <p:cNvSpPr/>
          <p:nvPr userDrawn="1"/>
        </p:nvSpPr>
        <p:spPr>
          <a:xfrm>
            <a:off x="0" y="0"/>
            <a:ext cx="9144000" cy="476672"/>
          </a:xfrm>
          <a:prstGeom prst="rect">
            <a:avLst/>
          </a:prstGeom>
          <a:solidFill>
            <a:srgbClr val="FF9966"/>
          </a:solidFill>
          <a:ln w="127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3" name="Google Shape;76;p53">
            <a:extLst>
              <a:ext uri="{FF2B5EF4-FFF2-40B4-BE49-F238E27FC236}">
                <a16:creationId xmlns:a16="http://schemas.microsoft.com/office/drawing/2014/main" id="{2FDDC983-6F00-9E30-E36A-70309C6226BF}"/>
              </a:ext>
            </a:extLst>
          </p:cNvPr>
          <p:cNvSpPr txBox="1">
            <a:spLocks noGrp="1"/>
          </p:cNvSpPr>
          <p:nvPr>
            <p:ph type="title"/>
          </p:nvPr>
        </p:nvSpPr>
        <p:spPr>
          <a:xfrm>
            <a:off x="0" y="0"/>
            <a:ext cx="6192570" cy="476673"/>
          </a:xfrm>
          <a:prstGeom prst="rect">
            <a:avLst/>
          </a:prstGeom>
          <a:noFill/>
          <a:ln w="9525" cap="flat" cmpd="sng">
            <a:solidFill>
              <a:srgbClr val="FF9966"/>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 name="Google Shape;77;p53">
            <a:extLst>
              <a:ext uri="{FF2B5EF4-FFF2-40B4-BE49-F238E27FC236}">
                <a16:creationId xmlns:a16="http://schemas.microsoft.com/office/drawing/2014/main" id="{16834CDC-1329-7E2B-E1FC-44161C2E493E}"/>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
        <p:nvSpPr>
          <p:cNvPr id="5" name="Google Shape;78;p53">
            <a:extLst>
              <a:ext uri="{FF2B5EF4-FFF2-40B4-BE49-F238E27FC236}">
                <a16:creationId xmlns:a16="http://schemas.microsoft.com/office/drawing/2014/main" id="{E33B6F30-71D3-87E7-F6F4-9244A5EA5E50}"/>
              </a:ext>
            </a:extLst>
          </p:cNvPr>
          <p:cNvSpPr/>
          <p:nvPr userDrawn="1"/>
        </p:nvSpPr>
        <p:spPr>
          <a:xfrm>
            <a:off x="0" y="0"/>
            <a:ext cx="9144000" cy="6858000"/>
          </a:xfrm>
          <a:prstGeom prst="rect">
            <a:avLst/>
          </a:prstGeom>
          <a:noFill/>
          <a:ln w="1016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6"/>
        <p:cNvGrpSpPr/>
        <p:nvPr/>
      </p:nvGrpSpPr>
      <p:grpSpPr>
        <a:xfrm>
          <a:off x="0" y="0"/>
          <a:ext cx="0" cy="0"/>
          <a:chOff x="0" y="0"/>
          <a:chExt cx="0" cy="0"/>
        </a:xfrm>
      </p:grpSpPr>
      <p:sp>
        <p:nvSpPr>
          <p:cNvPr id="87" name="Google Shape;87;p50"/>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88" name="Google Shape;88;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9" name="Google Shape;89;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5.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
        <p:cNvGrpSpPr/>
        <p:nvPr/>
      </p:nvGrpSpPr>
      <p:grpSpPr>
        <a:xfrm>
          <a:off x="0" y="0"/>
          <a:ext cx="0" cy="0"/>
          <a:chOff x="0" y="0"/>
          <a:chExt cx="0" cy="0"/>
        </a:xfrm>
      </p:grpSpPr>
      <p:sp>
        <p:nvSpPr>
          <p:cNvPr id="33" name="Google Shape;33;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4" name="Google Shape;34;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5" name="Google Shape;35;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6" name="Google Shape;36;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7" name="Google Shape;37;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
        <p:cNvGrpSpPr/>
        <p:nvPr/>
      </p:nvGrpSpPr>
      <p:grpSpPr>
        <a:xfrm>
          <a:off x="0" y="0"/>
          <a:ext cx="0" cy="0"/>
          <a:chOff x="0" y="0"/>
          <a:chExt cx="0" cy="0"/>
        </a:xfrm>
      </p:grpSpPr>
      <p:sp>
        <p:nvSpPr>
          <p:cNvPr id="57" name="Google Shape;57;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 name="Google Shape;59;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1" name="Google Shape;61;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4"/>
        <p:cNvGrpSpPr/>
        <p:nvPr/>
      </p:nvGrpSpPr>
      <p:grpSpPr>
        <a:xfrm>
          <a:off x="0" y="0"/>
          <a:ext cx="0" cy="0"/>
          <a:chOff x="0" y="0"/>
          <a:chExt cx="0" cy="0"/>
        </a:xfrm>
      </p:grpSpPr>
      <p:sp>
        <p:nvSpPr>
          <p:cNvPr id="75" name="Google Shape;75;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6" name="Google Shape;76;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9" name="Google Shape;79;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1615108859"/>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p:txBody>
          <a:bodyPr>
            <a:noAutofit/>
          </a:bodyPr>
          <a:lstStyle/>
          <a:p>
            <a:pPr lvl="0"/>
            <a:r>
              <a:rPr lang="fr-FR" dirty="0"/>
              <a:t>48. LES NOMBRES JUSQU’À 10 000 : </a:t>
            </a:r>
            <a:r>
              <a:rPr lang="fr-FR" b="0" dirty="0"/>
              <a:t>​</a:t>
            </a:r>
            <a:br>
              <a:rPr lang="fr-FR" b="0" dirty="0"/>
            </a:br>
            <a:r>
              <a:rPr lang="fr-FR" dirty="0"/>
              <a:t>multiplier par 10 ou par 100 un nombre inférieur à 100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1E1D64-F00A-D041-B027-97829DC26C65}"/>
            </a:ext>
          </a:extLst>
        </p:cNvPr>
        <p:cNvGrpSpPr/>
        <p:nvPr/>
      </p:nvGrpSpPr>
      <p:grpSpPr>
        <a:xfrm>
          <a:off x="0" y="0"/>
          <a:ext cx="0" cy="0"/>
          <a:chOff x="0" y="0"/>
          <a:chExt cx="0" cy="0"/>
        </a:xfrm>
      </p:grpSpPr>
      <p:sp>
        <p:nvSpPr>
          <p:cNvPr id="19" name="Titre 18">
            <a:extLst>
              <a:ext uri="{FF2B5EF4-FFF2-40B4-BE49-F238E27FC236}">
                <a16:creationId xmlns:a16="http://schemas.microsoft.com/office/drawing/2014/main" id="{09F3A5FF-8ADE-4689-C76E-AE175061397A}"/>
              </a:ext>
            </a:extLst>
          </p:cNvPr>
          <p:cNvSpPr>
            <a:spLocks noGrp="1"/>
          </p:cNvSpPr>
          <p:nvPr>
            <p:ph type="title"/>
          </p:nvPr>
        </p:nvSpPr>
        <p:spPr/>
        <p:txBody>
          <a:bodyPr/>
          <a:lstStyle/>
          <a:p>
            <a:endParaRPr lang="fr-FR"/>
          </a:p>
        </p:txBody>
      </p:sp>
      <p:pic>
        <p:nvPicPr>
          <p:cNvPr id="21" name="Image 20">
            <a:extLst>
              <a:ext uri="{FF2B5EF4-FFF2-40B4-BE49-F238E27FC236}">
                <a16:creationId xmlns:a16="http://schemas.microsoft.com/office/drawing/2014/main" id="{620864BC-55E3-5EA0-D6F9-9D9A247F65A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05282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7154F9-3658-DE27-3A15-6376CD1D2B56}"/>
            </a:ext>
          </a:extLst>
        </p:cNvPr>
        <p:cNvGrpSpPr/>
        <p:nvPr/>
      </p:nvGrpSpPr>
      <p:grpSpPr>
        <a:xfrm>
          <a:off x="0" y="0"/>
          <a:ext cx="0" cy="0"/>
          <a:chOff x="0" y="0"/>
          <a:chExt cx="0" cy="0"/>
        </a:xfrm>
      </p:grpSpPr>
      <p:sp>
        <p:nvSpPr>
          <p:cNvPr id="19" name="Titre 18">
            <a:extLst>
              <a:ext uri="{FF2B5EF4-FFF2-40B4-BE49-F238E27FC236}">
                <a16:creationId xmlns:a16="http://schemas.microsoft.com/office/drawing/2014/main" id="{09A53992-E3A3-4CF6-B127-F157539DF04B}"/>
              </a:ext>
            </a:extLst>
          </p:cNvPr>
          <p:cNvSpPr>
            <a:spLocks noGrp="1"/>
          </p:cNvSpPr>
          <p:nvPr>
            <p:ph type="title"/>
          </p:nvPr>
        </p:nvSpPr>
        <p:spPr/>
        <p:txBody>
          <a:bodyPr/>
          <a:lstStyle/>
          <a:p>
            <a:endParaRPr lang="fr-FR"/>
          </a:p>
        </p:txBody>
      </p:sp>
      <p:pic>
        <p:nvPicPr>
          <p:cNvPr id="21" name="Image 20">
            <a:extLst>
              <a:ext uri="{FF2B5EF4-FFF2-40B4-BE49-F238E27FC236}">
                <a16:creationId xmlns:a16="http://schemas.microsoft.com/office/drawing/2014/main" id="{1B26191D-6392-62DC-1DE1-7EE1AC3A4C5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78375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C8F4C05A-9C46-90D0-B98D-EFD8E01FDBA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9C3330E-B808-A08E-8950-DAE5F5360B0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264573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8BFA73-BA57-4A3C-1F0A-F03D3C30B52B}"/>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5E383DC1-035D-53D9-ED82-2BCE468F51F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610C921-71C8-B29F-260A-AF3C9DFB1FB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164430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430E1A-023F-0814-FEC1-D92344650238}"/>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D5A06F7A-40D7-871F-156E-722611CAD682}"/>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FFBC4378-9BBB-EA06-8382-6E03B598B62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31197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AC9813-A977-C480-A20E-F18F94D41693}"/>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128F4335-CEF5-3951-03E2-DC948CACA20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5C90E1A-6228-D551-F2CD-8E6AA3DE2A4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56235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D0F33C-B7A0-9641-594D-E814928BDAD0}"/>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2020EA84-E676-544D-B42A-D3BBD2B312D8}"/>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3DDD7CE4-7939-3BB2-3DA1-430D2018CF0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59197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508740-69C3-E06D-97DC-BA5323F9B343}"/>
            </a:ext>
          </a:extLst>
        </p:cNvPr>
        <p:cNvGrpSpPr/>
        <p:nvPr/>
      </p:nvGrpSpPr>
      <p:grpSpPr>
        <a:xfrm>
          <a:off x="0" y="0"/>
          <a:ext cx="0" cy="0"/>
          <a:chOff x="0" y="0"/>
          <a:chExt cx="0" cy="0"/>
        </a:xfrm>
      </p:grpSpPr>
      <p:sp>
        <p:nvSpPr>
          <p:cNvPr id="10" name="Titre 9">
            <a:extLst>
              <a:ext uri="{FF2B5EF4-FFF2-40B4-BE49-F238E27FC236}">
                <a16:creationId xmlns:a16="http://schemas.microsoft.com/office/drawing/2014/main" id="{C9FB7044-4969-E5C9-6CD0-C19443D3FC51}"/>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694001A7-FD61-B7EB-642C-718BE232208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73434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A59027-569F-2C4A-ACE9-9A76EC4F3459}"/>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753AD79C-0460-1E75-A738-4B61016941D9}"/>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D4D2C249-69FE-3852-EB59-8A183F5B60F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9137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261EB-5527-64F5-DEAC-66667CDA9F16}"/>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C9D84EB9-46F1-B927-A323-8280ED906DE6}"/>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04358588-DD22-CFA3-6C80-7D8FBB43F6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82055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F1ED63D3-5B82-ED91-97A9-26306FDA4670}"/>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3CA75D7D-55BF-8A8E-EB0E-730F5AF9FD81}"/>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2377385B-8525-CE7A-5817-E2913229380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644413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A18313-0E39-585A-B3D3-1B37915B4F82}"/>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8BFAC861-3C74-0C8C-5B7C-FF4E3B3E9DB1}"/>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E098AA5A-C50F-37A1-B625-377C12CF20C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25473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2B14F-4383-0CB8-DFF1-866BD2CFC011}"/>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BF54E157-7B6A-2882-E8C1-D9BB15D1DA0D}"/>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BA541466-29BB-734C-3FA7-F5888EE5201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1256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35E31CE-6700-C69D-00DD-0CDC3C5405CD}"/>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8754356C-ECD6-6BB0-835A-C2BB4D489BAD}"/>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E811F2C3-ABC0-E7C9-EB75-248865BE0EC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508722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D42BF48-0FA9-517D-BB07-84E49887FE1F}"/>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C1239348-8962-2165-8FCC-5EB95FB5F6D2}"/>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743059CD-632C-11F1-B3F6-CB4E212DC61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193230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97C517-2B48-E171-2ACA-C578D60D5170}"/>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3717935C-AC81-A66F-CA19-11EE9FC38796}"/>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C9F7F90D-43C3-CBC9-C70F-043C9D388108}"/>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6DC109ED-630B-12C6-FC57-39AA4529D40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489449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EC18D-38C2-F3F1-5977-99ED6EBB1164}"/>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D7A4480B-45C2-B203-10CA-79C77E6DA2A5}"/>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B9128D8F-6164-BEB4-6C5D-6E7C0449FA9C}"/>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4A589BC3-6902-8797-21D7-D8C95E793CC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999562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8E0BCF-29B5-CA7D-580B-E34D084C10BF}"/>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C370D9C4-2863-7998-E20A-2F2A00CE0609}"/>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088435B6-2545-52E9-F959-91C57DA3FACF}"/>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A1A5BE66-ADF6-B8B2-A2D8-6985392987F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231473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7C60F-3FA0-526E-F7CA-696769DDCB6B}"/>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DEB9BB2-9303-7F7B-AFE9-55AD532A61DB}"/>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94A25FC8-B804-8263-9194-A0384590B545}"/>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5409DF1A-28CB-7909-F43E-62C04822ED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440982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EDBA16-153B-A0AF-1986-0397BAFE010D}"/>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42A39720-09BA-67B9-44F1-763914B635FE}"/>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5B106F4F-7C3E-8027-716A-11AA9C89F7B4}"/>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9097FA4F-5B4A-9B3A-F54E-E8D05A02A7C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042190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B7FBB-596D-7E6D-8D00-0F8D6C0A6444}"/>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6B1E1FD7-B24D-AD0F-27C3-28E518F605F7}"/>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3A21B3DD-B215-2095-7ACC-45501B83E876}"/>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4E4844CF-C390-81AC-18C6-0DB8DDCADE4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01613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C0A3C140-7A22-DADA-227E-1DFAF2358D18}"/>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DBDD97B7-E176-5823-FCB5-B717813A38D5}"/>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FA22B884-E1B8-A014-B699-BEBB674C626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56262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 name="Titre 2">
            <a:extLst>
              <a:ext uri="{FF2B5EF4-FFF2-40B4-BE49-F238E27FC236}">
                <a16:creationId xmlns:a16="http://schemas.microsoft.com/office/drawing/2014/main" id="{C5D80920-56F1-5375-F6B3-656084EDCDA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C9CEE48-C366-A183-46A6-5AC0D3F90D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4" name="Titre 3">
            <a:extLst>
              <a:ext uri="{FF2B5EF4-FFF2-40B4-BE49-F238E27FC236}">
                <a16:creationId xmlns:a16="http://schemas.microsoft.com/office/drawing/2014/main" id="{AB6DE650-D76F-247F-3601-406165FB72F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E7C8771-F890-AA1A-A91C-B9E8FD8B8C1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4" name="Titre 3">
            <a:extLst>
              <a:ext uri="{FF2B5EF4-FFF2-40B4-BE49-F238E27FC236}">
                <a16:creationId xmlns:a16="http://schemas.microsoft.com/office/drawing/2014/main" id="{95D75262-D4A3-665D-001B-8F3433F04F8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2A9A035-7E71-CA91-0D01-7A0DE11D074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4" name="Titre 3">
            <a:extLst>
              <a:ext uri="{FF2B5EF4-FFF2-40B4-BE49-F238E27FC236}">
                <a16:creationId xmlns:a16="http://schemas.microsoft.com/office/drawing/2014/main" id="{ECC43327-3CC5-8F8A-FAA7-7B61E40820C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C6C56DE-EFC6-D71D-D289-23C26E66FD7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86551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4" name="Titre 3">
            <a:extLst>
              <a:ext uri="{FF2B5EF4-FFF2-40B4-BE49-F238E27FC236}">
                <a16:creationId xmlns:a16="http://schemas.microsoft.com/office/drawing/2014/main" id="{6095DC0E-6AEB-5B3D-D6B6-5B95CB6510A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53DCDF7-F40D-7610-02F0-25B73A87B41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EFD802C-B505-CD8E-C505-EEE57D58572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E62246D-EC79-7A0D-F0E0-BAAA10164B8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5451986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5" name="Titre 4">
            <a:extLst>
              <a:ext uri="{FF2B5EF4-FFF2-40B4-BE49-F238E27FC236}">
                <a16:creationId xmlns:a16="http://schemas.microsoft.com/office/drawing/2014/main" id="{47ACDBA9-A2B6-DFA2-E18F-2923E7213D2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8F88E75-D278-796C-EE68-CBB60948939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EEA83C4B-5BF0-30A6-1D11-8A69003A82C7}"/>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B477DA5F-7E5C-CE1D-B0C9-97838DFC103F}"/>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0DCADC7E-6180-0470-7E98-A786461DC68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61481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F6C70079-1F1E-8A78-6FB0-28B4A0287D95}"/>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BEC613AB-067C-6879-25DF-3CA585E3EE4D}"/>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07C7F70F-1E39-DF68-7583-BA2798E0372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72674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360B4C01-7FD2-1C2F-991D-9E72478FB05C}"/>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BA524161-5195-8285-FDDA-637447218C08}"/>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91643B2A-1566-D7F7-E098-BB7D2BB9A99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0020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53769C67-CCDA-634C-14C6-8187E9601A21}"/>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C75DE635-8E20-7EDE-A11E-099ECD57A05C}"/>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3DE2CB2D-CD20-3DB7-E0CF-A535BD669F3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3676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D8BE622-4AF9-DA81-6137-CA547480357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712AF8D-5C4C-2429-A34E-110FD936917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25156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37DAED-2D9B-ECDE-7789-05FD18C3C49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C65BC7C3-CD07-6493-8720-43E44BE5A74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D7A53C6-8DC9-DEF5-CAC8-75CA97E7E21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18376423"/>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219486C-31E8-477C-A932-55587DC67B56}">
  <ds:schemaRefs>
    <ds:schemaRef ds:uri="http://schemas.microsoft.com/sharepoint/v3/contenttype/forms"/>
  </ds:schemaRefs>
</ds:datastoreItem>
</file>

<file path=customXml/itemProps2.xml><?xml version="1.0" encoding="utf-8"?>
<ds:datastoreItem xmlns:ds="http://schemas.openxmlformats.org/officeDocument/2006/customXml" ds:itemID="{28E0233F-8909-4AB0-B778-C078F122CD4A}">
  <ds:schemaRefs>
    <ds:schemaRef ds:uri="http://purl.org/dc/dcmitype/"/>
    <ds:schemaRef ds:uri="cd84cc96-e4f0-4e7f-873a-a508fb658c41"/>
    <ds:schemaRef ds:uri="http://schemas.openxmlformats.org/package/2006/metadata/core-properties"/>
    <ds:schemaRef ds:uri="http://purl.org/dc/elements/1.1/"/>
    <ds:schemaRef ds:uri="http://schemas.microsoft.com/office/2006/metadata/properties"/>
    <ds:schemaRef ds:uri="27f64e36-29aa-44d5-a3e0-06242cad7d4d"/>
    <ds:schemaRef ds:uri="http://schemas.microsoft.com/office/2006/documentManagement/types"/>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AECDC0C5-E0CB-4B4C-8BE0-2A008ABA78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1364</Words>
  <Application>Microsoft Office PowerPoint</Application>
  <PresentationFormat>Affichage à l'écran (4:3)</PresentationFormat>
  <Paragraphs>85</Paragraphs>
  <Slides>36</Slides>
  <Notes>36</Notes>
  <HiddenSlides>0</HiddenSlides>
  <MMClips>0</MMClips>
  <ScaleCrop>false</ScaleCrop>
  <HeadingPairs>
    <vt:vector size="6" baseType="variant">
      <vt:variant>
        <vt:lpstr>Polices utilisées</vt:lpstr>
      </vt:variant>
      <vt:variant>
        <vt:i4>3</vt:i4>
      </vt:variant>
      <vt:variant>
        <vt:lpstr>Thème</vt:lpstr>
      </vt:variant>
      <vt:variant>
        <vt:i4>5</vt:i4>
      </vt:variant>
      <vt:variant>
        <vt:lpstr>Titres des diapositives</vt:lpstr>
      </vt:variant>
      <vt:variant>
        <vt:i4>36</vt:i4>
      </vt:variant>
    </vt:vector>
  </HeadingPairs>
  <TitlesOfParts>
    <vt:vector size="44" baseType="lpstr">
      <vt:lpstr>Arial</vt:lpstr>
      <vt:lpstr>Calibri</vt:lpstr>
      <vt:lpstr>Verdana</vt:lpstr>
      <vt:lpstr>Thème Office</vt:lpstr>
      <vt:lpstr>1_Thème Office</vt:lpstr>
      <vt:lpstr>2_Thème Office</vt:lpstr>
      <vt:lpstr>3_Thème Office</vt:lpstr>
      <vt:lpstr>4_Thème Office</vt:lpstr>
      <vt:lpstr>48. LES NOMBRES JUSQU’À 10 000 : ​ multiplier par 10 ou par 100 un nombre inférieur à 100</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28. MULTIPLICATION : la table de 2 et la table de 10</dc:title>
  <dc:creator>Éditions Hatier</dc:creator>
  <cp:lastModifiedBy>LE BOT SANDRA</cp:lastModifiedBy>
  <cp:revision>2</cp:revision>
  <dcterms:created xsi:type="dcterms:W3CDTF">2022-01-07T11:15:07Z</dcterms:created>
  <dcterms:modified xsi:type="dcterms:W3CDTF">2025-12-19T10:23:07Z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