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2" r:id="rId5"/>
    <p:sldMasterId id="2147483656" r:id="rId6"/>
    <p:sldMasterId id="2147483658" r:id="rId7"/>
    <p:sldMasterId id="2147483660" r:id="rId8"/>
    <p:sldMasterId id="2147483663" r:id="rId9"/>
  </p:sldMasterIdLst>
  <p:notesMasterIdLst>
    <p:notesMasterId r:id="rId58"/>
  </p:notesMasterIdLst>
  <p:sldIdLst>
    <p:sldId id="302" r:id="rId10"/>
    <p:sldId id="309" r:id="rId11"/>
    <p:sldId id="291" r:id="rId12"/>
    <p:sldId id="259" r:id="rId13"/>
    <p:sldId id="258" r:id="rId14"/>
    <p:sldId id="260" r:id="rId15"/>
    <p:sldId id="261" r:id="rId16"/>
    <p:sldId id="262" r:id="rId17"/>
    <p:sldId id="263" r:id="rId18"/>
    <p:sldId id="264" r:id="rId19"/>
    <p:sldId id="310" r:id="rId20"/>
    <p:sldId id="270" r:id="rId21"/>
    <p:sldId id="311" r:id="rId22"/>
    <p:sldId id="272" r:id="rId23"/>
    <p:sldId id="273" r:id="rId24"/>
    <p:sldId id="303" r:id="rId25"/>
    <p:sldId id="274" r:id="rId26"/>
    <p:sldId id="275" r:id="rId27"/>
    <p:sldId id="276" r:id="rId28"/>
    <p:sldId id="292" r:id="rId29"/>
    <p:sldId id="277" r:id="rId30"/>
    <p:sldId id="278" r:id="rId31"/>
    <p:sldId id="279" r:id="rId32"/>
    <p:sldId id="280" r:id="rId33"/>
    <p:sldId id="281" r:id="rId34"/>
    <p:sldId id="28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4" r:id="rId45"/>
    <p:sldId id="306" r:id="rId46"/>
    <p:sldId id="307" r:id="rId47"/>
    <p:sldId id="308" r:id="rId48"/>
    <p:sldId id="312" r:id="rId49"/>
    <p:sldId id="283" r:id="rId50"/>
    <p:sldId id="284" r:id="rId51"/>
    <p:sldId id="285" r:id="rId52"/>
    <p:sldId id="286" r:id="rId53"/>
    <p:sldId id="287" r:id="rId54"/>
    <p:sldId id="288" r:id="rId55"/>
    <p:sldId id="289" r:id="rId56"/>
    <p:sldId id="290" r:id="rId5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9" roundtripDataSignature="AMtx7mhQKrjEa/GtFV0HobgLxk6qipuyQ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99B08BAC-A5CC-5B93-C974-BC3036FFCE66}" name="yaelb06" initials="ya" userId="S::yaelb06_yahoo.fr#ext#@hachette.onmicrosoft.com::178ef0ed-7e4d-4a1d-b478-d626cbda7b77" providerId="AD"/>
  <p188:author id="{4CF84EDD-95CE-3E5E-4B94-06DB52278683}" name="Christophe Dracos" initials="CD" userId="S::cri.dracos_outlook.fr#ext#@hachette.onmicrosoft.com::9a339485-cc17-450e-b56d-f2edc49cae5a" providerId="AD"/>
  <p188:author id="{11392DF4-B385-4FE1-7B1C-2996C4C1DFB8}" name="Yaël Fernandez" initials="YF" userId="5a0aec09e72f9ec6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1956A8-8968-4599-BFED-74AC9C3F73C5}" v="16" dt="2025-12-19T10:27:35.750"/>
  </p1510:revLst>
</p1510:revInfo>
</file>

<file path=ppt/tableStyles.xml><?xml version="1.0" encoding="utf-8"?>
<a:tblStyleLst xmlns:a="http://schemas.openxmlformats.org/drawingml/2006/main" def="{51B0CC02-3FE8-4964-AD65-4C856836CDCE}">
  <a:tblStyle styleId="{51B0CC02-3FE8-4964-AD65-4C856836CDCE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886" autoAdjust="0"/>
  </p:normalViewPr>
  <p:slideViewPr>
    <p:cSldViewPr snapToGrid="0">
      <p:cViewPr varScale="1">
        <p:scale>
          <a:sx n="85" d="100"/>
          <a:sy n="85" d="100"/>
        </p:scale>
        <p:origin x="2364" y="66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microsoft.com/office/2015/10/relationships/revisionInfo" Target="revisionInfo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i="1" dirty="0"/>
              <a:t>Aujourd’hui, nous allons travailler sur les dernières tables de multiplication, celles de 7, 8 et 9.</a:t>
            </a:r>
            <a:endParaRPr lang="fr-FR" dirty="0"/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</a:t>
            </a:r>
            <a:r>
              <a:rPr lang="fr-FR" b="1" dirty="0"/>
              <a:t> </a:t>
            </a:r>
            <a:r>
              <a:rPr lang="fr-FR" dirty="0"/>
              <a:t>9 </a:t>
            </a:r>
            <a:r>
              <a:rPr lang="fr-FR" dirty="0">
                <a:sym typeface="Symbol" panose="05050102010706020507" pitchFamily="18" charset="2"/>
              </a:rPr>
              <a:t> 3 = 27.</a:t>
            </a:r>
            <a:endParaRPr lang="fr-FR" dirty="0"/>
          </a:p>
        </p:txBody>
      </p:sp>
      <p:sp>
        <p:nvSpPr>
          <p:cNvPr id="161" name="Google Shape;161;p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>
          <a:extLst>
            <a:ext uri="{FF2B5EF4-FFF2-40B4-BE49-F238E27FC236}">
              <a16:creationId xmlns:a16="http://schemas.microsoft.com/office/drawing/2014/main" id="{324A9047-FC91-BBBF-B84C-D22ECE80E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3:notes">
            <a:extLst>
              <a:ext uri="{FF2B5EF4-FFF2-40B4-BE49-F238E27FC236}">
                <a16:creationId xmlns:a16="http://schemas.microsoft.com/office/drawing/2014/main" id="{7EE25B32-354C-66F7-1CEF-EFF44B67AE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3:notes">
            <a:extLst>
              <a:ext uri="{FF2B5EF4-FFF2-40B4-BE49-F238E27FC236}">
                <a16:creationId xmlns:a16="http://schemas.microsoft.com/office/drawing/2014/main" id="{4D037AEE-783F-8C61-2A1E-6743E599FA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Nous allons maintenant reprendre ce que nous avons fait lors des dernières séances sur la multiplication avec les rectangles.</a:t>
            </a:r>
          </a:p>
        </p:txBody>
      </p:sp>
      <p:sp>
        <p:nvSpPr>
          <p:cNvPr id="227" name="Google Shape;227;p13:notes">
            <a:extLst>
              <a:ext uri="{FF2B5EF4-FFF2-40B4-BE49-F238E27FC236}">
                <a16:creationId xmlns:a16="http://schemas.microsoft.com/office/drawing/2014/main" id="{4D1B23D5-8F65-A978-9017-0CE0DC70992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0361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Combien y a-t-il de carreaux dans une ligne ? → Il y a 5 carreaux.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Combien y a-t-il de lignes de 5 carreaux ? → Il y a 7 lignes de 5 carreaux. </a:t>
            </a:r>
            <a:r>
              <a:rPr lang="fr-FR" i="0" dirty="0"/>
              <a:t>Compléter les pointillés de la 1</a:t>
            </a:r>
            <a:r>
              <a:rPr lang="fr-FR" i="0" baseline="30000" dirty="0"/>
              <a:t>re</a:t>
            </a:r>
            <a:r>
              <a:rPr lang="fr-FR" i="0" dirty="0"/>
              <a:t> ligne.</a:t>
            </a:r>
            <a:r>
              <a:rPr lang="fr-FR" i="1" dirty="0"/>
              <a:t>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Quelle est l’addition qui correspond à cette représentation ? → Sur le rectangle, vous avez 7 lignes de 5 carreaux, vous avez 5 carreaux </a:t>
            </a:r>
            <a:r>
              <a:rPr lang="fr-FR" i="0" dirty="0"/>
              <a:t>(montrer la 1</a:t>
            </a:r>
            <a:r>
              <a:rPr lang="fr-FR" i="0" baseline="30000" dirty="0"/>
              <a:t>re</a:t>
            </a:r>
            <a:r>
              <a:rPr lang="fr-FR" i="0" dirty="0"/>
              <a:t> ligne)</a:t>
            </a:r>
            <a:r>
              <a:rPr lang="fr-FR" i="1" dirty="0"/>
              <a:t> + 5 carreaux </a:t>
            </a:r>
            <a:r>
              <a:rPr lang="fr-FR" i="0" dirty="0"/>
              <a:t>(montrer la 2</a:t>
            </a:r>
            <a:r>
              <a:rPr lang="fr-FR" i="0" baseline="30000" dirty="0"/>
              <a:t>e</a:t>
            </a:r>
            <a:r>
              <a:rPr lang="fr-FR" i="0" dirty="0"/>
              <a:t> ligne) </a:t>
            </a:r>
            <a:r>
              <a:rPr lang="fr-FR" i="1" dirty="0"/>
              <a:t>+ 5 carreaux </a:t>
            </a:r>
            <a:r>
              <a:rPr lang="fr-FR" i="0" dirty="0"/>
              <a:t>(montrer la 3</a:t>
            </a:r>
            <a:r>
              <a:rPr lang="fr-FR" i="0" baseline="30000" dirty="0"/>
              <a:t>e</a:t>
            </a:r>
            <a:r>
              <a:rPr lang="fr-FR" i="0" dirty="0"/>
              <a:t> ligne) et ainsi de suite. Écrire 5 + 5 + 5 + 5 + 5 + 5 + 5 sur les pointillés</a:t>
            </a:r>
            <a:r>
              <a:rPr lang="fr-FR" i="1" dirty="0"/>
              <a:t>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Vous allez compléter sur votre ardoise les deux dernières lignes. → Vous avez 7 fois 5 carreaux </a:t>
            </a:r>
            <a:r>
              <a:rPr lang="fr-FR" i="0" dirty="0"/>
              <a:t>(compléter la 3</a:t>
            </a:r>
            <a:r>
              <a:rPr lang="fr-FR" i="0" baseline="30000" dirty="0"/>
              <a:t>e</a:t>
            </a:r>
            <a:r>
              <a:rPr lang="fr-FR" i="0" dirty="0"/>
              <a:t> ligne). </a:t>
            </a:r>
            <a:r>
              <a:rPr lang="fr-FR" i="1" dirty="0"/>
              <a:t>Ça s’écrit 7 × 5 </a:t>
            </a:r>
            <a:r>
              <a:rPr lang="fr-FR" i="0" dirty="0"/>
              <a:t>(compléter la 4</a:t>
            </a:r>
            <a:r>
              <a:rPr lang="fr-FR" i="0" baseline="30000" dirty="0"/>
              <a:t>e</a:t>
            </a:r>
            <a:r>
              <a:rPr lang="fr-FR" i="0" dirty="0"/>
              <a:t> ligne)</a:t>
            </a:r>
            <a:r>
              <a:rPr lang="fr-FR" i="1" dirty="0"/>
              <a:t>. Maintenant, calculez combien cela fait. Si vous ne le connaissez pas encore par cœur, vous pouvez utiliser la technique de votre choix. Écrivez le résultat sur votre ardoise.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Laisser quelques secondes. Valider ou invalider d’un signe discret de la tête. Interroger un élève qui explique sa procédure.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b="1" i="0" dirty="0"/>
              <a:t>Réponse attendue </a:t>
            </a:r>
            <a:r>
              <a:rPr lang="fr-FR" i="0" dirty="0"/>
              <a:t>: 35.</a:t>
            </a:r>
            <a:endParaRPr i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Compléter les différentes lignes avec le résultat 35.</a:t>
            </a:r>
            <a:endParaRPr dirty="0"/>
          </a:p>
        </p:txBody>
      </p:sp>
      <p:sp>
        <p:nvSpPr>
          <p:cNvPr id="227" name="Google Shape;22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>
          <a:extLst>
            <a:ext uri="{FF2B5EF4-FFF2-40B4-BE49-F238E27FC236}">
              <a16:creationId xmlns:a16="http://schemas.microsoft.com/office/drawing/2014/main" id="{A9057BEF-BEA6-CE19-53F1-792503745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3:notes">
            <a:extLst>
              <a:ext uri="{FF2B5EF4-FFF2-40B4-BE49-F238E27FC236}">
                <a16:creationId xmlns:a16="http://schemas.microsoft.com/office/drawing/2014/main" id="{85368EFB-3E90-78E5-12E0-0EDC1BDA4B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p13:notes">
            <a:extLst>
              <a:ext uri="{FF2B5EF4-FFF2-40B4-BE49-F238E27FC236}">
                <a16:creationId xmlns:a16="http://schemas.microsoft.com/office/drawing/2014/main" id="{A507D2AC-8206-5BD4-BF86-7507B9B716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b="0" i="1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Maintenant, rappelez-vous que si je tourne le rectangle, il se retrouve à l’horizontale, comme ceci </a:t>
            </a:r>
            <a:r>
              <a:rPr lang="fr-FR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(le montrer au tableau)</a:t>
            </a:r>
            <a:r>
              <a:rPr lang="fr-FR" b="0" i="1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Quand on fait tourner un rectangle, les lignes deviennent les colonnes </a:t>
            </a:r>
            <a:r>
              <a:rPr lang="fr-FR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(entourer la 1</a:t>
            </a:r>
            <a:r>
              <a:rPr lang="fr-FR" b="0" i="0" u="none" strike="noStrike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</a:t>
            </a:r>
            <a:r>
              <a:rPr lang="fr-FR" b="0" i="1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ligne du rectangle de gauche et la 1</a:t>
            </a:r>
            <a:r>
              <a:rPr lang="fr-FR" b="0" i="0" u="none" strike="noStrike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</a:t>
            </a:r>
            <a:r>
              <a:rPr lang="fr-FR" b="0" i="1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colonne du rectangle de droite). </a:t>
            </a:r>
            <a:r>
              <a:rPr lang="fr-FR" b="0" i="1" u="none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C’est le même rectangle, donc le nombre total de carreaux ne change pas.</a:t>
            </a:r>
            <a:endParaRPr lang="fr-FR" dirty="0"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i="1" dirty="0"/>
              <a:t>Combien de lignes a-t-on ? → On a 5 lignes. </a:t>
            </a:r>
            <a:endParaRPr lang="fr-FR" dirty="0"/>
          </a:p>
          <a:p>
            <a:pPr marL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i="1" dirty="0"/>
              <a:t>Combien de carreaux y a-t-il par ligne ? → Il y a 7 carreaux par ligne. On a donc 5 lignes de 7 carreaux. </a:t>
            </a:r>
            <a:r>
              <a:rPr lang="fr-FR" sz="1200" i="0" dirty="0"/>
              <a:t>Compléter la 1</a:t>
            </a:r>
            <a:r>
              <a:rPr lang="fr-FR" sz="1200" i="0" baseline="30000" dirty="0"/>
              <a:t>re</a:t>
            </a:r>
            <a:r>
              <a:rPr lang="fr-FR" sz="1200" i="0" dirty="0"/>
              <a:t> ligne au tableau. Préciser qu’à gauche, on avait 7 lignes de 5 carreaux et qu’en faisant tourner le rectangle, on a 5 lignes de 7 carreaux. </a:t>
            </a:r>
            <a:endParaRPr lang="fr-FR" dirty="0"/>
          </a:p>
          <a:p>
            <a:pPr marL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i="1" dirty="0"/>
              <a:t>Maintenant, vous allez écrire et compléter les pointillés. </a:t>
            </a:r>
            <a:r>
              <a:rPr lang="fr-FR" sz="1200" i="0" dirty="0"/>
              <a:t>Laisser un temps de recherche avant d’interroger les élèves et de compléter les pointillés sous leur dictée.</a:t>
            </a:r>
            <a:endParaRPr lang="fr-FR" dirty="0"/>
          </a:p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1200" i="1" dirty="0"/>
              <a:t>On a 5 lignes de 7 carreaux donc l’addition est 7 + 7 + 7 + 7 + 7. </a:t>
            </a:r>
          </a:p>
          <a:p>
            <a:pPr marL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i="1" dirty="0"/>
              <a:t>Regardez les deux résultats écrits. Que pouvez-vous dire ? </a:t>
            </a:r>
            <a:r>
              <a:rPr lang="fr-FR" sz="1200" i="1" dirty="0"/>
              <a:t>→ 7 × 5 = 35 et 5 × 7 = 35.</a:t>
            </a:r>
            <a:r>
              <a:rPr lang="fr-FR" i="1" dirty="0"/>
              <a:t> Comme pour les termes de l’addition, </a:t>
            </a:r>
            <a:r>
              <a:rPr lang="fr-FR" b="1" i="1" dirty="0"/>
              <a:t>dans la multiplication, on peut changer l’ordre des facteurs, les nombres de chaque côté du signe, ça ne change pas le résultat. </a:t>
            </a:r>
            <a:endParaRPr lang="fr-FR"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Rappeler que l’on utilise la double flèche, qui est une aide pour comprendre le lien entre ces deux opérations</a:t>
            </a:r>
            <a:r>
              <a:rPr lang="fr-FR" i="1" dirty="0"/>
              <a:t>.</a:t>
            </a:r>
            <a:endParaRPr lang="fr-FR" b="0" dirty="0"/>
          </a:p>
        </p:txBody>
      </p:sp>
      <p:sp>
        <p:nvSpPr>
          <p:cNvPr id="227" name="Google Shape;227;p13:notes">
            <a:extLst>
              <a:ext uri="{FF2B5EF4-FFF2-40B4-BE49-F238E27FC236}">
                <a16:creationId xmlns:a16="http://schemas.microsoft.com/office/drawing/2014/main" id="{D0A4984D-12CB-0E40-9725-EDB6BB5AC1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8074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Maintenant, un rectangle va s’afficher, vous allez écrire sur votre ardoise la multiplication qui correspond, puis vous en déduirez l’autre multiplication. </a:t>
            </a:r>
            <a:endParaRPr dirty="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248" name="Google Shape;2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Laisser quelques secondes aux élèves. Valider ou invalider discrètement de la tête les réponses des élèves présentant leur ardoise. Puis, interroger un élève qui verbalise sa procédure. </a:t>
            </a:r>
            <a:r>
              <a:rPr lang="fr-FR" i="1" dirty="0"/>
              <a:t>→ Il y a 9 lignes de 4 carreaux cela fait 9 × 4. Je connais par cœur le résultat. </a:t>
            </a:r>
            <a:r>
              <a:rPr lang="fr-FR" b="1" i="1" dirty="0"/>
              <a:t>9 × 4 = 36</a:t>
            </a:r>
            <a:r>
              <a:rPr lang="fr-FR" i="0" dirty="0"/>
              <a:t>. Compléter les pointillés. </a:t>
            </a:r>
            <a:r>
              <a:rPr lang="fr-FR" i="1" dirty="0"/>
              <a:t>Dans une multiplication, on peut inverser l’ordre des nombres, ça ne change pas le résultat. Pour l’autre opération, j’imagine que le rectangle pivote, cela fera 4 lignes de 9 carreaux, donc </a:t>
            </a:r>
            <a:r>
              <a:rPr lang="fr-FR" b="1" i="1" dirty="0"/>
              <a:t>4 × 9 = 36</a:t>
            </a:r>
            <a:r>
              <a:rPr lang="fr-FR" i="1" dirty="0"/>
              <a:t>. </a:t>
            </a:r>
            <a:r>
              <a:rPr lang="fr-FR" i="0" dirty="0"/>
              <a:t>Compléter les pointillés.</a:t>
            </a:r>
            <a:endParaRPr dirty="0"/>
          </a:p>
        </p:txBody>
      </p:sp>
      <p:sp>
        <p:nvSpPr>
          <p:cNvPr id="256" name="Google Shape;25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>
          <a:extLst>
            <a:ext uri="{FF2B5EF4-FFF2-40B4-BE49-F238E27FC236}">
              <a16:creationId xmlns:a16="http://schemas.microsoft.com/office/drawing/2014/main" id="{F9E0D245-425B-DD88-E11A-87AB7A901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5:notes">
            <a:extLst>
              <a:ext uri="{FF2B5EF4-FFF2-40B4-BE49-F238E27FC236}">
                <a16:creationId xmlns:a16="http://schemas.microsoft.com/office/drawing/2014/main" id="{2330C3FC-2609-5627-EE4B-7DDF655132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5:notes">
            <a:extLst>
              <a:ext uri="{FF2B5EF4-FFF2-40B4-BE49-F238E27FC236}">
                <a16:creationId xmlns:a16="http://schemas.microsoft.com/office/drawing/2014/main" id="{8F0D498D-A086-6847-7C26-10A70A1D43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5 </a:t>
            </a:r>
            <a:r>
              <a:rPr lang="fr-FR" i="0" dirty="0">
                <a:sym typeface="Symbol" panose="05050102010706020507" pitchFamily="18" charset="2"/>
              </a:rPr>
              <a:t> 8 = 40  8  5 = 40</a:t>
            </a:r>
            <a:endParaRPr dirty="0"/>
          </a:p>
        </p:txBody>
      </p:sp>
      <p:sp>
        <p:nvSpPr>
          <p:cNvPr id="256" name="Google Shape;256;p15:notes">
            <a:extLst>
              <a:ext uri="{FF2B5EF4-FFF2-40B4-BE49-F238E27FC236}">
                <a16:creationId xmlns:a16="http://schemas.microsoft.com/office/drawing/2014/main" id="{6B7B41C8-F6BA-E269-22E9-E8064DC29E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94973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5" name="Google Shape;26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Vous allez maintenant écrire la multiplication qui correspond à l’addition qui va s’afficher, et ensuite calculer le résultat. </a:t>
            </a:r>
            <a:endParaRPr dirty="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i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3" name="Google Shape;273;p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Quelle multiplication correspond à 7 + 7 + 7 + 7 + 7 + 7 ?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Laisser un temps </a:t>
            </a:r>
            <a:r>
              <a:rPr lang="fr-FR" i="0" strike="noStrike" dirty="0"/>
              <a:t>de recherche individuelle. </a:t>
            </a:r>
            <a:r>
              <a:rPr lang="fr-FR" i="0" dirty="0"/>
              <a:t>Valider ou invalider discrètement de la tête les réponses des élèves présentant leur ardoise. Puis, interroger un élève qui explique sa réponse. </a:t>
            </a:r>
            <a:r>
              <a:rPr lang="fr-FR" i="1" dirty="0"/>
              <a:t>→ Il y a 6 fois le nombre 7, donc c’est 6 × 7.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Combien cela fait-il ? 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Laisser un temps </a:t>
            </a:r>
            <a:r>
              <a:rPr lang="fr-FR" i="0" strike="noStrike" dirty="0"/>
              <a:t>de recherche puis </a:t>
            </a:r>
            <a:r>
              <a:rPr lang="fr-FR" i="0" dirty="0"/>
              <a:t>interroger un élève. </a:t>
            </a:r>
            <a:r>
              <a:rPr lang="fr-FR" i="1" dirty="0"/>
              <a:t>→ </a:t>
            </a:r>
            <a:r>
              <a:rPr lang="fr-FR" i="0" dirty="0"/>
              <a:t>Ç</a:t>
            </a:r>
            <a:r>
              <a:rPr lang="fr-FR" i="1" dirty="0"/>
              <a:t>a fait 42.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Faire verbaliser par l’élève sa procédure pour trouver le résultat. Ne pas hésiter à entourer les nombres pour un calcul à étapes comme deux fois 3 × 7, le double de 21. On peut aussi passer par la commutativité de la multiplication : on connait déjà </a:t>
            </a:r>
            <a:r>
              <a:rPr lang="fr-FR" b="1" i="0" dirty="0"/>
              <a:t>6 × 7 = 42</a:t>
            </a:r>
            <a:r>
              <a:rPr lang="fr-FR" i="0" dirty="0"/>
              <a:t>.</a:t>
            </a:r>
            <a:endParaRPr i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5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b="1" i="0" dirty="0">
                <a:latin typeface="Arial"/>
                <a:ea typeface="Arial"/>
                <a:cs typeface="Arial"/>
                <a:sym typeface="Arial"/>
              </a:rPr>
              <a:t>Réponse attendue </a:t>
            </a:r>
            <a:r>
              <a:rPr lang="fr-FR" i="0" dirty="0">
                <a:latin typeface="Arial"/>
                <a:ea typeface="Arial"/>
                <a:cs typeface="Arial"/>
                <a:sym typeface="Arial"/>
              </a:rPr>
              <a:t>: 3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9 = 27</a:t>
            </a:r>
            <a:endParaRPr i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75A48FA7-D54D-2328-9481-4F22F1A36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>
            <a:extLst>
              <a:ext uri="{FF2B5EF4-FFF2-40B4-BE49-F238E27FC236}">
                <a16:creationId xmlns:a16="http://schemas.microsoft.com/office/drawing/2014/main" id="{E6C07B66-6521-64BB-DA57-805002A1C8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2:notes">
            <a:extLst>
              <a:ext uri="{FF2B5EF4-FFF2-40B4-BE49-F238E27FC236}">
                <a16:creationId xmlns:a16="http://schemas.microsoft.com/office/drawing/2014/main" id="{49F7D04F-4D93-C32F-AFAC-9A924888CF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Souvenez-vous, lors de la séance précédente nous avons vu qu’il ne restait pas beaucoup de résultats à se remémorer pour connaitre les tables de multiplications jusqu’à 10.</a:t>
            </a:r>
            <a:endParaRPr dirty="0"/>
          </a:p>
        </p:txBody>
      </p:sp>
      <p:sp>
        <p:nvSpPr>
          <p:cNvPr id="104" name="Google Shape;104;p2:notes">
            <a:extLst>
              <a:ext uri="{FF2B5EF4-FFF2-40B4-BE49-F238E27FC236}">
                <a16:creationId xmlns:a16="http://schemas.microsoft.com/office/drawing/2014/main" id="{A1E3E6FB-6812-4555-D464-8F715F672CB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5290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>
          <a:extLst>
            <a:ext uri="{FF2B5EF4-FFF2-40B4-BE49-F238E27FC236}">
              <a16:creationId xmlns:a16="http://schemas.microsoft.com/office/drawing/2014/main" id="{D4B6F1E2-E9D7-0274-D63C-9F56DC8C3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7:notes">
            <a:extLst>
              <a:ext uri="{FF2B5EF4-FFF2-40B4-BE49-F238E27FC236}">
                <a16:creationId xmlns:a16="http://schemas.microsoft.com/office/drawing/2014/main" id="{21409A2C-AFD1-F420-5AB4-1251984134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p57:notes">
            <a:extLst>
              <a:ext uri="{FF2B5EF4-FFF2-40B4-BE49-F238E27FC236}">
                <a16:creationId xmlns:a16="http://schemas.microsoft.com/office/drawing/2014/main" id="{B18F59F2-AF3C-3DDC-52A2-E19FE6BD9B4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b="1" i="0" dirty="0">
                <a:latin typeface="Arial"/>
                <a:ea typeface="Arial"/>
                <a:cs typeface="Arial"/>
                <a:sym typeface="Arial"/>
              </a:rPr>
              <a:t>Réponse attendue </a:t>
            </a:r>
            <a:r>
              <a:rPr lang="fr-FR" b="0" i="0" dirty="0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fr-FR" i="0" dirty="0">
                <a:latin typeface="Arial"/>
                <a:ea typeface="Arial"/>
                <a:cs typeface="Arial"/>
                <a:sym typeface="Arial"/>
              </a:rPr>
              <a:t> 5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8 = 40</a:t>
            </a:r>
            <a:endParaRPr i="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57:notes">
            <a:extLst>
              <a:ext uri="{FF2B5EF4-FFF2-40B4-BE49-F238E27FC236}">
                <a16:creationId xmlns:a16="http://schemas.microsoft.com/office/drawing/2014/main" id="{9B896A61-B0D3-B620-23E6-4F03B8F2AB5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32678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9" name="Google Shape;28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Nous allons maintenant construire la table de multiplication de 7.</a:t>
            </a:r>
            <a:endParaRPr dirty="0"/>
          </a:p>
        </p:txBody>
      </p:sp>
      <p:sp>
        <p:nvSpPr>
          <p:cNvPr id="290" name="Google Shape;29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D’abord, nous allons compléter ce que nous avons déjà appris. Quels résultats avons revus jusqu’ici ?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Interroger différents élèves et compléter les pointillés de 0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7</a:t>
            </a:r>
            <a:r>
              <a:rPr lang="fr-FR" i="0" dirty="0"/>
              <a:t> jusqu’à 6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7 ainsi que 10 × 7.</a:t>
            </a:r>
            <a:endParaRPr dirty="0"/>
          </a:p>
        </p:txBody>
      </p:sp>
      <p:sp>
        <p:nvSpPr>
          <p:cNvPr id="298" name="Google Shape;298;p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Tout ce qui est grisé, vous le connaissez. Vous voyez qu’il n’y a plus que 3 résultats à compléter, nous l’avons revu avec le tableau de multiplication. C’est ce qu’il reste à se remémorer pour connaitre toute la table de 7.</a:t>
            </a:r>
            <a:endParaRPr dirty="0"/>
          </a:p>
        </p:txBody>
      </p:sp>
      <p:sp>
        <p:nvSpPr>
          <p:cNvPr id="309" name="Google Shape;309;p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Écrivez maintenant sur vos ardoises combien font 7 × 7.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strike="noStrike" dirty="0"/>
              <a:t>Appuyez-vous régulièrement </a:t>
            </a:r>
            <a:r>
              <a:rPr lang="fr-FR" i="0" dirty="0"/>
              <a:t>sur la distributivité pour formuler le calcul. </a:t>
            </a:r>
            <a:endParaRPr dirty="0"/>
          </a:p>
          <a:p>
            <a:pPr marL="0"/>
            <a:r>
              <a:rPr lang="fr-FR" i="1" dirty="0"/>
              <a:t>Ici, 7 × 7, c’est 1 fois 7 de plus que 6 × 7, donc c’est 42 + 7 = 49. C’est un moyen facile pour retrouver le résultat d’une multiplication. </a:t>
            </a:r>
            <a:endParaRPr dirty="0"/>
          </a:p>
        </p:txBody>
      </p:sp>
      <p:sp>
        <p:nvSpPr>
          <p:cNvPr id="320" name="Google Shape;320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0" name="Google Shape;330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Même démarche.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Combien font 8 × 7 ? → 56.</a:t>
            </a:r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Par rapport au résultat précédent on ajoute encore une fois 7. 49 + 7 = 56 donc 8 </a:t>
            </a: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7 = 56.</a:t>
            </a:r>
            <a:endParaRPr i="1" dirty="0"/>
          </a:p>
        </p:txBody>
      </p:sp>
      <p:sp>
        <p:nvSpPr>
          <p:cNvPr id="331" name="Google Shape;331;p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1" name="Google Shape;341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Combien font 9 × 7 ? →  63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Même démarche.</a:t>
            </a:r>
            <a:b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fr-FR" sz="1200" b="0" i="1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Je connais par cœur 10 × 7 = 70. 9 × 7 c’est une fois 7 de moins. 70 – 7 = 63 donc 9 ×78 = 63. ​</a:t>
            </a:r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i="1" dirty="0"/>
          </a:p>
        </p:txBody>
      </p:sp>
      <p:sp>
        <p:nvSpPr>
          <p:cNvPr id="342" name="Google Shape;342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Nous allons maintenant construire la table de multiplication de 8.</a:t>
            </a:r>
            <a:endParaRPr dirty="0"/>
          </a:p>
        </p:txBody>
      </p:sp>
      <p:sp>
        <p:nvSpPr>
          <p:cNvPr id="285" name="Google Shape;28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D’abord, nous allons compléter ce que nous avons déjà appris. Quels résultats avons-nous revus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Interroger différents élèves et compléter les pointillés de 0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8</a:t>
            </a:r>
            <a:r>
              <a:rPr lang="fr-FR" i="0" dirty="0"/>
              <a:t> jusqu’à 7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8 ainsi que 10 × 8.</a:t>
            </a:r>
            <a:endParaRPr dirty="0"/>
          </a:p>
        </p:txBody>
      </p:sp>
      <p:sp>
        <p:nvSpPr>
          <p:cNvPr id="293" name="Google Shape;293;p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Tout ce qui est en gris, vous le connaissez déjà. 7 </a:t>
            </a:r>
            <a:r>
              <a:rPr lang="fr-FR" i="1" dirty="0">
                <a:sym typeface="Symbol" panose="05050102010706020507" pitchFamily="18" charset="2"/>
              </a:rPr>
              <a:t> 8 = 56 est en gris plus clair car on vient juste de le revoir mais il reste peut-être à mémoriser. </a:t>
            </a:r>
            <a:r>
              <a:rPr lang="fr-FR" i="1" dirty="0"/>
              <a:t>Vous voyez qu’il n’y a plus que 2 résultats à compléter. C’est ce qu’il reste à se remémorer pour connaitre toute la table de 8.</a:t>
            </a:r>
            <a:endParaRPr dirty="0"/>
          </a:p>
        </p:txBody>
      </p:sp>
      <p:sp>
        <p:nvSpPr>
          <p:cNvPr id="304" name="Google Shape;304;p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7025F980-997F-BB97-E147-3E59D80FB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>
            <a:extLst>
              <a:ext uri="{FF2B5EF4-FFF2-40B4-BE49-F238E27FC236}">
                <a16:creationId xmlns:a16="http://schemas.microsoft.com/office/drawing/2014/main" id="{88222F1B-D151-44D3-DB69-1197B55F75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2:notes">
            <a:extLst>
              <a:ext uri="{FF2B5EF4-FFF2-40B4-BE49-F238E27FC236}">
                <a16:creationId xmlns:a16="http://schemas.microsoft.com/office/drawing/2014/main" id="{CD97EC2D-87C1-4761-E0C6-2D16169623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D’abord, nous allons réviser les tables de multiplication déjà apprises. Vous allez écrire rapidement les résultats de ces calculs que vous devez connaitre par cœur.</a:t>
            </a:r>
            <a:endParaRPr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Cette partie doit être assez rythmée (environ 5 secondes par item).</a:t>
            </a:r>
            <a:endParaRPr dirty="0"/>
          </a:p>
        </p:txBody>
      </p:sp>
      <p:sp>
        <p:nvSpPr>
          <p:cNvPr id="104" name="Google Shape;104;p2:notes">
            <a:extLst>
              <a:ext uri="{FF2B5EF4-FFF2-40B4-BE49-F238E27FC236}">
                <a16:creationId xmlns:a16="http://schemas.microsoft.com/office/drawing/2014/main" id="{76BA9FD0-CEB7-3F65-9E95-177CA90687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9772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Écrivez maintenant sur vos ardoises combien font 8 × 8.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strike="noStrike" dirty="0"/>
              <a:t>Appuyez-vous </a:t>
            </a:r>
            <a:r>
              <a:rPr lang="fr-FR" i="0" dirty="0"/>
              <a:t>sur la distributivité pour formuler le calcul. </a:t>
            </a:r>
            <a:endParaRPr dirty="0"/>
          </a:p>
          <a:p>
            <a:pPr marL="0"/>
            <a:r>
              <a:rPr lang="fr-FR" i="1" dirty="0"/>
              <a:t>Ici, 8 × 8, c’est 1 fois 8 de plus que 7 × 8, donc c’est 56 + 8 = 64. C’est un moyen facile pour retrouver le résultat d’une multiplication.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 × 8 c’est aussi le double de 4 × 8 donc le double de 32.</a:t>
            </a:r>
            <a:endParaRPr dirty="0"/>
          </a:p>
        </p:txBody>
      </p:sp>
      <p:sp>
        <p:nvSpPr>
          <p:cNvPr id="315" name="Google Shape;315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Même démarche.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Réponse attendue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 × 8 = 72. </a:t>
            </a:r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Symbol" panose="05050102010706020507" pitchFamily="18" charset="2"/>
              </a:rPr>
              <a:t>Je connais par cœur 10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8 = 80. 9 × 8 c’est une fois 8 de moins. 80 – 8 = 72 donc 9 × 8 = 72. </a:t>
            </a:r>
          </a:p>
        </p:txBody>
      </p:sp>
      <p:sp>
        <p:nvSpPr>
          <p:cNvPr id="326" name="Google Shape;32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Nous allons maintenant construire la table de multiplication de 9.</a:t>
            </a:r>
            <a:endParaRPr dirty="0"/>
          </a:p>
        </p:txBody>
      </p:sp>
      <p:sp>
        <p:nvSpPr>
          <p:cNvPr id="272" name="Google Shape;27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D’abord, nous allons compléter ce que nous avons déjà appris. Quels résultats avons-nous revus ?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Interroger différents élèves et compléter les pointillés de 0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9</a:t>
            </a:r>
            <a:r>
              <a:rPr lang="fr-FR" i="0" dirty="0"/>
              <a:t> jusqu’à 8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9 ainsi que 10 × 9.</a:t>
            </a:r>
            <a:endParaRPr dirty="0"/>
          </a:p>
        </p:txBody>
      </p:sp>
      <p:sp>
        <p:nvSpPr>
          <p:cNvPr id="280" name="Google Shape;280;p6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Tout ce qui est en gris, vous le connaissez. En gris clair, 7 </a:t>
            </a:r>
            <a:r>
              <a:rPr lang="fr-FR" i="1" dirty="0">
                <a:sym typeface="Symbol" panose="05050102010706020507" pitchFamily="18" charset="2"/>
              </a:rPr>
              <a:t> 9 et 8  9 que nous venons de revoir. </a:t>
            </a:r>
            <a:r>
              <a:rPr lang="fr-FR" i="1" dirty="0"/>
              <a:t>Vous voyez qu’il n’y a plus qu’un résultat à compléter ! C’est ce qu’il reste à apprendre pour connaitre toute la table de 9.</a:t>
            </a:r>
            <a:endParaRPr dirty="0"/>
          </a:p>
        </p:txBody>
      </p:sp>
      <p:sp>
        <p:nvSpPr>
          <p:cNvPr id="291" name="Google Shape;291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Écrivez maintenant sur vos ardoises combien font 9 × 9.</a:t>
            </a:r>
            <a:endParaRPr dirty="0"/>
          </a:p>
          <a:p>
            <a:pPr marL="0"/>
            <a:r>
              <a:rPr lang="fr-FR" i="1" dirty="0"/>
              <a:t>Ici, 9 × 9, c’est 1 fois 9 de plus que 8 × 9, donc c’est 72 + 9 = 81. C’est un moyen facile pour retrouver le résultat d’une multiplication.</a:t>
            </a:r>
          </a:p>
          <a:p>
            <a:pPr marL="0"/>
            <a:r>
              <a:rPr lang="fr-FR" i="1" dirty="0"/>
              <a:t>C’est aussi 1 fois 9 de moins que 10 </a:t>
            </a: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9 = 90, donc c’est 90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</a:t>
            </a: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 = 81.</a:t>
            </a:r>
            <a:endParaRPr dirty="0"/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0" dirty="0"/>
              <a:t>Faire relire plusieurs fois collectivement la table de 9 dans l’ordre puis dans le désordre en désignant un calcul à la fois.</a:t>
            </a:r>
            <a:endParaRPr dirty="0"/>
          </a:p>
        </p:txBody>
      </p:sp>
      <p:sp>
        <p:nvSpPr>
          <p:cNvPr id="302" name="Google Shape;302;p6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3954E7C2-0340-EB97-61BD-B9BBF88C8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>
            <a:extLst>
              <a:ext uri="{FF2B5EF4-FFF2-40B4-BE49-F238E27FC236}">
                <a16:creationId xmlns:a16="http://schemas.microsoft.com/office/drawing/2014/main" id="{56280D01-A7A0-7E27-6EFE-AA513AE51E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>
            <a:extLst>
              <a:ext uri="{FF2B5EF4-FFF2-40B4-BE49-F238E27FC236}">
                <a16:creationId xmlns:a16="http://schemas.microsoft.com/office/drawing/2014/main" id="{3B218AE3-3655-B689-0D28-ED9489B36F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i="1" dirty="0"/>
              <a:t>Vous allez maintenant écrire et compléter sur votre ardoise les égalités sur les tables de multiplication de 7, de 8 et de 9 qui vont s’afficher.</a:t>
            </a:r>
            <a:endParaRPr lang="fr-FR" dirty="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302" name="Google Shape;302;p63:notes">
            <a:extLst>
              <a:ext uri="{FF2B5EF4-FFF2-40B4-BE49-F238E27FC236}">
                <a16:creationId xmlns:a16="http://schemas.microsoft.com/office/drawing/2014/main" id="{4C6933B1-E2C6-119D-B9D6-830F38364C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6015990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F8008DF4-EF84-46B8-0CDE-A37B0D09A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>
            <a:extLst>
              <a:ext uri="{FF2B5EF4-FFF2-40B4-BE49-F238E27FC236}">
                <a16:creationId xmlns:a16="http://schemas.microsoft.com/office/drawing/2014/main" id="{3FD20EC8-D1D9-C4CB-1060-1DFA9E0B4B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>
            <a:extLst>
              <a:ext uri="{FF2B5EF4-FFF2-40B4-BE49-F238E27FC236}">
                <a16:creationId xmlns:a16="http://schemas.microsoft.com/office/drawing/2014/main" id="{8B90A588-A100-31BA-F63C-983BB31A34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Écrivez maintenant sur vos ardoises combien font 4 × 9.</a:t>
            </a:r>
          </a:p>
          <a:p>
            <a: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Je sais que 9 × 4 = 36 donc </a:t>
            </a: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4 </a:t>
            </a: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× 9 = 36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i="0" dirty="0"/>
          </a:p>
        </p:txBody>
      </p:sp>
      <p:sp>
        <p:nvSpPr>
          <p:cNvPr id="302" name="Google Shape;302;p63:notes">
            <a:extLst>
              <a:ext uri="{FF2B5EF4-FFF2-40B4-BE49-F238E27FC236}">
                <a16:creationId xmlns:a16="http://schemas.microsoft.com/office/drawing/2014/main" id="{D92687C6-AC3D-456C-D4FF-BFEC198B30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47550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5A60550B-B918-AE7E-21B4-BA1A457AB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>
            <a:extLst>
              <a:ext uri="{FF2B5EF4-FFF2-40B4-BE49-F238E27FC236}">
                <a16:creationId xmlns:a16="http://schemas.microsoft.com/office/drawing/2014/main" id="{DEEBF16A-BA18-972E-533B-86A1D5A2BC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>
            <a:extLst>
              <a:ext uri="{FF2B5EF4-FFF2-40B4-BE49-F238E27FC236}">
                <a16:creationId xmlns:a16="http://schemas.microsoft.com/office/drawing/2014/main" id="{BFB1D30D-8589-B8D6-CBB0-22BD89D368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Réponse attendue :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× 8 = 56.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Je connais par cœur 6 × 8 = 48. 7 × 8 c’est 1 fois 8 de plus donc 48 + 8 = 56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i="0" dirty="0"/>
          </a:p>
        </p:txBody>
      </p:sp>
      <p:sp>
        <p:nvSpPr>
          <p:cNvPr id="302" name="Google Shape;302;p63:notes">
            <a:extLst>
              <a:ext uri="{FF2B5EF4-FFF2-40B4-BE49-F238E27FC236}">
                <a16:creationId xmlns:a16="http://schemas.microsoft.com/office/drawing/2014/main" id="{6EB6D77B-F2B1-FA6D-EE1B-D9D072347A4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43712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2CACB332-1FF1-6F14-C85B-6C41BB391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>
            <a:extLst>
              <a:ext uri="{FF2B5EF4-FFF2-40B4-BE49-F238E27FC236}">
                <a16:creationId xmlns:a16="http://schemas.microsoft.com/office/drawing/2014/main" id="{00EC1B05-0743-37B4-B673-4B9D8FA033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>
            <a:extLst>
              <a:ext uri="{FF2B5EF4-FFF2-40B4-BE49-F238E27FC236}">
                <a16:creationId xmlns:a16="http://schemas.microsoft.com/office/drawing/2014/main" id="{B7C5EACD-4AD9-AFD2-5140-2123E53DDF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Réponse attendue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:</a:t>
            </a: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× 7 = 49.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→ Je connais par cœur 7 × 6 = 42. 7 × 7 c’est 1 fois 7 de plus donc 42 + 7 = 49.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i="0" dirty="0"/>
          </a:p>
        </p:txBody>
      </p:sp>
      <p:sp>
        <p:nvSpPr>
          <p:cNvPr id="302" name="Google Shape;302;p63:notes">
            <a:extLst>
              <a:ext uri="{FF2B5EF4-FFF2-40B4-BE49-F238E27FC236}">
                <a16:creationId xmlns:a16="http://schemas.microsoft.com/office/drawing/2014/main" id="{71250C95-B0AD-F3CA-EF86-622ECBB79FF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39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0528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</a:t>
            </a:r>
            <a:r>
              <a:rPr lang="fr-FR" b="1" dirty="0"/>
              <a:t> </a:t>
            </a:r>
            <a:r>
              <a:rPr lang="fr-FR" dirty="0"/>
              <a:t>7 </a:t>
            </a:r>
            <a:r>
              <a:rPr lang="fr-FR" dirty="0">
                <a:sym typeface="Symbol" panose="05050102010706020507" pitchFamily="18" charset="2"/>
              </a:rPr>
              <a:t> 2 = 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dirty="0">
                <a:sym typeface="Symbol" panose="05050102010706020507" pitchFamily="18" charset="2"/>
              </a:rPr>
              <a:t>Encourager les élèves n’ayant pas réussi à écrire plusieurs fois l’égalité sur leur ardoise afin de mémoriser le calcul.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19" name="Google Shape;11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59D639D5-A18F-DBB6-6940-DEFAC30511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3:notes">
            <a:extLst>
              <a:ext uri="{FF2B5EF4-FFF2-40B4-BE49-F238E27FC236}">
                <a16:creationId xmlns:a16="http://schemas.microsoft.com/office/drawing/2014/main" id="{59FDF116-E102-CAF1-FB0D-163AA8434B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63:notes">
            <a:extLst>
              <a:ext uri="{FF2B5EF4-FFF2-40B4-BE49-F238E27FC236}">
                <a16:creationId xmlns:a16="http://schemas.microsoft.com/office/drawing/2014/main" id="{06DB5458-76DA-D7F1-8B8F-04EB7B1CBC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1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Réponse attendue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cs typeface="Arial"/>
                <a:sym typeface="Arial"/>
              </a:rPr>
              <a:t>: </a:t>
            </a:r>
            <a:r>
              <a:rPr lang="fr-FR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 × 8 = 64.</a:t>
            </a:r>
          </a:p>
        </p:txBody>
      </p:sp>
      <p:sp>
        <p:nvSpPr>
          <p:cNvPr id="302" name="Google Shape;302;p63:notes">
            <a:extLst>
              <a:ext uri="{FF2B5EF4-FFF2-40B4-BE49-F238E27FC236}">
                <a16:creationId xmlns:a16="http://schemas.microsoft.com/office/drawing/2014/main" id="{41E7DAAD-259B-79D1-762F-C426BD531B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19335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2" name="Google Shape;352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dirty="0"/>
              <a:t>C’est le premier exercice de fluence avec des multiplications à trous. Les élèves doivent être capables en fin d’année de compléter 12 calculs de ce type en 1 minute.</a:t>
            </a:r>
            <a:endParaRPr dirty="0"/>
          </a:p>
        </p:txBody>
      </p:sp>
      <p:sp>
        <p:nvSpPr>
          <p:cNvPr id="358" name="Google Shape;35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4" name="Google Shape;36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0" name="Google Shape;370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6" name="Google Shape;376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" name="Google Shape;382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3" name="Google Shape;383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9f8757b284_0_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0" name="Google Shape;390;g29f8757b284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6" name="Google Shape;39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dirty="0"/>
              <a:t>Même démarche.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1" dirty="0"/>
              <a:t>Réponse attendue : </a:t>
            </a:r>
            <a:r>
              <a:rPr lang="fr-FR" dirty="0"/>
              <a:t>9 </a:t>
            </a:r>
            <a:r>
              <a:rPr lang="fr-FR" dirty="0">
                <a:sym typeface="Symbol" panose="05050102010706020507" pitchFamily="18" charset="2"/>
              </a:rPr>
              <a:t> 6 = 54.</a:t>
            </a:r>
            <a:endParaRPr dirty="0"/>
          </a:p>
        </p:txBody>
      </p:sp>
      <p:sp>
        <p:nvSpPr>
          <p:cNvPr id="111" name="Google Shape;11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</a:t>
            </a:r>
            <a:r>
              <a:rPr lang="fr-FR" b="1" dirty="0"/>
              <a:t> </a:t>
            </a:r>
            <a:r>
              <a:rPr lang="fr-FR" dirty="0"/>
              <a:t>4 </a:t>
            </a:r>
            <a:r>
              <a:rPr lang="fr-FR" dirty="0">
                <a:sym typeface="Symbol" panose="05050102010706020507" pitchFamily="18" charset="2"/>
              </a:rPr>
              <a:t> 10 = 40.</a:t>
            </a:r>
            <a:endParaRPr dirty="0"/>
          </a:p>
        </p:txBody>
      </p:sp>
      <p:sp>
        <p:nvSpPr>
          <p:cNvPr id="127" name="Google Shape;127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 </a:t>
            </a:r>
            <a:r>
              <a:rPr lang="fr-FR" dirty="0"/>
              <a:t>5 </a:t>
            </a:r>
            <a:r>
              <a:rPr lang="fr-FR" dirty="0">
                <a:sym typeface="Symbol" panose="05050102010706020507" pitchFamily="18" charset="2"/>
              </a:rPr>
              <a:t> 3 = 15.</a:t>
            </a:r>
            <a:endParaRPr lang="fr-FR" dirty="0"/>
          </a:p>
        </p:txBody>
      </p:sp>
      <p:sp>
        <p:nvSpPr>
          <p:cNvPr id="135" name="Google Shape;135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</a:t>
            </a:r>
            <a:r>
              <a:rPr lang="fr-FR" b="1" dirty="0"/>
              <a:t> </a:t>
            </a:r>
            <a:r>
              <a:rPr lang="fr-FR" dirty="0"/>
              <a:t>4 </a:t>
            </a:r>
            <a:r>
              <a:rPr lang="fr-FR" dirty="0">
                <a:sym typeface="Symbol" panose="05050102010706020507" pitchFamily="18" charset="2"/>
              </a:rPr>
              <a:t> 8 = 32.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43" name="Google Shape;143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b="1" dirty="0"/>
              <a:t>Réponse attendue </a:t>
            </a:r>
            <a:r>
              <a:rPr lang="fr-FR" b="0" dirty="0"/>
              <a:t>:</a:t>
            </a:r>
            <a:r>
              <a:rPr lang="fr-FR" b="1" dirty="0"/>
              <a:t> </a:t>
            </a:r>
            <a:r>
              <a:rPr lang="fr-FR" dirty="0"/>
              <a:t>6 </a:t>
            </a:r>
            <a:r>
              <a:rPr lang="fr-FR" dirty="0">
                <a:sym typeface="Symbol" panose="05050102010706020507" pitchFamily="18" charset="2"/>
              </a:rPr>
              <a:t> 7 = 42.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dirty="0">
                <a:sym typeface="Symbol" panose="05050102010706020507" pitchFamily="18" charset="2"/>
              </a:rPr>
              <a:t>Ici, les élèves peuvent retrouver le résultat par la propriété de commutativité puisque 7  6 a été revu lors de séances précédentes.</a:t>
            </a:r>
            <a:endParaRPr lang="fr-FR" dirty="0"/>
          </a:p>
        </p:txBody>
      </p:sp>
      <p:sp>
        <p:nvSpPr>
          <p:cNvPr id="152" name="Google Shape;152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EBFC995-DB1F-74AA-0B20-22C7D12F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3. Les tables d’addition jusqu’à 10</a:t>
            </a:r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92440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435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 preserve="1">
  <p:cSld name="1_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fr-FR"/>
              <a:t>Calcule.</a:t>
            </a:r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5BA86F-BE0D-CB8E-B504-102F1957DF7F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7840" y="1734532"/>
            <a:ext cx="2131447" cy="1660601"/>
          </a:xfrm>
          <a:prstGeom prst="rect">
            <a:avLst/>
          </a:prstGeom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EA09C-7D38-4036-984C-0DAC19512D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88" y="4580462"/>
            <a:ext cx="1897549" cy="97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243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074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8"/>
          <p:cNvSpPr txBox="1">
            <a:spLocks noGrp="1"/>
          </p:cNvSpPr>
          <p:nvPr>
            <p:ph type="title"/>
          </p:nvPr>
        </p:nvSpPr>
        <p:spPr>
          <a:xfrm>
            <a:off x="72467" y="0"/>
            <a:ext cx="6310225" cy="476673"/>
          </a:xfrm>
          <a:prstGeom prst="rect">
            <a:avLst/>
          </a:prstGeom>
          <a:solidFill>
            <a:srgbClr val="EC527E"/>
          </a:solidFill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8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38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" name="Google Shape;43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5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45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4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46"/>
          <p:cNvSpPr txBox="1">
            <a:spLocks noGrp="1"/>
          </p:cNvSpPr>
          <p:nvPr>
            <p:ph type="title"/>
          </p:nvPr>
        </p:nvSpPr>
        <p:spPr>
          <a:xfrm>
            <a:off x="57149" y="0"/>
            <a:ext cx="6162581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5" name="Google Shape;55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userDrawn="1">
  <p:cSld name="Vid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 w="127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FFD3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 w="12700" cap="flat" cmpd="sng">
            <a:solidFill>
              <a:srgbClr val="FF99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53"/>
          <p:cNvSpPr txBox="1">
            <a:spLocks noGrp="1"/>
          </p:cNvSpPr>
          <p:nvPr>
            <p:ph type="title"/>
          </p:nvPr>
        </p:nvSpPr>
        <p:spPr>
          <a:xfrm>
            <a:off x="0" y="0"/>
            <a:ext cx="6192570" cy="476673"/>
          </a:xfrm>
          <a:prstGeom prst="rect">
            <a:avLst/>
          </a:prstGeom>
          <a:noFill/>
          <a:ln w="9525" cap="flat" cmpd="sng">
            <a:solidFill>
              <a:srgbClr val="FF9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7" name="Google Shape;77;p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5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99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42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89" name="Google Shape;89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50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4113032" cy="476673"/>
          </a:xfrm>
          <a:prstGeom prst="rect">
            <a:avLst/>
          </a:prstGeom>
          <a:solidFill>
            <a:srgbClr val="61C4D1"/>
          </a:solidFill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50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50"/>
          <p:cNvSpPr/>
          <p:nvPr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52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52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5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5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4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82237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dirty="0"/>
              <a:t>47. MULTIPLICATION : </a:t>
            </a:r>
            <a:r>
              <a:rPr lang="fr-FR" b="0" dirty="0"/>
              <a:t>​</a:t>
            </a:r>
            <a:br>
              <a:rPr lang="fr-FR" b="0" dirty="0"/>
            </a:br>
            <a:r>
              <a:rPr lang="fr-FR" dirty="0"/>
              <a:t>connaitre les tables de 7, de 8 et de 9</a:t>
            </a:r>
            <a:r>
              <a:rPr lang="fr-FR" b="0" dirty="0"/>
              <a:t>​</a:t>
            </a:r>
            <a:endParaRPr lang="fr-F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5B7BEF0-D0DF-F580-BAE4-0C707888A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1FCE078-DE50-242C-50DC-D03299495D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>
          <a:extLst>
            <a:ext uri="{FF2B5EF4-FFF2-40B4-BE49-F238E27FC236}">
              <a16:creationId xmlns:a16="http://schemas.microsoft.com/office/drawing/2014/main" id="{6A93EC05-A766-187B-CCED-42441B14E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AE66B84-D4DC-80DD-B2FA-B1041081F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A717F0-1A36-2687-AC61-61B51DD45C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90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AFE1C35-8EC8-15F4-83E9-39919ECDB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B0E357-63AE-995A-A007-993295F30A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>
          <a:extLst>
            <a:ext uri="{FF2B5EF4-FFF2-40B4-BE49-F238E27FC236}">
              <a16:creationId xmlns:a16="http://schemas.microsoft.com/office/drawing/2014/main" id="{E41D9B01-44FA-86D8-F797-AC5C52C47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272B8CC-C118-00A5-0A42-2E6100DF4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E5DFF71-B0D1-7FF2-FFAE-694ECB9618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26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D7DED73-06AB-0C68-2FC7-3196B3E1A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C7B202B-89C7-E046-904B-038C556D3F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0B354B4-6810-1D3B-5563-90CFE2AB7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6D61CC-5462-D529-C735-397E667252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>
          <a:extLst>
            <a:ext uri="{FF2B5EF4-FFF2-40B4-BE49-F238E27FC236}">
              <a16:creationId xmlns:a16="http://schemas.microsoft.com/office/drawing/2014/main" id="{37E58AE1-C57F-724A-C387-4D4A2CF17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9FE219F-A600-D585-488F-28D7AF987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16E7E0-39DF-CDD8-B2ED-84D6EABB35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70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522996B-A597-7945-EC41-040968178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6C2FE76-A762-591F-F65A-63DA2F617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6D291F3-803D-D586-D372-71364767E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33C85B-6EB6-7FE9-B29A-4FB44FDA39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EBE2E01-A01C-DC20-C85A-8DA9427C1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EE1DA5-E4B9-5022-EA03-96D43220C78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DBFAFC9E-120B-0A1E-DF55-67BCE3E4C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D534B2D-5727-FFCC-B1A0-9C3E59CEE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621C60E-57DF-9EE2-64E3-6A8C082FE1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52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>
          <a:extLst>
            <a:ext uri="{FF2B5EF4-FFF2-40B4-BE49-F238E27FC236}">
              <a16:creationId xmlns:a16="http://schemas.microsoft.com/office/drawing/2014/main" id="{F87208BB-D545-1D12-8A12-C93EC839F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EE9D776-4132-F0DD-3A22-D3D6BA21D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9D3746B-87FF-6DB9-1FAD-E0B9116680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53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C24C6A-0B0D-28A9-AEDD-266D02760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72200DB-1423-8B55-46C7-6D0C59C843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EED97B2-5A1B-0CFD-307A-0C6724F3CB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9EC30FF-BE82-18BA-C8DF-666F34444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14C2E50-EB93-A960-E1B8-6DC99AAB0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6843D50-D2B0-2C2D-5243-84A89B156BB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F94D7C6-CCFC-4A89-71A4-F0E78DAAA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95C243-CB75-0108-6B4B-BD4615F37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37A6478-7183-498E-2927-72473010EC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4E073EC-8BF5-4519-C610-A13D00E70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2DC5859-B89B-6BBF-9F10-762BBEDA36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CFEBCD4-FB2F-CD31-3212-F42BF06192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39EF373-AC8C-F70C-B70D-EC623C426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E706B41-33F7-F58A-DB36-C33C288E8A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8D4A98F-703D-DD23-36AE-48CC2C80EA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9546DE6-0460-1ADB-C846-182F28FEF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C73735A-A28C-DD19-620B-4B4EB2BDB9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A8A3DEC-F252-5CA2-6674-82E204B1E8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C96BB69-7F21-A93E-CF2E-73190D3E6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37C7636-5CB9-6C5D-9804-532E6BEDE0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A4D6D92-DBB5-9F8E-1ED0-464B01B4CC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FFC670D-7EE4-9890-940A-2F1C68A8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AB8E3F-A73F-74C2-E645-CD947655DD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6D2D6C-6514-03BF-A543-13C0150526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E3C889D-0380-50D1-9DCA-08A2AC12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29C0C83-28E6-5712-2F3F-65DEF9A701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967ABC5-363D-D2A7-C329-7A81F60183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8F7FA4A1-5486-8F35-CDB7-74DE68285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BB6A815-22C2-A05E-FF89-15B1900BD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4063981-9095-4DA1-30DB-D8071D0D66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24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5BE539E-CA48-EAA8-DEF5-7D930B6E1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7BF7CE5-9D18-B6D5-CD5D-B8A927E29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D487B24-6738-67BD-53C2-668CEDDC7F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9AC2774-46C5-7A66-D14E-1AA95DA38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AF56B3B-FAEB-1203-97FC-C539A2A290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792FFA-6D4C-699B-FE1C-E177EBC4A0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064F4C-31EB-1DA9-BB12-CB438ECC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842F166-E0C5-6020-55A5-D33D6547D1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0BCB26B-4406-D0BA-D048-DE7B18628A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A6AC152-94AB-22B2-78BD-3FE5E43C3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70D4B85-9146-CE4D-3938-3B88437F96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95320A-92C4-8CE4-45CF-CA09F99E42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0412343-3485-4E8A-05C4-28C7A0240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9C8CFD7-AB28-7B8C-150C-F8CBAF31DF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4E5B198-14D6-C5C9-6C0E-A4E90B5CE1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BDC0339-D3B8-F4ED-EF26-C92E465B0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1886C70-B81E-D1E3-3287-E35D01412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AA820CB-330D-439C-C5FE-18A9CCBAAE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E22CB55B-279A-DDD2-FEA5-8516EEC2B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6805024-FD48-CF33-66FC-AE0D9BBB3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3A4CAA0-10D8-53BE-B8EB-9B8CA54442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58523F8-1B2C-847D-E264-134489919C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016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21406543-69AF-2A03-0C34-F7CC7A6B3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0097FE0-4A79-813B-DA1A-9BECC0F0B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9958C22-9AF5-C238-72B3-AC0E30806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829E000-F73A-EE73-7206-F02C51F703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076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D042BFEB-797E-B7D6-97FA-4EEAD1FE7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33FFBB4-9FA5-EA9C-E1B6-376D83F33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BF0D293-E4E4-785E-306C-8121D38B0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D516DD3-3E5C-EC6D-4C62-2CBC59DE00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02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BD5223D8-B9BE-B93D-8626-F87185C09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14F5ED1-F911-B675-29A5-9485C3E2B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434509F-AB9C-C1A9-1D0F-060DD363B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263B3F6-1FC9-C766-22B4-698F3B1816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1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B078950-B5E2-6C8E-B2C4-2092AFFB2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5C61AAF-A3BE-D187-51EA-4DADAFE56C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80C248BA-E19D-2D8D-64D3-0BEA87618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A3F1B5A-F9F1-9491-6867-13B336ADB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3A0D635-026A-C08C-23E9-EFBF3D856E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4E7D76A-FBF6-1692-D434-F24C7E1970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321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81C9F16-ACAE-09C6-4DEB-0C0419C0C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983F90-7185-98FA-7D9C-F7D4D50F85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8BC910B-E89B-7743-CA03-809373E58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15F40E-FDC6-AD8D-7FAF-BB7CFF97B7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2C483C2-AF04-44E5-1BA8-E30FC19AD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3D3061-E46E-7E65-DBA5-27AA00DC89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08AEE01-082B-470E-ACA7-4566C463E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52DE1F9-E85F-EE70-C511-44F9540750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6C34B94-D5B6-7BF5-4DCF-D9C24C4AD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C22896-5D0A-7515-4D9A-660B617FE3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56E7B17-9268-48F8-489D-A57786F2E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4A9436F-78B4-B132-8983-BCBC13627F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BC03EC0-2607-6C55-EC3B-0FEC03D1A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BCBE90A-53B8-FC00-AEC5-A75731C446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3145323-BF68-AF92-BB1B-2FFE4F080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0930078-079C-4C0A-F1AA-F1CF9A6D5B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70AF04B-8221-3234-8DD4-69A762592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5D6625E-78E4-0281-2F79-381C5BE0E1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5DB4F34-6F0E-D882-C406-631071CD1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1E70CB2-A8EA-CCDE-6F59-16ABA6B37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B7118EE-BB0D-C496-5FC6-E18A128FD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09AA5A8-519A-A8B1-30A6-65341A7F4C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79C14B4-E8BE-E6EF-0724-8F01B80C3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47B0A9F-A857-230D-9560-EE9933311F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3B80ABE-65A8-B223-E9D9-88D2ACC9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E90D99E-5E67-D0D1-BCD0-152DB4C01B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b66e0204bf7144eb3a5b1e6961cec0c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0d3d77727f0dd2f1c58380f3677019f8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35E510-B09C-41E6-8404-6704C5087E8D}">
  <ds:schemaRefs>
    <ds:schemaRef ds:uri="27f64e36-29aa-44d5-a3e0-06242cad7d4d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1128D1A-FD04-4A1C-ADCD-55BE65FE10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866E9AB-FB34-46CE-B64F-83793DBA677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Microsoft Office PowerPoint</Application>
  <PresentationFormat>Affichage à l'écran (4:3)</PresentationFormat>
  <Paragraphs>123</Paragraphs>
  <Slides>48</Slides>
  <Notes>48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48</vt:i4>
      </vt:variant>
    </vt:vector>
  </HeadingPairs>
  <TitlesOfParts>
    <vt:vector size="58" baseType="lpstr">
      <vt:lpstr>Arial</vt:lpstr>
      <vt:lpstr>Calibri</vt:lpstr>
      <vt:lpstr>Symbol</vt:lpstr>
      <vt:lpstr>Verdana</vt:lpstr>
      <vt:lpstr>Thème Office</vt:lpstr>
      <vt:lpstr>1_Thème Office</vt:lpstr>
      <vt:lpstr>2_Thème Office</vt:lpstr>
      <vt:lpstr>7_Thème Office</vt:lpstr>
      <vt:lpstr>3_Thème Office</vt:lpstr>
      <vt:lpstr>4_Thème Office</vt:lpstr>
      <vt:lpstr>47. MULTIPLICATION : ​ connaitre les tables de 7, de 8 et de 9​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Éditions Hatier</dc:creator>
  <cp:lastModifiedBy>LE BOT SANDRA</cp:lastModifiedBy>
  <cp:revision>2</cp:revision>
  <dcterms:created xsi:type="dcterms:W3CDTF">2022-01-07T11:15:07Z</dcterms:created>
  <dcterms:modified xsi:type="dcterms:W3CDTF">2025-12-19T10:28:36Z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