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30"/>
  </p:notesMasterIdLst>
  <p:sldIdLst>
    <p:sldId id="256" r:id="rId8"/>
    <p:sldId id="325" r:id="rId9"/>
    <p:sldId id="326" r:id="rId10"/>
    <p:sldId id="342" r:id="rId11"/>
    <p:sldId id="328" r:id="rId12"/>
    <p:sldId id="331" r:id="rId13"/>
    <p:sldId id="336" r:id="rId14"/>
    <p:sldId id="338" r:id="rId15"/>
    <p:sldId id="330" r:id="rId16"/>
    <p:sldId id="343" r:id="rId17"/>
    <p:sldId id="341" r:id="rId18"/>
    <p:sldId id="345" r:id="rId19"/>
    <p:sldId id="340" r:id="rId20"/>
    <p:sldId id="346" r:id="rId21"/>
    <p:sldId id="339" r:id="rId22"/>
    <p:sldId id="347" r:id="rId23"/>
    <p:sldId id="285" r:id="rId24"/>
    <p:sldId id="309" r:id="rId25"/>
    <p:sldId id="311" r:id="rId26"/>
    <p:sldId id="298" r:id="rId27"/>
    <p:sldId id="348" r:id="rId28"/>
    <p:sldId id="287" r:id="rId2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0BA9C0-870E-44CE-A0CE-62E9C5BCE446}" v="5" dt="2025-07-25T17:23:59.049"/>
    <p1510:client id="{87B09BA5-78A0-4314-A4DE-406552D719CF}" v="1" dt="2025-07-25T16:06:32.225"/>
    <p1510:client id="{9DC72B2D-84FA-4398-85B2-FBF2708601D7}" v="1" dt="2025-07-25T16:08:43.459"/>
    <p1510:client id="{B3ED466F-2B41-46EC-BA0D-107B2FDD96F6}" v="56" dt="2025-07-25T17:17:35.335"/>
    <p1510:client id="{C0468A23-E045-4012-A9E9-461AE59299AA}" v="3" dt="2025-07-25T16:23:34.672"/>
    <p1510:client id="{F71B50AD-6BB7-4DD5-B524-4D6ABD784942}" v="6" dt="2025-07-25T15:19:19.498"/>
    <p1510:client id="{F7217388-EE9C-46A4-880F-1CBDCCE4C9A6}" v="338" dt="2025-07-26T15:09:59.833"/>
    <p1510:client id="{FB8A3BD0-98B0-4AAB-BE19-C6B77578C705}" v="7" dt="2025-07-25T16:35:16.5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0000" autoAdjust="0"/>
  </p:normalViewPr>
  <p:slideViewPr>
    <p:cSldViewPr snapToGrid="0">
      <p:cViewPr varScale="1">
        <p:scale>
          <a:sx n="55" d="100"/>
          <a:sy n="55" d="100"/>
        </p:scale>
        <p:origin x="3234" y="72"/>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a:t>Aujourd’hui, nous allons apprendre à comparer</a:t>
            </a:r>
            <a:r>
              <a:rPr lang="fr-FR" i="1" baseline="0"/>
              <a:t> des fractions. </a:t>
            </a:r>
          </a:p>
          <a:p>
            <a:pPr marL="0" lvl="0" indent="0" algn="l" rtl="0">
              <a:spcBef>
                <a:spcPts val="0"/>
              </a:spcBef>
              <a:spcAft>
                <a:spcPts val="0"/>
              </a:spcAft>
              <a:buNone/>
            </a:pPr>
            <a:r>
              <a:rPr lang="fr-FR" i="1" baseline="0"/>
              <a:t>Que signifie le titre « comparer des fractions » ? </a:t>
            </a:r>
            <a:r>
              <a:rPr lang="fr-FR" i="0" baseline="0"/>
              <a:t>→ </a:t>
            </a:r>
            <a:r>
              <a:rPr lang="fr-FR" i="1" baseline="0"/>
              <a:t>trouver la fraction la plus grande (ou la plus petite)</a:t>
            </a:r>
            <a:r>
              <a:rPr lang="fr-FR" i="0" baseline="0"/>
              <a:t>.</a:t>
            </a:r>
            <a:endParaRPr i="1"/>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6/10 &gt; 5/10.</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Lors de la phase de correction, vous pouvez suivre les instructions d’un élève pour colorier les rectangles et engagez une discussion pour identifier la fraction la plus grande : </a:t>
                </a:r>
                <a:r>
                  <a:rPr lang="fr-FR" i="1" baseline="0" dirty="0">
                    <a:latin typeface="Calibri" panose="020F0502020204030204" pitchFamily="34" charset="0"/>
                  </a:rPr>
                  <a:t>dans 6/10 on colorie 6 parts sur les 10 du total alors que dans 5/10, on colorie 5 parts sur les 10 donc </a:t>
                </a:r>
                <a:r>
                  <a:rPr lang="fr-FR" i="1" baseline="0" dirty="0">
                    <a:latin typeface="Calibri" panose="020F0502020204030204" pitchFamily="34" charset="0"/>
                    <a:ea typeface="Calibri" charset="0"/>
                    <a:cs typeface="Calibri" charset="0"/>
                  </a:rPr>
                  <a:t>6/10 &gt; 5/10.</a:t>
                </a:r>
                <a:endParaRPr lang="fr-FR" i="1" baseline="0"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6</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10&gt;</a:t>
                </a:r>
                <a:r>
                  <a:rPr lang="fr-FR" sz="900">
                    <a:effectLst/>
                    <a:ea typeface="Calibri" charset="0"/>
                    <a:cs typeface="Times New Roman" charset="0"/>
                  </a:rPr>
                  <a:t> </a:t>
                </a:r>
                <a:r>
                  <a:rPr lang="fr-FR" sz="1200" b="0" i="0">
                    <a:effectLst/>
                    <a:latin typeface="Cambria Math" charset="0"/>
                    <a:ea typeface="Calibri" charset="0"/>
                    <a:cs typeface="Times New Roman" charset="0"/>
                  </a:rPr>
                  <a:t>5</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a:t>Lors de la phase de correction, vous pouvez suivre les instructions d’un élève pour colorier les rectangles et engagez une discussion pour identifier la fraction la plus grande : dans </a:t>
                </a:r>
                <a:r>
                  <a:rPr lang="fr-FR" sz="1200" b="0" i="0">
                    <a:effectLst/>
                    <a:latin typeface="Cambria Math" charset="0"/>
                    <a:ea typeface="Calibri" charset="0"/>
                    <a:cs typeface="Times New Roman" charset="0"/>
                  </a:rPr>
                  <a:t>6</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0" baseline="0"/>
                  <a:t> </a:t>
                </a:r>
                <a:r>
                  <a:rPr lang="fr-FR" i="1" baseline="0"/>
                  <a:t>on colorie 6 parts sur les 10 du total alors que dans </a:t>
                </a:r>
                <a:r>
                  <a:rPr lang="fr-FR" sz="1200" b="0" i="0">
                    <a:effectLst/>
                    <a:latin typeface="Cambria Math" charset="0"/>
                    <a:ea typeface="Calibri" charset="0"/>
                    <a:cs typeface="Times New Roman" charset="0"/>
                  </a:rPr>
                  <a:t>5</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baseline="0"/>
                  <a:t>, on colorie 5 parts sur les 10 donc </a:t>
                </a:r>
                <a:r>
                  <a:rPr lang="fr-FR" sz="1200" b="0" i="0">
                    <a:effectLst/>
                    <a:latin typeface="Cambria Math" charset="0"/>
                    <a:ea typeface="Calibri" charset="0"/>
                    <a:cs typeface="Times New Roman" charset="0"/>
                  </a:rPr>
                  <a:t>6</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10&gt;</a:t>
                </a:r>
                <a:r>
                  <a:rPr lang="fr-FR" sz="900">
                    <a:effectLst/>
                    <a:ea typeface="Calibri" charset="0"/>
                    <a:cs typeface="Times New Roman" charset="0"/>
                  </a:rPr>
                  <a:t> </a:t>
                </a:r>
                <a:r>
                  <a:rPr lang="fr-FR" sz="1200" b="0" i="0">
                    <a:effectLst/>
                    <a:latin typeface="Cambria Math" charset="0"/>
                    <a:ea typeface="Calibri" charset="0"/>
                    <a:cs typeface="Times New Roman" charset="0"/>
                  </a:rPr>
                  <a:t>5</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endParaRPr lang="fr-FR" i="1" baseline="0"/>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47724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a:effectLst/>
                <a:latin typeface="Calibri" panose="020F0502020204030204" pitchFamily="34" charset="0"/>
                <a:ea typeface="Calibri" charset="0"/>
                <a:cs typeface="Times New Roman"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7956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2/6 &lt; 4/6.</a:t>
                </a:r>
                <a:endParaRPr lang="fr-FR" i="0"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2</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6&lt;</a:t>
                </a:r>
                <a:r>
                  <a:rPr lang="fr-FR" sz="900">
                    <a:effectLst/>
                    <a:ea typeface="Calibri" charset="0"/>
                    <a:cs typeface="Times New Roman" charset="0"/>
                  </a:rPr>
                  <a:t> </a:t>
                </a:r>
                <a:r>
                  <a:rPr lang="fr-FR" sz="1200" b="0" i="0">
                    <a:effectLst/>
                    <a:latin typeface="Cambria Math" charset="0"/>
                    <a:ea typeface="Calibri" charset="0"/>
                    <a:cs typeface="Times New Roman" charset="0"/>
                  </a:rPr>
                  <a:t>4</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6.</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75222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83163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3/4 &gt; 1/4.</a:t>
                </a:r>
                <a:endParaRPr lang="fr-FR" i="0"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4&gt;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85599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7987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4/8 &lt; 5/8.</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Lorsqu'on compare des fractions de mêmes dénominateurs, il faut comparer les numérateurs. Comme l'unité est coupée de la même manière dans les 2 fractions, plus on prend de parts, plus la fraction est grande</a:t>
                </a:r>
                <a:endParaRPr lang="fr-FR" i="1"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4</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8&lt;</a:t>
                </a:r>
                <a:r>
                  <a:rPr lang="fr-FR" sz="900">
                    <a:effectLst/>
                    <a:ea typeface="Calibri" charset="0"/>
                    <a:cs typeface="Times New Roman" charset="0"/>
                  </a:rPr>
                  <a:t> </a:t>
                </a:r>
                <a:r>
                  <a:rPr lang="fr-FR" sz="1200" b="0" i="0">
                    <a:effectLst/>
                    <a:latin typeface="Cambria Math" charset="0"/>
                    <a:ea typeface="Calibri" charset="0"/>
                    <a:cs typeface="Times New Roman" charset="0"/>
                  </a:rPr>
                  <a:t>5</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1" u="none" strike="noStrike" cap="none">
                    <a:solidFill>
                      <a:schemeClr val="dk1"/>
                    </a:solidFill>
                    <a:effectLst/>
                    <a:latin typeface="Calibri"/>
                    <a:ea typeface="Calibri"/>
                    <a:cs typeface="Calibri"/>
                    <a:sym typeface="Calibri"/>
                  </a:rPr>
                  <a:t>Lorsqu'on compare des fractions de mêmes dénominateurs, il faut comparer les numérateurs. Comme l'unité est coupée de la même manière dans les 2 fractions, plus on prend de parts, plus la fraction est grande</a:t>
                </a:r>
                <a:endParaRPr lang="fr-FR" i="1"/>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6190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a:latin typeface="Calibri" panose="020F0502020204030204" pitchFamily="34" charset="0"/>
              </a:rPr>
              <a:t>Lire et expliciter</a:t>
            </a:r>
            <a:r>
              <a:rPr lang="fr-FR" i="0" baseline="0">
                <a:latin typeface="Calibri" panose="020F0502020204030204" pitchFamily="34" charset="0"/>
              </a:rPr>
              <a:t> la consigne.</a:t>
            </a:r>
            <a:endParaRPr lang="fr-FR" i="1">
              <a:latin typeface="Calibri" panose="020F0502020204030204" pitchFamily="34" charset="0"/>
            </a:endParaRPr>
          </a:p>
          <a:p>
            <a:pPr marL="0"/>
            <a:r>
              <a:rPr lang="fr-FR" i="1">
                <a:latin typeface="Calibri" panose="020F0502020204030204" pitchFamily="34" charset="0"/>
              </a:rPr>
              <a:t>Vous allez devoir comparer deux fractions, c’est-à-dire </a:t>
            </a:r>
            <a:r>
              <a:rPr lang="fr-FR" b="0" i="1">
                <a:latin typeface="Calibri" panose="020F0502020204030204" pitchFamily="34" charset="0"/>
                <a:cs typeface="Arial" panose="020B0604020202020204" pitchFamily="34" charset="0"/>
              </a:rPr>
              <a:t>déterminer quelle est la plus grande et quelle est la plus petite. </a:t>
            </a:r>
            <a:r>
              <a:rPr lang="fr-FR" b="0" i="0">
                <a:latin typeface="Calibri" panose="020F0502020204030204" pitchFamily="34" charset="0"/>
                <a:cs typeface="Arial" panose="020B0604020202020204" pitchFamily="34" charset="0"/>
              </a:rPr>
              <a:t>Interroger un élève sur le sens des signes. Si nécessaire, décrire les signes &lt; et &gt;</a:t>
            </a:r>
            <a:r>
              <a:rPr lang="fr-FR" b="0" baseline="0">
                <a:latin typeface="Calibri" panose="020F0502020204030204" pitchFamily="34" charset="0"/>
              </a:rPr>
              <a:t>. </a:t>
            </a:r>
            <a:endParaRPr lang="fr-FR" i="1">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109953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a:t>Dans</a:t>
            </a:r>
            <a:r>
              <a:rPr lang="fr-FR" baseline="0"/>
              <a:t> l’exercice des champions, les élèves vont comparer des fractions de dénominateurs différents et de numérateur égaux à 1.</a:t>
            </a: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2569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1" baseline="0">
                <a:latin typeface="Calibri" panose="020F0502020204030204" pitchFamily="34" charset="0"/>
              </a:rPr>
              <a:t>On cherche donc à comparer les deux fractions. On veut utiliser les rectangles unités pour représenter chacune des fractions comme vous l’avez déjà fait dans les séances précédentes et les comparer, quels rectangles doit-on prendre ? → ceux en dixièmes car les deux dénominateurs sont 10, ils indiquent que l</a:t>
            </a:r>
            <a:r>
              <a:rPr lang="ur-PK" i="1" baseline="0">
                <a:latin typeface="Calibri" panose="020F0502020204030204" pitchFamily="34" charset="0"/>
              </a:rPr>
              <a:t>’</a:t>
            </a:r>
            <a:r>
              <a:rPr lang="fr-FR" i="1" baseline="0">
                <a:latin typeface="Calibri" panose="020F0502020204030204" pitchFamily="34" charset="0"/>
              </a:rPr>
              <a:t>unité est partagée en dix parts égales.</a:t>
            </a:r>
          </a:p>
          <a:p>
            <a:pPr marL="0" lvl="0" indent="0" algn="l" rtl="0">
              <a:spcBef>
                <a:spcPts val="0"/>
              </a:spcBef>
              <a:spcAft>
                <a:spcPts val="0"/>
              </a:spcAft>
              <a:buNone/>
            </a:pPr>
            <a:r>
              <a:rPr lang="fr-FR" i="0" baseline="0">
                <a:latin typeface="Calibri" panose="020F0502020204030204" pitchFamily="34" charset="0"/>
              </a:rPr>
              <a:t>Durant toute la séance, faire fréquemment référence à l’unité en haut à droite qui est représentée par un rectangle dont le contour est rose et qui vaut 1. </a:t>
            </a:r>
            <a:endParaRPr lang="fr-FR" i="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27100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1" dirty="0">
                    <a:latin typeface="Calibri" panose="020F0502020204030204" pitchFamily="34" charset="0"/>
                  </a:rPr>
                  <a:t>On</a:t>
                </a:r>
                <a:r>
                  <a:rPr lang="fr-FR" i="1" baseline="0" dirty="0">
                    <a:latin typeface="Calibri" panose="020F0502020204030204" pitchFamily="34" charset="0"/>
                  </a:rPr>
                  <a:t> veut représenter la fraction 3/10</a:t>
                </a:r>
                <a:r>
                  <a:rPr lang="fr-FR" i="1" dirty="0">
                    <a:latin typeface="Calibri" panose="020F0502020204030204" pitchFamily="34" charset="0"/>
                  </a:rPr>
                  <a:t> </a:t>
                </a:r>
                <a:r>
                  <a:rPr lang="fr-FR" i="1" baseline="0" dirty="0">
                    <a:latin typeface="Calibri" panose="020F0502020204030204" pitchFamily="34" charset="0"/>
                  </a:rPr>
                  <a:t>sur le rectangle du haut et la fraction 7/10</a:t>
                </a:r>
                <a:r>
                  <a:rPr lang="fr-FR" i="1" dirty="0">
                    <a:latin typeface="Calibri" panose="020F0502020204030204" pitchFamily="34" charset="0"/>
                  </a:rPr>
                  <a:t> </a:t>
                </a:r>
                <a:r>
                  <a:rPr lang="fr-FR" i="1" baseline="0" dirty="0">
                    <a:latin typeface="Calibri" panose="020F0502020204030204" pitchFamily="34" charset="0"/>
                  </a:rPr>
                  <a:t>sur le rectangle du haut. Comment faire ?</a:t>
                </a:r>
                <a:r>
                  <a:rPr lang="fr-FR" i="0" baseline="0" dirty="0">
                    <a:latin typeface="Calibri" panose="020F0502020204030204" pitchFamily="34" charset="0"/>
                  </a:rPr>
                  <a:t> Engager une discussion pour faire émerger : </a:t>
                </a:r>
                <a:r>
                  <a:rPr lang="fr-FR" i="1" baseline="0" dirty="0">
                    <a:latin typeface="Calibri" panose="020F0502020204030204" pitchFamily="34" charset="0"/>
                  </a:rPr>
                  <a:t>pour 3/10</a:t>
                </a:r>
                <a:r>
                  <a:rPr lang="fr-FR" i="1" dirty="0">
                    <a:latin typeface="Calibri" panose="020F0502020204030204" pitchFamily="34" charset="0"/>
                  </a:rPr>
                  <a:t>, il faut colorier 3 parts sur les 10</a:t>
                </a:r>
                <a:r>
                  <a:rPr lang="fr-FR" i="1" baseline="0" dirty="0">
                    <a:latin typeface="Calibri" panose="020F0502020204030204" pitchFamily="34" charset="0"/>
                  </a:rPr>
                  <a:t> au total et pour 7/10</a:t>
                </a:r>
                <a:r>
                  <a:rPr lang="fr-FR" i="1" dirty="0">
                    <a:latin typeface="Calibri" panose="020F0502020204030204" pitchFamily="34" charset="0"/>
                  </a:rPr>
                  <a:t>, il faut colorier 7 parts sur les 10</a:t>
                </a:r>
                <a:r>
                  <a:rPr lang="fr-FR" i="1" baseline="0" dirty="0">
                    <a:latin typeface="Calibri" panose="020F0502020204030204" pitchFamily="34" charset="0"/>
                  </a:rPr>
                  <a:t> au total.</a:t>
                </a:r>
              </a:p>
              <a:p>
                <a:pPr marL="0" lvl="0" indent="0" algn="l" rtl="0">
                  <a:spcBef>
                    <a:spcPts val="0"/>
                  </a:spcBef>
                  <a:spcAft>
                    <a:spcPts val="0"/>
                  </a:spcAft>
                  <a:buNone/>
                </a:pPr>
                <a:r>
                  <a:rPr lang="fr-FR" i="0" baseline="0" dirty="0">
                    <a:latin typeface="Calibri" panose="020F0502020204030204" pitchFamily="34" charset="0"/>
                  </a:rPr>
                  <a:t>Colorier les rectangles. </a:t>
                </a:r>
              </a:p>
              <a:p>
                <a:pPr marL="0" lvl="0" indent="0" algn="l" rtl="0">
                  <a:spcBef>
                    <a:spcPts val="0"/>
                  </a:spcBef>
                  <a:spcAft>
                    <a:spcPts val="0"/>
                  </a:spcAft>
                  <a:buNone/>
                </a:pPr>
                <a:r>
                  <a:rPr lang="fr-FR" i="1" baseline="0" dirty="0">
                    <a:latin typeface="Calibri" panose="020F0502020204030204" pitchFamily="34" charset="0"/>
                  </a:rPr>
                  <a:t>Recopiez les fractions sur votre ardoise et indiquez celle qui est la plus grande avec le signe inférieur ou supérieur. </a:t>
                </a:r>
                <a:r>
                  <a:rPr lang="fr-FR" i="0" baseline="0" dirty="0">
                    <a:latin typeface="Calibri" panose="020F0502020204030204" pitchFamily="34" charset="0"/>
                  </a:rPr>
                  <a:t>Laisser un temps court de recherche individuelle.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3/10 &lt; 7/10.</a:t>
                </a:r>
                <a:endParaRPr lang="fr-FR" i="0" baseline="0" dirty="0">
                  <a:latin typeface="Calibri" panose="020F0502020204030204" pitchFamily="34" charset="0"/>
                </a:endParaRPr>
              </a:p>
              <a:p>
                <a:pPr marL="0" lvl="0" indent="0" algn="l" rtl="0">
                  <a:spcBef>
                    <a:spcPts val="0"/>
                  </a:spcBef>
                  <a:spcAft>
                    <a:spcPts val="0"/>
                  </a:spcAft>
                  <a:buNone/>
                </a:pPr>
                <a:r>
                  <a:rPr lang="fr-FR" i="0" baseline="0" dirty="0">
                    <a:latin typeface="Calibri" panose="020F0502020204030204" pitchFamily="34" charset="0"/>
                  </a:rPr>
                  <a:t>Interroger un élève qui vient compléter les pointillés au tableau en justifiant. Faire valider par un autre élève puis reprenez la justification : </a:t>
                </a:r>
                <a:r>
                  <a:rPr lang="fr-FR" i="1" baseline="0" dirty="0">
                    <a:latin typeface="Calibri" panose="020F0502020204030204" pitchFamily="34" charset="0"/>
                  </a:rPr>
                  <a:t>pour 7/10, on colorie 7 parts sur les 10 alors que pour 3/10, on colorie 3 parts sur les 10 donc 7/10</a:t>
                </a:r>
                <a:r>
                  <a:rPr lang="fr-FR" i="1" dirty="0">
                    <a:latin typeface="Calibri" panose="020F0502020204030204" pitchFamily="34" charset="0"/>
                  </a:rPr>
                  <a:t> est plus grand que 3/10.</a:t>
                </a:r>
                <a:endParaRPr lang="fr-FR" i="0" dirty="0">
                  <a:latin typeface="Calibri" panose="020F0502020204030204" pitchFamily="34" charset="0"/>
                </a:endParaRPr>
              </a:p>
              <a:p>
                <a:pPr marL="0" lvl="0" indent="0" algn="l" rtl="0">
                  <a:spcBef>
                    <a:spcPts val="0"/>
                  </a:spcBef>
                  <a:spcAft>
                    <a:spcPts val="0"/>
                  </a:spcAft>
                  <a:buNone/>
                </a:pPr>
                <a:r>
                  <a:rPr lang="fr-FR" i="0" dirty="0">
                    <a:latin typeface="Calibri" panose="020F0502020204030204" pitchFamily="34" charset="0"/>
                  </a:rPr>
                  <a:t>Tout au long de la</a:t>
                </a:r>
                <a:r>
                  <a:rPr lang="fr-FR" i="0" baseline="0" dirty="0">
                    <a:latin typeface="Calibri" panose="020F0502020204030204" pitchFamily="34" charset="0"/>
                  </a:rPr>
                  <a:t> séance, i</a:t>
                </a:r>
                <a:r>
                  <a:rPr lang="fr-FR" i="0" dirty="0">
                    <a:latin typeface="Calibri" panose="020F0502020204030204" pitchFamily="34" charset="0"/>
                  </a:rPr>
                  <a:t>nsister sur la</a:t>
                </a:r>
                <a:r>
                  <a:rPr lang="fr-FR" i="0" baseline="0" dirty="0">
                    <a:latin typeface="Calibri" panose="020F0502020204030204" pitchFamily="34" charset="0"/>
                  </a:rPr>
                  <a:t> lecture à voix haute </a:t>
                </a:r>
                <a:r>
                  <a:rPr lang="fr-FR" i="0" dirty="0">
                    <a:latin typeface="Calibri" panose="020F0502020204030204" pitchFamily="34" charset="0"/>
                  </a:rPr>
                  <a:t>des</a:t>
                </a:r>
                <a:r>
                  <a:rPr lang="fr-FR" i="0" baseline="0" dirty="0">
                    <a:latin typeface="Calibri" panose="020F0502020204030204" pitchFamily="34" charset="0"/>
                  </a:rPr>
                  <a:t> deux fractions qui aident à la comparaison lorsque les dénominateurs sont les mêmes.</a:t>
                </a:r>
                <a:endParaRPr lang="fr-FR" i="1"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lvl="0" indent="0" algn="l" rtl="0">
                  <a:spcBef>
                    <a:spcPts val="0"/>
                  </a:spcBef>
                  <a:spcAft>
                    <a:spcPts val="0"/>
                  </a:spcAft>
                  <a:buNone/>
                </a:pPr>
                <a:r>
                  <a:rPr lang="fr-FR" i="1"/>
                  <a:t>On</a:t>
                </a:r>
                <a:r>
                  <a:rPr lang="fr-FR" i="1" baseline="0"/>
                  <a:t> veut représenter la fraction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a:t> </a:t>
                </a:r>
                <a:r>
                  <a:rPr lang="fr-FR" i="1" baseline="0"/>
                  <a:t>sur le rectangle du haut et la fraction </a:t>
                </a:r>
                <a:r>
                  <a:rPr lang="fr-FR" sz="1200" b="0" i="0">
                    <a:effectLst/>
                    <a:latin typeface="Cambria Math" charset="0"/>
                    <a:ea typeface="Calibri" charset="0"/>
                    <a:cs typeface="Times New Roman" charset="0"/>
                  </a:rPr>
                  <a:t>7</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a:t> </a:t>
                </a:r>
                <a:r>
                  <a:rPr lang="fr-FR" i="1" baseline="0"/>
                  <a:t>sur le rectangle du haut. Comment faire ?</a:t>
                </a:r>
                <a:r>
                  <a:rPr lang="fr-FR" i="0" baseline="0"/>
                  <a:t> Engager une discussion pour faire émerger : </a:t>
                </a:r>
                <a:r>
                  <a:rPr lang="fr-FR" i="1" baseline="0"/>
                  <a:t>pour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a:t>, il faut colorier 3 parts sur les 10</a:t>
                </a:r>
                <a:r>
                  <a:rPr lang="fr-FR" i="1" baseline="0"/>
                  <a:t> au total et pour </a:t>
                </a:r>
                <a:r>
                  <a:rPr lang="fr-FR" sz="1200" b="0" i="0">
                    <a:effectLst/>
                    <a:latin typeface="Cambria Math" charset="0"/>
                    <a:ea typeface="Calibri" charset="0"/>
                    <a:cs typeface="Times New Roman" charset="0"/>
                  </a:rPr>
                  <a:t>7</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a:t>, il faut colorier 7 parts sur les 10</a:t>
                </a:r>
                <a:r>
                  <a:rPr lang="fr-FR" i="1" baseline="0"/>
                  <a:t> au total.</a:t>
                </a:r>
              </a:p>
              <a:p>
                <a:pPr marL="0" lvl="0" indent="0" algn="l" rtl="0">
                  <a:spcBef>
                    <a:spcPts val="0"/>
                  </a:spcBef>
                  <a:spcAft>
                    <a:spcPts val="0"/>
                  </a:spcAft>
                  <a:buNone/>
                </a:pPr>
                <a:r>
                  <a:rPr lang="fr-FR" i="0" baseline="0"/>
                  <a:t>Colorier les rectangles. </a:t>
                </a:r>
              </a:p>
              <a:p>
                <a:pPr marL="0" lvl="0" indent="0" algn="l" rtl="0">
                  <a:spcBef>
                    <a:spcPts val="0"/>
                  </a:spcBef>
                  <a:spcAft>
                    <a:spcPts val="0"/>
                  </a:spcAft>
                  <a:buNone/>
                </a:pPr>
                <a:r>
                  <a:rPr lang="fr-FR" i="1" baseline="0"/>
                  <a:t>Recopiez les fractions sur votre ardoise et indiquez celle qui est la plus grande avec le signe inférieur ou supérieur. </a:t>
                </a:r>
                <a:r>
                  <a:rPr lang="fr-FR" i="0" baseline="0"/>
                  <a:t>Laisser un temps court de recherche individuelle.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sz="900">
                    <a:effectLst/>
                    <a:ea typeface="Calibri" charset="0"/>
                    <a:cs typeface="Times New Roman" charset="0"/>
                  </a:rPr>
                  <a:t> &lt; </a:t>
                </a:r>
                <a:r>
                  <a:rPr lang="fr-FR" sz="1200" b="0" i="0">
                    <a:effectLst/>
                    <a:latin typeface="Cambria Math" charset="0"/>
                    <a:ea typeface="Calibri" charset="0"/>
                    <a:cs typeface="Times New Roman" charset="0"/>
                  </a:rPr>
                  <a:t>7</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endParaRPr lang="fr-FR" i="0" baseline="0"/>
              </a:p>
              <a:p>
                <a:pPr marL="0" lvl="0" indent="0" algn="l" rtl="0">
                  <a:spcBef>
                    <a:spcPts val="0"/>
                  </a:spcBef>
                  <a:spcAft>
                    <a:spcPts val="0"/>
                  </a:spcAft>
                  <a:buNone/>
                </a:pPr>
                <a:r>
                  <a:rPr lang="fr-FR" i="0" baseline="0"/>
                  <a:t>Interroger un élève qui vient compléter les pointillés au tableau en justifiant. Faire valider par un autre élève puis reprenez la justification : </a:t>
                </a:r>
                <a:r>
                  <a:rPr lang="fr-FR" i="1" baseline="0"/>
                  <a:t>pour </a:t>
                </a:r>
                <a:r>
                  <a:rPr lang="fr-FR" sz="1200" b="0" i="0">
                    <a:effectLst/>
                    <a:latin typeface="Cambria Math" charset="0"/>
                    <a:ea typeface="Calibri" charset="0"/>
                    <a:cs typeface="Times New Roman" charset="0"/>
                  </a:rPr>
                  <a:t>7</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baseline="0"/>
                  <a:t>, on colorie 7 parts sur les 10 alors que pour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baseline="0"/>
                  <a:t>, on colorie 3 parts sur les 10 donc </a:t>
                </a:r>
                <a:r>
                  <a:rPr lang="fr-FR" sz="1200" b="0" i="0">
                    <a:effectLst/>
                    <a:latin typeface="Cambria Math" charset="0"/>
                    <a:ea typeface="Calibri" charset="0"/>
                    <a:cs typeface="Times New Roman" charset="0"/>
                  </a:rPr>
                  <a:t>7</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a:t>
                </a:r>
                <a:r>
                  <a:rPr lang="fr-FR" i="1"/>
                  <a:t> est plus grand que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10. </a:t>
                </a:r>
                <a:endParaRPr lang="fr-FR" i="0"/>
              </a:p>
              <a:p>
                <a:pPr marL="0" lvl="0" indent="0" algn="l" rtl="0">
                  <a:spcBef>
                    <a:spcPts val="0"/>
                  </a:spcBef>
                  <a:spcAft>
                    <a:spcPts val="0"/>
                  </a:spcAft>
                  <a:buNone/>
                </a:pPr>
                <a:r>
                  <a:rPr lang="fr-FR" i="0"/>
                  <a:t>Tout au long de la</a:t>
                </a:r>
                <a:r>
                  <a:rPr lang="fr-FR" i="0" baseline="0"/>
                  <a:t> séance, i</a:t>
                </a:r>
                <a:r>
                  <a:rPr lang="fr-FR" i="0"/>
                  <a:t>nsister sur la</a:t>
                </a:r>
                <a:r>
                  <a:rPr lang="fr-FR" i="0" baseline="0"/>
                  <a:t> lecture à voix haute </a:t>
                </a:r>
                <a:r>
                  <a:rPr lang="fr-FR" i="0"/>
                  <a:t>des</a:t>
                </a:r>
                <a:r>
                  <a:rPr lang="fr-FR" i="0" baseline="0"/>
                  <a:t> deux fractions qui aident à la comparaison lorsque les dénominateurs sont les mêmes.</a:t>
                </a:r>
                <a:endParaRPr lang="fr-FR" i="0"/>
              </a:p>
              <a:p>
                <a:pPr marL="0" lvl="0" indent="0" algn="l" rtl="0">
                  <a:spcBef>
                    <a:spcPts val="0"/>
                  </a:spcBef>
                  <a:spcAft>
                    <a:spcPts val="0"/>
                  </a:spcAft>
                  <a:buNone/>
                </a:pPr>
                <a:endParaRPr lang="fr-FR" i="1"/>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2672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3/5 &gt; 2/5.</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Distribuer la fiche photocopiable n° 6. </a:t>
                </a:r>
              </a:p>
              <a:p>
                <a:pPr marL="0" lvl="0" indent="0" algn="l" rtl="0">
                  <a:spcBef>
                    <a:spcPts val="0"/>
                  </a:spcBef>
                  <a:spcAft>
                    <a:spcPts val="0"/>
                  </a:spcAft>
                  <a:buNone/>
                </a:pPr>
                <a:r>
                  <a:rPr lang="fr-FR" i="0" baseline="0" dirty="0">
                    <a:latin typeface="Calibri" panose="020F0502020204030204" pitchFamily="34" charset="0"/>
                  </a:rPr>
                  <a:t>Traiter chaque item l’un après l’autre. Laisser un temps de recherche individuelle. Circuler pour aider les élèves. Puis, interroger un ou plusieurs élèves et suivre les instructions pour colorier les deux rectangles et conclure en argumentant. Compléter les pointillés.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Dans les deux fractions, on partage une unité en cinquièmes, dans trois cinquièmes </a:t>
                </a:r>
                <a:r>
                  <a:rPr lang="fr-FR" i="1" dirty="0">
                    <a:effectLst/>
                    <a:latin typeface="Calibri" panose="020F0502020204030204" pitchFamily="34" charset="0"/>
                    <a:ea typeface="Calibri" charset="0"/>
                    <a:cs typeface="Times New Roman" charset="0"/>
                  </a:rPr>
                  <a:t>on prend 3 parts sur les 5 au total et dans deux cinquièmes on prend 2 parts sur les 5 au total donc 3/5 est plus grand que 2/5.</a:t>
                </a:r>
                <a:endParaRPr lang="fr-FR" dirty="0">
                  <a:latin typeface="Calibri" panose="020F0502020204030204" pitchFamily="34"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5&gt;</a:t>
                </a:r>
                <a:r>
                  <a:rPr lang="fr-FR" sz="900">
                    <a:effectLst/>
                    <a:ea typeface="Calibri" charset="0"/>
                    <a:cs typeface="Times New Roman" charset="0"/>
                  </a:rPr>
                  <a:t> </a:t>
                </a:r>
                <a:r>
                  <a:rPr lang="fr-FR" sz="1200" b="0" i="0">
                    <a:effectLst/>
                    <a:latin typeface="Cambria Math" charset="0"/>
                    <a:ea typeface="Calibri" charset="0"/>
                    <a:cs typeface="Times New Roman" charset="0"/>
                  </a:rPr>
                  <a:t>2</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5.</a:t>
                </a:r>
                <a:endParaRPr lang="fr-FR" i="0"/>
              </a:p>
              <a:p>
                <a:pPr marL="0" lvl="0" indent="0" algn="l" rtl="0">
                  <a:spcBef>
                    <a:spcPts val="0"/>
                  </a:spcBef>
                  <a:spcAft>
                    <a:spcPts val="0"/>
                  </a:spcAft>
                  <a:buNone/>
                </a:pPr>
                <a:r>
                  <a:rPr lang="fr-FR" i="0" baseline="0"/>
                  <a:t>Distribuer la fiche photocopiable n° 6. </a:t>
                </a:r>
              </a:p>
              <a:p>
                <a:pPr marL="0" lvl="0" indent="0" algn="l" rtl="0">
                  <a:spcBef>
                    <a:spcPts val="0"/>
                  </a:spcBef>
                  <a:spcAft>
                    <a:spcPts val="0"/>
                  </a:spcAft>
                  <a:buNone/>
                </a:pPr>
                <a:r>
                  <a:rPr lang="fr-FR" i="0" baseline="0"/>
                  <a:t>Traiter chaque item l’un après l’autre. Laisser un temps de recherche individuelle. Circuler pour aider les élèves. Puis, interroger un ou plusieurs élèves et suivre les instructions pour colorier les deux rectangles et conclure en argumentant. Compléter les pointillés.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a:t>Dans les deux fractions, on partage une unité en cinquièmes, dans </a:t>
                </a:r>
                <a:r>
                  <a:rPr lang="fr-FR" sz="1200" b="0" i="0">
                    <a:effectLst/>
                    <a:latin typeface="Cambria Math" charset="0"/>
                    <a:ea typeface="Calibri" charset="0"/>
                    <a:cs typeface="Times New Roman" charset="0"/>
                  </a:rPr>
                  <a:t>3</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5</a:t>
                </a:r>
                <a:r>
                  <a:rPr lang="fr-FR" sz="900" b="0" i="0">
                    <a:effectLst/>
                    <a:latin typeface="Cambria Math" charset="0"/>
                    <a:ea typeface="Calibri" charset="0"/>
                    <a:cs typeface="Times New Roman" charset="0"/>
                  </a:rPr>
                  <a:t> </a:t>
                </a:r>
                <a:r>
                  <a:rPr lang="fr-FR" sz="900" i="0">
                    <a:effectLst/>
                    <a:latin typeface="Cambria Math" charset="0"/>
                    <a:ea typeface="Calibri" charset="0"/>
                    <a:cs typeface="Times New Roman" charset="0"/>
                  </a:rPr>
                  <a:t> </a:t>
                </a:r>
                <a:r>
                  <a:rPr lang="fr-FR" sz="900" i="1">
                    <a:effectLst/>
                    <a:ea typeface="Calibri" charset="0"/>
                    <a:cs typeface="Times New Roman" charset="0"/>
                  </a:rPr>
                  <a:t>on prend 3 parts sur les 5 au total et dans </a:t>
                </a:r>
                <a:r>
                  <a:rPr lang="fr-FR" sz="900" b="0" i="0">
                    <a:effectLst/>
                    <a:latin typeface="Cambria Math" charset="0"/>
                    <a:ea typeface="Calibri" charset="0"/>
                    <a:cs typeface="Times New Roman" charset="0"/>
                  </a:rPr>
                  <a:t>2</a:t>
                </a:r>
                <a:r>
                  <a:rPr lang="fr-FR" sz="900" b="0" i="0">
                    <a:effectLst/>
                    <a:latin typeface="Cambria Math" panose="02040503050406030204" pitchFamily="18" charset="0"/>
                    <a:ea typeface="Calibri" charset="0"/>
                    <a:cs typeface="Times New Roman" charset="0"/>
                  </a:rPr>
                  <a:t>/</a:t>
                </a:r>
                <a:r>
                  <a:rPr lang="fr-FR" sz="900" b="0" i="0">
                    <a:effectLst/>
                    <a:latin typeface="Cambria Math" charset="0"/>
                    <a:ea typeface="Calibri" charset="0"/>
                    <a:cs typeface="Times New Roman" charset="0"/>
                  </a:rPr>
                  <a:t>5</a:t>
                </a:r>
                <a:r>
                  <a:rPr lang="fr-FR" sz="900" i="1">
                    <a:effectLst/>
                    <a:ea typeface="Calibri" charset="0"/>
                    <a:cs typeface="Times New Roman" charset="0"/>
                  </a:rPr>
                  <a:t> on prend 2 parts sur les 5 au total donc </a:t>
                </a:r>
                <a:r>
                  <a:rPr lang="fr-FR" sz="900" b="0" i="0">
                    <a:effectLst/>
                    <a:latin typeface="Cambria Math" charset="0"/>
                    <a:ea typeface="Calibri" charset="0"/>
                    <a:cs typeface="Times New Roman" charset="0"/>
                  </a:rPr>
                  <a:t>3</a:t>
                </a:r>
                <a:r>
                  <a:rPr lang="fr-FR" sz="900" b="0" i="0">
                    <a:effectLst/>
                    <a:latin typeface="Cambria Math" panose="02040503050406030204" pitchFamily="18" charset="0"/>
                    <a:ea typeface="Calibri" charset="0"/>
                    <a:cs typeface="Times New Roman" charset="0"/>
                  </a:rPr>
                  <a:t>/</a:t>
                </a:r>
                <a:r>
                  <a:rPr lang="fr-FR" sz="900" b="0" i="0">
                    <a:effectLst/>
                    <a:latin typeface="Cambria Math" charset="0"/>
                    <a:ea typeface="Calibri" charset="0"/>
                    <a:cs typeface="Times New Roman" charset="0"/>
                  </a:rPr>
                  <a:t>5</a:t>
                </a:r>
                <a:r>
                  <a:rPr lang="fr-FR" sz="900" i="1">
                    <a:effectLst/>
                    <a:ea typeface="Calibri" charset="0"/>
                    <a:cs typeface="Times New Roman" charset="0"/>
                  </a:rPr>
                  <a:t> est plus grand que</a:t>
                </a:r>
                <a:r>
                  <a:rPr lang="fr-FR" sz="900" i="1" baseline="0">
                    <a:effectLst/>
                    <a:ea typeface="Calibri" charset="0"/>
                    <a:cs typeface="Times New Roman" charset="0"/>
                  </a:rPr>
                  <a:t> </a:t>
                </a:r>
                <a:r>
                  <a:rPr lang="fr-FR" sz="900" b="0" i="0">
                    <a:effectLst/>
                    <a:latin typeface="Cambria Math" charset="0"/>
                    <a:ea typeface="Calibri" charset="0"/>
                    <a:cs typeface="Times New Roman" charset="0"/>
                  </a:rPr>
                  <a:t>2</a:t>
                </a:r>
                <a:r>
                  <a:rPr lang="fr-FR" sz="900" b="0" i="0">
                    <a:effectLst/>
                    <a:latin typeface="Cambria Math" panose="02040503050406030204" pitchFamily="18" charset="0"/>
                    <a:ea typeface="Calibri" charset="0"/>
                    <a:cs typeface="Times New Roman" charset="0"/>
                  </a:rPr>
                  <a:t>/</a:t>
                </a:r>
                <a:r>
                  <a:rPr lang="fr-FR" sz="900" b="0" i="0">
                    <a:effectLst/>
                    <a:latin typeface="Cambria Math" charset="0"/>
                    <a:ea typeface="Calibri" charset="0"/>
                    <a:cs typeface="Times New Roman" charset="0"/>
                  </a:rPr>
                  <a:t>5</a:t>
                </a:r>
                <a:r>
                  <a:rPr lang="fr-FR" sz="1200">
                    <a:effectLst/>
                    <a:ea typeface="Calibri" charset="0"/>
                    <a:cs typeface="Times New Roman" charset="0"/>
                  </a:rPr>
                  <a:t>.</a:t>
                </a:r>
                <a:r>
                  <a:rPr lang="fr-FR" sz="900" baseline="0">
                    <a:effectLst/>
                    <a:ea typeface="Calibri" charset="0"/>
                    <a:cs typeface="Times New Roman" charset="0"/>
                  </a:rPr>
                  <a:t> </a:t>
                </a:r>
                <a:endParaRPr lang="fr-F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7126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 </a:t>
                </a:r>
                <a:endParaRPr lang="fr-FR" i="0" baseline="0" dirty="0">
                  <a:latin typeface="Calibri" panose="020F0502020204030204" pitchFamily="34" charset="0"/>
                  <a:ea typeface="Calibri" charset="0"/>
                  <a:cs typeface="Calibri"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2/4 &gt; 1/4.</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a:t>Même démarche. </a:t>
                </a:r>
                <a:endParaRPr lang="fr-FR" i="0" baseline="0">
                  <a:latin typeface="Calibri" charset="0"/>
                  <a:ea typeface="Calibri" charset="0"/>
                  <a:cs typeface="Calibri"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2</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4&gt;</a:t>
                </a:r>
                <a:r>
                  <a:rPr lang="fr-FR" sz="900">
                    <a:effectLst/>
                    <a:ea typeface="Calibri" charset="0"/>
                    <a:cs typeface="Times New Roman" charset="0"/>
                  </a:rPr>
                  <a:t> </a:t>
                </a:r>
                <a:r>
                  <a:rPr lang="fr-FR" sz="1200" b="0" i="0">
                    <a:effectLst/>
                    <a:latin typeface="Cambria Math" charset="0"/>
                    <a:ea typeface="Calibri" charset="0"/>
                    <a:cs typeface="Times New Roman" charset="0"/>
                  </a:rPr>
                  <a:t>1</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4.</a:t>
                </a: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2910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4/6 &lt; 5/6.</a:t>
                </a:r>
                <a:endParaRPr lang="fr-FR" b="0"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4</a:t>
                </a:r>
                <a:r>
                  <a:rPr lang="fr-FR" sz="1200" b="0" i="0">
                    <a:effectLst/>
                    <a:latin typeface="Cambria Math" panose="02040503050406030204" pitchFamily="18" charset="0"/>
                    <a:ea typeface="Calibri" charset="0"/>
                    <a:cs typeface="Times New Roman" charset="0"/>
                  </a:rPr>
                  <a:t>/6</a:t>
                </a:r>
                <a:r>
                  <a:rPr lang="fr-FR" sz="1200" b="0" i="0">
                    <a:effectLst/>
                    <a:latin typeface="Cambria Math" charset="0"/>
                    <a:ea typeface="Calibri" charset="0"/>
                    <a:cs typeface="Times New Roman" charset="0"/>
                  </a:rPr>
                  <a:t>&lt;</a:t>
                </a:r>
                <a:r>
                  <a:rPr lang="fr-FR" sz="900">
                    <a:effectLst/>
                    <a:ea typeface="Calibri" charset="0"/>
                    <a:cs typeface="Times New Roman" charset="0"/>
                  </a:rPr>
                  <a:t> </a:t>
                </a:r>
                <a:r>
                  <a:rPr lang="fr-FR" sz="1200" b="0" i="0">
                    <a:effectLst/>
                    <a:latin typeface="Cambria Math" charset="0"/>
                    <a:ea typeface="Calibri" charset="0"/>
                    <a:cs typeface="Times New Roman" charset="0"/>
                  </a:rPr>
                  <a:t>8</a:t>
                </a:r>
                <a:r>
                  <a:rPr lang="fr-FR" sz="1200" b="0" i="0">
                    <a:effectLst/>
                    <a:latin typeface="Cambria Math" panose="02040503050406030204" pitchFamily="18" charset="0"/>
                    <a:ea typeface="Calibri" charset="0"/>
                    <a:cs typeface="Times New Roman" charset="0"/>
                  </a:rPr>
                  <a:t>/6</a:t>
                </a:r>
                <a:r>
                  <a:rPr lang="fr-FR" sz="1200" b="0" i="0">
                    <a:effectLst/>
                    <a:latin typeface="Cambria Math" charset="0"/>
                    <a:ea typeface="Calibri" charset="0"/>
                    <a:cs typeface="Times New Roman" charset="0"/>
                  </a:rPr>
                  <a:t>.</a:t>
                </a:r>
                <a:endParaRPr lang="fr-FR" sz="1200" b="0">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8403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ea typeface="Calibri" charset="0"/>
                    <a:cs typeface="Calibri" charset="0"/>
                  </a:rPr>
                  <a:t>Réponse attendue </a:t>
                </a:r>
                <a:r>
                  <a:rPr lang="fr-FR" i="0" baseline="0" dirty="0">
                    <a:latin typeface="Calibri" panose="020F0502020204030204" pitchFamily="34" charset="0"/>
                    <a:ea typeface="Calibri" charset="0"/>
                    <a:cs typeface="Calibri" charset="0"/>
                  </a:rPr>
                  <a:t>: 2/8 &lt; 6/8.</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Lorsqu'on compare des fractions de mêmes dénominateurs, il faut comparer les numérateurs. Comme l'unité est coupée de la même manière dans les 2 fractions, plus on prend de parts, plus la fraction est grande.</a:t>
                </a:r>
                <a:endParaRPr lang="fr-FR" b="0" i="1" dirty="0">
                  <a:effectLst/>
                  <a:latin typeface="Calibri" panose="020F0502020204030204" pitchFamily="34" charset="0"/>
                  <a:ea typeface="Calibri" charset="0"/>
                  <a:cs typeface="Times New Roman" charset="0"/>
                </a:endParaRPr>
              </a:p>
            </p:txBody>
          </p:sp>
        </mc:Choice>
        <mc:Fallback xmlns="">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a:latin typeface="Calibri" charset="0"/>
                    <a:ea typeface="Calibri" charset="0"/>
                    <a:cs typeface="Calibri" charset="0"/>
                  </a:rPr>
                  <a:t>Réponse attendue </a:t>
                </a:r>
                <a:r>
                  <a:rPr lang="fr-FR" i="0" baseline="0">
                    <a:latin typeface="Calibri" charset="0"/>
                    <a:ea typeface="Calibri" charset="0"/>
                    <a:cs typeface="Calibri" charset="0"/>
                  </a:rPr>
                  <a:t>: </a:t>
                </a:r>
                <a:r>
                  <a:rPr lang="fr-FR" sz="1200" b="0" i="0">
                    <a:effectLst/>
                    <a:latin typeface="Cambria Math" charset="0"/>
                    <a:ea typeface="Calibri" charset="0"/>
                    <a:cs typeface="Times New Roman" charset="0"/>
                  </a:rPr>
                  <a:t>2</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8&lt;</a:t>
                </a:r>
                <a:r>
                  <a:rPr lang="fr-FR" sz="900">
                    <a:effectLst/>
                    <a:ea typeface="Calibri" charset="0"/>
                    <a:cs typeface="Times New Roman" charset="0"/>
                  </a:rPr>
                  <a:t> </a:t>
                </a:r>
                <a:r>
                  <a:rPr lang="fr-FR" sz="1200" b="0" i="0">
                    <a:effectLst/>
                    <a:latin typeface="Cambria Math" charset="0"/>
                    <a:ea typeface="Calibri" charset="0"/>
                    <a:cs typeface="Times New Roman" charset="0"/>
                  </a:rPr>
                  <a:t>6</a:t>
                </a:r>
                <a:r>
                  <a:rPr lang="fr-FR" sz="1200" b="0" i="0">
                    <a:effectLst/>
                    <a:latin typeface="Cambria Math" panose="02040503050406030204" pitchFamily="18" charset="0"/>
                    <a:ea typeface="Calibri" charset="0"/>
                    <a:cs typeface="Times New Roman" charset="0"/>
                  </a:rPr>
                  <a:t>/</a:t>
                </a:r>
                <a:r>
                  <a:rPr lang="fr-FR" sz="1200" b="0" i="0">
                    <a:effectLst/>
                    <a:latin typeface="Cambria Math" charset="0"/>
                    <a:ea typeface="Calibri" charset="0"/>
                    <a:cs typeface="Times New Roman" charset="0"/>
                  </a:rPr>
                  <a:t>8.</a:t>
                </a:r>
                <a:endParaRPr lang="fr-FR" sz="1200" b="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1" u="none" strike="noStrike" cap="none">
                    <a:solidFill>
                      <a:schemeClr val="dk1"/>
                    </a:solidFill>
                    <a:effectLst/>
                    <a:latin typeface="Calibri"/>
                    <a:ea typeface="Calibri"/>
                    <a:cs typeface="Calibri"/>
                    <a:sym typeface="Calibri"/>
                  </a:rPr>
                  <a:t>Lorsqu'on compare des fractions de mêmes dénominateurs, il faut comparer les numérateurs. Comme l'unité est coupée de la même manière dans les 2 fractions, plus on prend de parts, plus la fraction est grande.</a:t>
                </a:r>
                <a:endParaRPr lang="fr-FR" sz="1200" b="0" i="1">
                  <a:effectLst/>
                  <a:ea typeface="Calibri" charset="0"/>
                  <a:cs typeface="Times New Roman" charset="0"/>
                </a:endParaRPr>
              </a:p>
            </p:txBody>
          </p:sp>
        </mc:Fallback>
      </mc:AlternateContent>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17613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Maintenant, on va faire la même chose mais vous allez utiliser vos rectangles uniquement pour vérifier.</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Indiquer</a:t>
            </a:r>
            <a:r>
              <a:rPr lang="fr-FR" i="0" baseline="0" dirty="0">
                <a:latin typeface="Calibri" panose="020F0502020204030204" pitchFamily="34" charset="0"/>
              </a:rPr>
              <a:t> aux élèves que, pour les exemples suivants, ils recopient d’abord les fractions sur leur ardoise et complètent avec le signe inférieur ou supérieur pour indiquer celle qui leur parait être la plus grande. Puis, dans un deuxième temps, ils utilisent leurs rectangles pour vérifier leur proposition.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Faire référence au symbole en haut à droite qui rappelle que l’unité est un rectangle dont le contour est rose et qui vaut 1.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Laisser un temps de recherche individuelle. Circuler pour aider les élèves.</a:t>
            </a:r>
            <a:endParaRPr lang="fr-FR" b="0" dirty="0">
              <a:effectLst/>
              <a:latin typeface="Calibri" panose="020F0502020204030204" pitchFamily="34" charset="0"/>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2774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pic>
        <p:nvPicPr>
          <p:cNvPr id="2" name="Google Shape;16;p46">
            <a:extLst>
              <a:ext uri="{FF2B5EF4-FFF2-40B4-BE49-F238E27FC236}">
                <a16:creationId xmlns:a16="http://schemas.microsoft.com/office/drawing/2014/main" id="{AE87F73B-1EBB-5D8E-3E66-E260BEDDB883}"/>
              </a:ext>
            </a:extLst>
          </p:cNvPr>
          <p:cNvPicPr preferRelativeResize="0"/>
          <p:nvPr userDrawn="1"/>
        </p:nvPicPr>
        <p:blipFill rotWithShape="1">
          <a:blip r:embed="rId2">
            <a:alphaModFix/>
          </a:blip>
          <a:srcRect t="1564" b="1564"/>
          <a:stretch/>
        </p:blipFill>
        <p:spPr>
          <a:xfrm>
            <a:off x="1" y="-1"/>
            <a:ext cx="9143999" cy="685800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Leçons</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26/07/2025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11347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a:solidFill>
                  <a:schemeClr val="bg1"/>
                </a:solidFill>
              </a:rPr>
              <a:t>6. Comparer des fractions </a:t>
            </a:r>
            <a:br>
              <a:rPr lang="fr-FR">
                <a:solidFill>
                  <a:schemeClr val="bg1"/>
                </a:solidFill>
              </a:rPr>
            </a:br>
            <a:r>
              <a:rPr lang="fr-FR">
                <a:solidFill>
                  <a:schemeClr val="bg1"/>
                </a:solidFill>
              </a:rPr>
              <a:t>de même dénominateur</a:t>
            </a:r>
            <a:endParaRPr>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BCAEF388-AFC7-8E95-EE0B-5BEC1D238F43}"/>
              </a:ext>
            </a:extLst>
          </p:cNvPr>
          <p:cNvSpPr>
            <a:spLocks noGrp="1"/>
          </p:cNvSpPr>
          <p:nvPr>
            <p:ph type="title"/>
          </p:nvPr>
        </p:nvSpPr>
        <p:spPr/>
        <p:txBody>
          <a:bodyPr/>
          <a:lstStyle/>
          <a:p>
            <a:endParaRPr lang="fr-FR"/>
          </a:p>
        </p:txBody>
      </p:sp>
      <p:sp>
        <p:nvSpPr>
          <p:cNvPr id="14" name="Espace réservé du texte 13">
            <a:extLst>
              <a:ext uri="{FF2B5EF4-FFF2-40B4-BE49-F238E27FC236}">
                <a16:creationId xmlns:a16="http://schemas.microsoft.com/office/drawing/2014/main" id="{8181BF85-9E0A-F3AE-9A8F-F4BF3FACC299}"/>
              </a:ext>
            </a:extLst>
          </p:cNvPr>
          <p:cNvSpPr>
            <a:spLocks noGrp="1"/>
          </p:cNvSpPr>
          <p:nvPr>
            <p:ph type="body" idx="1"/>
          </p:nvPr>
        </p:nvSpPr>
        <p:spPr/>
        <p:txBody>
          <a:bodyPr/>
          <a:lstStyle/>
          <a:p>
            <a:endParaRPr lang="fr-FR"/>
          </a:p>
        </p:txBody>
      </p:sp>
      <p:pic>
        <p:nvPicPr>
          <p:cNvPr id="16" name="Image 15">
            <a:extLst>
              <a:ext uri="{FF2B5EF4-FFF2-40B4-BE49-F238E27FC236}">
                <a16:creationId xmlns:a16="http://schemas.microsoft.com/office/drawing/2014/main" id="{7A1EDFFD-998E-B6F6-A3EF-BD01D759BC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37098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6D8451CC-64CE-FA4B-6D21-93DBA49D8FE3}"/>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09F827A8-7C89-06D1-077B-D4B130C3BB5D}"/>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989924E9-E9B9-2805-5078-D8247996E24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5912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ABFB30E6-3C88-3926-D0BD-567537DFD7C7}"/>
              </a:ext>
            </a:extLst>
          </p:cNvPr>
          <p:cNvSpPr>
            <a:spLocks noGrp="1"/>
          </p:cNvSpPr>
          <p:nvPr>
            <p:ph type="title"/>
          </p:nvPr>
        </p:nvSpPr>
        <p:spPr/>
        <p:txBody>
          <a:bodyPr/>
          <a:lstStyle/>
          <a:p>
            <a:endParaRPr lang="fr-FR"/>
          </a:p>
        </p:txBody>
      </p:sp>
      <p:sp>
        <p:nvSpPr>
          <p:cNvPr id="14" name="Espace réservé du texte 13">
            <a:extLst>
              <a:ext uri="{FF2B5EF4-FFF2-40B4-BE49-F238E27FC236}">
                <a16:creationId xmlns:a16="http://schemas.microsoft.com/office/drawing/2014/main" id="{1E7D03E3-F635-07F0-B805-658DFE978151}"/>
              </a:ext>
            </a:extLst>
          </p:cNvPr>
          <p:cNvSpPr>
            <a:spLocks noGrp="1"/>
          </p:cNvSpPr>
          <p:nvPr>
            <p:ph type="body" idx="1"/>
          </p:nvPr>
        </p:nvSpPr>
        <p:spPr/>
        <p:txBody>
          <a:bodyPr/>
          <a:lstStyle/>
          <a:p>
            <a:endParaRPr lang="fr-FR"/>
          </a:p>
        </p:txBody>
      </p:sp>
      <p:pic>
        <p:nvPicPr>
          <p:cNvPr id="16" name="Image 15">
            <a:extLst>
              <a:ext uri="{FF2B5EF4-FFF2-40B4-BE49-F238E27FC236}">
                <a16:creationId xmlns:a16="http://schemas.microsoft.com/office/drawing/2014/main" id="{F8A5872A-CB73-39A9-2D88-4FF5D8BDEB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8579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3B76509C-F13D-A135-A1FE-04A450E7E0AD}"/>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5DAFEEDF-3916-73E7-1720-7DE9A4392941}"/>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0CFFBD4A-4722-3508-9C67-776D93D32F5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67754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B16554B7-BEC1-BD46-93F4-90EE8FB01B8A}"/>
              </a:ext>
            </a:extLst>
          </p:cNvPr>
          <p:cNvSpPr>
            <a:spLocks noGrp="1"/>
          </p:cNvSpPr>
          <p:nvPr>
            <p:ph type="title"/>
          </p:nvPr>
        </p:nvSpPr>
        <p:spPr/>
        <p:txBody>
          <a:bodyPr/>
          <a:lstStyle/>
          <a:p>
            <a:endParaRPr lang="fr-FR"/>
          </a:p>
        </p:txBody>
      </p:sp>
      <p:sp>
        <p:nvSpPr>
          <p:cNvPr id="14" name="Espace réservé du texte 13">
            <a:extLst>
              <a:ext uri="{FF2B5EF4-FFF2-40B4-BE49-F238E27FC236}">
                <a16:creationId xmlns:a16="http://schemas.microsoft.com/office/drawing/2014/main" id="{89EA45B9-CB5A-2B81-B738-69C5038EB9D0}"/>
              </a:ext>
            </a:extLst>
          </p:cNvPr>
          <p:cNvSpPr>
            <a:spLocks noGrp="1"/>
          </p:cNvSpPr>
          <p:nvPr>
            <p:ph type="body" idx="1"/>
          </p:nvPr>
        </p:nvSpPr>
        <p:spPr/>
        <p:txBody>
          <a:bodyPr/>
          <a:lstStyle/>
          <a:p>
            <a:endParaRPr lang="fr-FR"/>
          </a:p>
        </p:txBody>
      </p:sp>
      <p:pic>
        <p:nvPicPr>
          <p:cNvPr id="16" name="Image 15">
            <a:extLst>
              <a:ext uri="{FF2B5EF4-FFF2-40B4-BE49-F238E27FC236}">
                <a16:creationId xmlns:a16="http://schemas.microsoft.com/office/drawing/2014/main" id="{6FCF2E38-4DB8-C432-DFBE-69891F8FF4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20408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4412CB0-D6E8-EB15-3F5C-5B04F8CD75E0}"/>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069BFA26-6B0A-D68A-753C-F0A844B965B9}"/>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2F3703F1-103B-6D48-987E-B909105E0A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89011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E70FD49-2680-A6AE-8B52-175C0654EE5F}"/>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37B89348-B4CB-FDC2-4EEF-7CCDAB210002}"/>
              </a:ext>
            </a:extLst>
          </p:cNvPr>
          <p:cNvSpPr>
            <a:spLocks noGrp="1"/>
          </p:cNvSpPr>
          <p:nvPr>
            <p:ph type="body" idx="1"/>
          </p:nvPr>
        </p:nvSpPr>
        <p:spPr/>
        <p:txBody>
          <a:bodyPr/>
          <a:lstStyle/>
          <a:p>
            <a:endParaRPr lang="fr-FR"/>
          </a:p>
        </p:txBody>
      </p:sp>
      <p:pic>
        <p:nvPicPr>
          <p:cNvPr id="16" name="Image 15">
            <a:extLst>
              <a:ext uri="{FF2B5EF4-FFF2-40B4-BE49-F238E27FC236}">
                <a16:creationId xmlns:a16="http://schemas.microsoft.com/office/drawing/2014/main" id="{5ED6A4E2-3B36-5F93-5D31-42E3A8BD182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35012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2AA59745-73B6-FC19-F84F-9C30DE0AD83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B69EC50-89A7-BBF6-5716-45424E5575A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CF5B1CB-D8FA-9713-2EAD-6E75B85070D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120B742-322E-6DD8-A33C-1A65C27662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3FB9F556-EAA5-D3B3-9FA2-4AFBD2D0B45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B75CE6E-FFA1-66DB-1050-E185D2AFEA4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E29E821-15D4-6710-526B-16BF53692139}"/>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33318C8E-F7C5-1380-3B63-29FBD49C8BB6}"/>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188F5FA7-9F60-BA78-6BDE-8AEF8FB0EC0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4923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5" name="Titre 4">
            <a:extLst>
              <a:ext uri="{FF2B5EF4-FFF2-40B4-BE49-F238E27FC236}">
                <a16:creationId xmlns:a16="http://schemas.microsoft.com/office/drawing/2014/main" id="{41E241F0-FC2D-499C-1D66-BC659D8F82E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F428831-DFAB-E6D5-DAF4-81AE1D4BEAC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7D7F576-7603-0D73-AF93-CAD056D7E76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90011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6" name="Titre 5">
            <a:extLst>
              <a:ext uri="{FF2B5EF4-FFF2-40B4-BE49-F238E27FC236}">
                <a16:creationId xmlns:a16="http://schemas.microsoft.com/office/drawing/2014/main" id="{F0C6E2B9-223E-7DA3-7F3C-01A50BCD838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C0D7403-6974-94C8-67BE-C0087DAB01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C600F6D-7A89-1426-FF5E-0E5754A31532}"/>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CD8138DD-C29D-F5E4-BE75-A0D7C3C3266F}"/>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2FF07B8C-6B3F-B649-1ADD-5658B50F72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1496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04F1DD93-9E86-33EC-299D-1D9C5C305B24}"/>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4AB245B8-D4C8-3F12-0301-25A49D8CA0BC}"/>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45CF9F57-249B-DED9-B983-845C145404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20765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295059B-596F-87CE-0DE3-A9DC36B7F502}"/>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A5FD415-C731-99A0-A9CD-87B3C4192A84}"/>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D545501B-0C5C-1A7F-35A7-A5FC5AAEC3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05144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AF6585D2-01A4-531E-C90C-A762B95ADDA0}"/>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EF2A0E19-96F8-E436-4F8F-46A63810C93D}"/>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CF215ECA-81D8-1287-977D-AEF993ADB5E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55427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60B27942-6FC2-3D12-225A-29AC5CB043E2}"/>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B86F252A-6DF0-010A-BB6A-B92AB73D9740}"/>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20584C19-191A-A918-16FE-CCDA373371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57896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FE932321-00EF-9C73-EF63-333BD56D0901}"/>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6CA66373-57C3-112E-52AA-3C9D1647C966}"/>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B6C57F93-31E5-7F55-B3D9-95C2BC5219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98597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6348F062-0A17-5DBC-599E-BB3C248E3176}"/>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9AE968A3-9C36-73E2-55F8-DAEA42BB2678}"/>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312A62E0-3DAD-405F-3E91-A834AEF35C5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54121817"/>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B6A9B1F-ECF2-4E8C-83FC-53ECE100AA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803</Words>
  <Application>Microsoft Office PowerPoint</Application>
  <PresentationFormat>Affichage à l'écran (4:3)</PresentationFormat>
  <Paragraphs>51</Paragraphs>
  <Slides>22</Slides>
  <Notes>22</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22</vt:i4>
      </vt:variant>
    </vt:vector>
  </HeadingPairs>
  <TitlesOfParts>
    <vt:vector size="30" baseType="lpstr">
      <vt:lpstr>Arial</vt:lpstr>
      <vt:lpstr>Calibri</vt:lpstr>
      <vt:lpstr>Calibri Light</vt:lpstr>
      <vt:lpstr>Verdana</vt:lpstr>
      <vt:lpstr>Thème Office</vt:lpstr>
      <vt:lpstr>1_Thème Office</vt:lpstr>
      <vt:lpstr>3_Thème Office</vt:lpstr>
      <vt:lpstr>7_Thème Office</vt:lpstr>
      <vt:lpstr>6. Comparer des fractions  de même dénominateur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2025-07-26T15:11:31Z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