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4" r:id="rId5"/>
    <p:sldMasterId id="2147483659" r:id="rId6"/>
    <p:sldMasterId id="2147483663" r:id="rId7"/>
  </p:sldMasterIdLst>
  <p:notesMasterIdLst>
    <p:notesMasterId r:id="rId23"/>
  </p:notesMasterIdLst>
  <p:sldIdLst>
    <p:sldId id="256" r:id="rId8"/>
    <p:sldId id="300" r:id="rId9"/>
    <p:sldId id="302" r:id="rId10"/>
    <p:sldId id="304" r:id="rId11"/>
    <p:sldId id="306" r:id="rId12"/>
    <p:sldId id="308" r:id="rId13"/>
    <p:sldId id="316" r:id="rId14"/>
    <p:sldId id="320" r:id="rId15"/>
    <p:sldId id="321" r:id="rId16"/>
    <p:sldId id="326" r:id="rId17"/>
    <p:sldId id="293" r:id="rId18"/>
    <p:sldId id="294" r:id="rId19"/>
    <p:sldId id="295" r:id="rId20"/>
    <p:sldId id="317" r:id="rId21"/>
    <p:sldId id="299"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jVCsF0ScGm3giNEBL0FeW8QizL2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F8BA321-80A1-CEA0-CCDE-AB6954515002}" name="TAILLADE JUSTINE" initials="JT" userId="S::JTAILLADE@editions-hatier.fr::7689be7a-6074-46a5-a6a4-f2fd3e4f6393"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ACHE Caroline" initials="" lastIdx="3" clrIdx="0"/>
  <p:cmAuthor id="1" name="Christophe DRACOS" initials="" lastIdx="7" clrIdx="1"/>
  <p:cmAuthor id="2" name="jennifer r" initials="" lastIdx="7" clrIdx="2"/>
  <p:cmAuthor id="3" name="Harmonie Tessier" initials="" lastIdx="5" clrIdx="3"/>
  <p:cmAuthor id="4" name="Pauline Negrel-Lion" initials="" lastIdx="9" clrIdx="4"/>
  <p:cmAuthor id="5" name="Sylvie Advenier"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AB61DD-5928-4492-8D2A-5F00D064FCEC}" v="15" dt="2025-07-25T15:08:57.011"/>
    <p1510:client id="{6DCE3205-662F-42EA-A70A-FDFD29394BA1}" v="31" dt="2025-07-25T16:28:29.650"/>
    <p1510:client id="{A68CBFDB-DDAB-4063-A0F1-CD97AFC64E2C}" v="17" dt="2025-07-25T09:14:56.206"/>
    <p1510:client id="{F7F6B969-6559-4676-8775-12607A7E3A72}" v="1" dt="2025-07-25T17:18:23.3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82" autoAdjust="0"/>
    <p:restoredTop sz="62833" autoAdjust="0"/>
  </p:normalViewPr>
  <p:slideViewPr>
    <p:cSldViewPr snapToGrid="0" snapToObjects="1">
      <p:cViewPr>
        <p:scale>
          <a:sx n="66" d="100"/>
          <a:sy n="66" d="100"/>
        </p:scale>
        <p:origin x="2760" y="138"/>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slide" Target="slides/slide14.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5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dirty="0"/>
              <a:t>Aujourd’hui, nous allons continuer le travail sur les fractions.</a:t>
            </a:r>
          </a:p>
        </p:txBody>
      </p:sp>
      <p:sp>
        <p:nvSpPr>
          <p:cNvPr id="128" name="Google Shape;12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7C82D-55C5-EB30-FB5C-55629C5A4F7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3F3D4B-5720-36A5-B838-B4FAC4EB0C2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7F01D9A-75AD-0A34-064D-0F18F9E34BF2}"/>
              </a:ext>
            </a:extLst>
          </p:cNvPr>
          <p:cNvSpPr>
            <a:spLocks noGrp="1"/>
          </p:cNvSpPr>
          <p:nvPr>
            <p:ph type="body" idx="1"/>
          </p:nvPr>
        </p:nvSpPr>
        <p:spPr/>
        <p:txBody>
          <a:bodyPr/>
          <a:lstStyle/>
          <a:p>
            <a:pPr marL="0"/>
            <a:r>
              <a:rPr lang="fr-FR" b="1" dirty="0">
                <a:latin typeface="Calibri" panose="020F0502020204030204" pitchFamily="34" charset="0"/>
              </a:rPr>
              <a:t>Réponses attendues </a:t>
            </a:r>
            <a:r>
              <a:rPr lang="fr-FR" dirty="0">
                <a:latin typeface="Calibri" panose="020F0502020204030204" pitchFamily="34" charset="0"/>
              </a:rPr>
              <a:t>: B</a:t>
            </a:r>
            <a:r>
              <a:rPr lang="fr-FR" baseline="0" dirty="0">
                <a:latin typeface="Calibri" panose="020F0502020204030204" pitchFamily="34" charset="0"/>
              </a:rPr>
              <a:t> et C.</a:t>
            </a:r>
            <a:endParaRPr lang="fr-FR" dirty="0">
              <a:latin typeface="Calibri" panose="020F0502020204030204" pitchFamily="34" charset="0"/>
            </a:endParaRPr>
          </a:p>
          <a:p>
            <a:pPr marL="0"/>
            <a:r>
              <a:rPr lang="fr-FR" dirty="0">
                <a:latin typeface="Calibri" panose="020F0502020204030204" pitchFamily="34" charset="0"/>
              </a:rPr>
              <a:t>Pour chaque figure, laisser</a:t>
            </a:r>
            <a:r>
              <a:rPr lang="fr-FR" baseline="0" dirty="0">
                <a:latin typeface="Calibri" panose="020F0502020204030204" pitchFamily="34" charset="0"/>
              </a:rPr>
              <a:t> une dizaine de secondes de réflexion individuelle, les élèves écrivent sur leur ardoise. Puis, interroger un élève en lui demandant de justifier sa proposition. Faire valider par un ou plusieurs autres élèves, puis entourer les figures qui répondent à la consigne.</a:t>
            </a:r>
          </a:p>
          <a:p>
            <a:pPr marL="0"/>
            <a:endParaRPr lang="fr-FR" dirty="0"/>
          </a:p>
        </p:txBody>
      </p:sp>
      <p:sp>
        <p:nvSpPr>
          <p:cNvPr id="4" name="Espace réservé du numéro de diapositive 3">
            <a:extLst>
              <a:ext uri="{FF2B5EF4-FFF2-40B4-BE49-F238E27FC236}">
                <a16:creationId xmlns:a16="http://schemas.microsoft.com/office/drawing/2014/main" id="{1F9EC25E-AD36-4171-4D1E-A01E6515E0AD}"/>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8092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0" u="none" strike="noStrike" cap="none" dirty="0">
                <a:solidFill>
                  <a:schemeClr val="dk1"/>
                </a:solidFill>
                <a:effectLst/>
                <a:latin typeface="Calibri" panose="020F0502020204030204" pitchFamily="34" charset="0"/>
                <a:ea typeface="Calibri"/>
                <a:cs typeface="Calibri"/>
                <a:sym typeface="Calibri"/>
              </a:rPr>
              <a:t>L'exercice des champions propose aux élèves de représenter une fraction donnée. </a:t>
            </a:r>
            <a:r>
              <a:rPr lang="fr-FR" b="0" i="0" u="none" strike="noStrike" cap="none">
                <a:solidFill>
                  <a:schemeClr val="dk1"/>
                </a:solidFill>
                <a:effectLst/>
                <a:latin typeface="Calibri" panose="020F0502020204030204" pitchFamily="34" charset="0"/>
                <a:ea typeface="Calibri"/>
                <a:cs typeface="Calibri"/>
                <a:sym typeface="Calibri"/>
              </a:rPr>
              <a:t>Ils doivent choisir la figure unité adéquate parmi deux possibilités, puis en colorier la partie correspondant à la fraction donnée.</a:t>
            </a:r>
            <a:endParaRPr lang="fr-FR" b="0" i="0" u="none" strike="noStrike" cap="none" dirty="0">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3162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Aujourd’hui, on va utiliser différentes unités. Parfois, on partagera des rectangles et parfois des disques. </a:t>
            </a:r>
            <a:endParaRPr lang="fr-FR" i="1"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Rappeler la signification des symboles situés en haut</a:t>
            </a:r>
            <a:r>
              <a:rPr lang="fr-FR" baseline="0" dirty="0">
                <a:latin typeface="Calibri" panose="020F0502020204030204" pitchFamily="34" charset="0"/>
              </a:rPr>
              <a:t> à droite : ils représentent les deux figures unités que les élèves peuvent rencontrer (rectangle ou disque). </a:t>
            </a:r>
            <a:r>
              <a:rPr lang="fr-FR" b="0" i="1" u="none" strike="noStrike" cap="none" dirty="0">
                <a:solidFill>
                  <a:schemeClr val="dk1"/>
                </a:solidFill>
                <a:effectLst/>
                <a:latin typeface="Calibri" panose="020F0502020204030204" pitchFamily="34" charset="0"/>
                <a:ea typeface="Calibri"/>
                <a:cs typeface="Calibri"/>
                <a:sym typeface="Calibri"/>
              </a:rPr>
              <a:t>Pour bien repérer l'unité que l'on partage, on a repassé son contour en rose.</a:t>
            </a:r>
            <a:endParaRPr lang="fr-FR" i="1" dirty="0">
              <a:latin typeface="Calibri" panose="020F0502020204030204" pitchFamily="34" charset="0"/>
            </a:endParaRPr>
          </a:p>
          <a:p>
            <a:pPr marL="0"/>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1778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u="none" strike="noStrike" cap="none" dirty="0">
                <a:solidFill>
                  <a:schemeClr val="dk1"/>
                </a:solidFill>
                <a:effectLst/>
                <a:latin typeface="Calibri" panose="020F0502020204030204" pitchFamily="34" charset="0"/>
                <a:ea typeface="Calibri"/>
                <a:cs typeface="Calibri"/>
                <a:sym typeface="Calibri"/>
              </a:rPr>
              <a:t>L'unité est ici un rectangle, son contour est repassé en rose </a:t>
            </a:r>
            <a:r>
              <a:rPr lang="fr-FR" b="0" i="0" u="none" strike="noStrike" cap="none" dirty="0">
                <a:solidFill>
                  <a:schemeClr val="dk1"/>
                </a:solidFill>
                <a:effectLst/>
                <a:latin typeface="Calibri" panose="020F0502020204030204" pitchFamily="34" charset="0"/>
                <a:ea typeface="Calibri"/>
                <a:cs typeface="Calibri"/>
                <a:sym typeface="Calibri"/>
              </a:rPr>
              <a:t>(Suivre le contour avec le doigt). </a:t>
            </a:r>
            <a:r>
              <a:rPr lang="fr-FR" dirty="0">
                <a:latin typeface="Calibri" panose="020F0502020204030204" pitchFamily="34" charset="0"/>
              </a:rPr>
              <a:t>Demander aux élèves d’écrire la fraction en lettres sur leur ardoise et de lever cette dernière. Valider ou invalider d’un signe discret de tête.</a:t>
            </a:r>
            <a:endParaRPr lang="en-US" dirty="0">
              <a:solidFill>
                <a:srgbClr val="444444"/>
              </a:solidFill>
              <a:latin typeface="Calibri" panose="020F0502020204030204" pitchFamily="34" charset="0"/>
            </a:endParaRPr>
          </a:p>
          <a:p>
            <a:pPr marL="0"/>
            <a:r>
              <a:rPr lang="fr-FR" b="1" dirty="0">
                <a:latin typeface="Calibri" panose="020F0502020204030204" pitchFamily="34" charset="0"/>
              </a:rPr>
              <a:t>Réponse attendue </a:t>
            </a:r>
            <a:r>
              <a:rPr lang="fr-FR" dirty="0">
                <a:latin typeface="Calibri" panose="020F0502020204030204" pitchFamily="34" charset="0"/>
              </a:rPr>
              <a:t>: un cinquième.</a:t>
            </a:r>
            <a:endParaRPr lang="en-US" dirty="0">
              <a:solidFill>
                <a:srgbClr val="444444"/>
              </a:solidFill>
              <a:latin typeface="Calibri" panose="020F0502020204030204" pitchFamily="34" charset="0"/>
            </a:endParaRPr>
          </a:p>
          <a:p>
            <a:pPr marL="0"/>
            <a:r>
              <a:rPr lang="fr-FR" i="1" baseline="0" dirty="0">
                <a:latin typeface="Calibri" panose="020F0502020204030204" pitchFamily="34" charset="0"/>
              </a:rPr>
              <a:t>La figure unité</a:t>
            </a:r>
            <a:r>
              <a:rPr lang="fr-FR" i="0" baseline="0" dirty="0">
                <a:latin typeface="Calibri" panose="020F0502020204030204" pitchFamily="34" charset="0"/>
              </a:rPr>
              <a:t> (repasser le contour rose avec le doigt)</a:t>
            </a:r>
            <a:r>
              <a:rPr lang="fr-FR" i="1" baseline="0" dirty="0">
                <a:latin typeface="Calibri" panose="020F0502020204030204" pitchFamily="34" charset="0"/>
              </a:rPr>
              <a:t> est partagée en cinq parts égales, on a donc des cinquièmes. On a colorié 1 part, donc la fraction correspondante est </a:t>
            </a:r>
            <a:r>
              <a:rPr lang="fr-FR" i="1" dirty="0">
                <a:latin typeface="Calibri" panose="020F0502020204030204" pitchFamily="34" charset="0"/>
              </a:rPr>
              <a:t>un cinquième</a:t>
            </a:r>
            <a:r>
              <a:rPr lang="fr-FR" i="1" baseline="0" dirty="0">
                <a:latin typeface="Calibri" panose="020F0502020204030204" pitchFamily="34" charset="0"/>
              </a:rPr>
              <a:t>. </a:t>
            </a:r>
            <a:endParaRPr lang="fr-FR"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un cinquième </a:t>
            </a:r>
            <a:r>
              <a:rPr lang="fr-FR" i="0" baseline="0" dirty="0">
                <a:latin typeface="Calibri" panose="020F0502020204030204" pitchFamily="34" charset="0"/>
              </a:rPr>
              <a:t>sur les pointillés.</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4821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cinq dixièmes.</a:t>
            </a:r>
            <a:r>
              <a:rPr lang="fr-FR"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Propositions erronées d’élèves possibles </a:t>
            </a:r>
            <a:r>
              <a:rPr lang="fr-FR" dirty="0">
                <a:latin typeface="Calibri" panose="020F0502020204030204" pitchFamily="34" charset="0"/>
              </a:rPr>
              <a:t>: cinq</a:t>
            </a:r>
            <a:r>
              <a:rPr lang="fr-FR" baseline="0" dirty="0">
                <a:latin typeface="Calibri" panose="020F0502020204030204" pitchFamily="34" charset="0"/>
              </a:rPr>
              <a:t> cinquièmes (une ligne pour chaque chiffre de la fraction), quatre dixièmes (erreur dans le comptage des parts coloriées), </a:t>
            </a:r>
            <a:r>
              <a:rPr lang="fr-FR" dirty="0">
                <a:latin typeface="Calibri" panose="020F0502020204030204" pitchFamily="34" charset="0"/>
              </a:rPr>
              <a:t>etc.</a:t>
            </a:r>
          </a:p>
          <a:p>
            <a:pPr marL="0"/>
            <a:r>
              <a:rPr lang="fr-FR" baseline="0" dirty="0">
                <a:latin typeface="Calibri" panose="020F0502020204030204" pitchFamily="34" charset="0"/>
              </a:rPr>
              <a:t>L’objectif de la mise en commun est d’interpréter correctement la représentation : </a:t>
            </a:r>
            <a:r>
              <a:rPr lang="fr-FR" i="1" baseline="0" dirty="0">
                <a:latin typeface="Calibri" panose="020F0502020204030204" pitchFamily="34" charset="0"/>
              </a:rPr>
              <a:t>quelle est la différence avec la figure précédente ? → Cette fois, il y a 5 parts coloriées et non pas 1 seule. La figure unité</a:t>
            </a:r>
            <a:r>
              <a:rPr lang="fr-FR" i="0" baseline="0" dirty="0">
                <a:latin typeface="Calibri" panose="020F0502020204030204" pitchFamily="34" charset="0"/>
              </a:rPr>
              <a:t> (repasser le contour rose avec le doigt)</a:t>
            </a:r>
            <a:r>
              <a:rPr lang="fr-FR" i="1" baseline="0" dirty="0">
                <a:latin typeface="Calibri" panose="020F0502020204030204" pitchFamily="34" charset="0"/>
              </a:rPr>
              <a:t> est partagée en dix parts égales, on a donc des dixièmes. On a colorié 5 parts, donc c’est la fraction cinq dixièmes. </a:t>
            </a:r>
          </a:p>
          <a:p>
            <a:pPr marL="0"/>
            <a:r>
              <a:rPr lang="fr-FR" i="1" baseline="0" dirty="0">
                <a:latin typeface="Calibri" panose="020F0502020204030204" pitchFamily="34" charset="0"/>
              </a:rPr>
              <a:t>Cinq dixièmes, c’est un dixième + un dixième + un dixième + un dixième + un dixième. On a cinq fois un dixième.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cinq dixièmes </a:t>
            </a:r>
            <a:r>
              <a:rPr lang="fr-FR" i="0" baseline="0" dirty="0">
                <a:latin typeface="Calibri" panose="020F0502020204030204" pitchFamily="34" charset="0"/>
              </a:rPr>
              <a:t>sur les pointillés.</a:t>
            </a:r>
          </a:p>
          <a:p>
            <a:pPr marL="0"/>
            <a:r>
              <a:rPr lang="fr-FR" i="0" baseline="0" dirty="0">
                <a:latin typeface="Calibri" panose="020F0502020204030204" pitchFamily="34" charset="0"/>
              </a:rPr>
              <a:t>Interroger un ou plusieurs élèves qui doivent décrire la fraction en utilisant une de ces deux formulations.</a:t>
            </a:r>
            <a:endParaRPr lang="fr-FR" i="1" baseline="0" dirty="0">
              <a:latin typeface="Calibri" panose="020F0502020204030204" pitchFamily="34" charset="0"/>
            </a:endParaRPr>
          </a:p>
          <a:p>
            <a:pPr marL="0"/>
            <a:r>
              <a:rPr lang="fr-FR" i="1" baseline="0" dirty="0">
                <a:latin typeface="Calibri" panose="020F0502020204030204" pitchFamily="34" charset="0"/>
              </a:rPr>
              <a:t>Pour les figures suivantes, vous essaierez de décrire les fractions comme on vient de le faire. </a:t>
            </a:r>
            <a:r>
              <a:rPr lang="fr-FR" i="1" u="none" baseline="0" dirty="0">
                <a:latin typeface="Calibri" panose="020F0502020204030204" pitchFamily="34" charset="0"/>
              </a:rPr>
              <a:t>Mais attention, l’unité change maintenant, ce sera un disque.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1404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deux huitièmes.</a:t>
            </a:r>
          </a:p>
          <a:p>
            <a:pPr marL="0"/>
            <a:r>
              <a:rPr lang="fr-FR" dirty="0">
                <a:latin typeface="Calibri" panose="020F0502020204030204" pitchFamily="34" charset="0"/>
              </a:rPr>
              <a:t>Faire verbaliser aux élèves que : </a:t>
            </a:r>
            <a:r>
              <a:rPr lang="fr-FR" i="1" dirty="0">
                <a:latin typeface="Calibri" panose="020F0502020204030204" pitchFamily="34" charset="0"/>
              </a:rPr>
              <a:t>deux huitièmes, c’est un huitième + </a:t>
            </a:r>
            <a:r>
              <a:rPr lang="fr-FR" i="1" baseline="0" dirty="0">
                <a:latin typeface="Calibri" panose="020F0502020204030204" pitchFamily="34" charset="0"/>
              </a:rPr>
              <a:t>un huitième, c’est-à-dire deux fois un huitième.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deux huitièmes </a:t>
            </a:r>
            <a:r>
              <a:rPr lang="fr-FR" i="0" baseline="0" dirty="0">
                <a:latin typeface="Calibri" panose="020F0502020204030204" pitchFamily="34" charset="0"/>
              </a:rPr>
              <a:t>sur les pointillés.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effectLst/>
                <a:latin typeface="Calibri" panose="020F0502020204030204" pitchFamily="34" charset="0"/>
                <a:ea typeface="Calibri"/>
                <a:cs typeface="Calibri"/>
                <a:sym typeface="Calibri"/>
              </a:rPr>
              <a:t>Verbaliser : </a:t>
            </a:r>
            <a:r>
              <a:rPr lang="fr-FR" b="0" i="1" u="none" strike="noStrike" cap="none" dirty="0">
                <a:solidFill>
                  <a:schemeClr val="dk1"/>
                </a:solidFill>
                <a:effectLst/>
                <a:latin typeface="Calibri" panose="020F0502020204030204" pitchFamily="34" charset="0"/>
                <a:ea typeface="Calibri"/>
                <a:cs typeface="Calibri"/>
                <a:sym typeface="Calibri"/>
              </a:rPr>
              <a:t>Comme on représentait la dizaine avec des barres dizaines ou des cartes à points ou même des doigts, pour que vous compreniez que la dizaine c’était un regroupement de 10 unités, ici pour vous faire comprendre ce qu’est-une fraction, on utilise différentes unités que l’on partage (des bandes de papier, des disques, des rectangles).</a:t>
            </a:r>
            <a:endParaRPr lang="fr-FR" i="1" u="none" baseline="0"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Soyez vigilant, l’unité change encore, ce sera un rectangle.</a:t>
            </a:r>
            <a:endParaRPr lang="fr-FR" i="0" u="none"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4115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defRPr/>
            </a:pPr>
            <a:r>
              <a:rPr lang="fr-FR" b="1" dirty="0">
                <a:latin typeface="Calibri" panose="020F0502020204030204" pitchFamily="34" charset="0"/>
              </a:rPr>
              <a:t>Réponse attendue </a:t>
            </a:r>
            <a:r>
              <a:rPr lang="fr-FR" dirty="0">
                <a:latin typeface="Calibri" panose="020F0502020204030204" pitchFamily="34" charset="0"/>
              </a:rPr>
              <a:t>: trois quarts.</a:t>
            </a:r>
          </a:p>
          <a:p>
            <a:pPr marL="0">
              <a:defRPr/>
            </a:pPr>
            <a:r>
              <a:rPr lang="fr-FR" dirty="0">
                <a:latin typeface="Calibri" panose="020F0502020204030204" pitchFamily="34" charset="0"/>
              </a:rPr>
              <a:t>Faire verbaliser aux élèves que : </a:t>
            </a:r>
            <a:r>
              <a:rPr lang="fr-FR" i="1" dirty="0">
                <a:latin typeface="Calibri" panose="020F0502020204030204" pitchFamily="34" charset="0"/>
              </a:rPr>
              <a:t>trois quarts, c’est un quart + </a:t>
            </a:r>
            <a:r>
              <a:rPr lang="fr-FR" i="1" baseline="0" dirty="0">
                <a:latin typeface="Calibri" panose="020F0502020204030204" pitchFamily="34" charset="0"/>
              </a:rPr>
              <a:t>un quart </a:t>
            </a:r>
            <a:r>
              <a:rPr lang="fr-FR" i="1" dirty="0">
                <a:latin typeface="Calibri" panose="020F0502020204030204" pitchFamily="34" charset="0"/>
              </a:rPr>
              <a:t>+ </a:t>
            </a:r>
            <a:r>
              <a:rPr lang="fr-FR" i="1" baseline="0" dirty="0">
                <a:latin typeface="Calibri" panose="020F0502020204030204" pitchFamily="34" charset="0"/>
              </a:rPr>
              <a:t>un quart, c’est-à-dire trois fois un quart.</a:t>
            </a:r>
            <a:endParaRPr lang="fr-FR"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trois quarts </a:t>
            </a:r>
            <a:r>
              <a:rPr lang="fr-FR" i="0" baseline="0" dirty="0">
                <a:latin typeface="Calibri" panose="020F0502020204030204" pitchFamily="34" charset="0"/>
              </a:rPr>
              <a:t>sur les pointillés.</a:t>
            </a:r>
            <a:endParaRPr lang="fr-FR" i="1" dirty="0">
              <a:latin typeface="Calibri" panose="020F0502020204030204" pitchFamily="34" charset="0"/>
            </a:endParaRPr>
          </a:p>
          <a:p>
            <a:pPr marL="0"/>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1247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quatre</a:t>
            </a:r>
            <a:r>
              <a:rPr lang="fr-FR" baseline="0" dirty="0">
                <a:latin typeface="Calibri" panose="020F0502020204030204" pitchFamily="34" charset="0"/>
              </a:rPr>
              <a:t> sixièmes.</a:t>
            </a:r>
            <a:endParaRPr lang="fr-FR"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Faire verbaliser aux élèves que : </a:t>
            </a:r>
            <a:r>
              <a:rPr lang="fr-FR" i="1" dirty="0">
                <a:latin typeface="Calibri" panose="020F0502020204030204" pitchFamily="34" charset="0"/>
              </a:rPr>
              <a:t>quatre</a:t>
            </a:r>
            <a:r>
              <a:rPr lang="fr-FR" i="1" baseline="0" dirty="0">
                <a:latin typeface="Calibri" panose="020F0502020204030204" pitchFamily="34" charset="0"/>
              </a:rPr>
              <a:t> sixièmes, c’est un sixième + un sixième + un sixième + un sixième, autrement dit quatre fois un sixième.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quatre sixièmes </a:t>
            </a:r>
            <a:r>
              <a:rPr lang="fr-FR" i="0" baseline="0" dirty="0">
                <a:latin typeface="Calibri" panose="020F0502020204030204" pitchFamily="34" charset="0"/>
              </a:rPr>
              <a:t>sur les pointillés.</a:t>
            </a:r>
            <a:endParaRPr lang="fr-FR" i="1" dirty="0">
              <a:latin typeface="Calibri" panose="020F0502020204030204" pitchFamily="34" charset="0"/>
            </a:endParaRPr>
          </a:p>
          <a:p>
            <a:pPr marL="0"/>
            <a:endParaRPr lang="fr-FR" dirty="0">
              <a:latin typeface="Calibri" panose="020F0502020204030204" pitchFamily="34" charset="0"/>
            </a:endParaRPr>
          </a:p>
          <a:p>
            <a:pPr marL="0"/>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9068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Les</a:t>
            </a:r>
            <a:r>
              <a:rPr lang="fr-FR" baseline="0" dirty="0">
                <a:latin typeface="Calibri" panose="020F0502020204030204" pitchFamily="34" charset="0"/>
              </a:rPr>
              <a:t> élèves peuvent être surpris par le fait que toutes les parties soient coloriées.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cinq</a:t>
            </a:r>
            <a:r>
              <a:rPr lang="fr-FR" baseline="0" dirty="0">
                <a:latin typeface="Calibri" panose="020F0502020204030204" pitchFamily="34" charset="0"/>
              </a:rPr>
              <a:t> cinquièmes.</a:t>
            </a:r>
            <a:endParaRPr lang="fr-FR" dirty="0">
              <a:latin typeface="Calibri" panose="020F0502020204030204" pitchFamily="34" charset="0"/>
            </a:endParaRPr>
          </a:p>
          <a:p>
            <a:pPr marL="0"/>
            <a:r>
              <a:rPr lang="fr-FR" baseline="0" dirty="0">
                <a:latin typeface="Calibri" panose="020F0502020204030204" pitchFamily="34" charset="0"/>
              </a:rPr>
              <a:t>Faire verbaliser : </a:t>
            </a:r>
            <a:r>
              <a:rPr lang="fr-FR" i="1" baseline="0" dirty="0">
                <a:latin typeface="Calibri" panose="020F0502020204030204" pitchFamily="34" charset="0"/>
              </a:rPr>
              <a:t>on a partagé le rectangle unité en cinq parts égales, on a donc des cinquièmes. On a colorié les cinq parts, la fraction est donc cinq cinquièmes, c’est-à-dire le rectangle unité en entier. Cinq cinquièmes, c’est l’unité entière. C'est-à-dire que cinq cinquièmes est égal à 1.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Noter </a:t>
            </a:r>
            <a:r>
              <a:rPr lang="fr-FR" b="1" i="0" baseline="0" dirty="0">
                <a:latin typeface="Calibri" panose="020F0502020204030204" pitchFamily="34" charset="0"/>
              </a:rPr>
              <a:t>cinq cinquièmes </a:t>
            </a:r>
            <a:r>
              <a:rPr lang="fr-FR" i="0" baseline="0" dirty="0">
                <a:latin typeface="Calibri" panose="020F0502020204030204" pitchFamily="34" charset="0"/>
              </a:rPr>
              <a:t>sur les pointillés.</a:t>
            </a:r>
            <a:endParaRPr lang="fr-FR"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6836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Lire et expliciter la consigne en demandant aux élèves ce qu’ils pensent voir apparaitre.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7658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46"/>
          <p:cNvPicPr preferRelativeResize="0"/>
          <p:nvPr/>
        </p:nvPicPr>
        <p:blipFill rotWithShape="1">
          <a:blip r:embed="rId2">
            <a:alphaModFix/>
          </a:blip>
          <a:srcRect t="1564" b="1564"/>
          <a:stretch/>
        </p:blipFill>
        <p:spPr>
          <a:xfrm>
            <a:off x="1" y="-1"/>
            <a:ext cx="9143999" cy="6858001"/>
          </a:xfrm>
          <a:prstGeom prst="rect">
            <a:avLst/>
          </a:prstGeom>
          <a:noFill/>
          <a:ln>
            <a:noFill/>
          </a:ln>
        </p:spPr>
      </p:pic>
      <p:sp>
        <p:nvSpPr>
          <p:cNvPr id="17" name="Google Shape;17;p46"/>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46"/>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80"/>
        <p:cNvGrpSpPr/>
        <p:nvPr/>
      </p:nvGrpSpPr>
      <p:grpSpPr>
        <a:xfrm>
          <a:off x="0" y="0"/>
          <a:ext cx="0" cy="0"/>
          <a:chOff x="0" y="0"/>
          <a:chExt cx="0" cy="0"/>
        </a:xfrm>
      </p:grpSpPr>
      <p:pic>
        <p:nvPicPr>
          <p:cNvPr id="81" name="Google Shape;81;p60"/>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82" name="Google Shape;82;p60"/>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60"/>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4"/>
        <p:cNvGrpSpPr/>
        <p:nvPr/>
      </p:nvGrpSpPr>
      <p:grpSpPr>
        <a:xfrm>
          <a:off x="0" y="0"/>
          <a:ext cx="0" cy="0"/>
          <a:chOff x="0" y="0"/>
          <a:chExt cx="0" cy="0"/>
        </a:xfrm>
      </p:grpSpPr>
      <p:sp>
        <p:nvSpPr>
          <p:cNvPr id="85" name="Google Shape;85;p61"/>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86" name="Google Shape;86;p61"/>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1"/>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61"/>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61"/>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6"/>
        <p:cNvGrpSpPr/>
        <p:nvPr/>
      </p:nvGrpSpPr>
      <p:grpSpPr>
        <a:xfrm>
          <a:off x="0" y="0"/>
          <a:ext cx="0" cy="0"/>
          <a:chOff x="0" y="0"/>
          <a:chExt cx="0" cy="0"/>
        </a:xfrm>
      </p:grpSpPr>
      <p:sp>
        <p:nvSpPr>
          <p:cNvPr id="97" name="Google Shape;97;p54"/>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54"/>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54"/>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54"/>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101"/>
        <p:cNvGrpSpPr/>
        <p:nvPr/>
      </p:nvGrpSpPr>
      <p:grpSpPr>
        <a:xfrm>
          <a:off x="0" y="0"/>
          <a:ext cx="0" cy="0"/>
          <a:chOff x="0" y="0"/>
          <a:chExt cx="0" cy="0"/>
        </a:xfrm>
      </p:grpSpPr>
      <p:pic>
        <p:nvPicPr>
          <p:cNvPr id="102" name="Google Shape;102;p62"/>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103" name="Google Shape;103;p62"/>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62"/>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63"/>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107" name="Google Shape;107;p63"/>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63"/>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63"/>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55"/>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55"/>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5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 name="Google Shape;36;p5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37"/>
        <p:cNvGrpSpPr/>
        <p:nvPr/>
      </p:nvGrpSpPr>
      <p:grpSpPr>
        <a:xfrm>
          <a:off x="0" y="0"/>
          <a:ext cx="0" cy="0"/>
          <a:chOff x="0" y="0"/>
          <a:chExt cx="0" cy="0"/>
        </a:xfrm>
      </p:grpSpPr>
      <p:sp>
        <p:nvSpPr>
          <p:cNvPr id="38" name="Google Shape;38;p56"/>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 name="Google Shape;39;p56"/>
          <p:cNvSpPr/>
          <p:nvPr/>
        </p:nvSpPr>
        <p:spPr>
          <a:xfrm>
            <a:off x="0" y="1"/>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 name="Google Shape;40;p56"/>
          <p:cNvSpPr txBox="1">
            <a:spLocks noGrp="1"/>
          </p:cNvSpPr>
          <p:nvPr>
            <p:ph type="title"/>
          </p:nvPr>
        </p:nvSpPr>
        <p:spPr>
          <a:xfrm>
            <a:off x="0" y="0"/>
            <a:ext cx="6092982"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5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60303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48"/>
        <p:cNvGrpSpPr/>
        <p:nvPr/>
      </p:nvGrpSpPr>
      <p:grpSpPr>
        <a:xfrm>
          <a:off x="0" y="0"/>
          <a:ext cx="0" cy="0"/>
          <a:chOff x="0" y="0"/>
          <a:chExt cx="0" cy="0"/>
        </a:xfrm>
      </p:grpSpPr>
      <p:sp>
        <p:nvSpPr>
          <p:cNvPr id="49" name="Google Shape;49;p4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49"/>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49"/>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2" name="Google Shape;52;p4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53"/>
        <p:cNvGrpSpPr/>
        <p:nvPr/>
      </p:nvGrpSpPr>
      <p:grpSpPr>
        <a:xfrm>
          <a:off x="0" y="0"/>
          <a:ext cx="0" cy="0"/>
          <a:chOff x="0" y="0"/>
          <a:chExt cx="0" cy="0"/>
        </a:xfrm>
      </p:grpSpPr>
      <p:pic>
        <p:nvPicPr>
          <p:cNvPr id="54" name="Google Shape;54;p57"/>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55" name="Google Shape;55;p57"/>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7"/>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57"/>
        <p:cNvGrpSpPr/>
        <p:nvPr/>
      </p:nvGrpSpPr>
      <p:grpSpPr>
        <a:xfrm>
          <a:off x="0" y="0"/>
          <a:ext cx="0" cy="0"/>
          <a:chOff x="0" y="0"/>
          <a:chExt cx="0" cy="0"/>
        </a:xfrm>
      </p:grpSpPr>
      <p:sp>
        <p:nvSpPr>
          <p:cNvPr id="58" name="Google Shape;58;p5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59" name="Google Shape;59;p5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5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2" name="Google Shape;62;p5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63"/>
        <p:cNvGrpSpPr/>
        <p:nvPr/>
      </p:nvGrpSpPr>
      <p:grpSpPr>
        <a:xfrm>
          <a:off x="0" y="0"/>
          <a:ext cx="0" cy="0"/>
          <a:chOff x="0" y="0"/>
          <a:chExt cx="0" cy="0"/>
        </a:xfrm>
      </p:grpSpPr>
      <p:sp>
        <p:nvSpPr>
          <p:cNvPr id="64" name="Google Shape;64;p59"/>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 name="Google Shape;65;p59"/>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9"/>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9"/>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9" name="Google Shape;69;p5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6"/>
        <p:cNvGrpSpPr/>
        <p:nvPr/>
      </p:nvGrpSpPr>
      <p:grpSpPr>
        <a:xfrm>
          <a:off x="0" y="0"/>
          <a:ext cx="0" cy="0"/>
          <a:chOff x="0" y="0"/>
          <a:chExt cx="0" cy="0"/>
        </a:xfrm>
      </p:grpSpPr>
      <p:sp>
        <p:nvSpPr>
          <p:cNvPr id="77" name="Google Shape;77;p51"/>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51"/>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51"/>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70"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
        <p:cNvGrpSpPr/>
        <p:nvPr/>
      </p:nvGrpSpPr>
      <p:grpSpPr>
        <a:xfrm>
          <a:off x="0" y="0"/>
          <a:ext cx="0" cy="0"/>
          <a:chOff x="0" y="0"/>
          <a:chExt cx="0" cy="0"/>
        </a:xfrm>
      </p:grpSpPr>
      <p:sp>
        <p:nvSpPr>
          <p:cNvPr id="43" name="Google Shape;43;p4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48"/>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p5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700"/>
              <a:buFont typeface="Verdana"/>
              <a:buNone/>
            </a:pPr>
            <a:r>
              <a:rPr lang="fr-FR" dirty="0"/>
              <a:t>4. Représenter une fraction (4)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14298-0EEC-B585-17F9-3FF760F72B53}"/>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A26F107D-2CC5-F38F-B15E-952AA1D04CC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B4BF7E81-5F1B-CC96-81AF-9E716D6537FC}"/>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D2CE34F3-19FC-6CB5-17B4-6A77091CC1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62637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3" name="Titre 2">
            <a:extLst>
              <a:ext uri="{FF2B5EF4-FFF2-40B4-BE49-F238E27FC236}">
                <a16:creationId xmlns:a16="http://schemas.microsoft.com/office/drawing/2014/main" id="{2803FD4C-94E0-4E59-3587-F9D045D4E0F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2CFD779-A2C1-2201-8AC3-4F6322564B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 name="Titre 3">
            <a:extLst>
              <a:ext uri="{FF2B5EF4-FFF2-40B4-BE49-F238E27FC236}">
                <a16:creationId xmlns:a16="http://schemas.microsoft.com/office/drawing/2014/main" id="{A0F7DE17-5B11-9E7C-52EB-0DFCBC6EFF4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106C77A-5FE6-1852-E858-11D164EFCA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4" name="Titre 3">
            <a:extLst>
              <a:ext uri="{FF2B5EF4-FFF2-40B4-BE49-F238E27FC236}">
                <a16:creationId xmlns:a16="http://schemas.microsoft.com/office/drawing/2014/main" id="{BB4B43AD-FAFD-CA4E-E62D-F57AC0D7E2B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71CD978-6112-9265-0CB6-8C7D1F9DE6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E5D833A-297B-61C8-0536-E86E2D42C6A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BD5E48A-5BB2-EFC6-CD9E-34A2D99F82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78947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3" name="Titre 2">
            <a:extLst>
              <a:ext uri="{FF2B5EF4-FFF2-40B4-BE49-F238E27FC236}">
                <a16:creationId xmlns:a16="http://schemas.microsoft.com/office/drawing/2014/main" id="{A599F9DC-A80F-4D13-7F71-9B08198C5624}"/>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58361F5-2516-AFFE-1938-EFA2895738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59691C0E-A2AA-BBB4-F274-F381ADADD63A}"/>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3C36374A-7E4F-1F75-19AA-7744372FAE5B}"/>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A269D000-EC45-08AF-9902-20D7DC2E56C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460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068922B1-BCBA-66C1-F785-BB967FF73515}"/>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16F8BD6A-D951-790F-C48E-7F7E1B40AD7F}"/>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3EDD2419-9335-8ECE-0EC7-5DE7DC1A8B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8446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C7905D9-2D51-C84F-748B-3D6B589DB11B}"/>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6FBD3D49-0E45-56D5-D074-C83AE7D7264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A727455B-F336-715A-1245-D22399EB95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17948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2A65167-A3EA-198A-C4A3-00B0E908F5D5}"/>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C228D74A-F792-60E2-F83D-4048DE99A818}"/>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5BCBD3B7-31A0-BA9F-1D57-C8F51D5586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5642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3A1A265-8016-EE8A-37CA-D74B944695E0}"/>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FA526984-6DC8-FE1B-F65E-2E52ED652EB5}"/>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08DCE2E1-0973-F797-DCA8-17C96A8F96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11213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C6655160-39F4-8A90-73A6-1F75295CF93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C8544E71-D583-AD63-BE3F-4D2D6B5D508A}"/>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3A35E1FC-CB4D-F756-382C-EB2CA2D3AF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3222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0EB1D5B0-2042-F6D6-B51A-96C785AA66BB}"/>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D2E4E0D-66C2-A254-2BA1-2489F9278A3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1CA56B9-EC0C-D124-8948-B443D40B9B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55364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9BF1D16-F648-BA5E-8BBE-5AE8C3C29A8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7F4CD90-673C-531E-FA70-C929B747F2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8264584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7697AB8E-D9B8-45C5-A764-9AB5F58DF0F9}">
  <ds:schemaRefs>
    <ds:schemaRef ds:uri="http://schemas.microsoft.com/sharepoint/v3/contenttype/forms"/>
  </ds:schemaRefs>
</ds:datastoreItem>
</file>

<file path=customXml/itemProps2.xml><?xml version="1.0" encoding="utf-8"?>
<ds:datastoreItem xmlns:ds="http://schemas.openxmlformats.org/officeDocument/2006/customXml" ds:itemID="{4ADB26BD-28B2-4DA2-B93E-B0AF98235E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1379AA-B4EA-4E15-8CA1-D3D7427D613C}">
  <ds:schemaRefs>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www.w3.org/XML/1998/namespace"/>
    <ds:schemaRef ds:uri="http://purl.org/dc/elements/1.1/"/>
    <ds:schemaRef ds:uri="http://schemas.microsoft.com/office/infopath/2007/PartnerControls"/>
    <ds:schemaRef ds:uri="27f64e36-29aa-44d5-a3e0-06242cad7d4d"/>
    <ds:schemaRef ds:uri="cd84cc96-e4f0-4e7f-873a-a508fb658c41"/>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772</Words>
  <Application>Microsoft Office PowerPoint</Application>
  <PresentationFormat>Affichage à l'écran (4:3)</PresentationFormat>
  <Paragraphs>48</Paragraphs>
  <Slides>15</Slides>
  <Notes>15</Notes>
  <HiddenSlides>0</HiddenSlides>
  <MMClips>0</MMClips>
  <ScaleCrop>false</ScaleCrop>
  <HeadingPairs>
    <vt:vector size="6" baseType="variant">
      <vt:variant>
        <vt:lpstr>Polices utilisées</vt:lpstr>
      </vt:variant>
      <vt:variant>
        <vt:i4>3</vt:i4>
      </vt:variant>
      <vt:variant>
        <vt:lpstr>Thème</vt:lpstr>
      </vt:variant>
      <vt:variant>
        <vt:i4>4</vt:i4>
      </vt:variant>
      <vt:variant>
        <vt:lpstr>Titres des diapositives</vt:lpstr>
      </vt:variant>
      <vt:variant>
        <vt:i4>15</vt:i4>
      </vt:variant>
    </vt:vector>
  </HeadingPairs>
  <TitlesOfParts>
    <vt:vector size="22" baseType="lpstr">
      <vt:lpstr>Arial</vt:lpstr>
      <vt:lpstr>Calibri</vt:lpstr>
      <vt:lpstr>Verdana</vt:lpstr>
      <vt:lpstr>Thème Office</vt:lpstr>
      <vt:lpstr>1_Thème Office</vt:lpstr>
      <vt:lpstr>2_Thème Office</vt:lpstr>
      <vt:lpstr>3_Thème Office</vt:lpstr>
      <vt:lpstr>4. Représenter une fraction (4)</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Situer des objets</dc:title>
  <dc:creator>Éditions Hatier</dc:creator>
  <cp:lastModifiedBy>BELLEMIN SANDRA</cp:lastModifiedBy>
  <cp:revision>2</cp:revision>
  <dcterms:created xsi:type="dcterms:W3CDTF">2022-01-07T11:15:07Z</dcterms:created>
  <dcterms:modified xsi:type="dcterms:W3CDTF">2025-07-25T18:13:21Z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