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4" r:id="rId5"/>
    <p:sldMasterId id="2147483659" r:id="rId6"/>
    <p:sldMasterId id="2147483663" r:id="rId7"/>
    <p:sldMasterId id="2147483667" r:id="rId8"/>
  </p:sldMasterIdLst>
  <p:notesMasterIdLst>
    <p:notesMasterId r:id="rId46"/>
  </p:notesMasterIdLst>
  <p:sldIdLst>
    <p:sldId id="256" r:id="rId9"/>
    <p:sldId id="329" r:id="rId10"/>
    <p:sldId id="330" r:id="rId11"/>
    <p:sldId id="331" r:id="rId12"/>
    <p:sldId id="332" r:id="rId13"/>
    <p:sldId id="333" r:id="rId14"/>
    <p:sldId id="334" r:id="rId15"/>
    <p:sldId id="335" r:id="rId16"/>
    <p:sldId id="336" r:id="rId17"/>
    <p:sldId id="337" r:id="rId18"/>
    <p:sldId id="338" r:id="rId19"/>
    <p:sldId id="302" r:id="rId20"/>
    <p:sldId id="303" r:id="rId21"/>
    <p:sldId id="304" r:id="rId22"/>
    <p:sldId id="340" r:id="rId23"/>
    <p:sldId id="306" r:id="rId24"/>
    <p:sldId id="307" r:id="rId25"/>
    <p:sldId id="342" r:id="rId26"/>
    <p:sldId id="343" r:id="rId27"/>
    <p:sldId id="344" r:id="rId28"/>
    <p:sldId id="309" r:id="rId29"/>
    <p:sldId id="310" r:id="rId30"/>
    <p:sldId id="312" r:id="rId31"/>
    <p:sldId id="339" r:id="rId32"/>
    <p:sldId id="314" r:id="rId33"/>
    <p:sldId id="345" r:id="rId34"/>
    <p:sldId id="318" r:id="rId35"/>
    <p:sldId id="319" r:id="rId36"/>
    <p:sldId id="324" r:id="rId37"/>
    <p:sldId id="320" r:id="rId38"/>
    <p:sldId id="321" r:id="rId39"/>
    <p:sldId id="293" r:id="rId40"/>
    <p:sldId id="294" r:id="rId41"/>
    <p:sldId id="295" r:id="rId42"/>
    <p:sldId id="327" r:id="rId43"/>
    <p:sldId id="328" r:id="rId44"/>
    <p:sldId id="299" r:id="rId4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4" roundtripDataSignature="AMtx7mjVCsF0ScGm3giNEBL0FeW8QizL2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3C2CF67-9BF0-36C3-EEE1-09B84C3469D6}" name="BELLEMIN SANDRA" initials="SB" userId="S::SBELLEMIN@editions-hatier.fr::5fe4e071-d3f4-40df-970f-ee8fcf898346" providerId="AD"/>
  <p188:author id="{6E47C18F-DDAE-EA39-9B3A-D5582A6DAE9D}" name="pauline.negrellion" initials="pa" userId="S::pauline.negrellion_gmail.com#ext#@hachette.onmicrosoft.com::9fb65b54-3bbd-4994-b3cf-42d8602c7eef" providerId="AD"/>
  <p188:author id="{E89BFAD0-ACBE-9964-AB8B-A2E5DAC1FBA3}" name="omenriah" initials="om" userId="S::omenriah_gmail.com#ext#@hachette.onmicrosoft.com::1c7e23f3-21b9-4451-98c0-15057ee07999" providerId="AD"/>
  <p188:author id="{4CF84EDD-95CE-3E5E-4B94-06DB52278683}" name="Christophe Dracos" initials="CD" userId="S::cri.dracos_outlook.fr#ext#@hachette.onmicrosoft.com::9a339485-cc17-450e-b56d-f2edc49cae5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HACHE Caroline" initials="" lastIdx="3" clrIdx="0"/>
  <p:cmAuthor id="1" name="Christophe DRACOS" initials="" lastIdx="7" clrIdx="1"/>
  <p:cmAuthor id="2" name="jennifer r" initials="" lastIdx="7" clrIdx="2"/>
  <p:cmAuthor id="3" name="Harmonie Tessier" initials="" lastIdx="5" clrIdx="3"/>
  <p:cmAuthor id="4" name="Pauline Negrel-Lion" initials="" lastIdx="9" clrIdx="4"/>
  <p:cmAuthor id="5" name="Sylvie Advenier" initials="" lastIdx="1" clrIdx="5"/>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151949-1A5D-4303-82E8-16F91B8EA8FB}" v="8" dt="2025-07-25T14:39:45.607"/>
    <p1510:client id="{4E05BC9A-C33B-423B-9306-D0078BB44E55}" v="4" dt="2025-07-25T08:13:36.521"/>
    <p1510:client id="{7D7C4D14-5B0A-4291-A9C6-97D0B65CEFA8}" v="7" dt="2025-07-25T07:22:05.145"/>
    <p1510:client id="{FA7AC8E4-BD70-41FC-9AF0-6AA32EAB9329}" v="1" dt="2025-07-25T08:19:07.828"/>
    <p1510:client id="{FC442455-A173-4630-9C9B-B2A7B2D4A9EC}" v="189" dt="2025-07-25T16:30:42.9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8355"/>
    <p:restoredTop sz="83777" autoAdjust="0"/>
  </p:normalViewPr>
  <p:slideViewPr>
    <p:cSldViewPr snapToGrid="0" snapToObjects="1">
      <p:cViewPr varScale="1">
        <p:scale>
          <a:sx n="93" d="100"/>
          <a:sy n="93" d="100"/>
        </p:scale>
        <p:origin x="1722" y="72"/>
      </p:cViewPr>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55"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notesMaster" Target="notesMasters/notesMaster1.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57" Type="http://schemas.openxmlformats.org/officeDocument/2006/relationships/viewProps" Target="viewProps.xml"/><Relationship Id="rId61" Type="http://schemas.microsoft.com/office/2018/10/relationships/authors" Target="author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6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56" Type="http://schemas.openxmlformats.org/officeDocument/2006/relationships/presProps" Target="presProps.xml"/><Relationship Id="rId8" Type="http://schemas.openxmlformats.org/officeDocument/2006/relationships/slideMaster" Target="slideMasters/slideMaster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1" dirty="0"/>
              <a:t>Aujourd’hui, nous allons découvrir de nouveaux nombres</a:t>
            </a:r>
            <a:r>
              <a:rPr lang="fr-FR" i="1" baseline="0" dirty="0"/>
              <a:t> </a:t>
            </a:r>
            <a:r>
              <a:rPr lang="fr-FR" i="1" dirty="0"/>
              <a:t>: les fractions. </a:t>
            </a:r>
          </a:p>
        </p:txBody>
      </p:sp>
      <p:sp>
        <p:nvSpPr>
          <p:cNvPr id="128" name="Google Shape;128;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u="none" baseline="0">
                <a:latin typeface="Calibri" panose="020F0502020204030204" pitchFamily="34" charset="0"/>
              </a:rPr>
              <a:t>Je vous demande désormais de comparer la moitié du gâteau avec la moitié de la pizza. </a:t>
            </a:r>
            <a:r>
              <a:rPr lang="fr-FR" i="0" u="none" baseline="0">
                <a:latin typeface="Calibri" panose="020F0502020204030204" pitchFamily="34" charset="0"/>
              </a:rPr>
              <a:t>Suivre avec le doigt le contour d’un demi du gâteau (part de gauche) et d’un demi de la pizza (part de gauche).</a:t>
            </a:r>
          </a:p>
          <a:p>
            <a:pPr marL="0"/>
            <a:r>
              <a:rPr lang="fr-FR" i="1" u="none" baseline="0">
                <a:latin typeface="Calibri" panose="020F0502020204030204" pitchFamily="34" charset="0"/>
              </a:rPr>
              <a:t>Ces 2 moitiés sont-elles identiques ?</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34712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u="none" baseline="0" dirty="0">
                <a:latin typeface="Calibri" panose="020F0502020204030204" pitchFamily="34" charset="0"/>
              </a:rPr>
              <a:t>Est-ce que ces 2 moitiés sont de la même taille ?</a:t>
            </a:r>
            <a:r>
              <a:rPr lang="fr-FR" i="0" u="none" baseline="0" dirty="0">
                <a:latin typeface="Calibri" panose="020F0502020204030204" pitchFamily="34" charset="0"/>
              </a:rPr>
              <a:t> Laisser quelques secondes aux élèves pour faire des propositions puis valider que les parties ne sont pas les mêmes. </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u="none" baseline="0" dirty="0">
                <a:latin typeface="Calibri" panose="020F0502020204030204" pitchFamily="34" charset="0"/>
              </a:rPr>
              <a:t>Faire justifier que </a:t>
            </a:r>
            <a:r>
              <a:rPr lang="fr-FR" b="1" i="0" u="none" baseline="0" dirty="0">
                <a:latin typeface="Calibri" panose="020F0502020204030204" pitchFamily="34" charset="0"/>
              </a:rPr>
              <a:t>ces deux fractions d’unité représentent la moitié, mais elles ne sont pas identiques</a:t>
            </a:r>
            <a:r>
              <a:rPr lang="fr-FR" b="0" i="0" u="none" baseline="0" dirty="0">
                <a:latin typeface="Calibri" panose="020F0502020204030204" pitchFamily="34" charset="0"/>
              </a:rPr>
              <a:t> (</a:t>
            </a:r>
            <a:r>
              <a:rPr lang="fr-FR" b="0" i="1" u="none" baseline="0" dirty="0">
                <a:latin typeface="Calibri" panose="020F0502020204030204" pitchFamily="34" charset="0"/>
              </a:rPr>
              <a:t>si on imagine que l’on superpose les deux moitiés, la demi pizza est entièrement contenue dans le demi gâteau</a:t>
            </a:r>
            <a:r>
              <a:rPr lang="fr-FR" b="0" i="0" u="none" baseline="0" dirty="0">
                <a:latin typeface="Calibri" panose="020F0502020204030204" pitchFamily="34" charset="0"/>
              </a:rPr>
              <a:t>)</a:t>
            </a:r>
            <a:r>
              <a:rPr lang="fr-FR" b="1" i="0" u="none" baseline="0" dirty="0">
                <a:latin typeface="Calibri" panose="020F0502020204030204" pitchFamily="34" charset="0"/>
              </a:rPr>
              <a:t>, car l’unité n’est pas la même </a:t>
            </a:r>
            <a:r>
              <a:rPr lang="fr-FR" i="0" u="none" baseline="0" dirty="0">
                <a:latin typeface="Calibri" panose="020F0502020204030204" pitchFamily="34" charset="0"/>
              </a:rPr>
              <a:t>: un rectangle dans un cas et un disque dans l’autre.</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1" u="none" baseline="0" dirty="0">
                <a:latin typeface="Calibri" panose="020F0502020204030204" pitchFamily="34" charset="0"/>
              </a:rPr>
              <a:t>Quand on utilise les fractions, il est très important de savoir quelle unité on partage.</a:t>
            </a:r>
            <a:endParaRPr lang="fr-FR" i="0" u="none" baseline="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0075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u="none" dirty="0">
                <a:latin typeface="Calibri" panose="020F0502020204030204" pitchFamily="34" charset="0"/>
              </a:rPr>
              <a:t>Faire lire et expliciter la consigne</a:t>
            </a:r>
            <a:r>
              <a:rPr lang="fr-FR" u="none" baseline="0" dirty="0">
                <a:latin typeface="Calibri" panose="020F0502020204030204" pitchFamily="34" charset="0"/>
              </a:rPr>
              <a:t> et laisser les élèves faire des propositions. Interroger un ou plusieurs élèves et réaliser le ou les pliages proposés. </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u="none" baseline="0" dirty="0">
                <a:latin typeface="Calibri" panose="020F0502020204030204" pitchFamily="34" charset="0"/>
              </a:rPr>
              <a:t>Écarter les propositions erronées en pliant ou en découpant et en superposant les 2 parties, puis faire remarquer qu’elles ne sont pas égales puisqu’elles ne se superposent pas. Valider les propositions correctes en utilisant les mêmes méthodes (plier ou découper). </a:t>
            </a:r>
          </a:p>
          <a:p>
            <a:pPr marL="0"/>
            <a:r>
              <a:rPr lang="fr-FR" u="none" baseline="0" dirty="0">
                <a:latin typeface="Calibri" panose="020F0502020204030204" pitchFamily="34" charset="0"/>
              </a:rPr>
              <a:t>Au tableau, plier une bande dans sa longueur et reprendre les explications, puis faire reformuler la procédure par un élève ou plusieurs. </a:t>
            </a:r>
          </a:p>
          <a:p>
            <a:pPr marL="0"/>
            <a:r>
              <a:rPr lang="fr-FR" dirty="0">
                <a:latin typeface="Calibri" panose="020F0502020204030204" pitchFamily="34" charset="0"/>
              </a:rPr>
              <a:t>Distribuer une bande de </a:t>
            </a:r>
            <a:r>
              <a:rPr lang="fr-FR" u="none" dirty="0">
                <a:latin typeface="Calibri" panose="020F0502020204030204" pitchFamily="34" charset="0"/>
              </a:rPr>
              <a:t>papier </a:t>
            </a:r>
            <a:r>
              <a:rPr lang="fr-FR" u="none" baseline="0" dirty="0">
                <a:latin typeface="Calibri" panose="020F0502020204030204" pitchFamily="34" charset="0"/>
              </a:rPr>
              <a:t>à chaque </a:t>
            </a:r>
            <a:r>
              <a:rPr lang="fr-FR" baseline="0" dirty="0">
                <a:latin typeface="Calibri" panose="020F0502020204030204" pitchFamily="34" charset="0"/>
              </a:rPr>
              <a:t>élève. </a:t>
            </a:r>
            <a:r>
              <a:rPr lang="fr-FR" u="none" baseline="0" dirty="0">
                <a:latin typeface="Calibri" panose="020F0502020204030204" pitchFamily="34" charset="0"/>
              </a:rPr>
              <a:t>Demander aux élèves d’effectuer le même pliage.</a:t>
            </a:r>
          </a:p>
          <a:p>
            <a:pPr marL="0"/>
            <a:r>
              <a:rPr lang="fr-FR" u="none" baseline="0" dirty="0">
                <a:latin typeface="Calibri" panose="020F0502020204030204" pitchFamily="34" charset="0"/>
              </a:rPr>
              <a:t>Vous pouvez demander aux élèves de repasser en couleur la ligne de pliage.</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u="none" baseline="0" dirty="0">
                <a:latin typeface="Calibri" panose="020F0502020204030204" pitchFamily="34" charset="0"/>
              </a:rPr>
              <a:t>Insister sur l’unité qui est matérialisée par les traits roses épais (suivre le contour de la bande unité).</a:t>
            </a:r>
          </a:p>
          <a:p>
            <a:pPr marL="0"/>
            <a:endParaRPr lang="fr-FR" u="none" baseline="0" dirty="0">
              <a:latin typeface="Calibri" panose="020F0502020204030204" pitchFamily="34" charset="0"/>
            </a:endParaRPr>
          </a:p>
          <a:p>
            <a:pPr marL="0"/>
            <a:endParaRPr lang="fr-FR" dirty="0"/>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84987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baseline="0" dirty="0">
                <a:latin typeface="Calibri" panose="020F0502020204030204" pitchFamily="34" charset="0"/>
              </a:rPr>
              <a:t>La bande unité est partagée en 2 parts égales</a:t>
            </a:r>
            <a:r>
              <a:rPr lang="fr-FR" i="0" baseline="0" dirty="0">
                <a:latin typeface="Calibri" panose="020F0502020204030204" pitchFamily="34" charset="0"/>
              </a:rPr>
              <a:t> (les montrer en utilisant vos mains pour montrer la longueur)</a:t>
            </a:r>
            <a:r>
              <a:rPr lang="fr-FR" i="1" baseline="0" dirty="0">
                <a:latin typeface="Calibri" panose="020F0502020204030204" pitchFamily="34" charset="0"/>
              </a:rPr>
              <a:t>, on a trouvé la moitié.</a:t>
            </a:r>
            <a:endParaRPr lang="fr-FR" i="1"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30723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En mathématiques, on peut exprimer la moitié avec une fraction. Est-ce que vous savez comment se nomme cette moitié avec une fraction ? </a:t>
                </a:r>
                <a:r>
                  <a:rPr lang="fr-FR" dirty="0">
                    <a:latin typeface="Calibri" panose="020F0502020204030204" pitchFamily="34" charset="0"/>
                  </a:rPr>
                  <a:t>→ </a:t>
                </a:r>
                <a:r>
                  <a:rPr lang="fr-FR" b="1" i="1" dirty="0">
                    <a:latin typeface="Calibri" panose="020F0502020204030204" pitchFamily="34" charset="0"/>
                  </a:rPr>
                  <a:t>un demi</a:t>
                </a:r>
                <a:r>
                  <a:rPr lang="fr-FR" dirty="0">
                    <a:latin typeface="Calibri" panose="020F0502020204030204" pitchFamily="34" charset="0"/>
                  </a:rPr>
                  <a:t>. </a:t>
                </a:r>
                <a:r>
                  <a:rPr lang="fr-FR" i="1" dirty="0">
                    <a:latin typeface="Calibri" panose="020F0502020204030204" pitchFamily="34" charset="0"/>
                  </a:rPr>
                  <a:t>On peut s’en rappeler facilement grâce à la </a:t>
                </a:r>
                <a:r>
                  <a:rPr lang="fr-FR" b="1" i="1" dirty="0">
                    <a:latin typeface="Calibri" panose="020F0502020204030204" pitchFamily="34" charset="0"/>
                  </a:rPr>
                  <a:t>demi-</a:t>
                </a:r>
                <a:r>
                  <a:rPr lang="fr-FR" i="1" dirty="0">
                    <a:latin typeface="Calibri" panose="020F0502020204030204" pitchFamily="34" charset="0"/>
                  </a:rPr>
                  <a:t>heure qui correspond à la moitié d’une heure.</a:t>
                </a:r>
              </a:p>
              <a:p>
                <a:pPr marL="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latin typeface="Calibri" panose="020F0502020204030204" pitchFamily="34" charset="0"/>
                  </a:rPr>
                  <a:t>On a ici un demi </a:t>
                </a:r>
                <a:r>
                  <a:rPr lang="fr-FR" i="0" baseline="0" dirty="0">
                    <a:latin typeface="Calibri" panose="020F0502020204030204" pitchFamily="34" charset="0"/>
                  </a:rPr>
                  <a:t>(pointer la première fraction un demi </a:t>
                </a:r>
                <a:r>
                  <a:rPr lang="fr-FR" i="0" dirty="0">
                    <a:latin typeface="Calibri" panose="020F0502020204030204" pitchFamily="34" charset="0"/>
                  </a:rPr>
                  <a:t>en</a:t>
                </a:r>
                <a:r>
                  <a:rPr lang="fr-FR" i="0" baseline="0" dirty="0">
                    <a:latin typeface="Calibri" panose="020F0502020204030204" pitchFamily="34" charset="0"/>
                  </a:rPr>
                  <a:t> bornant avec vos mains la fraction de la bande unité correspondante.</a:t>
                </a:r>
                <a:endParaRPr lang="fr-FR" i="1" baseline="0" dirty="0">
                  <a:latin typeface="Calibri" panose="020F0502020204030204" pitchFamily="34" charset="0"/>
                </a:endParaRPr>
              </a:p>
            </p:txBody>
          </p:sp>
        </mc:Choice>
        <mc:Fallback xmlns="">
          <p:sp>
            <p:nvSpPr>
              <p:cNvPr id="3" name="Espace réservé des commentaires 2"/>
              <p:cNvSpPr>
                <a:spLocks noGrp="1"/>
              </p:cNvSpPr>
              <p:nvPr>
                <p:ph type="body" idx="1"/>
              </p:nvPr>
            </p:nvSpPr>
            <p:spPr/>
            <p:txBody>
              <a:bodyPr/>
              <a:lstStyle/>
              <a:p>
                <a:pPr marL="0" indent="0">
                  <a:lnSpc>
                    <a:spcPct val="100000"/>
                  </a:lnSpc>
                  <a:spcBef>
                    <a:spcPts val="0"/>
                  </a:spcBef>
                </a:pPr>
                <a:r>
                  <a:rPr lang="fr-FR" i="1" dirty="0" smtClean="0"/>
                  <a:t>Chacune</a:t>
                </a:r>
                <a:r>
                  <a:rPr lang="fr-FR" i="1" baseline="0" dirty="0" smtClean="0"/>
                  <a:t> des deux bandes représente une fraction de « un demi de l’unité »</a:t>
                </a:r>
                <a:r>
                  <a:rPr lang="fr-FR" i="0" baseline="0" dirty="0" smtClean="0"/>
                  <a:t>. Pointer la première fraction </a:t>
                </a:r>
                <a:r>
                  <a:rPr lang="fr-FR" i="1" baseline="0" dirty="0" smtClean="0"/>
                  <a:t> </a:t>
                </a:r>
                <a:r>
                  <a:rPr lang="fr-FR" sz="1800" b="0" i="0" baseline="0" smtClean="0">
                    <a:latin typeface="Cambria Math" charset="0"/>
                  </a:rPr>
                  <a:t>1</a:t>
                </a:r>
                <a:r>
                  <a:rPr lang="mr-IN" sz="1800" b="0" i="0" baseline="0" smtClean="0">
                    <a:latin typeface="Cambria Math" charset="0"/>
                  </a:rPr>
                  <a:t>/</a:t>
                </a:r>
                <a:r>
                  <a:rPr lang="fr-FR" sz="1800" b="0" i="0" baseline="0" smtClean="0">
                    <a:latin typeface="Cambria Math" charset="0"/>
                  </a:rPr>
                  <a:t>2</a:t>
                </a:r>
                <a:r>
                  <a:rPr lang="fr-FR" i="1" dirty="0" smtClean="0"/>
                  <a:t>  </a:t>
                </a:r>
                <a:r>
                  <a:rPr lang="fr-FR" i="0" dirty="0" smtClean="0"/>
                  <a:t>en</a:t>
                </a:r>
                <a:r>
                  <a:rPr lang="fr-FR" i="0" baseline="0" dirty="0" smtClean="0"/>
                  <a:t> bornant avec vos mains la fraction de la bande unité correspondante. Idem pour la deuxième fraction de l’unité. </a:t>
                </a:r>
                <a:r>
                  <a:rPr lang="fr-FR" i="1" baseline="0" dirty="0" smtClean="0"/>
                  <a:t>On écrit 2 </a:t>
                </a:r>
                <a:r>
                  <a:rPr lang="fr-FR" i="0" baseline="0" dirty="0" smtClean="0"/>
                  <a:t>(le pointer)</a:t>
                </a:r>
                <a:r>
                  <a:rPr lang="fr-FR" i="1" baseline="0" dirty="0" smtClean="0"/>
                  <a:t> car l’unité, ici la bande</a:t>
                </a:r>
                <a:r>
                  <a:rPr lang="fr-FR" i="0" baseline="0" dirty="0" smtClean="0"/>
                  <a:t> (la pointer), </a:t>
                </a:r>
                <a:r>
                  <a:rPr lang="fr-FR" i="1" baseline="0" dirty="0" smtClean="0"/>
                  <a:t>est partagée en 2 parts égales. Et on écrit 1 </a:t>
                </a:r>
                <a:r>
                  <a:rPr lang="fr-FR" i="0" baseline="0" dirty="0" smtClean="0"/>
                  <a:t>(le pointer)</a:t>
                </a:r>
                <a:r>
                  <a:rPr lang="fr-FR" i="1" baseline="0" dirty="0" smtClean="0"/>
                  <a:t> car on considère 1 part sur les 2.</a:t>
                </a:r>
              </a:p>
            </p:txBody>
          </p:sp>
        </mc:Fallback>
      </mc:AlternateContent>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20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latin typeface="Calibri" panose="020F0502020204030204" pitchFamily="34" charset="0"/>
                  </a:rPr>
                  <a:t>On a ici un autre demi </a:t>
                </a:r>
                <a:r>
                  <a:rPr lang="fr-FR" i="0" baseline="0" dirty="0">
                    <a:latin typeface="Calibri" panose="020F0502020204030204" pitchFamily="34" charset="0"/>
                  </a:rPr>
                  <a:t>(Idem pour la seconde fraction de l’unité). </a:t>
                </a:r>
                <a:r>
                  <a:rPr lang="fr-FR" i="1" u="none" baseline="0" dirty="0">
                    <a:latin typeface="Calibri" panose="020F0502020204030204" pitchFamily="34" charset="0"/>
                  </a:rPr>
                  <a:t>Un demi et un demi, c’est égal à la bande unité </a:t>
                </a:r>
                <a:r>
                  <a:rPr lang="fr-FR" i="0" u="none" baseline="0" dirty="0">
                    <a:latin typeface="Calibri" panose="020F0502020204030204" pitchFamily="34" charset="0"/>
                  </a:rPr>
                  <a:t>(</a:t>
                </a:r>
                <a:r>
                  <a:rPr lang="fr-FR" i="0" baseline="0" dirty="0">
                    <a:latin typeface="Calibri" panose="020F0502020204030204" pitchFamily="34" charset="0"/>
                  </a:rPr>
                  <a:t>borner avec vos mains la bande unité). </a:t>
                </a:r>
                <a:endParaRPr lang="fr-FR" i="1" u="none" baseline="0" dirty="0">
                  <a:latin typeface="Calibri" panose="020F0502020204030204" pitchFamily="34" charset="0"/>
                </a:endParaRPr>
              </a:p>
              <a:p>
                <a:pPr marL="0" indent="0">
                  <a:lnSpc>
                    <a:spcPct val="100000"/>
                  </a:lnSpc>
                  <a:spcBef>
                    <a:spcPts val="0"/>
                  </a:spcBef>
                </a:pPr>
                <a:endParaRPr lang="fr-FR" i="1" baseline="0" dirty="0"/>
              </a:p>
            </p:txBody>
          </p:sp>
        </mc:Choice>
        <mc:Fallback xmlns="">
          <p:sp>
            <p:nvSpPr>
              <p:cNvPr id="3" name="Espace réservé des commentaires 2"/>
              <p:cNvSpPr>
                <a:spLocks noGrp="1"/>
              </p:cNvSpPr>
              <p:nvPr>
                <p:ph type="body" idx="1"/>
              </p:nvPr>
            </p:nvSpPr>
            <p:spPr/>
            <p:txBody>
              <a:bodyPr/>
              <a:lstStyle/>
              <a:p>
                <a:pPr marL="0" indent="0">
                  <a:lnSpc>
                    <a:spcPct val="100000"/>
                  </a:lnSpc>
                  <a:spcBef>
                    <a:spcPts val="0"/>
                  </a:spcBef>
                </a:pPr>
                <a:r>
                  <a:rPr lang="fr-FR" i="1" dirty="0" smtClean="0"/>
                  <a:t>Chacune</a:t>
                </a:r>
                <a:r>
                  <a:rPr lang="fr-FR" i="1" baseline="0" dirty="0" smtClean="0"/>
                  <a:t> des deux bandes représente une fraction de « un demi de l’unité »</a:t>
                </a:r>
                <a:r>
                  <a:rPr lang="fr-FR" i="0" baseline="0" dirty="0" smtClean="0"/>
                  <a:t>. Pointer la première fraction </a:t>
                </a:r>
                <a:r>
                  <a:rPr lang="fr-FR" i="1" baseline="0" dirty="0" smtClean="0"/>
                  <a:t> </a:t>
                </a:r>
                <a:r>
                  <a:rPr lang="fr-FR" sz="1800" b="0" i="0" baseline="0" smtClean="0">
                    <a:latin typeface="Cambria Math" charset="0"/>
                  </a:rPr>
                  <a:t>1</a:t>
                </a:r>
                <a:r>
                  <a:rPr lang="mr-IN" sz="1800" b="0" i="0" baseline="0" smtClean="0">
                    <a:latin typeface="Cambria Math" charset="0"/>
                  </a:rPr>
                  <a:t>/</a:t>
                </a:r>
                <a:r>
                  <a:rPr lang="fr-FR" sz="1800" b="0" i="0" baseline="0" smtClean="0">
                    <a:latin typeface="Cambria Math" charset="0"/>
                  </a:rPr>
                  <a:t>2</a:t>
                </a:r>
                <a:r>
                  <a:rPr lang="fr-FR" i="1" dirty="0" smtClean="0"/>
                  <a:t>  </a:t>
                </a:r>
                <a:r>
                  <a:rPr lang="fr-FR" i="0" dirty="0" smtClean="0"/>
                  <a:t>en</a:t>
                </a:r>
                <a:r>
                  <a:rPr lang="fr-FR" i="0" baseline="0" dirty="0" smtClean="0"/>
                  <a:t> bornant avec vos mains la fraction de la bande unité correspondante. Idem pour la deuxième fraction de l’unité. </a:t>
                </a:r>
                <a:r>
                  <a:rPr lang="fr-FR" i="1" baseline="0" dirty="0" smtClean="0"/>
                  <a:t>On écrit 2 </a:t>
                </a:r>
                <a:r>
                  <a:rPr lang="fr-FR" i="0" baseline="0" dirty="0" smtClean="0"/>
                  <a:t>(le pointer)</a:t>
                </a:r>
                <a:r>
                  <a:rPr lang="fr-FR" i="1" baseline="0" dirty="0" smtClean="0"/>
                  <a:t> car l’unité, ici la bande</a:t>
                </a:r>
                <a:r>
                  <a:rPr lang="fr-FR" i="0" baseline="0" dirty="0" smtClean="0"/>
                  <a:t> (la pointer), </a:t>
                </a:r>
                <a:r>
                  <a:rPr lang="fr-FR" i="1" baseline="0" dirty="0" smtClean="0"/>
                  <a:t>est partagée en 2 parts égales. Et on écrit 1 </a:t>
                </a:r>
                <a:r>
                  <a:rPr lang="fr-FR" i="0" baseline="0" dirty="0" smtClean="0"/>
                  <a:t>(le pointer)</a:t>
                </a:r>
                <a:r>
                  <a:rPr lang="fr-FR" i="1" baseline="0" dirty="0" smtClean="0"/>
                  <a:t> car on considère 1 part sur les 2.</a:t>
                </a:r>
              </a:p>
            </p:txBody>
          </p:sp>
        </mc:Fallback>
      </mc:AlternateContent>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3310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dirty="0">
                <a:latin typeface="Calibri" panose="020F0502020204030204" pitchFamily="34" charset="0"/>
              </a:rPr>
              <a:t>Distribuer une autre bande et suivre la même démarche. Verbaliser</a:t>
            </a:r>
            <a:r>
              <a:rPr lang="fr-FR" baseline="0" dirty="0">
                <a:latin typeface="Calibri" panose="020F0502020204030204" pitchFamily="34" charset="0"/>
              </a:rPr>
              <a:t> la procédure de double pliage</a:t>
            </a:r>
            <a:r>
              <a:rPr lang="fr-FR" u="none" baseline="0" dirty="0">
                <a:latin typeface="Calibri" panose="020F0502020204030204" pitchFamily="34" charset="0"/>
              </a:rPr>
              <a:t> si elle n’émerge pas des élèves. </a:t>
            </a:r>
            <a:endParaRPr lang="fr-FR" u="none"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40537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Cette fois, l’</a:t>
                </a:r>
                <a:r>
                  <a:rPr lang="fr-FR" i="1" baseline="0" dirty="0">
                    <a:latin typeface="Calibri" panose="020F0502020204030204" pitchFamily="34" charset="0"/>
                  </a:rPr>
                  <a:t>unité est partagée en quatre parts égales. On dit que </a:t>
                </a:r>
                <a:r>
                  <a:rPr lang="fr-FR" b="1" i="1" baseline="0" dirty="0">
                    <a:latin typeface="Calibri" panose="020F0502020204030204" pitchFamily="34" charset="0"/>
                  </a:rPr>
                  <a:t>chaque part représente un quart de l’unité</a:t>
                </a:r>
                <a:r>
                  <a:rPr lang="fr-FR" i="1" baseline="0" dirty="0">
                    <a:latin typeface="Calibri" panose="020F0502020204030204" pitchFamily="34" charset="0"/>
                  </a:rPr>
                  <a:t>. </a:t>
                </a:r>
                <a:r>
                  <a:rPr lang="fr-FR" i="0" baseline="0" dirty="0">
                    <a:latin typeface="Calibri" panose="020F0502020204030204" pitchFamily="34" charset="0"/>
                  </a:rPr>
                  <a:t>Borner avec vos mains la première bande correspondant à un quart de l’unité. </a:t>
                </a:r>
              </a:p>
              <a:p>
                <a:pPr marL="0"/>
                <a:r>
                  <a:rPr lang="fr-FR" b="0" i="1" baseline="0" dirty="0">
                    <a:latin typeface="Calibri" panose="020F0502020204030204" pitchFamily="34" charset="0"/>
                  </a:rPr>
                  <a:t>Vous connaissez aussi ce mot dans l’expression « un quart d’heure », qui correspond à l’heure partagée en 4.</a:t>
                </a:r>
              </a:p>
              <a:p>
                <a:pPr marL="0"/>
                <a:r>
                  <a:rPr lang="fr-FR" b="0" i="1" baseline="0" dirty="0">
                    <a:latin typeface="Calibri" panose="020F0502020204030204" pitchFamily="34" charset="0"/>
                  </a:rPr>
                  <a:t>Combien y a-t-il de quarts dans la bande unité ? </a:t>
                </a:r>
                <a:r>
                  <a:rPr lang="fr-FR" dirty="0">
                    <a:latin typeface="Calibri" panose="020F0502020204030204" pitchFamily="34" charset="0"/>
                  </a:rPr>
                  <a:t>→ </a:t>
                </a:r>
                <a:r>
                  <a:rPr lang="fr-FR" i="1" dirty="0">
                    <a:latin typeface="Calibri" panose="020F0502020204030204" pitchFamily="34" charset="0"/>
                  </a:rPr>
                  <a:t>Dans une unité, il y a donc</a:t>
                </a:r>
                <a:r>
                  <a:rPr lang="fr-FR" i="1" baseline="0" dirty="0">
                    <a:latin typeface="Calibri" panose="020F0502020204030204" pitchFamily="34" charset="0"/>
                  </a:rPr>
                  <a:t> 1 quart </a:t>
                </a:r>
                <a:r>
                  <a:rPr lang="mr-IN" i="1" baseline="0" dirty="0">
                    <a:latin typeface="Calibri" panose="020F0502020204030204" pitchFamily="34" charset="0"/>
                  </a:rPr>
                  <a:t>…</a:t>
                </a:r>
                <a:r>
                  <a:rPr lang="fr-FR" i="1" baseline="0" dirty="0">
                    <a:latin typeface="Calibri" panose="020F0502020204030204" pitchFamily="34" charset="0"/>
                  </a:rPr>
                  <a:t>.</a:t>
                </a:r>
                <a:r>
                  <a:rPr lang="fr-FR" i="0" baseline="0" dirty="0">
                    <a:latin typeface="Calibri" panose="020F0502020204030204" pitchFamily="34" charset="0"/>
                  </a:rPr>
                  <a:t> (passer slide suivante)</a:t>
                </a:r>
                <a:endParaRPr lang="fr-FR" i="0" dirty="0">
                  <a:latin typeface="Calibri" panose="020F0502020204030204" pitchFamily="34" charset="0"/>
                </a:endParaRPr>
              </a:p>
              <a:p>
                <a:pPr marL="0"/>
                <a:endParaRPr lang="fr-FR" b="0" i="1" dirty="0">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1" baseline="0" dirty="0">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dirty="0"/>
              </a:p>
            </p:txBody>
          </p:sp>
        </mc:Choice>
        <mc:Fallback xmlns="">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smtClean="0"/>
                  <a:t>Dans une</a:t>
                </a:r>
                <a:r>
                  <a:rPr lang="fr-FR" i="1" baseline="0" dirty="0" smtClean="0"/>
                  <a:t> unité, il y a donc 4 parts qui représente chacune  </a:t>
                </a:r>
                <a:r>
                  <a:rPr lang="fr-FR" sz="1200" b="0" i="0" baseline="0" smtClean="0">
                    <a:latin typeface="Cambria Math" charset="0"/>
                  </a:rPr>
                  <a:t>1</a:t>
                </a:r>
                <a:r>
                  <a:rPr lang="mr-IN" sz="1200" b="0" i="0" baseline="0" smtClean="0">
                    <a:latin typeface="Cambria Math" charset="0"/>
                  </a:rPr>
                  <a:t>/</a:t>
                </a:r>
                <a:r>
                  <a:rPr lang="fr-FR" sz="1200" b="0" i="0" baseline="0" smtClean="0">
                    <a:latin typeface="Cambria Math" charset="0"/>
                  </a:rPr>
                  <a:t>4</a:t>
                </a:r>
                <a:r>
                  <a:rPr lang="fr-FR" i="1" baseline="0" dirty="0" smtClean="0"/>
                  <a:t> de l’unité.</a:t>
                </a:r>
                <a:endParaRPr lang="fr-FR" i="1" dirty="0" smtClean="0"/>
              </a:p>
            </p:txBody>
          </p:sp>
        </mc:Fallback>
      </mc:AlternateContent>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09202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 plus </a:t>
                </a:r>
                <a:r>
                  <a:rPr lang="fr-FR" i="1" baseline="0" dirty="0">
                    <a:latin typeface="Calibri" panose="020F0502020204030204" pitchFamily="34" charset="0"/>
                  </a:rPr>
                  <a:t>1 quart… </a:t>
                </a:r>
                <a:r>
                  <a:rPr lang="fr-FR" i="0" baseline="0" dirty="0">
                    <a:latin typeface="Calibri" panose="020F0502020204030204" pitchFamily="34" charset="0"/>
                  </a:rPr>
                  <a:t>(passer slide suivante)</a:t>
                </a:r>
                <a:endParaRPr lang="fr-FR" i="0" dirty="0">
                  <a:latin typeface="Calibri" panose="020F0502020204030204" pitchFamily="34" charset="0"/>
                </a:endParaRPr>
              </a:p>
            </p:txBody>
          </p:sp>
        </mc:Choice>
        <mc:Fallback xmlns="">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smtClean="0"/>
                  <a:t>Dans une</a:t>
                </a:r>
                <a:r>
                  <a:rPr lang="fr-FR" i="1" baseline="0" dirty="0" smtClean="0"/>
                  <a:t> unité, il y a donc 4 parts qui représente chacune  </a:t>
                </a:r>
                <a:r>
                  <a:rPr lang="fr-FR" sz="1200" b="0" i="0" baseline="0" smtClean="0">
                    <a:latin typeface="Cambria Math" charset="0"/>
                  </a:rPr>
                  <a:t>1</a:t>
                </a:r>
                <a:r>
                  <a:rPr lang="mr-IN" sz="1200" b="0" i="0" baseline="0" smtClean="0">
                    <a:latin typeface="Cambria Math" charset="0"/>
                  </a:rPr>
                  <a:t>/</a:t>
                </a:r>
                <a:r>
                  <a:rPr lang="fr-FR" sz="1200" b="0" i="0" baseline="0" smtClean="0">
                    <a:latin typeface="Cambria Math" charset="0"/>
                  </a:rPr>
                  <a:t>4</a:t>
                </a:r>
                <a:r>
                  <a:rPr lang="fr-FR" i="1" baseline="0" dirty="0" smtClean="0"/>
                  <a:t> de l’unité.</a:t>
                </a:r>
                <a:endParaRPr lang="fr-FR" i="1" dirty="0" smtClean="0"/>
              </a:p>
            </p:txBody>
          </p:sp>
        </mc:Fallback>
      </mc:AlternateContent>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93251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 plus </a:t>
                </a:r>
                <a:r>
                  <a:rPr lang="fr-FR" i="1" baseline="0" dirty="0">
                    <a:latin typeface="Calibri" panose="020F0502020204030204" pitchFamily="34" charset="0"/>
                  </a:rPr>
                  <a:t>1 quart… </a:t>
                </a:r>
                <a:r>
                  <a:rPr lang="fr-FR" i="0" baseline="0" dirty="0">
                    <a:latin typeface="Calibri" panose="020F0502020204030204" pitchFamily="34" charset="0"/>
                  </a:rPr>
                  <a:t>(passer slide suivante)</a:t>
                </a:r>
                <a:endParaRPr lang="fr-FR" i="0" dirty="0">
                  <a:latin typeface="Calibri" panose="020F0502020204030204" pitchFamily="34" charset="0"/>
                </a:endParaRPr>
              </a:p>
            </p:txBody>
          </p:sp>
        </mc:Choice>
        <mc:Fallback xmlns="">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smtClean="0"/>
                  <a:t>Dans une</a:t>
                </a:r>
                <a:r>
                  <a:rPr lang="fr-FR" i="1" baseline="0" dirty="0" smtClean="0"/>
                  <a:t> unité, il y a donc 4 parts qui représente chacune  </a:t>
                </a:r>
                <a:r>
                  <a:rPr lang="fr-FR" sz="1200" b="0" i="0" baseline="0" smtClean="0">
                    <a:latin typeface="Cambria Math" charset="0"/>
                  </a:rPr>
                  <a:t>1</a:t>
                </a:r>
                <a:r>
                  <a:rPr lang="mr-IN" sz="1200" b="0" i="0" baseline="0" smtClean="0">
                    <a:latin typeface="Cambria Math" charset="0"/>
                  </a:rPr>
                  <a:t>/</a:t>
                </a:r>
                <a:r>
                  <a:rPr lang="fr-FR" sz="1200" b="0" i="0" baseline="0" smtClean="0">
                    <a:latin typeface="Cambria Math" charset="0"/>
                  </a:rPr>
                  <a:t>4</a:t>
                </a:r>
                <a:r>
                  <a:rPr lang="fr-FR" i="1" baseline="0" dirty="0" smtClean="0"/>
                  <a:t> de l’unité.</a:t>
                </a:r>
                <a:endParaRPr lang="fr-FR" i="1" dirty="0" smtClean="0"/>
              </a:p>
            </p:txBody>
          </p:sp>
        </mc:Fallback>
      </mc:AlternateContent>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8693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0DEB60-A2A2-D889-BD35-DFD60A56DF8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B5C9FC2-249D-AC5E-2EA8-8005246B48A8}"/>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AEAFC456-8ECB-210C-17D5-0402C83A2C94}"/>
              </a:ext>
            </a:extLst>
          </p:cNvPr>
          <p:cNvSpPr>
            <a:spLocks noGrp="1"/>
          </p:cNvSpPr>
          <p:nvPr>
            <p:ph type="body" idx="1"/>
          </p:nvPr>
        </p:nvSpPr>
        <p:spPr/>
        <p:txBody>
          <a:bodyPr/>
          <a:lstStyle/>
          <a:p>
            <a:pPr marL="0"/>
            <a:r>
              <a:rPr lang="fr-FR" u="none" baseline="0">
                <a:latin typeface="Calibri" panose="020F0502020204030204" pitchFamily="34" charset="0"/>
              </a:rPr>
              <a:t>Laisser rapidement les élèves s’exprimer sur ce qu’ils voient : un gâteau et une pizza. </a:t>
            </a:r>
          </a:p>
          <a:p>
            <a:pPr marL="0"/>
            <a:r>
              <a:rPr lang="fr-FR" u="none" baseline="0">
                <a:latin typeface="Calibri" panose="020F0502020204030204" pitchFamily="34" charset="0"/>
              </a:rPr>
              <a:t>Combien de gâteau y a-t-il ? → 1</a:t>
            </a:r>
          </a:p>
          <a:p>
            <a:pPr marL="0"/>
            <a:r>
              <a:rPr lang="fr-FR" u="none" baseline="0">
                <a:latin typeface="Calibri" panose="020F0502020204030204" pitchFamily="34" charset="0"/>
              </a:rPr>
              <a:t>Combien de pizza y a-t-il ? → 1</a:t>
            </a:r>
          </a:p>
          <a:p>
            <a:pPr marL="0"/>
            <a:endParaRPr lang="fr-FR" u="none" baseline="0"/>
          </a:p>
        </p:txBody>
      </p:sp>
      <p:sp>
        <p:nvSpPr>
          <p:cNvPr id="4" name="Espace réservé du numéro de diapositive 3">
            <a:extLst>
              <a:ext uri="{FF2B5EF4-FFF2-40B4-BE49-F238E27FC236}">
                <a16:creationId xmlns:a16="http://schemas.microsoft.com/office/drawing/2014/main" id="{A81205F3-70C2-2379-6C30-1BC33CFFBBEF}"/>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48347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 plus </a:t>
                </a:r>
                <a:r>
                  <a:rPr lang="fr-FR" i="1" baseline="0" dirty="0">
                    <a:latin typeface="Calibri" panose="020F0502020204030204" pitchFamily="34" charset="0"/>
                  </a:rPr>
                  <a:t>1 quart.</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Dans une</a:t>
                </a:r>
                <a:r>
                  <a:rPr lang="fr-FR" i="1" baseline="0" dirty="0">
                    <a:latin typeface="Calibri" panose="020F0502020204030204" pitchFamily="34" charset="0"/>
                  </a:rPr>
                  <a:t> unité, il y a donc 4 parts qui représentent chacune un quart de l’unité : il y a quatre quarts. Un quart plus un quart plus un quart plus un quart est égal à la bande unité </a:t>
                </a:r>
                <a:r>
                  <a:rPr lang="fr-FR" i="0" baseline="0" dirty="0">
                    <a:latin typeface="Calibri" panose="020F0502020204030204" pitchFamily="34" charset="0"/>
                  </a:rPr>
                  <a:t>(borner chaque fraction avec vos mains en l’énonçant ainsi que la bande unité). </a:t>
                </a:r>
                <a:r>
                  <a:rPr lang="fr-FR" i="1" baseline="0" dirty="0">
                    <a:latin typeface="Calibri" panose="020F0502020204030204" pitchFamily="34" charset="0"/>
                  </a:rPr>
                  <a:t>C’est quatre fois un quart.</a:t>
                </a:r>
                <a:endParaRPr lang="fr-FR" i="1" dirty="0">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dirty="0"/>
              </a:p>
            </p:txBody>
          </p:sp>
        </mc:Choice>
        <mc:Fallback xmlns="">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smtClean="0"/>
                  <a:t>Dans une</a:t>
                </a:r>
                <a:r>
                  <a:rPr lang="fr-FR" i="1" baseline="0" dirty="0" smtClean="0"/>
                  <a:t> unité, il y a donc 4 parts qui représente chacune  </a:t>
                </a:r>
                <a:r>
                  <a:rPr lang="fr-FR" sz="1200" b="0" i="0" baseline="0" smtClean="0">
                    <a:latin typeface="Cambria Math" charset="0"/>
                  </a:rPr>
                  <a:t>1</a:t>
                </a:r>
                <a:r>
                  <a:rPr lang="mr-IN" sz="1200" b="0" i="0" baseline="0" smtClean="0">
                    <a:latin typeface="Cambria Math" charset="0"/>
                  </a:rPr>
                  <a:t>/</a:t>
                </a:r>
                <a:r>
                  <a:rPr lang="fr-FR" sz="1200" b="0" i="0" baseline="0" smtClean="0">
                    <a:latin typeface="Cambria Math" charset="0"/>
                  </a:rPr>
                  <a:t>4</a:t>
                </a:r>
                <a:r>
                  <a:rPr lang="fr-FR" i="1" baseline="0" dirty="0" smtClean="0"/>
                  <a:t> de l’unité.</a:t>
                </a:r>
                <a:endParaRPr lang="fr-FR" i="1" dirty="0" smtClean="0"/>
              </a:p>
            </p:txBody>
          </p:sp>
        </mc:Fallback>
      </mc:AlternateContent>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848060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dirty="0">
                <a:latin typeface="Calibri" panose="020F0502020204030204" pitchFamily="34" charset="0"/>
              </a:rPr>
              <a:t>Même démarche</a:t>
            </a:r>
            <a:r>
              <a:rPr lang="fr-FR" baseline="0" dirty="0">
                <a:latin typeface="Calibri" panose="020F0502020204030204" pitchFamily="34" charset="0"/>
              </a:rPr>
              <a:t> avec une nouvelle bande et un partage en 8.</a:t>
            </a:r>
            <a:endParaRPr lang="fr-FR"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46229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Cette fois, l’</a:t>
            </a:r>
            <a:r>
              <a:rPr lang="fr-FR" i="1" baseline="0" dirty="0">
                <a:latin typeface="Calibri" panose="020F0502020204030204" pitchFamily="34" charset="0"/>
              </a:rPr>
              <a:t>unité est partagée en huit parts égales. On dit que chaque part représente </a:t>
            </a:r>
            <a:r>
              <a:rPr lang="fr-FR" b="1" i="1" baseline="0" dirty="0">
                <a:latin typeface="Calibri" panose="020F0502020204030204" pitchFamily="34" charset="0"/>
              </a:rPr>
              <a:t>un huitième </a:t>
            </a:r>
            <a:r>
              <a:rPr lang="fr-FR" i="1" baseline="0" dirty="0">
                <a:latin typeface="Calibri" panose="020F0502020204030204" pitchFamily="34" charset="0"/>
              </a:rPr>
              <a:t>de l’unité. </a:t>
            </a:r>
            <a:r>
              <a:rPr lang="fr-FR" i="0" baseline="0" dirty="0">
                <a:latin typeface="Calibri" panose="020F0502020204030204" pitchFamily="34" charset="0"/>
              </a:rPr>
              <a:t>Borner avec vos mains la première bande correspondant à un huitième de l’unité. Vous pouvez faire remarquer le lien entre les mots </a:t>
            </a:r>
            <a:r>
              <a:rPr lang="fr-FR" i="1" baseline="0" dirty="0">
                <a:latin typeface="Calibri" panose="020F0502020204030204" pitchFamily="34" charset="0"/>
              </a:rPr>
              <a:t>huit </a:t>
            </a:r>
            <a:r>
              <a:rPr lang="fr-FR" i="0" baseline="0" dirty="0">
                <a:latin typeface="Calibri" panose="020F0502020204030204" pitchFamily="34" charset="0"/>
              </a:rPr>
              <a:t>et </a:t>
            </a:r>
            <a:r>
              <a:rPr lang="fr-FR" i="1" baseline="0" dirty="0">
                <a:latin typeface="Calibri" panose="020F0502020204030204" pitchFamily="34" charset="0"/>
              </a:rPr>
              <a:t>huitième</a:t>
            </a:r>
            <a:r>
              <a:rPr lang="fr-FR" i="0" baseline="0" dirty="0">
                <a:latin typeface="Calibri" panose="020F0502020204030204" pitchFamily="34" charset="0"/>
              </a:rPr>
              <a:t> : le mot </a:t>
            </a:r>
            <a:r>
              <a:rPr lang="fr-FR" i="1" baseline="0" dirty="0">
                <a:latin typeface="Calibri" panose="020F0502020204030204" pitchFamily="34" charset="0"/>
              </a:rPr>
              <a:t>huit</a:t>
            </a:r>
            <a:r>
              <a:rPr lang="fr-FR" i="0" baseline="0" dirty="0">
                <a:latin typeface="Calibri" panose="020F0502020204030204" pitchFamily="34" charset="0"/>
              </a:rPr>
              <a:t> est compris dans le mot </a:t>
            </a:r>
            <a:r>
              <a:rPr lang="fr-FR" i="1" baseline="0" dirty="0">
                <a:latin typeface="Calibri" panose="020F0502020204030204" pitchFamily="34" charset="0"/>
              </a:rPr>
              <a:t>huitième</a:t>
            </a:r>
            <a:r>
              <a:rPr lang="fr-FR" i="0" baseline="0" dirty="0">
                <a:latin typeface="Calibri" panose="020F0502020204030204" pitchFamily="34" charset="0"/>
              </a:rPr>
              <a:t> (qui est également utilisé pour désigner une position).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Combien de huitième y </a:t>
            </a:r>
            <a:r>
              <a:rPr lang="fr-FR" i="1" dirty="0" err="1">
                <a:latin typeface="Calibri" panose="020F0502020204030204" pitchFamily="34" charset="0"/>
              </a:rPr>
              <a:t>a-t-il</a:t>
            </a:r>
            <a:r>
              <a:rPr lang="fr-FR" i="1" dirty="0">
                <a:latin typeface="Calibri" panose="020F0502020204030204" pitchFamily="34" charset="0"/>
              </a:rPr>
              <a:t> dans une unité ? </a:t>
            </a:r>
            <a:r>
              <a:rPr lang="fr-FR" dirty="0">
                <a:latin typeface="Calibri" panose="020F0502020204030204" pitchFamily="34" charset="0"/>
              </a:rPr>
              <a:t>→ </a:t>
            </a:r>
            <a:r>
              <a:rPr lang="fr-FR" i="1" dirty="0">
                <a:latin typeface="Calibri" panose="020F0502020204030204" pitchFamily="34" charset="0"/>
              </a:rPr>
              <a:t>il y en a 8 </a:t>
            </a:r>
            <a:r>
              <a:rPr lang="fr-FR" dirty="0">
                <a:latin typeface="Calibri" panose="020F0502020204030204" pitchFamily="34" charset="0"/>
              </a:rPr>
              <a:t>(les pointer un à un en énonçant « </a:t>
            </a:r>
            <a:r>
              <a:rPr lang="fr-FR" i="1" dirty="0">
                <a:latin typeface="Calibri" panose="020F0502020204030204" pitchFamily="34" charset="0"/>
              </a:rPr>
              <a:t>un huitième + un huitième + une huitième…. = 8 huitièmes en tout </a:t>
            </a:r>
            <a:r>
              <a:rPr lang="fr-FR" i="0" dirty="0">
                <a:latin typeface="Calibri" panose="020F0502020204030204" pitchFamily="34" charset="0"/>
              </a:rPr>
              <a:t>»).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alibri" panose="020F0502020204030204" pitchFamily="34" charset="0"/>
              </a:rPr>
              <a:t>Verbaliser</a:t>
            </a:r>
            <a:r>
              <a:rPr lang="fr-FR" i="0" baseline="0" dirty="0">
                <a:latin typeface="Calibri" panose="020F0502020204030204" pitchFamily="34" charset="0"/>
              </a:rPr>
              <a:t> que cela représente également huit fois un huitième.</a:t>
            </a:r>
            <a:endParaRPr lang="fr-FR" i="0" dirty="0">
              <a:latin typeface="Calibri" panose="020F0502020204030204" pitchFamily="34" charset="0"/>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dirty="0">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1" baseline="0" dirty="0">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dirty="0">
              <a:latin typeface="Calibri" panose="020F0502020204030204" pitchFamily="34" charset="0"/>
            </a:endParaRPr>
          </a:p>
          <a:p>
            <a:pPr marL="0"/>
            <a:endParaRPr lang="fr-FR" dirty="0"/>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019163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aseline="0" dirty="0">
                <a:latin typeface="Calibri" panose="020F0502020204030204" pitchFamily="34" charset="0"/>
              </a:rPr>
              <a:t>Rappeler que </a:t>
            </a:r>
            <a:r>
              <a:rPr lang="fr-FR" u="none" baseline="0" dirty="0">
                <a:latin typeface="Calibri" panose="020F0502020204030204" pitchFamily="34" charset="0"/>
              </a:rPr>
              <a:t>l’unité est matérialisée par les traits roses épais (suivre les contours de chaque bande unité) et que c’est la même unité dans tous les partages : </a:t>
            </a:r>
            <a:r>
              <a:rPr lang="fr-FR" i="1" u="none" baseline="0" dirty="0">
                <a:latin typeface="Calibri" panose="020F0502020204030204" pitchFamily="34" charset="0"/>
              </a:rPr>
              <a:t>on peut donc partager une même bande unité </a:t>
            </a:r>
            <a:r>
              <a:rPr lang="fr-FR" i="1" dirty="0">
                <a:latin typeface="Calibri" panose="020F0502020204030204" pitchFamily="34" charset="0"/>
              </a:rPr>
              <a:t>en demis,</a:t>
            </a:r>
            <a:r>
              <a:rPr lang="fr-FR" i="1" baseline="0" dirty="0">
                <a:latin typeface="Calibri" panose="020F0502020204030204" pitchFamily="34" charset="0"/>
              </a:rPr>
              <a:t> en quarts ou en huitièmes.</a:t>
            </a:r>
            <a:r>
              <a:rPr lang="fr-FR" baseline="0" dirty="0">
                <a:latin typeface="Calibri" panose="020F0502020204030204" pitchFamily="34" charset="0"/>
              </a:rPr>
              <a:t> </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u="none" baseline="0" dirty="0">
                <a:latin typeface="Calibri" panose="020F0502020204030204" pitchFamily="34" charset="0"/>
              </a:rPr>
              <a:t>Nommer chaque fraction et la montrer en la bornant avec vos mains pour montrer qu’à chaque fois on retrouve la longueur de la bande unité : </a:t>
            </a:r>
            <a:r>
              <a:rPr lang="fr-FR" i="1" u="none" baseline="0" dirty="0">
                <a:latin typeface="Calibri" panose="020F0502020204030204" pitchFamily="34" charset="0"/>
              </a:rPr>
              <a:t>un demi et un demi c’est la même longueur que la bande unité </a:t>
            </a:r>
            <a:r>
              <a:rPr lang="fr-FR" i="0" u="none" baseline="0" dirty="0">
                <a:latin typeface="Calibri" panose="020F0502020204030204" pitchFamily="34" charset="0"/>
              </a:rPr>
              <a:t>(Idem avec </a:t>
            </a:r>
            <a:r>
              <a:rPr lang="fr-FR" i="1" u="none" baseline="0" dirty="0">
                <a:latin typeface="Calibri" panose="020F0502020204030204" pitchFamily="34" charset="0"/>
              </a:rPr>
              <a:t>un quart </a:t>
            </a:r>
            <a:r>
              <a:rPr lang="fr-FR" i="0" u="none" baseline="0" dirty="0">
                <a:latin typeface="Calibri" panose="020F0502020204030204" pitchFamily="34" charset="0"/>
              </a:rPr>
              <a:t>et</a:t>
            </a:r>
            <a:r>
              <a:rPr lang="fr-FR" i="1" u="none" baseline="0" dirty="0">
                <a:latin typeface="Calibri" panose="020F0502020204030204" pitchFamily="34" charset="0"/>
              </a:rPr>
              <a:t> un huitième).</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La bande </a:t>
            </a:r>
            <a:r>
              <a:rPr lang="fr-FR" i="1" baseline="0" dirty="0">
                <a:latin typeface="Calibri" panose="020F0502020204030204" pitchFamily="34" charset="0"/>
              </a:rPr>
              <a:t>est l’unité, elle vaut 1 </a:t>
            </a:r>
            <a:r>
              <a:rPr lang="fr-FR" baseline="0" dirty="0">
                <a:latin typeface="Calibri" panose="020F0502020204030204" pitchFamily="34" charset="0"/>
              </a:rPr>
              <a:t>(le pointer). </a:t>
            </a:r>
            <a:r>
              <a:rPr lang="fr-FR" i="1" baseline="0" dirty="0">
                <a:latin typeface="Calibri" panose="020F0502020204030204" pitchFamily="34" charset="0"/>
              </a:rPr>
              <a:t>L’unité </a:t>
            </a:r>
            <a:r>
              <a:rPr lang="fr-FR" i="1" u="none" baseline="0" dirty="0">
                <a:latin typeface="Calibri" panose="020F0502020204030204" pitchFamily="34" charset="0"/>
              </a:rPr>
              <a:t>est donc matérialisée par les traits roses épais </a:t>
            </a:r>
            <a:r>
              <a:rPr lang="fr-FR" u="none" baseline="0" dirty="0">
                <a:latin typeface="Calibri" panose="020F0502020204030204" pitchFamily="34" charset="0"/>
              </a:rPr>
              <a:t>(suivre le contour de chaque bande unité), </a:t>
            </a:r>
            <a:r>
              <a:rPr lang="fr-FR" i="1" u="none" baseline="0" dirty="0">
                <a:latin typeface="Calibri" panose="020F0502020204030204" pitchFamily="34" charset="0"/>
              </a:rPr>
              <a:t>vous retrouverez ça dans le fichier. </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latin typeface="Calibri" panose="020F0502020204030204" pitchFamily="34" charset="0"/>
              </a:rPr>
              <a:t>C’est toujours la même bande unité que je vous ai distribuée mais on l’a partagée équitablement de différentes manières. On aurait pu la partager encore de bien d’autres manières, une fraction permet de partager équitablement une unité en autant de fois qu’on le désire.</a:t>
            </a:r>
            <a:endParaRPr lang="fr-FR" i="1" dirty="0">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latin typeface="Calibri" panose="020F0502020204030204" pitchFamily="34" charset="0"/>
              </a:rPr>
              <a:t>Pointer la bande partagée en demi et demander : </a:t>
            </a:r>
            <a:r>
              <a:rPr lang="fr-FR" i="1" dirty="0">
                <a:latin typeface="Calibri" panose="020F0502020204030204" pitchFamily="34" charset="0"/>
              </a:rPr>
              <a:t>en combien de parts égales cette bande a été partagée ? </a:t>
            </a:r>
            <a:r>
              <a:rPr lang="fr-FR" dirty="0">
                <a:latin typeface="Calibri" panose="020F0502020204030204" pitchFamily="34" charset="0"/>
              </a:rPr>
              <a:t>→ </a:t>
            </a:r>
            <a:r>
              <a:rPr lang="fr-FR" i="1" dirty="0">
                <a:latin typeface="Calibri" panose="020F0502020204030204" pitchFamily="34" charset="0"/>
              </a:rPr>
              <a:t>en 2</a:t>
            </a:r>
            <a:r>
              <a:rPr lang="fr-FR" dirty="0">
                <a:latin typeface="Calibri" panose="020F0502020204030204" pitchFamily="34" charset="0"/>
              </a:rPr>
              <a:t>. </a:t>
            </a:r>
            <a:r>
              <a:rPr lang="fr-FR" baseline="0" dirty="0">
                <a:latin typeface="Calibri" panose="020F0502020204030204" pitchFamily="34" charset="0"/>
              </a:rPr>
              <a:t>Pointer c</a:t>
            </a:r>
            <a:r>
              <a:rPr lang="fr-FR" dirty="0">
                <a:latin typeface="Calibri" panose="020F0502020204030204" pitchFamily="34" charset="0"/>
              </a:rPr>
              <a:t>ette fraction </a:t>
            </a:r>
            <a:r>
              <a:rPr lang="fr-FR" baseline="0" dirty="0">
                <a:latin typeface="Calibri" panose="020F0502020204030204" pitchFamily="34" charset="0"/>
              </a:rPr>
              <a:t>et demander aux élèves de la lire. </a:t>
            </a:r>
            <a:r>
              <a:rPr lang="fr-FR" dirty="0">
                <a:latin typeface="Calibri" panose="020F0502020204030204" pitchFamily="34" charset="0"/>
              </a:rPr>
              <a:t>→ </a:t>
            </a:r>
            <a:r>
              <a:rPr lang="fr-FR" i="1" dirty="0">
                <a:latin typeface="Calibri" panose="020F0502020204030204" pitchFamily="34" charset="0"/>
              </a:rPr>
              <a:t>un demi</a:t>
            </a:r>
            <a:r>
              <a:rPr lang="fr-FR" dirty="0">
                <a:latin typeface="Calibri" panose="020F0502020204030204" pitchFamily="34" charset="0"/>
              </a:rPr>
              <a:t>.</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latin typeface="Calibri" panose="020F0502020204030204" pitchFamily="34" charset="0"/>
              </a:rPr>
              <a:t>Même démarche avec la bande partagée en quarts et en huitièmes. </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u="none" baseline="0" dirty="0">
                <a:latin typeface="Calibri" panose="020F0502020204030204" pitchFamily="34" charset="0"/>
              </a:rPr>
              <a:t>Faire remarquer qu’un demi est plus petit que 1, qu’un quart est plus petit qu’un demi et qu’un huitième est plus petit qu’un quart.</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79758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dirty="0">
                <a:latin typeface="Calibri" panose="020F0502020204030204" pitchFamily="34" charset="0"/>
              </a:rPr>
              <a:t>Nous</a:t>
            </a:r>
            <a:r>
              <a:rPr lang="fr-FR" i="1" baseline="0" dirty="0">
                <a:latin typeface="Calibri" panose="020F0502020204030204" pitchFamily="34" charset="0"/>
              </a:rPr>
              <a:t> avons utilisé trois unités différentes : un gâteau rectangulaire</a:t>
            </a:r>
            <a:r>
              <a:rPr lang="fr-FR" i="0" baseline="0" dirty="0">
                <a:latin typeface="Calibri" panose="020F0502020204030204" pitchFamily="34" charset="0"/>
              </a:rPr>
              <a:t> (le pointer),</a:t>
            </a:r>
            <a:r>
              <a:rPr lang="fr-FR" i="1" baseline="0" dirty="0">
                <a:latin typeface="Calibri" panose="020F0502020204030204" pitchFamily="34" charset="0"/>
              </a:rPr>
              <a:t> une pizza ronde</a:t>
            </a:r>
            <a:r>
              <a:rPr lang="fr-FR" i="0" baseline="0" dirty="0">
                <a:latin typeface="Calibri" panose="020F0502020204030204" pitchFamily="34" charset="0"/>
              </a:rPr>
              <a:t> (la pointer)</a:t>
            </a:r>
            <a:r>
              <a:rPr lang="fr-FR" i="1" baseline="0" dirty="0">
                <a:latin typeface="Calibri" panose="020F0502020204030204" pitchFamily="34" charset="0"/>
              </a:rPr>
              <a:t> et une bande unité </a:t>
            </a:r>
            <a:r>
              <a:rPr lang="fr-FR" i="0" baseline="0" dirty="0">
                <a:latin typeface="Calibri" panose="020F0502020204030204" pitchFamily="34" charset="0"/>
              </a:rPr>
              <a:t>(la pointer)</a:t>
            </a:r>
            <a:r>
              <a:rPr lang="fr-FR" i="1" baseline="0" dirty="0">
                <a:latin typeface="Calibri" panose="020F0502020204030204" pitchFamily="34" charset="0"/>
              </a:rPr>
              <a:t>. Quand on enlève le gâteau et la pizza, on obtient deux unités : un rectangle et un disque que vous retrouverez dans le fichier. </a:t>
            </a:r>
            <a:endParaRPr lang="fr-FR" i="1"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0308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u="none" baseline="0" dirty="0">
                <a:latin typeface="Calibri" panose="020F0502020204030204" pitchFamily="34" charset="0"/>
              </a:rPr>
              <a:t>Une fraction va s’afficher, vous allez devoir colorier la partie de la figure qui correspond à cette fraction. </a:t>
            </a:r>
            <a:r>
              <a:rPr lang="fr-FR" i="0" u="none" baseline="0" dirty="0">
                <a:latin typeface="Calibri" panose="020F0502020204030204" pitchFamily="34" charset="0"/>
              </a:rPr>
              <a:t>Pointer l’icone en haut à droite de l’image et expliquer qu’il rappelle l’unité, ici c’est le disque dont le contour est en rose. </a:t>
            </a:r>
            <a:endParaRPr lang="fr-FR" b="1" i="1" u="none" baseline="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12321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u="none" baseline="0" dirty="0">
                <a:latin typeface="Calibri" panose="020F0502020204030204" pitchFamily="34" charset="0"/>
              </a:rPr>
              <a:t>Nous allons faire le premier ensemble.</a:t>
            </a:r>
          </a:p>
          <a:p>
            <a:pPr marL="0"/>
            <a:r>
              <a:rPr lang="fr-FR" b="0" i="1" u="none" baseline="0" dirty="0">
                <a:latin typeface="Calibri" panose="020F0502020204030204" pitchFamily="34" charset="0"/>
              </a:rPr>
              <a:t>Qui peut lire la fraction demandée ? </a:t>
            </a:r>
            <a:r>
              <a:rPr lang="fr-FR" b="0" i="0" u="none" baseline="0" dirty="0">
                <a:latin typeface="Calibri" panose="020F0502020204030204" pitchFamily="34" charset="0"/>
              </a:rPr>
              <a:t>→ </a:t>
            </a:r>
            <a:r>
              <a:rPr lang="fr-FR" b="0" i="1" u="none" baseline="0" dirty="0">
                <a:latin typeface="Calibri" panose="020F0502020204030204" pitchFamily="34" charset="0"/>
              </a:rPr>
              <a:t>un quart. </a:t>
            </a:r>
          </a:p>
          <a:p>
            <a:pPr marL="0"/>
            <a:r>
              <a:rPr lang="fr-FR" b="0" i="1" u="none" baseline="0" dirty="0">
                <a:latin typeface="Calibri" panose="020F0502020204030204" pitchFamily="34" charset="0"/>
              </a:rPr>
              <a:t>Que signifie cette fraction ? </a:t>
            </a:r>
            <a:r>
              <a:rPr lang="fr-FR" b="0" i="0" u="none" baseline="0" dirty="0">
                <a:latin typeface="Calibri" panose="020F0502020204030204" pitchFamily="34" charset="0"/>
              </a:rPr>
              <a:t>→ </a:t>
            </a:r>
            <a:r>
              <a:rPr lang="fr-FR" b="0" i="1" u="none" baseline="0" dirty="0">
                <a:latin typeface="Calibri" panose="020F0502020204030204" pitchFamily="34" charset="0"/>
              </a:rPr>
              <a:t>le disque représente 1 unité </a:t>
            </a:r>
            <a:r>
              <a:rPr lang="fr-FR" b="0" i="0" u="none" baseline="0" dirty="0">
                <a:latin typeface="Calibri" panose="020F0502020204030204" pitchFamily="34" charset="0"/>
              </a:rPr>
              <a:t>(suivre du doigt le contour rose), </a:t>
            </a:r>
            <a:r>
              <a:rPr lang="fr-FR" b="0" i="1" u="none" baseline="0" dirty="0">
                <a:latin typeface="Calibri" panose="020F0502020204030204" pitchFamily="34" charset="0"/>
              </a:rPr>
              <a:t>il est partagé en 4 parts égales </a:t>
            </a:r>
            <a:r>
              <a:rPr lang="fr-FR" b="0" i="0" u="none" baseline="0" dirty="0">
                <a:latin typeface="Calibri" panose="020F0502020204030204" pitchFamily="34" charset="0"/>
              </a:rPr>
              <a:t>(les montrer) </a:t>
            </a:r>
            <a:r>
              <a:rPr lang="fr-FR" b="0" i="1" u="none" baseline="0" dirty="0">
                <a:latin typeface="Calibri" panose="020F0502020204030204" pitchFamily="34" charset="0"/>
              </a:rPr>
              <a:t>et il faut </a:t>
            </a:r>
            <a:r>
              <a:rPr lang="fr-FR" i="1" u="none" baseline="0" dirty="0">
                <a:latin typeface="Calibri" panose="020F0502020204030204" pitchFamily="34" charset="0"/>
              </a:rPr>
              <a:t>colorier un quart de l’unité.</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u="none" baseline="0" dirty="0">
                <a:latin typeface="Calibri" panose="020F0502020204030204" pitchFamily="34" charset="0"/>
              </a:rPr>
              <a:t>Interroger un élève et suivre ses instructions. Faire valider par les élèves. </a:t>
            </a:r>
            <a:r>
              <a:rPr lang="fr-FR" i="0" u="none" baseline="0" dirty="0">
                <a:effectLst/>
                <a:latin typeface="Calibri" panose="020F0502020204030204" pitchFamily="34" charset="0"/>
              </a:rPr>
              <a:t>P</a:t>
            </a:r>
            <a:r>
              <a:rPr lang="fr-FR" dirty="0">
                <a:effectLst/>
                <a:latin typeface="Calibri" panose="020F0502020204030204" pitchFamily="34" charset="0"/>
              </a:rPr>
              <a:t>ointer</a:t>
            </a:r>
            <a:r>
              <a:rPr lang="fr-FR" baseline="0" dirty="0">
                <a:effectLst/>
                <a:latin typeface="Calibri" panose="020F0502020204030204" pitchFamily="34" charset="0"/>
              </a:rPr>
              <a:t> que des parties différentes peuvent être coloriées mais on ne colorie qu’une seule part sur les 4 parts au total.</a:t>
            </a:r>
            <a:endParaRPr lang="fr-FR" dirty="0">
              <a:effectLst/>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41821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dirty="0">
                <a:solidFill>
                  <a:schemeClr val="dk1"/>
                </a:solidFill>
                <a:effectLst/>
                <a:latin typeface="Calibri" panose="020F0502020204030204" pitchFamily="34" charset="0"/>
                <a:ea typeface="Calibri"/>
                <a:cs typeface="Calibri"/>
                <a:sym typeface="Calibri"/>
              </a:rPr>
              <a:t>Distribuer la fiche photocopiable n° 1. Lire et expliciter la consigne. Pointer</a:t>
            </a:r>
            <a:r>
              <a:rPr lang="fr-FR" b="0" i="0" u="none" strike="noStrike" cap="none" baseline="0" dirty="0">
                <a:solidFill>
                  <a:schemeClr val="dk1"/>
                </a:solidFill>
                <a:effectLst/>
                <a:latin typeface="Calibri" panose="020F0502020204030204" pitchFamily="34" charset="0"/>
                <a:ea typeface="Calibri"/>
                <a:cs typeface="Calibri"/>
                <a:sym typeface="Calibri"/>
              </a:rPr>
              <a:t> les deux icones qui montrent les deux figures unités qui vont être rencontrées par les élèves (disque et rectangle).</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1" u="none" strike="noStrike" cap="none" dirty="0">
                <a:solidFill>
                  <a:schemeClr val="dk1"/>
                </a:solidFill>
                <a:effectLst/>
                <a:latin typeface="Calibri" panose="020F0502020204030204" pitchFamily="34" charset="0"/>
                <a:ea typeface="Calibri"/>
                <a:cs typeface="Calibri"/>
                <a:sym typeface="Calibri"/>
              </a:rPr>
              <a:t>Maintenant,</a:t>
            </a:r>
            <a:r>
              <a:rPr lang="fr-FR" b="0" i="1" u="none" strike="noStrike" cap="none" baseline="0" dirty="0">
                <a:solidFill>
                  <a:schemeClr val="dk1"/>
                </a:solidFill>
                <a:effectLst/>
                <a:latin typeface="Calibri" panose="020F0502020204030204" pitchFamily="34" charset="0"/>
                <a:ea typeface="Calibri"/>
                <a:cs typeface="Calibri"/>
                <a:sym typeface="Calibri"/>
              </a:rPr>
              <a:t> c’est à vous de colorier la part de chaque figure qui correspond à chaque fraction donnée. </a:t>
            </a:r>
            <a:endParaRPr lang="fr-FR" b="0" i="0" u="none" strike="noStrike" cap="none" dirty="0">
              <a:solidFill>
                <a:schemeClr val="dk1"/>
              </a:solidFill>
              <a:effectLst/>
              <a:latin typeface="Calibri" panose="020F0502020204030204" pitchFamily="34" charset="0"/>
              <a:ea typeface="Calibri"/>
              <a:cs typeface="Calibri"/>
              <a:sym typeface="Calibri"/>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dirty="0">
                <a:solidFill>
                  <a:schemeClr val="dk1"/>
                </a:solidFill>
                <a:effectLst/>
                <a:latin typeface="Calibri" panose="020F0502020204030204" pitchFamily="34" charset="0"/>
                <a:ea typeface="Calibri"/>
                <a:cs typeface="Calibri"/>
                <a:sym typeface="Calibri"/>
              </a:rPr>
              <a:t>Laisser</a:t>
            </a:r>
            <a:r>
              <a:rPr lang="fr-FR" b="0" i="0" u="none" strike="noStrike" cap="none" baseline="0" dirty="0">
                <a:solidFill>
                  <a:schemeClr val="dk1"/>
                </a:solidFill>
                <a:effectLst/>
                <a:latin typeface="Calibri" panose="020F0502020204030204" pitchFamily="34" charset="0"/>
                <a:ea typeface="Calibri"/>
                <a:cs typeface="Calibri"/>
                <a:sym typeface="Calibri"/>
              </a:rPr>
              <a:t> un temps de travail individuel. Circuler dans les rangs pour aider les élèves puis interroger un élève en lui demandant de justifier. Faire valider par d’autres élèves et enfin corriger au tableau.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baseline="0" dirty="0">
                <a:solidFill>
                  <a:schemeClr val="dk1"/>
                </a:solidFill>
                <a:effectLst/>
                <a:latin typeface="Calibri" panose="020F0502020204030204" pitchFamily="34" charset="0"/>
                <a:ea typeface="Calibri"/>
                <a:cs typeface="Calibri"/>
                <a:sym typeface="Calibri"/>
              </a:rPr>
              <a:t>T</a:t>
            </a:r>
            <a:r>
              <a:rPr lang="fr-FR" dirty="0">
                <a:effectLst/>
                <a:latin typeface="Calibri" panose="020F0502020204030204" pitchFamily="34" charset="0"/>
              </a:rPr>
              <a:t>raiter plusieurs réponses correctes pour chaque item en pointant les éléments communs des réponses : le nombre de parts coloriées.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baseline="0" dirty="0">
                <a:solidFill>
                  <a:schemeClr val="dk1"/>
                </a:solidFill>
                <a:effectLst/>
                <a:latin typeface="Calibri" panose="020F0502020204030204" pitchFamily="34" charset="0"/>
                <a:ea typeface="Calibri"/>
                <a:cs typeface="Calibri"/>
                <a:sym typeface="Calibri"/>
              </a:rPr>
              <a:t>Après la correction, Faire relire les fractions à voix haute par plusieurs élèves.</a:t>
            </a:r>
            <a:endParaRPr lang="fr-FR" i="0" u="none" baseline="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48372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0" u="none" baseline="0" dirty="0">
                <a:latin typeface="Calibri" panose="020F0502020204030204" pitchFamily="34" charset="0"/>
              </a:rPr>
              <a:t>Expliquer aux élèves qu’ils vont écrire en lettres la fraction qui correspond à la partie coloriée en gris d’une unité. Indiquer leur qu’ils peuvent utiliser le modèle des mots (demi, quarts et huitième) qui sont écrits sur la fiche photocopiable n° 1 pour les écrire correctement. Vous pouvez également les écrire au tableau. Faire repérer le symbole, situé en haut et à droite, qui rappelle que l’unité peut être, ici, un rectangle ou un disque. </a:t>
            </a:r>
            <a:endParaRPr lang="fr-FR" i="0" u="sng" baseline="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4743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Espace réservé des commentaires 2"/>
              <p:cNvSpPr>
                <a:spLocks noGrp="1"/>
              </p:cNvSpPr>
              <p:nvPr>
                <p:ph type="body" idx="1"/>
              </p:nvPr>
            </p:nvSpPr>
            <p:spPr/>
            <p:txBody>
              <a:bodyPr/>
              <a:lstStyle/>
              <a:p>
                <a:pPr marL="0"/>
                <a:r>
                  <a:rPr lang="fr-FR" i="0" u="none" baseline="0" dirty="0">
                    <a:latin typeface="Calibri" panose="020F0502020204030204" pitchFamily="34" charset="0"/>
                  </a:rPr>
                  <a:t>Identifier explicitement l’unité, en suivre le contour avec le doigt.</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latin typeface="Calibri" panose="020F0502020204030204" pitchFamily="34" charset="0"/>
                  </a:rPr>
                  <a:t>Écrivez la fraction qui correspond à la partie grisée.. </a:t>
                </a:r>
                <a:r>
                  <a:rPr lang="fr-FR" i="0" baseline="0" dirty="0">
                    <a:latin typeface="Calibri" panose="020F0502020204030204" pitchFamily="34" charset="0"/>
                  </a:rPr>
                  <a:t>Repérer les propositions, puis interroger un ou plusieurs élèves en leur demandant de justifier : </a:t>
                </a:r>
                <a:r>
                  <a:rPr lang="fr-FR" i="1" baseline="0" dirty="0">
                    <a:latin typeface="Calibri" panose="020F0502020204030204" pitchFamily="34" charset="0"/>
                  </a:rPr>
                  <a:t>l’unité (rectangle rose) est partagée en huit parts égales, on a des huitièmes et une seule part est coloriée. La fraction représentée est donc un huitième</a:t>
                </a:r>
                <a:r>
                  <a:rPr lang="fr-FR" i="0" baseline="0" dirty="0">
                    <a:latin typeface="Calibri" panose="020F0502020204030204" pitchFamily="34" charset="0"/>
                  </a:rPr>
                  <a:t>. Corriger sur les pointillés.</a:t>
                </a:r>
              </a:p>
              <a:p>
                <a:pPr marL="0"/>
                <a:r>
                  <a:rPr lang="fr-FR" b="1" i="0" u="none" baseline="0" dirty="0">
                    <a:latin typeface="Calibri" panose="020F0502020204030204" pitchFamily="34" charset="0"/>
                  </a:rPr>
                  <a:t>Réponse attendue </a:t>
                </a:r>
                <a:r>
                  <a:rPr lang="fr-FR" i="0" u="none" baseline="0" dirty="0">
                    <a:latin typeface="Calibri" panose="020F0502020204030204" pitchFamily="34" charset="0"/>
                  </a:rPr>
                  <a:t>: un huitième.</a:t>
                </a:r>
              </a:p>
              <a:p>
                <a:pPr marL="0"/>
                <a:endParaRPr lang="fr-FR" i="0" u="sng" baseline="0" dirty="0"/>
              </a:p>
            </p:txBody>
          </p:sp>
        </mc:Choice>
        <mc:Fallback xmlns="">
          <p:sp>
            <p:nvSpPr>
              <p:cNvPr id="3" name="Espace réservé des commentaires 2"/>
              <p:cNvSpPr>
                <a:spLocks noGrp="1"/>
              </p:cNvSpPr>
              <p:nvPr>
                <p:ph type="body" idx="1"/>
              </p:nvPr>
            </p:nvSpPr>
            <p:spPr/>
            <p:txBody>
              <a:bodyPr/>
              <a:lstStyle/>
              <a:p>
                <a:pPr marL="0"/>
                <a:r>
                  <a:rPr lang="fr-FR" i="0" u="none" baseline="0" dirty="0" smtClean="0"/>
                  <a:t>Identifier explicitement l’unité, en suivre le contour avec le doigt.</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smtClean="0"/>
                  <a:t>Écrivez la fraction qui correspond à la partie grisée.. </a:t>
                </a:r>
                <a:r>
                  <a:rPr lang="fr-FR" i="0" baseline="0" dirty="0" smtClean="0"/>
                  <a:t>Repérer les propositions, puis interroger un ou plusieurs élèves en leur demandant de justifier : </a:t>
                </a:r>
                <a:r>
                  <a:rPr lang="fr-FR" i="1" baseline="0" dirty="0" smtClean="0"/>
                  <a:t>l’unité (rectangle rose) est partagé en huit parts égales, on a des huitièmes et une seule part est coloriée. La fraction représentée est donc un huitième</a:t>
                </a:r>
                <a:r>
                  <a:rPr lang="fr-FR" i="0" baseline="0" dirty="0" smtClean="0"/>
                  <a:t>. Corriger sur les pointillés.</a:t>
                </a:r>
              </a:p>
              <a:p>
                <a:pPr marL="0"/>
                <a:r>
                  <a:rPr lang="fr-FR" b="1" i="0" u="none" baseline="0" dirty="0" smtClean="0"/>
                  <a:t>Réponse attendue </a:t>
                </a:r>
                <a:r>
                  <a:rPr lang="fr-FR" i="0" u="none" baseline="0" dirty="0" smtClean="0"/>
                  <a:t>: </a:t>
                </a:r>
                <a:r>
                  <a:rPr lang="fr-FR" sz="1400" b="0" i="0" u="none" baseline="0" smtClean="0">
                    <a:latin typeface="Cambria Math" charset="0"/>
                  </a:rPr>
                  <a:t>1</a:t>
                </a:r>
                <a:r>
                  <a:rPr lang="bg-BG" sz="1400" b="0" i="0" u="none" baseline="0" smtClean="0">
                    <a:latin typeface="Cambria Math" charset="0"/>
                  </a:rPr>
                  <a:t>/</a:t>
                </a:r>
                <a:r>
                  <a:rPr lang="fr-FR" sz="1400" b="0" i="0" u="none" baseline="0" smtClean="0">
                    <a:latin typeface="Cambria Math" charset="0"/>
                  </a:rPr>
                  <a:t>8</a:t>
                </a:r>
                <a:endParaRPr lang="fr-FR" sz="1400" i="0" u="none" baseline="0" dirty="0" smtClean="0"/>
              </a:p>
              <a:p>
                <a:pPr marL="0"/>
                <a:endParaRPr lang="fr-FR" i="0" u="sng" baseline="0" dirty="0"/>
              </a:p>
            </p:txBody>
          </p:sp>
        </mc:Fallback>
      </mc:AlternateContent>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8990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6B6F5B-7DE9-0629-62B8-3F58C696007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113D971-75C7-408D-472C-7C0F5962A516}"/>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790B17BD-4B9F-229B-9F5E-A07CE33F7040}"/>
              </a:ext>
            </a:extLst>
          </p:cNvPr>
          <p:cNvSpPr>
            <a:spLocks noGrp="1"/>
          </p:cNvSpPr>
          <p:nvPr>
            <p:ph type="body" idx="1"/>
          </p:nvPr>
        </p:nvSpPr>
        <p:spPr/>
        <p:txBody>
          <a:bodyPr/>
          <a:lstStyle/>
          <a:p>
            <a:pPr marL="0"/>
            <a:r>
              <a:rPr lang="fr-FR" i="1" u="none" baseline="0" dirty="0">
                <a:latin typeface="Calibri" panose="020F0502020204030204" pitchFamily="34" charset="0"/>
              </a:rPr>
              <a:t>En </a:t>
            </a:r>
            <a:r>
              <a:rPr lang="fr-FR" i="1" dirty="0">
                <a:latin typeface="Calibri" panose="020F0502020204030204" pitchFamily="34" charset="0"/>
              </a:rPr>
              <a:t>mathématiques</a:t>
            </a:r>
            <a:r>
              <a:rPr lang="fr-FR" i="1" u="none" baseline="0" dirty="0">
                <a:latin typeface="Calibri" panose="020F0502020204030204" pitchFamily="34" charset="0"/>
              </a:rPr>
              <a:t>, on appelle ça 1 unité.</a:t>
            </a:r>
          </a:p>
          <a:p>
            <a:pPr marL="0"/>
            <a:r>
              <a:rPr lang="fr-FR" i="1" u="none" baseline="0" dirty="0">
                <a:latin typeface="Calibri" panose="020F0502020204030204" pitchFamily="34" charset="0"/>
              </a:rPr>
              <a:t>C’est 1 de ce qu’on est en train de compter. Il y a un gâteau, le gâteau représente 1 unité. Il y a une pizza, la pizza représente 1 unité.</a:t>
            </a:r>
          </a:p>
          <a:p>
            <a:pPr marL="0"/>
            <a:r>
              <a:rPr lang="fr-FR" i="1" u="none" baseline="0" dirty="0">
                <a:latin typeface="Calibri" panose="020F0502020204030204" pitchFamily="34" charset="0"/>
              </a:rPr>
              <a:t>On voit que l’unité peut prendre </a:t>
            </a:r>
            <a:r>
              <a:rPr lang="fr-FR" i="1" dirty="0">
                <a:latin typeface="Calibri" panose="020F0502020204030204" pitchFamily="34" charset="0"/>
              </a:rPr>
              <a:t>différentes</a:t>
            </a:r>
            <a:r>
              <a:rPr lang="fr-FR" i="1" u="none" baseline="0" dirty="0">
                <a:latin typeface="Calibri" panose="020F0502020204030204" pitchFamily="34" charset="0"/>
              </a:rPr>
              <a:t> </a:t>
            </a:r>
            <a:r>
              <a:rPr lang="fr-FR" i="1" dirty="0">
                <a:latin typeface="Calibri" panose="020F0502020204030204" pitchFamily="34" charset="0"/>
              </a:rPr>
              <a:t>formes</a:t>
            </a:r>
            <a:r>
              <a:rPr lang="fr-FR" i="1" u="none" baseline="0" dirty="0">
                <a:latin typeface="Calibri" panose="020F0502020204030204" pitchFamily="34" charset="0"/>
              </a:rPr>
              <a:t> : 1 bâtonnet, 1 cube, 1 gâteau, 1 pizza, etc.</a:t>
            </a:r>
          </a:p>
        </p:txBody>
      </p:sp>
      <p:sp>
        <p:nvSpPr>
          <p:cNvPr id="4" name="Espace réservé du numéro de diapositive 3">
            <a:extLst>
              <a:ext uri="{FF2B5EF4-FFF2-40B4-BE49-F238E27FC236}">
                <a16:creationId xmlns:a16="http://schemas.microsoft.com/office/drawing/2014/main" id="{8B9F6EAB-6F17-8C8B-5183-C8E5717C3B2B}"/>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96568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Espace réservé des commentaires 2"/>
              <p:cNvSpPr>
                <a:spLocks noGrp="1"/>
              </p:cNvSpPr>
              <p:nvPr>
                <p:ph type="body" idx="1"/>
              </p:nvPr>
            </p:nvSpPr>
            <p:spPr/>
            <p:txBody>
              <a:bodyPr/>
              <a:lstStyle/>
              <a:p>
                <a:pPr marL="0"/>
                <a:r>
                  <a:rPr lang="fr-FR" i="0" u="none" baseline="0" dirty="0">
                    <a:latin typeface="Calibri" panose="020F0502020204030204" pitchFamily="34" charset="0"/>
                  </a:rPr>
                  <a:t>Même démarche.</a:t>
                </a:r>
              </a:p>
              <a:p>
                <a:pPr marL="0"/>
                <a:r>
                  <a:rPr lang="fr-FR" b="1" i="0" u="none" baseline="0" dirty="0">
                    <a:latin typeface="Calibri" panose="020F0502020204030204" pitchFamily="34" charset="0"/>
                  </a:rPr>
                  <a:t>Réponse attendue </a:t>
                </a:r>
                <a:r>
                  <a:rPr lang="fr-FR" i="0" u="none" baseline="0" dirty="0">
                    <a:latin typeface="Calibri" panose="020F0502020204030204" pitchFamily="34" charset="0"/>
                  </a:rPr>
                  <a:t>: un quart.</a:t>
                </a:r>
                <a:endParaRPr lang="fr-FR" i="0" u="sng" baseline="0" dirty="0">
                  <a:latin typeface="Calibri" panose="020F0502020204030204" pitchFamily="34" charset="0"/>
                </a:endParaRPr>
              </a:p>
            </p:txBody>
          </p:sp>
        </mc:Choice>
        <mc:Fallback xmlns="">
          <p:sp>
            <p:nvSpPr>
              <p:cNvPr id="3" name="Espace réservé des commentaires 2"/>
              <p:cNvSpPr>
                <a:spLocks noGrp="1"/>
              </p:cNvSpPr>
              <p:nvPr>
                <p:ph type="body" idx="1"/>
              </p:nvPr>
            </p:nvSpPr>
            <p:spPr/>
            <p:txBody>
              <a:bodyPr/>
              <a:lstStyle/>
              <a:p>
                <a:pPr marL="0"/>
                <a:r>
                  <a:rPr lang="fr-FR" i="0" u="none" baseline="0" dirty="0" smtClean="0"/>
                  <a:t>Même démarche.</a:t>
                </a:r>
              </a:p>
              <a:p>
                <a:pPr marL="0"/>
                <a:r>
                  <a:rPr lang="fr-FR" b="1" i="0" u="none" baseline="0" dirty="0" smtClean="0"/>
                  <a:t>Réponse attendue </a:t>
                </a:r>
                <a:r>
                  <a:rPr lang="fr-FR" i="0" u="none" baseline="0" dirty="0" smtClean="0"/>
                  <a:t>: </a:t>
                </a:r>
                <a:r>
                  <a:rPr lang="fr-FR" sz="1400" b="0" i="0" u="none" baseline="0" smtClean="0">
                    <a:latin typeface="Cambria Math" charset="0"/>
                  </a:rPr>
                  <a:t>1</a:t>
                </a:r>
                <a:r>
                  <a:rPr lang="bg-BG" sz="1400" b="0" i="0" u="none" baseline="0" smtClean="0">
                    <a:latin typeface="Cambria Math" charset="0"/>
                  </a:rPr>
                  <a:t>/</a:t>
                </a:r>
                <a:r>
                  <a:rPr lang="fr-FR" sz="1400" b="0" i="0" u="none" baseline="0" smtClean="0">
                    <a:latin typeface="Cambria Math" charset="0"/>
                  </a:rPr>
                  <a:t>4</a:t>
                </a:r>
                <a:endParaRPr lang="fr-FR" i="0" u="sng" baseline="0" dirty="0"/>
              </a:p>
            </p:txBody>
          </p:sp>
        </mc:Fallback>
      </mc:AlternateContent>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30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0439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Espace réservé des commentaires 2"/>
              <p:cNvSpPr>
                <a:spLocks noGrp="1"/>
              </p:cNvSpPr>
              <p:nvPr>
                <p:ph type="body" idx="1"/>
              </p:nvPr>
            </p:nvSpPr>
            <p:spPr/>
            <p:txBody>
              <a:bodyPr/>
              <a:lstStyle/>
              <a:p>
                <a:pPr marL="0"/>
                <a:r>
                  <a:rPr lang="fr-FR" b="1" i="0" u="none" baseline="0" dirty="0">
                    <a:latin typeface="Calibri" panose="020F0502020204030204" pitchFamily="34" charset="0"/>
                  </a:rPr>
                  <a:t>Réponse attendue </a:t>
                </a:r>
                <a:r>
                  <a:rPr lang="fr-FR" i="0" u="none" baseline="0" dirty="0">
                    <a:latin typeface="Calibri" panose="020F0502020204030204" pitchFamily="34" charset="0"/>
                  </a:rPr>
                  <a:t>: un demi.</a:t>
                </a:r>
                <a:endParaRPr lang="fr-FR" i="0" u="sng" baseline="0" dirty="0">
                  <a:latin typeface="Calibri" panose="020F0502020204030204" pitchFamily="34" charset="0"/>
                </a:endParaRPr>
              </a:p>
            </p:txBody>
          </p:sp>
        </mc:Choice>
        <mc:Fallback xmlns="">
          <p:sp>
            <p:nvSpPr>
              <p:cNvPr id="3" name="Espace réservé des commentaires 2"/>
              <p:cNvSpPr>
                <a:spLocks noGrp="1"/>
              </p:cNvSpPr>
              <p:nvPr>
                <p:ph type="body" idx="1"/>
              </p:nvPr>
            </p:nvSpPr>
            <p:spPr/>
            <p:txBody>
              <a:bodyPr/>
              <a:lstStyle/>
              <a:p>
                <a:pPr marL="0"/>
                <a:r>
                  <a:rPr lang="fr-FR" b="1" i="0" u="none" baseline="0" dirty="0" smtClean="0"/>
                  <a:t>Réponse attendue </a:t>
                </a:r>
                <a:r>
                  <a:rPr lang="fr-FR" i="0" u="none" baseline="0" dirty="0" smtClean="0"/>
                  <a:t>: </a:t>
                </a:r>
                <a:r>
                  <a:rPr lang="fr-FR" sz="1400" b="0" i="0" u="none" baseline="0" smtClean="0">
                    <a:latin typeface="Cambria Math" charset="0"/>
                  </a:rPr>
                  <a:t>1</a:t>
                </a:r>
                <a:r>
                  <a:rPr lang="bg-BG" sz="1400" b="0" i="0" u="none" baseline="0" smtClean="0">
                    <a:latin typeface="Cambria Math" charset="0"/>
                  </a:rPr>
                  <a:t>/</a:t>
                </a:r>
                <a:r>
                  <a:rPr lang="fr-FR" sz="1400" b="0" i="0" u="none" baseline="0" smtClean="0">
                    <a:latin typeface="Cambria Math" charset="0"/>
                  </a:rPr>
                  <a:t>2</a:t>
                </a:r>
                <a:endParaRPr lang="fr-FR" i="0" u="sng" baseline="0" dirty="0"/>
              </a:p>
            </p:txBody>
          </p:sp>
        </mc:Fallback>
      </mc:AlternateContent>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31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02053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9" name="Google Shape;489;p3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5" name="Google Shape;495;p3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p4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1" name="Google Shape;501;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2" name="Google Shape;502;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0" i="0" u="none" strike="noStrike" cap="none">
                <a:solidFill>
                  <a:schemeClr val="dk1"/>
                </a:solidFill>
                <a:effectLst/>
                <a:latin typeface="Calibri" panose="020F0502020204030204" pitchFamily="34" charset="0"/>
                <a:ea typeface="Calibri"/>
                <a:cs typeface="Calibri"/>
                <a:sym typeface="Calibri"/>
              </a:rPr>
              <a:t>L’exercice des champions va permettre aux élèves de chercher à représenter la fraction </a:t>
            </a:r>
            <a:r>
              <a:rPr lang="fr-FR" b="0" i="1" u="none" strike="noStrike" cap="none">
                <a:solidFill>
                  <a:schemeClr val="dk1"/>
                </a:solidFill>
                <a:effectLst/>
                <a:latin typeface="Calibri" panose="020F0502020204030204" pitchFamily="34" charset="0"/>
                <a:ea typeface="Calibri"/>
                <a:cs typeface="Calibri"/>
                <a:sym typeface="Calibri"/>
              </a:rPr>
              <a:t>un demi</a:t>
            </a:r>
            <a:r>
              <a:rPr lang="fr-FR" b="0" i="0" u="none" strike="noStrike" cap="none">
                <a:solidFill>
                  <a:schemeClr val="dk1"/>
                </a:solidFill>
                <a:effectLst/>
                <a:latin typeface="Calibri" panose="020F0502020204030204" pitchFamily="34" charset="0"/>
                <a:ea typeface="Calibri"/>
                <a:cs typeface="Calibri"/>
                <a:sym typeface="Calibri"/>
              </a:rPr>
              <a:t> avec des partages de figures en demi, quart et huitième. </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35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827104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36</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337729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Google Shape;528;p4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9" name="Google Shape;529;p4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u="none" baseline="0" dirty="0">
                <a:latin typeface="Calibri" panose="020F0502020204030204" pitchFamily="34" charset="0"/>
              </a:rPr>
              <a:t>Qu’a-t-on fait ?</a:t>
            </a:r>
            <a:r>
              <a:rPr lang="fr-FR" u="none" baseline="0" dirty="0">
                <a:latin typeface="Calibri" panose="020F0502020204030204" pitchFamily="34" charset="0"/>
              </a:rPr>
              <a:t> Laisser les élèves s’exprimer. Faire verbaliser que c’est le même gâteau, qu’on voit entier (le pointer) puis partagé en deux parts égales (le pointer) et en quatre parts égales (le pointer).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Si nous sommes 2 personnes, nous pouvons partager équitablement ce gâteau en 2, c’est-à-dire que les 2 parts sont égales </a:t>
            </a:r>
            <a:r>
              <a:rPr lang="fr-FR" dirty="0">
                <a:latin typeface="Calibri" panose="020F0502020204030204" pitchFamily="34" charset="0"/>
              </a:rPr>
              <a:t>(pointer le gâteau de gauche).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Si nous sommes 4 personnes, nous pouvons partager équitablement ce gâteau en 4, c’est-à-dire que les 4 parts sont égales </a:t>
            </a:r>
            <a:r>
              <a:rPr lang="fr-FR" dirty="0">
                <a:latin typeface="Calibri" panose="020F0502020204030204" pitchFamily="34" charset="0"/>
              </a:rPr>
              <a:t>(pointer le gâteau de droite). </a:t>
            </a:r>
          </a:p>
          <a:p>
            <a:pPr marL="0"/>
            <a:r>
              <a:rPr lang="fr-FR" u="none" baseline="0" dirty="0">
                <a:latin typeface="Calibri" panose="020F0502020204030204" pitchFamily="34" charset="0"/>
              </a:rPr>
              <a:t>Expliquer : </a:t>
            </a:r>
            <a:r>
              <a:rPr lang="fr-FR" i="1" u="none" baseline="0" dirty="0">
                <a:latin typeface="Calibri" panose="020F0502020204030204" pitchFamily="34" charset="0"/>
              </a:rPr>
              <a:t>On pourrait partager ce gâteau de bien d’autres manières, </a:t>
            </a:r>
            <a:r>
              <a:rPr lang="fr-FR" b="1" i="1" u="none" baseline="0" dirty="0">
                <a:latin typeface="Calibri" panose="020F0502020204030204" pitchFamily="34" charset="0"/>
              </a:rPr>
              <a:t>une fraction permet de partager équitablement une unité en autant de parts que l’on veut</a:t>
            </a:r>
            <a:r>
              <a:rPr lang="fr-FR" i="1" u="none" baseline="0" dirty="0">
                <a:latin typeface="Calibri" panose="020F0502020204030204" pitchFamily="34" charset="0"/>
              </a:rPr>
              <a:t>.</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9500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u="none" baseline="0">
                <a:latin typeface="Calibri" panose="020F0502020204030204" pitchFamily="34" charset="0"/>
              </a:rPr>
              <a:t>Pour repérer facilement l’unité, nous repassons le contour en rose. </a:t>
            </a:r>
            <a:endParaRPr lang="fr-FR" u="none" baseline="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82633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u="none" baseline="0" dirty="0">
                <a:latin typeface="Calibri" panose="020F0502020204030204" pitchFamily="34" charset="0"/>
              </a:rPr>
              <a:t>On enlève les images, on obtient des rectangles qui sont donc des unités. On les appelle </a:t>
            </a:r>
            <a:r>
              <a:rPr lang="fr-FR" b="0" i="1" u="none" baseline="0" dirty="0">
                <a:latin typeface="Calibri" panose="020F0502020204030204" pitchFamily="34" charset="0"/>
              </a:rPr>
              <a:t>des</a:t>
            </a:r>
            <a:r>
              <a:rPr lang="fr-FR" b="1" i="1" u="none" baseline="0" dirty="0">
                <a:latin typeface="Calibri" panose="020F0502020204030204" pitchFamily="34" charset="0"/>
              </a:rPr>
              <a:t> rectangles unités</a:t>
            </a:r>
            <a:r>
              <a:rPr lang="fr-FR" i="1" u="none" baseline="0" dirty="0">
                <a:latin typeface="Calibri" panose="020F0502020204030204" pitchFamily="34" charset="0"/>
              </a:rPr>
              <a:t>. Nous les utiliserons cette année pour travailler les fractions.</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u="none" baseline="0" dirty="0">
                <a:latin typeface="Calibri" panose="020F0502020204030204" pitchFamily="34" charset="0"/>
              </a:rPr>
              <a:t>Faire le lien avec le partage des gâteaux : </a:t>
            </a:r>
            <a:r>
              <a:rPr lang="fr-FR" i="1" u="none" baseline="0" dirty="0">
                <a:latin typeface="Calibri" panose="020F0502020204030204" pitchFamily="34" charset="0"/>
              </a:rPr>
              <a:t>on a bien une unité partagée en deux parts égales et la même unité partagée en quatre parts égales</a:t>
            </a:r>
            <a:r>
              <a:rPr lang="fr-FR" i="0" u="none" baseline="0" dirty="0">
                <a:latin typeface="Calibri" panose="020F0502020204030204" pitchFamily="34" charset="0"/>
              </a:rPr>
              <a:t>.</a:t>
            </a:r>
            <a:endParaRPr lang="fr-FR" i="1" u="none" baseline="0" dirty="0">
              <a:latin typeface="Calibri" panose="020F0502020204030204" pitchFamily="34" charset="0"/>
            </a:endParaRPr>
          </a:p>
          <a:p>
            <a:pPr marL="0"/>
            <a:endParaRPr lang="fr-FR" i="1" u="none" baseline="0" dirty="0"/>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6790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4C1096-2559-796C-0871-0D46967E584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5924803-FA5F-59CE-AE20-CFF7C79834EB}"/>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858A6D4E-15BE-589F-ACEF-A21924BF6854}"/>
              </a:ext>
            </a:extLst>
          </p:cNvPr>
          <p:cNvSpPr>
            <a:spLocks noGrp="1"/>
          </p:cNvSpPr>
          <p:nvPr>
            <p:ph type="body" idx="1"/>
          </p:nvPr>
        </p:nvSpPr>
        <p:spPr/>
        <p:txBody>
          <a:bodyPr/>
          <a:lstStyle/>
          <a:p>
            <a:pPr marL="0"/>
            <a:r>
              <a:rPr lang="fr-FR" u="none" baseline="0" dirty="0">
                <a:latin typeface="Calibri" panose="020F0502020204030204" pitchFamily="34" charset="0"/>
              </a:rPr>
              <a:t>Même démarche avec les pizzas.</a:t>
            </a:r>
          </a:p>
          <a:p>
            <a:pPr marL="0"/>
            <a:r>
              <a:rPr lang="fr-FR" i="1" u="none" baseline="0" dirty="0">
                <a:latin typeface="Calibri" panose="020F0502020204030204" pitchFamily="34" charset="0"/>
              </a:rPr>
              <a:t>Qu’a-t-on fait ?</a:t>
            </a:r>
            <a:r>
              <a:rPr lang="fr-FR" u="none" baseline="0" dirty="0">
                <a:latin typeface="Calibri" panose="020F0502020204030204" pitchFamily="34" charset="0"/>
              </a:rPr>
              <a:t> Laisser les élèves s’exprimer. Faire verbaliser que c’est la même pizza, qu’on la voit entière (la pointer) puis partagée en deux parts égales (la pointer) et en huit parts égales (la pointer).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Si nous sommes 2 personnes, nous pouvons partager équitablement cette pizza en 2, c’est-à-dire que les 2 parts sont égales </a:t>
            </a:r>
            <a:r>
              <a:rPr lang="fr-FR" dirty="0">
                <a:latin typeface="Calibri" panose="020F0502020204030204" pitchFamily="34" charset="0"/>
              </a:rPr>
              <a:t>(pointer la pizza de gauche).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Si nous sommes 8 personnes, nous pouvons partager équitablement cette pizza en 8, c’est-à-dire que les 8 parts sont égales </a:t>
            </a:r>
            <a:r>
              <a:rPr lang="fr-FR" dirty="0">
                <a:latin typeface="Calibri" panose="020F0502020204030204" pitchFamily="34" charset="0"/>
              </a:rPr>
              <a:t>(pointer la pizza de droite).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u="none" baseline="0" dirty="0">
                <a:latin typeface="Calibri" panose="020F0502020204030204" pitchFamily="34" charset="0"/>
              </a:rPr>
              <a:t>On pourrait bien sur partager </a:t>
            </a:r>
            <a:r>
              <a:rPr lang="fr-FR" i="1" dirty="0">
                <a:latin typeface="Calibri" panose="020F0502020204030204" pitchFamily="34" charset="0"/>
              </a:rPr>
              <a:t>cette pizza </a:t>
            </a:r>
            <a:r>
              <a:rPr lang="fr-FR" i="1" u="none" baseline="0" dirty="0">
                <a:latin typeface="Calibri" panose="020F0502020204030204" pitchFamily="34" charset="0"/>
              </a:rPr>
              <a:t>de plusieurs autres manières.</a:t>
            </a:r>
            <a:endParaRPr lang="fr-FR" dirty="0">
              <a:latin typeface="Calibri" panose="020F0502020204030204" pitchFamily="34" charset="0"/>
            </a:endParaRPr>
          </a:p>
          <a:p>
            <a:pPr marL="0"/>
            <a:endParaRPr lang="fr-FR" b="0" u="none" baseline="0" dirty="0"/>
          </a:p>
        </p:txBody>
      </p:sp>
      <p:sp>
        <p:nvSpPr>
          <p:cNvPr id="4" name="Espace réservé du numéro de diapositive 3">
            <a:extLst>
              <a:ext uri="{FF2B5EF4-FFF2-40B4-BE49-F238E27FC236}">
                <a16:creationId xmlns:a16="http://schemas.microsoft.com/office/drawing/2014/main" id="{D9A65661-7B00-BF79-C77A-957D119FF278}"/>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4142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u="none" baseline="0">
                <a:latin typeface="Calibri" panose="020F0502020204030204" pitchFamily="34" charset="0"/>
              </a:rPr>
              <a:t>Comme pour les gâteaux, on repasse en rose le contour des pizzas pour repérer facilement l’unité.</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66059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u="none" baseline="0" dirty="0">
                <a:latin typeface="Calibri" panose="020F0502020204030204" pitchFamily="34" charset="0"/>
              </a:rPr>
              <a:t>Si on supprime les pizzas, on obtient alors une unité en forme de disque que nous utiliserons également cette année pour travailler les fractions</a:t>
            </a:r>
            <a:r>
              <a:rPr lang="fr-FR" i="0" u="none" baseline="0" dirty="0">
                <a:latin typeface="Calibri" panose="020F0502020204030204" pitchFamily="34" charset="0"/>
              </a:rPr>
              <a:t>. </a:t>
            </a:r>
          </a:p>
          <a:p>
            <a:pPr marL="0"/>
            <a:r>
              <a:rPr lang="fr-FR" i="1" u="none" baseline="0" dirty="0">
                <a:latin typeface="Calibri" panose="020F0502020204030204" pitchFamily="34" charset="0"/>
              </a:rPr>
              <a:t>Chaque disque représente ici 1 unité. </a:t>
            </a:r>
          </a:p>
          <a:p>
            <a:pPr marL="0"/>
            <a:r>
              <a:rPr lang="fr-FR" i="0" u="none" baseline="0" dirty="0">
                <a:latin typeface="Calibri" panose="020F0502020204030204" pitchFamily="34" charset="0"/>
              </a:rPr>
              <a:t>Faire le lien avec le partage des pizzas : </a:t>
            </a:r>
            <a:r>
              <a:rPr lang="fr-FR" i="1" u="none" baseline="0" dirty="0">
                <a:latin typeface="Calibri" panose="020F0502020204030204" pitchFamily="34" charset="0"/>
              </a:rPr>
              <a:t>on a bien une unité partagée en deux parts égales </a:t>
            </a:r>
            <a:r>
              <a:rPr lang="fr-FR" i="0" u="none" baseline="0" dirty="0">
                <a:latin typeface="Calibri" panose="020F0502020204030204" pitchFamily="34" charset="0"/>
              </a:rPr>
              <a:t>(la montrer) </a:t>
            </a:r>
            <a:r>
              <a:rPr lang="fr-FR" i="1" u="none" baseline="0" dirty="0">
                <a:latin typeface="Calibri" panose="020F0502020204030204" pitchFamily="34" charset="0"/>
              </a:rPr>
              <a:t>et la même unité partagée en huit parts égales </a:t>
            </a:r>
            <a:r>
              <a:rPr lang="fr-FR" i="0" u="none" baseline="0" dirty="0">
                <a:latin typeface="Calibri" panose="020F0502020204030204" pitchFamily="34" charset="0"/>
              </a:rPr>
              <a:t>(la montrer).</a:t>
            </a:r>
            <a:endParaRPr lang="fr-FR" i="1" u="none" baseline="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94102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16" name="Google Shape;16;p46"/>
          <p:cNvPicPr preferRelativeResize="0"/>
          <p:nvPr/>
        </p:nvPicPr>
        <p:blipFill rotWithShape="1">
          <a:blip r:embed="rId2">
            <a:alphaModFix/>
          </a:blip>
          <a:srcRect t="1564" b="1564"/>
          <a:stretch/>
        </p:blipFill>
        <p:spPr>
          <a:xfrm>
            <a:off x="1" y="-1"/>
            <a:ext cx="9143999" cy="6858001"/>
          </a:xfrm>
          <a:prstGeom prst="rect">
            <a:avLst/>
          </a:prstGeom>
          <a:noFill/>
          <a:ln>
            <a:noFill/>
          </a:ln>
        </p:spPr>
      </p:pic>
      <p:sp>
        <p:nvSpPr>
          <p:cNvPr id="17" name="Google Shape;17;p46"/>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2700"/>
              <a:buFont typeface="Verdana"/>
              <a:buNone/>
              <a:defRPr sz="2700" b="1">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46"/>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b="0" i="0" u="none" strike="noStrike" cap="none">
                <a:solidFill>
                  <a:schemeClr val="lt1"/>
                </a:solidFill>
                <a:latin typeface="Verdana"/>
                <a:ea typeface="Verdana"/>
                <a:cs typeface="Verdana"/>
                <a:sym typeface="Verdana"/>
              </a:rPr>
              <a:t>Réservé à la vidéoprojection</a:t>
            </a:r>
            <a:endParaRPr sz="2000" b="0" i="0" u="none" strike="noStrike" cap="none">
              <a:solidFill>
                <a:schemeClr val="lt1"/>
              </a:solidFill>
              <a:latin typeface="Verdana"/>
              <a:ea typeface="Verdana"/>
              <a:cs typeface="Verdana"/>
              <a:sym typeface="Verdana"/>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6"/>
        <p:cNvGrpSpPr/>
        <p:nvPr/>
      </p:nvGrpSpPr>
      <p:grpSpPr>
        <a:xfrm>
          <a:off x="0" y="0"/>
          <a:ext cx="0" cy="0"/>
          <a:chOff x="0" y="0"/>
          <a:chExt cx="0" cy="0"/>
        </a:xfrm>
      </p:grpSpPr>
      <p:sp>
        <p:nvSpPr>
          <p:cNvPr id="97" name="Google Shape;97;p54"/>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8" name="Google Shape;98;p54"/>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9" name="Google Shape;99;p54"/>
          <p:cNvSpPr txBox="1">
            <a:spLocks noGrp="1"/>
          </p:cNvSpPr>
          <p:nvPr>
            <p:ph type="title"/>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00" name="Google Shape;100;p54"/>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Diapositive de titre">
  <p:cSld name="1_Diapositive de titre">
    <p:spTree>
      <p:nvGrpSpPr>
        <p:cNvPr id="1" name="Shape 101"/>
        <p:cNvGrpSpPr/>
        <p:nvPr/>
      </p:nvGrpSpPr>
      <p:grpSpPr>
        <a:xfrm>
          <a:off x="0" y="0"/>
          <a:ext cx="0" cy="0"/>
          <a:chOff x="0" y="0"/>
          <a:chExt cx="0" cy="0"/>
        </a:xfrm>
      </p:grpSpPr>
      <p:pic>
        <p:nvPicPr>
          <p:cNvPr id="102" name="Google Shape;102;p62"/>
          <p:cNvPicPr preferRelativeResize="0"/>
          <p:nvPr/>
        </p:nvPicPr>
        <p:blipFill rotWithShape="1">
          <a:blip r:embed="rId2">
            <a:alphaModFix/>
          </a:blip>
          <a:srcRect t="1564" b="1564"/>
          <a:stretch/>
        </p:blipFill>
        <p:spPr>
          <a:xfrm>
            <a:off x="0" y="-1"/>
            <a:ext cx="9143999" cy="6858001"/>
          </a:xfrm>
          <a:prstGeom prst="rect">
            <a:avLst/>
          </a:prstGeom>
          <a:noFill/>
          <a:ln>
            <a:noFill/>
          </a:ln>
        </p:spPr>
      </p:pic>
      <p:sp>
        <p:nvSpPr>
          <p:cNvPr id="103" name="Google Shape;103;p62"/>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2700"/>
              <a:buFont typeface="Verdana"/>
              <a:buNone/>
              <a:defRPr sz="2700" b="1">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4" name="Google Shape;104;p62"/>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a:solidFill>
                  <a:schemeClr val="lt1"/>
                </a:solidFill>
                <a:latin typeface="Verdana"/>
                <a:ea typeface="Verdana"/>
                <a:cs typeface="Verdana"/>
                <a:sym typeface="Verdana"/>
              </a:rPr>
              <a:t>Réservé à la vidéoprojection</a:t>
            </a:r>
            <a:endParaRPr sz="2000">
              <a:solidFill>
                <a:schemeClr val="lt1"/>
              </a:solidFill>
              <a:latin typeface="Verdana"/>
              <a:ea typeface="Verdana"/>
              <a:cs typeface="Verdana"/>
              <a:sym typeface="Verdana"/>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105"/>
        <p:cNvGrpSpPr/>
        <p:nvPr/>
      </p:nvGrpSpPr>
      <p:grpSpPr>
        <a:xfrm>
          <a:off x="0" y="0"/>
          <a:ext cx="0" cy="0"/>
          <a:chOff x="0" y="0"/>
          <a:chExt cx="0" cy="0"/>
        </a:xfrm>
      </p:grpSpPr>
      <p:sp>
        <p:nvSpPr>
          <p:cNvPr id="106" name="Google Shape;106;p63"/>
          <p:cNvSpPr/>
          <p:nvPr/>
        </p:nvSpPr>
        <p:spPr>
          <a:xfrm>
            <a:off x="0" y="0"/>
            <a:ext cx="9144000" cy="476672"/>
          </a:xfrm>
          <a:prstGeom prst="rect">
            <a:avLst/>
          </a:prstGeom>
          <a:solidFill>
            <a:srgbClr val="61C4D1"/>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EC527E"/>
              </a:solidFill>
              <a:latin typeface="Calibri"/>
              <a:ea typeface="Calibri"/>
              <a:cs typeface="Calibri"/>
              <a:sym typeface="Calibri"/>
            </a:endParaRPr>
          </a:p>
        </p:txBody>
      </p:sp>
      <p:sp>
        <p:nvSpPr>
          <p:cNvPr id="107" name="Google Shape;107;p63"/>
          <p:cNvSpPr txBox="1">
            <a:spLocks noGrp="1"/>
          </p:cNvSpPr>
          <p:nvPr>
            <p:ph type="title"/>
          </p:nvPr>
        </p:nvSpPr>
        <p:spPr>
          <a:xfrm>
            <a:off x="72468" y="0"/>
            <a:ext cx="4113032" cy="476673"/>
          </a:xfrm>
          <a:prstGeom prst="rect">
            <a:avLst/>
          </a:prstGeom>
          <a:solidFill>
            <a:srgbClr val="61C4D1"/>
          </a:solid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8" name="Google Shape;108;p63"/>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63"/>
          <p:cNvSpPr/>
          <p:nvPr/>
        </p:nvSpPr>
        <p:spPr>
          <a:xfrm>
            <a:off x="18039"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16"/>
        <p:cNvGrpSpPr/>
        <p:nvPr/>
      </p:nvGrpSpPr>
      <p:grpSpPr>
        <a:xfrm>
          <a:off x="0" y="0"/>
          <a:ext cx="0" cy="0"/>
          <a:chOff x="0" y="0"/>
          <a:chExt cx="0" cy="0"/>
        </a:xfrm>
      </p:grpSpPr>
      <p:pic>
        <p:nvPicPr>
          <p:cNvPr id="117" name="Google Shape;117;p65"/>
          <p:cNvPicPr preferRelativeResize="0"/>
          <p:nvPr/>
        </p:nvPicPr>
        <p:blipFill rotWithShape="1">
          <a:blip r:embed="rId2">
            <a:alphaModFix/>
          </a:blip>
          <a:srcRect t="1564" b="1564"/>
          <a:stretch/>
        </p:blipFill>
        <p:spPr>
          <a:xfrm>
            <a:off x="0" y="-1"/>
            <a:ext cx="9143999" cy="6858001"/>
          </a:xfrm>
          <a:prstGeom prst="rect">
            <a:avLst/>
          </a:prstGeom>
          <a:noFill/>
          <a:ln>
            <a:noFill/>
          </a:ln>
        </p:spPr>
      </p:pic>
      <p:sp>
        <p:nvSpPr>
          <p:cNvPr id="118" name="Google Shape;118;p65"/>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600"/>
              </a:spcBef>
              <a:spcAft>
                <a:spcPts val="0"/>
              </a:spcAft>
              <a:buClr>
                <a:schemeClr val="lt1"/>
              </a:buClr>
              <a:buSzPts val="3200"/>
              <a:buFont typeface="Verdana"/>
              <a:buNone/>
              <a:defRPr sz="3200" b="1">
                <a:solidFill>
                  <a:schemeClr val="lt1"/>
                </a:solidFill>
                <a:latin typeface="Verdana"/>
                <a:ea typeface="Verdana"/>
                <a:cs typeface="Verdana"/>
                <a:sym typeface="Verdan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9" name="Google Shape;119;p65"/>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a:solidFill>
                  <a:schemeClr val="lt1"/>
                </a:solidFill>
                <a:latin typeface="Verdana"/>
                <a:ea typeface="Verdana"/>
                <a:cs typeface="Verdana"/>
                <a:sym typeface="Verdana"/>
              </a:rPr>
              <a:t>Réservé à la vidéoprojection</a:t>
            </a:r>
            <a:endParaRPr sz="2000">
              <a:solidFill>
                <a:schemeClr val="lt1"/>
              </a:solidFill>
              <a:latin typeface="Verdana"/>
              <a:ea typeface="Verdana"/>
              <a:cs typeface="Verdana"/>
              <a:sym typeface="Verdana"/>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120"/>
        <p:cNvGrpSpPr/>
        <p:nvPr/>
      </p:nvGrpSpPr>
      <p:grpSpPr>
        <a:xfrm>
          <a:off x="0" y="0"/>
          <a:ext cx="0" cy="0"/>
          <a:chOff x="0" y="0"/>
          <a:chExt cx="0" cy="0"/>
        </a:xfrm>
      </p:grpSpPr>
      <p:sp>
        <p:nvSpPr>
          <p:cNvPr id="121" name="Google Shape;121;p66"/>
          <p:cNvSpPr/>
          <p:nvPr/>
        </p:nvSpPr>
        <p:spPr>
          <a:xfrm>
            <a:off x="0" y="0"/>
            <a:ext cx="9144000" cy="476672"/>
          </a:xfrm>
          <a:prstGeom prst="rect">
            <a:avLst/>
          </a:prstGeom>
          <a:solidFill>
            <a:srgbClr val="FF9966"/>
          </a:solidFill>
          <a:ln w="12700" cap="flat" cmpd="sng">
            <a:solidFill>
              <a:srgbClr val="FF99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22" name="Google Shape;122;p66"/>
          <p:cNvSpPr txBox="1">
            <a:spLocks noGrp="1"/>
          </p:cNvSpPr>
          <p:nvPr>
            <p:ph type="title"/>
          </p:nvPr>
        </p:nvSpPr>
        <p:spPr>
          <a:xfrm>
            <a:off x="0" y="0"/>
            <a:ext cx="6192570" cy="476673"/>
          </a:xfrm>
          <a:prstGeom prst="rect">
            <a:avLst/>
          </a:prstGeom>
          <a:noFill/>
          <a:ln w="9525" cap="flat" cmpd="sng">
            <a:solidFill>
              <a:srgbClr val="FF9966"/>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23" name="Google Shape;123;p66"/>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124" name="Google Shape;124;p66"/>
          <p:cNvSpPr/>
          <p:nvPr/>
        </p:nvSpPr>
        <p:spPr>
          <a:xfrm>
            <a:off x="0" y="0"/>
            <a:ext cx="9144000" cy="6858000"/>
          </a:xfrm>
          <a:prstGeom prst="rect">
            <a:avLst/>
          </a:prstGeom>
          <a:noFill/>
          <a:ln w="101600" cap="flat" cmpd="sng">
            <a:solidFill>
              <a:srgbClr val="FF99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0"/>
        <p:cNvGrpSpPr/>
        <p:nvPr/>
      </p:nvGrpSpPr>
      <p:grpSpPr>
        <a:xfrm>
          <a:off x="0" y="0"/>
          <a:ext cx="0" cy="0"/>
          <a:chOff x="0" y="0"/>
          <a:chExt cx="0" cy="0"/>
        </a:xfrm>
      </p:grpSpPr>
      <p:sp>
        <p:nvSpPr>
          <p:cNvPr id="31" name="Google Shape;31;p55"/>
          <p:cNvSpPr/>
          <p:nvPr/>
        </p:nvSpPr>
        <p:spPr>
          <a:xfrm>
            <a:off x="5715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 name="Google Shape;32;p55"/>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55"/>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55"/>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5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6" name="Google Shape;36;p55"/>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type="obj">
  <p:cSld name="Titre et contenu">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1848643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48"/>
        <p:cNvGrpSpPr/>
        <p:nvPr/>
      </p:nvGrpSpPr>
      <p:grpSpPr>
        <a:xfrm>
          <a:off x="0" y="0"/>
          <a:ext cx="0" cy="0"/>
          <a:chOff x="0" y="0"/>
          <a:chExt cx="0" cy="0"/>
        </a:xfrm>
      </p:grpSpPr>
      <p:sp>
        <p:nvSpPr>
          <p:cNvPr id="49" name="Google Shape;49;p49"/>
          <p:cNvSpPr/>
          <p:nvPr/>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 name="Google Shape;50;p49"/>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1" name="Google Shape;51;p49"/>
          <p:cNvSpPr txBox="1">
            <a:spLocks noGrp="1"/>
          </p:cNvSpPr>
          <p:nvPr>
            <p:ph type="title"/>
          </p:nvPr>
        </p:nvSpPr>
        <p:spPr>
          <a:xfrm>
            <a:off x="57149" y="0"/>
            <a:ext cx="6162581"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52" name="Google Shape;52;p49"/>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Diapositive de titre">
  <p:cSld name="1_Diapositive de titre">
    <p:spTree>
      <p:nvGrpSpPr>
        <p:cNvPr id="1" name="Shape 53"/>
        <p:cNvGrpSpPr/>
        <p:nvPr/>
      </p:nvGrpSpPr>
      <p:grpSpPr>
        <a:xfrm>
          <a:off x="0" y="0"/>
          <a:ext cx="0" cy="0"/>
          <a:chOff x="0" y="0"/>
          <a:chExt cx="0" cy="0"/>
        </a:xfrm>
      </p:grpSpPr>
      <p:pic>
        <p:nvPicPr>
          <p:cNvPr id="54" name="Google Shape;54;p57"/>
          <p:cNvPicPr preferRelativeResize="0"/>
          <p:nvPr/>
        </p:nvPicPr>
        <p:blipFill rotWithShape="1">
          <a:blip r:embed="rId2">
            <a:alphaModFix/>
          </a:blip>
          <a:srcRect t="1564" b="1564"/>
          <a:stretch/>
        </p:blipFill>
        <p:spPr>
          <a:xfrm>
            <a:off x="0" y="-1"/>
            <a:ext cx="9143999" cy="6858001"/>
          </a:xfrm>
          <a:prstGeom prst="rect">
            <a:avLst/>
          </a:prstGeom>
          <a:noFill/>
          <a:ln>
            <a:noFill/>
          </a:ln>
        </p:spPr>
      </p:pic>
      <p:sp>
        <p:nvSpPr>
          <p:cNvPr id="55" name="Google Shape;55;p57"/>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2700"/>
              <a:buFont typeface="Verdana"/>
              <a:buNone/>
              <a:defRPr sz="2700" b="1">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57"/>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a:solidFill>
                  <a:schemeClr val="lt1"/>
                </a:solidFill>
                <a:latin typeface="Verdana"/>
                <a:ea typeface="Verdana"/>
                <a:cs typeface="Verdana"/>
                <a:sym typeface="Verdana"/>
              </a:rPr>
              <a:t>Réservé à la vidéoprojection</a:t>
            </a:r>
            <a:endParaRPr sz="2000">
              <a:solidFill>
                <a:schemeClr val="lt1"/>
              </a:solidFill>
              <a:latin typeface="Verdana"/>
              <a:ea typeface="Verdana"/>
              <a:cs typeface="Verdana"/>
              <a:sym typeface="Verdana"/>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57"/>
        <p:cNvGrpSpPr/>
        <p:nvPr/>
      </p:nvGrpSpPr>
      <p:grpSpPr>
        <a:xfrm>
          <a:off x="0" y="0"/>
          <a:ext cx="0" cy="0"/>
          <a:chOff x="0" y="0"/>
          <a:chExt cx="0" cy="0"/>
        </a:xfrm>
      </p:grpSpPr>
      <p:sp>
        <p:nvSpPr>
          <p:cNvPr id="58" name="Google Shape;58;p58"/>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EC527E"/>
              </a:solidFill>
              <a:latin typeface="Calibri"/>
              <a:ea typeface="Calibri"/>
              <a:cs typeface="Calibri"/>
              <a:sym typeface="Calibri"/>
            </a:endParaRPr>
          </a:p>
        </p:txBody>
      </p:sp>
      <p:sp>
        <p:nvSpPr>
          <p:cNvPr id="59" name="Google Shape;59;p58"/>
          <p:cNvSpPr txBox="1">
            <a:spLocks noGrp="1"/>
          </p:cNvSpPr>
          <p:nvPr>
            <p:ph type="title"/>
          </p:nvPr>
        </p:nvSpPr>
        <p:spPr>
          <a:xfrm>
            <a:off x="72467" y="0"/>
            <a:ext cx="6310225" cy="476673"/>
          </a:xfrm>
          <a:prstGeom prst="rect">
            <a:avLst/>
          </a:prstGeom>
          <a:solidFill>
            <a:srgbClr val="EC527E"/>
          </a:solid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58"/>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58"/>
          <p:cNvSpPr/>
          <p:nvPr/>
        </p:nvSpPr>
        <p:spPr>
          <a:xfrm>
            <a:off x="18039"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62" name="Google Shape;62;p58"/>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63"/>
        <p:cNvGrpSpPr/>
        <p:nvPr/>
      </p:nvGrpSpPr>
      <p:grpSpPr>
        <a:xfrm>
          <a:off x="0" y="0"/>
          <a:ext cx="0" cy="0"/>
          <a:chOff x="0" y="0"/>
          <a:chExt cx="0" cy="0"/>
        </a:xfrm>
      </p:grpSpPr>
      <p:sp>
        <p:nvSpPr>
          <p:cNvPr id="64" name="Google Shape;64;p59"/>
          <p:cNvSpPr/>
          <p:nvPr/>
        </p:nvSpPr>
        <p:spPr>
          <a:xfrm>
            <a:off x="5715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5" name="Google Shape;65;p59"/>
          <p:cNvSpPr txBox="1">
            <a:spLocks noGrp="1"/>
          </p:cNvSpPr>
          <p:nvPr>
            <p:ph type="title"/>
          </p:nvPr>
        </p:nvSpPr>
        <p:spPr>
          <a:xfrm>
            <a:off x="57150" y="0"/>
            <a:ext cx="6379864"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59"/>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59"/>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59"/>
          <p:cNvSpPr/>
          <p:nvPr/>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69" name="Google Shape;69;p59"/>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Diapositive de titre">
  <p:cSld name="1_Diapositive de titre">
    <p:spTree>
      <p:nvGrpSpPr>
        <p:cNvPr id="1" name="Shape 80"/>
        <p:cNvGrpSpPr/>
        <p:nvPr/>
      </p:nvGrpSpPr>
      <p:grpSpPr>
        <a:xfrm>
          <a:off x="0" y="0"/>
          <a:ext cx="0" cy="0"/>
          <a:chOff x="0" y="0"/>
          <a:chExt cx="0" cy="0"/>
        </a:xfrm>
      </p:grpSpPr>
      <p:pic>
        <p:nvPicPr>
          <p:cNvPr id="81" name="Google Shape;81;p60"/>
          <p:cNvPicPr preferRelativeResize="0"/>
          <p:nvPr/>
        </p:nvPicPr>
        <p:blipFill rotWithShape="1">
          <a:blip r:embed="rId2">
            <a:alphaModFix/>
          </a:blip>
          <a:srcRect t="1564" b="1564"/>
          <a:stretch/>
        </p:blipFill>
        <p:spPr>
          <a:xfrm>
            <a:off x="0" y="-1"/>
            <a:ext cx="9143999" cy="6858001"/>
          </a:xfrm>
          <a:prstGeom prst="rect">
            <a:avLst/>
          </a:prstGeom>
          <a:noFill/>
          <a:ln>
            <a:noFill/>
          </a:ln>
        </p:spPr>
      </p:pic>
      <p:sp>
        <p:nvSpPr>
          <p:cNvPr id="82" name="Google Shape;82;p60"/>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2700"/>
              <a:buFont typeface="Verdana"/>
              <a:buNone/>
              <a:defRPr sz="2700" b="1">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60"/>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a:solidFill>
                  <a:schemeClr val="lt1"/>
                </a:solidFill>
                <a:latin typeface="Verdana"/>
                <a:ea typeface="Verdana"/>
                <a:cs typeface="Verdana"/>
                <a:sym typeface="Verdana"/>
              </a:rPr>
              <a:t>Réservé à la vidéoprojection</a:t>
            </a:r>
            <a:endParaRPr sz="2000">
              <a:solidFill>
                <a:schemeClr val="lt1"/>
              </a:solidFill>
              <a:latin typeface="Verdana"/>
              <a:ea typeface="Verdana"/>
              <a:cs typeface="Verdana"/>
              <a:sym typeface="Verdana"/>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Exercice des champions</a:t>
            </a:r>
            <a:endParaRPr dirty="0"/>
          </a:p>
        </p:txBody>
      </p:sp>
    </p:spTree>
    <p:extLst>
      <p:ext uri="{BB962C8B-B14F-4D97-AF65-F5344CB8AC3E}">
        <p14:creationId xmlns:p14="http://schemas.microsoft.com/office/powerpoint/2010/main" val="1455945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5"/>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45"/>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4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4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4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2" r:id="rId2"/>
    <p:sldLayoutId id="2147483670"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2"/>
        <p:cNvGrpSpPr/>
        <p:nvPr/>
      </p:nvGrpSpPr>
      <p:grpSpPr>
        <a:xfrm>
          <a:off x="0" y="0"/>
          <a:ext cx="0" cy="0"/>
          <a:chOff x="0" y="0"/>
          <a:chExt cx="0" cy="0"/>
        </a:xfrm>
      </p:grpSpPr>
      <p:sp>
        <p:nvSpPr>
          <p:cNvPr id="43" name="Google Shape;43;p48"/>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44" name="Google Shape;44;p48"/>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5" name="Google Shape;45;p4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6" name="Google Shape;46;p4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4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0"/>
        <p:cNvGrpSpPr/>
        <p:nvPr/>
      </p:nvGrpSpPr>
      <p:grpSpPr>
        <a:xfrm>
          <a:off x="0" y="0"/>
          <a:ext cx="0" cy="0"/>
          <a:chOff x="0" y="0"/>
          <a:chExt cx="0" cy="0"/>
        </a:xfrm>
      </p:grpSpPr>
      <p:sp>
        <p:nvSpPr>
          <p:cNvPr id="71" name="Google Shape;71;p50"/>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2" name="Google Shape;72;p50"/>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3" name="Google Shape;73;p5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4" name="Google Shape;74;p5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5" name="Google Shape;75;p5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1" r:id="rId1"/>
    <p:sldLayoutId id="2147483671"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5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2" name="Google Shape;92;p5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3" name="Google Shape;93;p5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5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5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4" r:id="rId1"/>
    <p:sldLayoutId id="2147483665" r:id="rId2"/>
    <p:sldLayoutId id="2147483666"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0"/>
        <p:cNvGrpSpPr/>
        <p:nvPr/>
      </p:nvGrpSpPr>
      <p:grpSpPr>
        <a:xfrm>
          <a:off x="0" y="0"/>
          <a:ext cx="0" cy="0"/>
          <a:chOff x="0" y="0"/>
          <a:chExt cx="0" cy="0"/>
        </a:xfrm>
      </p:grpSpPr>
      <p:sp>
        <p:nvSpPr>
          <p:cNvPr id="111" name="Google Shape;111;p64"/>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2" name="Google Shape;112;p64"/>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3" name="Google Shape;113;p6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4" name="Google Shape;114;p6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5" name="Google Shape;115;p6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888888"/>
              </a:buClr>
              <a:buSzPts val="1200"/>
              <a:buFont typeface="Calibri"/>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8" r:id="rId1"/>
    <p:sldLayoutId id="2147483669"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1"/>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lt1"/>
              </a:buClr>
              <a:buSzPts val="2700"/>
              <a:buFont typeface="Verdana"/>
              <a:buNone/>
            </a:pPr>
            <a:r>
              <a:rPr lang="fr-FR" dirty="0"/>
              <a:t>1. Représenter une fraction (1)</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443A6C4C-56A6-9E48-FF04-50AD92427EB5}"/>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87E0CFBA-BC50-C94B-5191-F095AC8069C4}"/>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0CD3C907-93C2-82A5-506F-DFDB59519C8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322558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6CC42561-F234-630E-B18D-4A9445FCE1D4}"/>
              </a:ext>
            </a:extLst>
          </p:cNvPr>
          <p:cNvSpPr>
            <a:spLocks noGrp="1"/>
          </p:cNvSpPr>
          <p:nvPr>
            <p:ph type="body" idx="1"/>
          </p:nvPr>
        </p:nvSpPr>
        <p:spPr/>
        <p:txBody>
          <a:bodyPr/>
          <a:lstStyle/>
          <a:p>
            <a:endParaRPr lang="fr-FR"/>
          </a:p>
        </p:txBody>
      </p:sp>
      <p:sp>
        <p:nvSpPr>
          <p:cNvPr id="10" name="Titre 9">
            <a:extLst>
              <a:ext uri="{FF2B5EF4-FFF2-40B4-BE49-F238E27FC236}">
                <a16:creationId xmlns:a16="http://schemas.microsoft.com/office/drawing/2014/main" id="{80BCF80B-53B3-E95A-9581-218788FADAE0}"/>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E0BB4651-AFD1-CA42-A98A-81987740528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10249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693F4C86-3BDE-E09D-C596-8E76CF9D2151}"/>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40A3DE60-76C9-10C0-79BA-48B13EC8007B}"/>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173F4783-8F35-C655-E7BE-326FC7F3591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9016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265EF1B7-9ECD-DBD2-7793-119C290C765F}"/>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D535D025-3728-DD03-C713-4297310895C0}"/>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A35C5561-00E1-4247-2C56-617A78C0A14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888236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CD6015AA-8583-E979-0230-56DFA96F81A2}"/>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884CD8BD-F791-F0BF-947B-8BC192262495}"/>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C79C18ED-5AF2-1C13-3421-A133AA0F533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112216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EE5BA55C-5744-7384-18A7-AE950E18F4EF}"/>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77D5F482-0A33-7F37-8925-B9E30464244F}"/>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A6D9A9DD-24E1-EACA-E9A4-D9C9B5E4E1F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35069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0AB208F3-95A3-A780-1D32-6BA86B369FA8}"/>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1E7D16C2-A963-CA26-883D-DB7140576722}"/>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3EF54F0D-430E-0C57-8130-E6AF78844C7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680839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E5853D34-4F42-8FEA-D758-A77CF1DEBDCB}"/>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BD7DED47-2F71-E5BE-1241-FA92DBDB6A3E}"/>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A6A05FB6-5988-6D61-B989-CE3E239885F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38102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4BCDC044-994E-9869-B42F-FBAA1B8AC172}"/>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4689B546-F9D7-3C5B-3B48-9F9148334238}"/>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3C035C1B-169B-8C65-244D-DFABB7872EF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078729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135E06D9-4921-61B5-6C9C-98C9BB3F0B7E}"/>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BD229649-9C56-D9AA-8D72-8582AEF3EF9B}"/>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4831C45E-EB5A-29A3-303C-8F597C431EF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315657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98121-D983-6CF4-5CB9-24823AF9DBB8}"/>
            </a:ext>
          </a:extLst>
        </p:cNvPr>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DD05AC55-1D21-5836-01D0-162B027D5A3C}"/>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1E432B15-03B7-2139-5F03-C8A328B4EA8A}"/>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EB2028C3-CF82-B8B2-60CC-64A19458A4D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683247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B8866120-B47C-3C37-BA0F-2B5E9EEA8202}"/>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A63C4744-90D5-A176-1F1E-F8AAD1AD04C9}"/>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C0818BBD-2FBC-2726-812C-5A00ADFF475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328535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52EB61D4-D40A-02AC-B969-F4C93F478ECF}"/>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FEDC0DB1-EF0C-A465-798C-A2722EC8050C}"/>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B92BAC27-A8A4-D3A0-4C9C-63284206671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987715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A971B317-5A9D-AA2C-9254-D14DDB5E1C89}"/>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51011379-310A-88D2-338B-8FF633DF3C83}"/>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5E4CEEEE-9AF1-1C57-C410-0112FF62DB0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859387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9DE91ECB-5673-3E0B-C147-544B4E56A285}"/>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0F2CF6B9-6880-44B2-1ACE-EA6AEAEC861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128912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0220C56-6D86-3A3F-A3D0-9229062407F1}"/>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17717ADE-B539-56EF-8441-5131DF76004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360993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8EAFC954-83AD-C331-0601-BC2B55B96984}"/>
              </a:ext>
            </a:extLst>
          </p:cNvPr>
          <p:cNvSpPr>
            <a:spLocks noGrp="1"/>
          </p:cNvSpPr>
          <p:nvPr>
            <p:ph type="body" idx="1"/>
          </p:nvPr>
        </p:nvSpPr>
        <p:spPr/>
        <p:txBody>
          <a:bodyPr/>
          <a:lstStyle/>
          <a:p>
            <a:endParaRPr lang="fr-FR"/>
          </a:p>
        </p:txBody>
      </p:sp>
      <p:sp>
        <p:nvSpPr>
          <p:cNvPr id="10" name="Titre 9">
            <a:extLst>
              <a:ext uri="{FF2B5EF4-FFF2-40B4-BE49-F238E27FC236}">
                <a16:creationId xmlns:a16="http://schemas.microsoft.com/office/drawing/2014/main" id="{935D6C20-04C1-CF0B-1D98-2B1830043486}"/>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E99DB1A1-7EF1-4A13-2FC0-847ED5B608A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715344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63594227-F0B8-824D-717B-E0C265C077AB}"/>
              </a:ext>
            </a:extLst>
          </p:cNvPr>
          <p:cNvSpPr>
            <a:spLocks noGrp="1"/>
          </p:cNvSpPr>
          <p:nvPr>
            <p:ph type="body" idx="1"/>
          </p:nvPr>
        </p:nvSpPr>
        <p:spPr/>
        <p:txBody>
          <a:bodyPr/>
          <a:lstStyle/>
          <a:p>
            <a:endParaRPr lang="fr-FR"/>
          </a:p>
        </p:txBody>
      </p:sp>
      <p:sp>
        <p:nvSpPr>
          <p:cNvPr id="13" name="Titre 12">
            <a:extLst>
              <a:ext uri="{FF2B5EF4-FFF2-40B4-BE49-F238E27FC236}">
                <a16:creationId xmlns:a16="http://schemas.microsoft.com/office/drawing/2014/main" id="{63755B2C-A3C2-96C4-05FD-44DCAB8E4503}"/>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3BE90861-56B6-8256-04C1-714C1FBE113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216923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Espace réservé du texte 12">
            <a:extLst>
              <a:ext uri="{FF2B5EF4-FFF2-40B4-BE49-F238E27FC236}">
                <a16:creationId xmlns:a16="http://schemas.microsoft.com/office/drawing/2014/main" id="{28113140-97BB-B476-DCEC-52A687BD3BE8}"/>
              </a:ext>
            </a:extLst>
          </p:cNvPr>
          <p:cNvSpPr>
            <a:spLocks noGrp="1"/>
          </p:cNvSpPr>
          <p:nvPr>
            <p:ph type="body" idx="1"/>
          </p:nvPr>
        </p:nvSpPr>
        <p:spPr/>
        <p:txBody>
          <a:bodyPr/>
          <a:lstStyle/>
          <a:p>
            <a:endParaRPr lang="fr-FR"/>
          </a:p>
        </p:txBody>
      </p:sp>
      <p:sp>
        <p:nvSpPr>
          <p:cNvPr id="17" name="Titre 16">
            <a:extLst>
              <a:ext uri="{FF2B5EF4-FFF2-40B4-BE49-F238E27FC236}">
                <a16:creationId xmlns:a16="http://schemas.microsoft.com/office/drawing/2014/main" id="{FD2EA017-6141-32B7-84DA-F092C6381116}"/>
              </a:ext>
            </a:extLst>
          </p:cNvPr>
          <p:cNvSpPr>
            <a:spLocks noGrp="1"/>
          </p:cNvSpPr>
          <p:nvPr>
            <p:ph type="title"/>
          </p:nvPr>
        </p:nvSpPr>
        <p:spPr/>
        <p:txBody>
          <a:bodyPr/>
          <a:lstStyle/>
          <a:p>
            <a:endParaRPr lang="fr-FR"/>
          </a:p>
        </p:txBody>
      </p:sp>
      <p:pic>
        <p:nvPicPr>
          <p:cNvPr id="19" name="Image 18">
            <a:extLst>
              <a:ext uri="{FF2B5EF4-FFF2-40B4-BE49-F238E27FC236}">
                <a16:creationId xmlns:a16="http://schemas.microsoft.com/office/drawing/2014/main" id="{5A3E9EBE-E2A6-D809-7811-8AD9540B5CD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135660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9A9D0D15-F577-FF72-9822-96742626B439}"/>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98AF5C22-A259-F208-8DE8-2ECED890DC67}"/>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00E88518-E6A3-74F1-C4B2-A095E41B3F7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98273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10FD4FDE-F8C0-36EC-202C-896651A8EE31}"/>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4B9C6EBB-20DF-7F5C-C5CC-8CCFE9844E03}"/>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1C318091-7D8B-4DEB-45FE-3AAD7D823EF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851247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15694-BA87-C46B-D4FA-D958A2EE5947}"/>
            </a:ext>
          </a:extLst>
        </p:cNvPr>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D7E83752-E63B-6CA0-8CF3-8F4DDFC5FAD3}"/>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1299F152-197C-B0BB-0F4C-6285C6549F20}"/>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B70260D7-47EF-8D9F-A373-8B59BF92459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678584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CA4F63DA-A6FE-18B7-6742-45E32247A02F}"/>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A4CE807E-76DF-20C2-826C-B88046012A9A}"/>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448A950F-6976-FB46-E33C-1BACAA92053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59599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673526A3-C3A9-A8D2-94B0-7D93350E75E7}"/>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19638E30-7559-F6F6-4F8C-684336D3753D}"/>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24116998-71AC-2686-BD1A-4B9ADAF59E5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530338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 name="Titre 3">
            <a:extLst>
              <a:ext uri="{FF2B5EF4-FFF2-40B4-BE49-F238E27FC236}">
                <a16:creationId xmlns:a16="http://schemas.microsoft.com/office/drawing/2014/main" id="{0977B9ED-C64B-E9F7-911F-E5E06FDC7E67}"/>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4D2A069-7C8C-4DA2-C1F4-351AA5CA9F1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 name="Titre 3">
            <a:extLst>
              <a:ext uri="{FF2B5EF4-FFF2-40B4-BE49-F238E27FC236}">
                <a16:creationId xmlns:a16="http://schemas.microsoft.com/office/drawing/2014/main" id="{14E2262F-54E1-F3E7-65E3-B0BF4B63056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500478E-141B-A6E3-10F1-366287A05B1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03"/>
        <p:cNvGrpSpPr/>
        <p:nvPr/>
      </p:nvGrpSpPr>
      <p:grpSpPr>
        <a:xfrm>
          <a:off x="0" y="0"/>
          <a:ext cx="0" cy="0"/>
          <a:chOff x="0" y="0"/>
          <a:chExt cx="0" cy="0"/>
        </a:xfrm>
      </p:grpSpPr>
      <p:sp>
        <p:nvSpPr>
          <p:cNvPr id="4" name="Titre 3">
            <a:extLst>
              <a:ext uri="{FF2B5EF4-FFF2-40B4-BE49-F238E27FC236}">
                <a16:creationId xmlns:a16="http://schemas.microsoft.com/office/drawing/2014/main" id="{30FDC91A-849A-E98B-1850-DF72C7BD8AD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80039CCC-EB82-5D02-A461-29362E5B4A8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BDC5C12A-600F-038B-D97C-4CEBC63DBC4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243161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E6592C36-372E-C5BB-A2A8-C14B1A77967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C2B41DA-EEBB-5760-B817-68AB1A53047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400963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sp>
        <p:nvSpPr>
          <p:cNvPr id="4" name="Titre 3">
            <a:extLst>
              <a:ext uri="{FF2B5EF4-FFF2-40B4-BE49-F238E27FC236}">
                <a16:creationId xmlns:a16="http://schemas.microsoft.com/office/drawing/2014/main" id="{76E79036-93E5-41D1-AC75-58B266A08C4C}"/>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D793048-2305-E03F-F586-36955755F18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69596793-706A-AB96-F11C-A9C4DED22018}"/>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EFE7A276-7B99-6CEC-4B09-4E8F2DADFEBB}"/>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B33C6A1D-43BB-637C-EFDE-5B89FFDA78D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23135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Espace réservé du texte 11">
            <a:extLst>
              <a:ext uri="{FF2B5EF4-FFF2-40B4-BE49-F238E27FC236}">
                <a16:creationId xmlns:a16="http://schemas.microsoft.com/office/drawing/2014/main" id="{E064EC27-2FAA-C960-C72A-4197D8E4A154}"/>
              </a:ext>
            </a:extLst>
          </p:cNvPr>
          <p:cNvSpPr>
            <a:spLocks noGrp="1"/>
          </p:cNvSpPr>
          <p:nvPr>
            <p:ph type="body" idx="1"/>
          </p:nvPr>
        </p:nvSpPr>
        <p:spPr/>
        <p:txBody>
          <a:bodyPr/>
          <a:lstStyle/>
          <a:p>
            <a:endParaRPr lang="fr-FR"/>
          </a:p>
        </p:txBody>
      </p:sp>
      <p:sp>
        <p:nvSpPr>
          <p:cNvPr id="14" name="Titre 13">
            <a:extLst>
              <a:ext uri="{FF2B5EF4-FFF2-40B4-BE49-F238E27FC236}">
                <a16:creationId xmlns:a16="http://schemas.microsoft.com/office/drawing/2014/main" id="{6E410D58-4EE2-E6DB-31D5-AD7A9B4D35D9}"/>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1CC89894-8200-41E2-D6A8-BC6486655CA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01406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02D215FE-1404-396E-B2CA-67FDD4D6E52D}"/>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4B769682-6A62-237F-D956-5DA893ADA83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50844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DF55B-F0FA-CE43-44B9-581271573D42}"/>
            </a:ext>
          </a:extLst>
        </p:cNvPr>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6903ECD2-9D8E-356C-4740-4BBA97FD10EE}"/>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5AE71C0D-6FE9-282C-195F-D9062157EF04}"/>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0462CCB7-87B0-A9E0-804D-3DC54DBEAFE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57683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5C7A5527-740A-CAB7-F5CD-14AE60E83F3A}"/>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2988A8EA-4A20-31D1-4F54-CD6FAC216F47}"/>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5E639038-1143-4C6E-6C23-AE167FB9E72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67059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3C98556D-409A-0DA9-C31E-DE4E472199AC}"/>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7BBA6304-C8A5-C091-F36E-76416586A41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9653700"/>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7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18803a878aac849c00b4a01ccbe54988">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780e55d487851c59b72b49e6c88a20c9"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Props1.xml><?xml version="1.0" encoding="utf-8"?>
<ds:datastoreItem xmlns:ds="http://schemas.openxmlformats.org/officeDocument/2006/customXml" ds:itemID="{418F5B32-532B-4A6E-A791-E389152C60AF}">
  <ds:schemaRefs>
    <ds:schemaRef ds:uri="http://schemas.microsoft.com/sharepoint/v3/contenttype/forms"/>
  </ds:schemaRefs>
</ds:datastoreItem>
</file>

<file path=customXml/itemProps2.xml><?xml version="1.0" encoding="utf-8"?>
<ds:datastoreItem xmlns:ds="http://schemas.openxmlformats.org/officeDocument/2006/customXml" ds:itemID="{1D7E4BE7-F7E3-4904-9D1A-4FCE94FD8C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DAF65FA-6B10-4110-AC3C-0E6F19E35F5D}">
  <ds:schemaRefs>
    <ds:schemaRef ds:uri="http://schemas.microsoft.com/office/2006/metadata/properties"/>
    <ds:schemaRef ds:uri="http://schemas.microsoft.com/office/infopath/2007/PartnerControls"/>
    <ds:schemaRef ds:uri="cd84cc96-e4f0-4e7f-873a-a508fb658c41"/>
    <ds:schemaRef ds:uri="27f64e36-29aa-44d5-a3e0-06242cad7d4d"/>
  </ds:schemaRefs>
</ds:datastoreItem>
</file>

<file path=docProps/app.xml><?xml version="1.0" encoding="utf-8"?>
<Properties xmlns="http://schemas.openxmlformats.org/officeDocument/2006/extended-properties" xmlns:vt="http://schemas.openxmlformats.org/officeDocument/2006/docPropsVTypes">
  <TotalTime>0</TotalTime>
  <Words>2103</Words>
  <Application>Microsoft Office PowerPoint</Application>
  <PresentationFormat>Affichage à l'écran (4:3)</PresentationFormat>
  <Paragraphs>114</Paragraphs>
  <Slides>37</Slides>
  <Notes>37</Notes>
  <HiddenSlides>0</HiddenSlides>
  <MMClips>0</MMClips>
  <ScaleCrop>false</ScaleCrop>
  <HeadingPairs>
    <vt:vector size="6" baseType="variant">
      <vt:variant>
        <vt:lpstr>Polices utilisées</vt:lpstr>
      </vt:variant>
      <vt:variant>
        <vt:i4>3</vt:i4>
      </vt:variant>
      <vt:variant>
        <vt:lpstr>Thème</vt:lpstr>
      </vt:variant>
      <vt:variant>
        <vt:i4>5</vt:i4>
      </vt:variant>
      <vt:variant>
        <vt:lpstr>Titres des diapositives</vt:lpstr>
      </vt:variant>
      <vt:variant>
        <vt:i4>37</vt:i4>
      </vt:variant>
    </vt:vector>
  </HeadingPairs>
  <TitlesOfParts>
    <vt:vector size="45" baseType="lpstr">
      <vt:lpstr>Arial</vt:lpstr>
      <vt:lpstr>Calibri</vt:lpstr>
      <vt:lpstr>Verdana</vt:lpstr>
      <vt:lpstr>Thème Office</vt:lpstr>
      <vt:lpstr>1_Thème Office</vt:lpstr>
      <vt:lpstr>2_Thème Office</vt:lpstr>
      <vt:lpstr>3_Thème Office</vt:lpstr>
      <vt:lpstr>7_Thème Office</vt:lpstr>
      <vt:lpstr>1. Représenter une fraction (1)</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 Situer des objets</dc:title>
  <dc:creator>Éditions Hatier</dc:creator>
  <cp:lastModifiedBy>BELLEMIN SANDRA</cp:lastModifiedBy>
  <cp:revision>2</cp:revision>
  <dcterms:created xsi:type="dcterms:W3CDTF">2022-01-07T11:15:07Z</dcterms:created>
  <dcterms:modified xsi:type="dcterms:W3CDTF">2025-07-25T18:13:12Z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