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3" r:id="rId5"/>
    <p:sldMasterId id="2147483662" r:id="rId6"/>
    <p:sldMasterId id="2147483666" r:id="rId7"/>
  </p:sldMasterIdLst>
  <p:notesMasterIdLst>
    <p:notesMasterId r:id="rId30"/>
  </p:notesMasterIdLst>
  <p:sldIdLst>
    <p:sldId id="256" r:id="rId8"/>
    <p:sldId id="348" r:id="rId9"/>
    <p:sldId id="351" r:id="rId10"/>
    <p:sldId id="335" r:id="rId11"/>
    <p:sldId id="337" r:id="rId12"/>
    <p:sldId id="338" r:id="rId13"/>
    <p:sldId id="341" r:id="rId14"/>
    <p:sldId id="342" r:id="rId15"/>
    <p:sldId id="356" r:id="rId16"/>
    <p:sldId id="352" r:id="rId17"/>
    <p:sldId id="343" r:id="rId18"/>
    <p:sldId id="353" r:id="rId19"/>
    <p:sldId id="344" r:id="rId20"/>
    <p:sldId id="354" r:id="rId21"/>
    <p:sldId id="346" r:id="rId22"/>
    <p:sldId id="355" r:id="rId23"/>
    <p:sldId id="285" r:id="rId24"/>
    <p:sldId id="309" r:id="rId25"/>
    <p:sldId id="311" r:id="rId26"/>
    <p:sldId id="298" r:id="rId27"/>
    <p:sldId id="347" r:id="rId28"/>
    <p:sldId id="287" r:id="rId29"/>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33C2CF67-9BF0-36C3-EEE1-09B84C3469D6}" name="BELLEMIN SANDRA" initials="SB" userId="S::SBELLEMIN@editions-hatier.fr::5fe4e071-d3f4-40df-970f-ee8fcf898346" providerId="AD"/>
  <p188:author id="{99329D8D-736E-127F-056B-D92D91D3CEEB}" name="Harmonie Rossi Tessier" initials="HRT" userId="ce3dc0babca3d520" providerId="Windows Live"/>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2EACF4B5-B5D6-1F77-434B-4ACC816D40DA}" name="Caroline HACHE" initials="CH" userId="Caroline HACHE" providerId="None"/>
  <p188:author id="{4CF84EDD-95CE-3E5E-4B94-06DB52278683}" name="Christophe Dracos" initials="CD" userId="S::cri.dracos_outlook.fr#ext#@hachette.onmicrosoft.com::9a339485-cc17-450e-b56d-f2edc49cae5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C4D1"/>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6D6840-1FDC-49A6-A435-4314A5A87766}" v="2" dt="2025-07-25T15:28:24.926"/>
    <p1510:client id="{5DDAB80D-1524-48E1-86E0-464E57E7BDF8}" v="368" dt="2025-07-26T15:10:20.931"/>
    <p1510:client id="{5E0616EB-3ECD-4052-9D38-5512F663D0A3}" v="2" dt="2025-07-25T16:12:42.958"/>
    <p1510:client id="{6090868F-1C1A-4B91-A5E5-DF42971505F6}" v="5" dt="2025-07-25T15:25:47.735"/>
    <p1510:client id="{8EBE5581-ED11-4165-9641-6CB4C29E7857}" v="2" dt="2025-07-25T16:06:06.425"/>
    <p1510:client id="{BBF66B47-7DB8-40D1-A17F-3901E8F6F942}" v="2" dt="2025-07-25T16:36:57.874"/>
    <p1510:client id="{C4337A28-01F3-499D-9E99-779846B6E5E6}" v="7" dt="2025-07-25T16:19:21.534"/>
    <p1510:client id="{FB72D52A-1457-4014-937C-DC5B5F7A9194}" v="2" dt="2025-07-25T16:20:50.92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46852" autoAdjust="0"/>
  </p:normalViewPr>
  <p:slideViewPr>
    <p:cSldViewPr snapToGrid="0">
      <p:cViewPr varScale="1">
        <p:scale>
          <a:sx n="111" d="100"/>
          <a:sy n="111" d="100"/>
        </p:scale>
        <p:origin x="1614" y="114"/>
      </p:cViewPr>
      <p:guideLst>
        <p:guide orient="horz" pos="2160"/>
        <p:guide pos="2880"/>
      </p:guideLst>
    </p:cSldViewPr>
  </p:slideViewPr>
  <p:notesTextViewPr>
    <p:cViewPr>
      <p:scale>
        <a:sx n="200" d="100"/>
        <a:sy n="2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3.xml"/><Relationship Id="rId19" Type="http://schemas.openxmlformats.org/officeDocument/2006/relationships/slide" Target="slides/slide12.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notesMaster" Target="notesMasters/notesMaster1.xml"/><Relationship Id="rId56"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sz="1200" b="0" i="1" u="none" strike="noStrike" cap="none" dirty="0">
                <a:solidFill>
                  <a:schemeClr val="dk1"/>
                </a:solidFill>
                <a:effectLst/>
                <a:latin typeface="Calibri"/>
                <a:ea typeface="Calibri"/>
                <a:cs typeface="Calibri"/>
                <a:sym typeface="Calibri"/>
              </a:rPr>
              <a:t>Hier, on a appris à comparer des fractions qui avaient le même dénominateur. Aujourd'hui, les dénominateurs seront différents. On va apprendre comment faire. </a:t>
            </a:r>
            <a:r>
              <a:rPr lang="fr-FR" i="1" dirty="0"/>
              <a:t>Nous allons continuer à comparer</a:t>
            </a:r>
            <a:r>
              <a:rPr lang="fr-FR" i="1" baseline="0" dirty="0"/>
              <a:t> des fractions. C’est-à-dire, indiquer quelle est la plus grande.</a:t>
            </a:r>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ea typeface="Calibri" charset="0"/>
                    <a:cs typeface="Calibri" charset="0"/>
                  </a:rPr>
                  <a:t>Réponse attendue </a:t>
                </a:r>
                <a:r>
                  <a:rPr lang="fr-FR" i="0" baseline="0" dirty="0">
                    <a:latin typeface="Calibri" panose="020F0502020204030204" pitchFamily="34" charset="0"/>
                    <a:ea typeface="Calibri" charset="0"/>
                    <a:cs typeface="Calibri" charset="0"/>
                  </a:rPr>
                  <a:t>: 1/4 &gt; 1/10.</a:t>
                </a:r>
                <a:endParaRPr lang="fr-FR" b="0" dirty="0">
                  <a:effectLst/>
                  <a:latin typeface="Calibri" panose="020F0502020204030204" pitchFamily="34" charset="0"/>
                  <a:ea typeface="Calibri" charset="0"/>
                  <a:cs typeface="Times New Roman"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latin typeface="Calibri" panose="020F0502020204030204" pitchFamily="34" charset="0"/>
                  </a:rPr>
                  <a:t>Lors de la phase de correction, vous pouvez suivre les instructions d’un élève pour colorier les rectangles et engagez une discussion pour identifier la fraction la plus grande : </a:t>
                </a:r>
                <a:r>
                  <a:rPr lang="fr-FR" i="1" baseline="0" dirty="0">
                    <a:latin typeface="Calibri" panose="020F0502020204030204" pitchFamily="34" charset="0"/>
                  </a:rPr>
                  <a:t>Dans 1/4, </a:t>
                </a:r>
                <a:r>
                  <a:rPr lang="fr-FR" i="1" dirty="0">
                    <a:effectLst/>
                    <a:latin typeface="Calibri" panose="020F0502020204030204" pitchFamily="34" charset="0"/>
                    <a:ea typeface="Calibri" charset="0"/>
                    <a:cs typeface="Times New Roman" charset="0"/>
                  </a:rPr>
                  <a:t>on partage</a:t>
                </a:r>
                <a:r>
                  <a:rPr lang="fr-FR" i="1" baseline="0" dirty="0">
                    <a:effectLst/>
                    <a:latin typeface="Calibri" panose="020F0502020204030204" pitchFamily="34" charset="0"/>
                    <a:ea typeface="Calibri" charset="0"/>
                    <a:cs typeface="Times New Roman" charset="0"/>
                  </a:rPr>
                  <a:t> le rectangle unité en 4 parts égales alors que dans 1/10, </a:t>
                </a:r>
                <a:r>
                  <a:rPr lang="fr-FR" i="1" dirty="0">
                    <a:effectLst/>
                    <a:latin typeface="Calibri" panose="020F0502020204030204" pitchFamily="34" charset="0"/>
                    <a:ea typeface="Calibri" charset="0"/>
                    <a:cs typeface="Times New Roman" charset="0"/>
                  </a:rPr>
                  <a:t>on partage</a:t>
                </a:r>
                <a:r>
                  <a:rPr lang="fr-FR" i="1" baseline="0" dirty="0">
                    <a:effectLst/>
                    <a:latin typeface="Calibri" panose="020F0502020204030204" pitchFamily="34" charset="0"/>
                    <a:ea typeface="Calibri" charset="0"/>
                    <a:cs typeface="Times New Roman" charset="0"/>
                  </a:rPr>
                  <a:t> le même rectangle unité</a:t>
                </a:r>
                <a:r>
                  <a:rPr lang="fr-FR" i="1" dirty="0">
                    <a:effectLst/>
                    <a:latin typeface="Calibri" panose="020F0502020204030204" pitchFamily="34" charset="0"/>
                    <a:ea typeface="Calibri" charset="0"/>
                    <a:cs typeface="Times New Roman" charset="0"/>
                  </a:rPr>
                  <a:t> en 10 parts égales.</a:t>
                </a:r>
                <a:r>
                  <a:rPr lang="fr-FR" i="1" baseline="0" dirty="0">
                    <a:effectLst/>
                    <a:latin typeface="Calibri" panose="020F0502020204030204" pitchFamily="34" charset="0"/>
                    <a:ea typeface="Calibri" charset="0"/>
                    <a:cs typeface="Times New Roman" charset="0"/>
                  </a:rPr>
                  <a:t> Donc dans 1/10, </a:t>
                </a:r>
                <a:r>
                  <a:rPr lang="fr-FR" i="1" dirty="0">
                    <a:effectLst/>
                    <a:latin typeface="Calibri" panose="020F0502020204030204" pitchFamily="34" charset="0"/>
                    <a:ea typeface="Calibri" charset="0"/>
                    <a:cs typeface="Times New Roman" charset="0"/>
                  </a:rPr>
                  <a:t>1 part est plus petite que dans 1/4.</a:t>
                </a:r>
                <a:r>
                  <a:rPr lang="fr-FR" i="1" baseline="0" dirty="0">
                    <a:effectLst/>
                    <a:latin typeface="Calibri" panose="020F0502020204030204" pitchFamily="34" charset="0"/>
                    <a:ea typeface="Calibri" charset="0"/>
                    <a:cs typeface="Times New Roman" charset="0"/>
                  </a:rPr>
                  <a:t> 1/10, </a:t>
                </a:r>
                <a:r>
                  <a:rPr lang="fr-FR" i="1" dirty="0">
                    <a:effectLst/>
                    <a:latin typeface="Calibri" panose="020F0502020204030204" pitchFamily="34" charset="0"/>
                    <a:ea typeface="Calibri" charset="0"/>
                    <a:cs typeface="Times New Roman" charset="0"/>
                  </a:rPr>
                  <a:t>est</a:t>
                </a:r>
                <a:r>
                  <a:rPr lang="fr-FR" i="1" baseline="0" dirty="0">
                    <a:effectLst/>
                    <a:latin typeface="Calibri" panose="020F0502020204030204" pitchFamily="34" charset="0"/>
                    <a:ea typeface="Calibri" charset="0"/>
                    <a:cs typeface="Times New Roman" charset="0"/>
                  </a:rPr>
                  <a:t> donc plus petit que 1/4</a:t>
                </a:r>
                <a:r>
                  <a:rPr lang="fr-FR" i="1" dirty="0">
                    <a:effectLst/>
                    <a:latin typeface="Calibri" panose="020F0502020204030204" pitchFamily="34" charset="0"/>
                    <a:ea typeface="Calibri" charset="0"/>
                    <a:cs typeface="Times New Roman" charset="0"/>
                  </a:rPr>
                  <a:t>, ou</a:t>
                </a:r>
                <a:r>
                  <a:rPr lang="fr-FR" i="1" baseline="0" dirty="0">
                    <a:effectLst/>
                    <a:latin typeface="Calibri" panose="020F0502020204030204" pitchFamily="34" charset="0"/>
                    <a:ea typeface="Calibri" charset="0"/>
                    <a:cs typeface="Times New Roman" charset="0"/>
                  </a:rPr>
                  <a:t> encore on peut dire que 1/4</a:t>
                </a:r>
                <a:r>
                  <a:rPr lang="fr-FR" i="1" dirty="0">
                    <a:effectLst/>
                    <a:latin typeface="Calibri" panose="020F0502020204030204" pitchFamily="34" charset="0"/>
                    <a:ea typeface="Calibri" charset="0"/>
                    <a:cs typeface="Times New Roman" charset="0"/>
                  </a:rPr>
                  <a:t> est plus grand que 1/10</a:t>
                </a:r>
                <a:r>
                  <a:rPr lang="fr-FR" dirty="0">
                    <a:effectLst/>
                    <a:latin typeface="Calibri" panose="020F0502020204030204" pitchFamily="34" charset="0"/>
                    <a:ea typeface="Calibri" charset="0"/>
                    <a:cs typeface="Times New Roman" charset="0"/>
                  </a:rPr>
                  <a:t>.</a:t>
                </a:r>
                <a:r>
                  <a:rPr lang="fr-FR" baseline="0" dirty="0">
                    <a:effectLst/>
                    <a:latin typeface="Calibri" panose="020F0502020204030204" pitchFamily="34" charset="0"/>
                    <a:ea typeface="Calibri" charset="0"/>
                    <a:cs typeface="Times New Roman" charset="0"/>
                  </a:rPr>
                  <a:t> </a:t>
                </a:r>
                <a:endParaRPr lang="fr-FR" b="0" dirty="0">
                  <a:effectLst/>
                  <a:latin typeface="Calibri" panose="020F0502020204030204" pitchFamily="34" charset="0"/>
                  <a:ea typeface="Calibri" charset="0"/>
                  <a:cs typeface="Times New Roman" charset="0"/>
                </a:endParaRPr>
              </a:p>
            </p:txBody>
          </p:sp>
        </mc:Choice>
        <mc:Fallback xmlns="">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a:latin typeface="Calibri" charset="0"/>
                    <a:ea typeface="Calibri" charset="0"/>
                    <a:cs typeface="Calibri" charset="0"/>
                  </a:rPr>
                  <a:t>Réponse attendue </a:t>
                </a:r>
                <a:r>
                  <a:rPr lang="fr-FR" i="0" baseline="0">
                    <a:latin typeface="Calibri" charset="0"/>
                    <a:ea typeface="Calibri" charset="0"/>
                    <a:cs typeface="Calibri"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4&gt;</a:t>
                </a:r>
                <a:r>
                  <a:rPr lang="fr-FR" sz="900">
                    <a:effectLst/>
                    <a:ea typeface="Calibri" charset="0"/>
                    <a:cs typeface="Times New Roman"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10.</a:t>
                </a:r>
                <a:endParaRPr lang="fr-FR" sz="1200" b="0">
                  <a:effectLst/>
                  <a:ea typeface="Calibri" charset="0"/>
                  <a:cs typeface="Times New Roman"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a:t>Lors de la phase de correction, vous pouvez suivre les instructions d’un élève pour colorier les rectangles et engagez une discussion pour identifier la fraction la plus grande : </a:t>
                </a:r>
                <a:r>
                  <a:rPr lang="fr-FR" i="1" baseline="0"/>
                  <a:t>Dans </a:t>
                </a:r>
                <a:r>
                  <a:rPr lang="fr-FR" sz="2000" b="0" i="0">
                    <a:effectLst/>
                    <a:latin typeface="Cambria Math" charset="0"/>
                    <a:ea typeface="Calibri" charset="0"/>
                    <a:cs typeface="Times New Roman" charset="0"/>
                  </a:rPr>
                  <a:t>1</a:t>
                </a:r>
                <a:r>
                  <a:rPr lang="fr-FR" sz="2000" b="0" i="0">
                    <a:effectLst/>
                    <a:latin typeface="Cambria Math" panose="02040503050406030204" pitchFamily="18" charset="0"/>
                    <a:ea typeface="Calibri" charset="0"/>
                    <a:cs typeface="Times New Roman" charset="0"/>
                  </a:rPr>
                  <a:t>/</a:t>
                </a:r>
                <a:r>
                  <a:rPr lang="fr-FR" sz="2000" b="0" i="0">
                    <a:effectLst/>
                    <a:latin typeface="Cambria Math" charset="0"/>
                    <a:ea typeface="Calibri" charset="0"/>
                    <a:cs typeface="Times New Roman" charset="0"/>
                  </a:rPr>
                  <a:t>4, </a:t>
                </a:r>
                <a:r>
                  <a:rPr lang="fr-FR" sz="1200" i="1">
                    <a:effectLst/>
                    <a:ea typeface="Calibri" charset="0"/>
                    <a:cs typeface="Times New Roman" charset="0"/>
                  </a:rPr>
                  <a:t>on partage</a:t>
                </a:r>
                <a:r>
                  <a:rPr lang="fr-FR" sz="1200" i="1" baseline="0">
                    <a:effectLst/>
                    <a:ea typeface="Calibri" charset="0"/>
                    <a:cs typeface="Times New Roman" charset="0"/>
                  </a:rPr>
                  <a:t> le rectangle unité en 4 parts égales alors que dans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10, </a:t>
                </a:r>
                <a:r>
                  <a:rPr lang="fr-FR" sz="1200" i="1">
                    <a:effectLst/>
                    <a:ea typeface="Calibri" charset="0"/>
                    <a:cs typeface="Times New Roman" charset="0"/>
                  </a:rPr>
                  <a:t>on partage</a:t>
                </a:r>
                <a:r>
                  <a:rPr lang="fr-FR" sz="1200" i="1" baseline="0">
                    <a:effectLst/>
                    <a:ea typeface="Calibri" charset="0"/>
                    <a:cs typeface="Times New Roman" charset="0"/>
                  </a:rPr>
                  <a:t> le même rectangle unité</a:t>
                </a:r>
                <a:r>
                  <a:rPr lang="fr-FR" sz="1200" i="1">
                    <a:effectLst/>
                    <a:ea typeface="Calibri" charset="0"/>
                    <a:cs typeface="Times New Roman" charset="0"/>
                  </a:rPr>
                  <a:t> en 10 parts égales.</a:t>
                </a:r>
                <a:r>
                  <a:rPr lang="fr-FR" sz="1200" i="1" baseline="0">
                    <a:effectLst/>
                    <a:ea typeface="Calibri" charset="0"/>
                    <a:cs typeface="Times New Roman" charset="0"/>
                  </a:rPr>
                  <a:t> Donc dans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10</a:t>
                </a:r>
                <a:r>
                  <a:rPr lang="fr-FR" sz="1200" i="1">
                    <a:effectLst/>
                    <a:ea typeface="Calibri" charset="0"/>
                    <a:cs typeface="Times New Roman" charset="0"/>
                  </a:rPr>
                  <a:t>, 1 part est plus petite que dans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4</a:t>
                </a:r>
                <a:r>
                  <a:rPr lang="fr-FR" sz="1200" i="1">
                    <a:effectLst/>
                    <a:ea typeface="Calibri" charset="0"/>
                    <a:cs typeface="Times New Roman"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10</a:t>
                </a:r>
                <a:r>
                  <a:rPr lang="fr-FR" sz="1200" i="1">
                    <a:effectLst/>
                    <a:ea typeface="Calibri" charset="0"/>
                    <a:cs typeface="Times New Roman" charset="0"/>
                  </a:rPr>
                  <a:t> est</a:t>
                </a:r>
                <a:r>
                  <a:rPr lang="fr-FR" sz="1200" i="1" baseline="0">
                    <a:effectLst/>
                    <a:ea typeface="Calibri" charset="0"/>
                    <a:cs typeface="Times New Roman" charset="0"/>
                  </a:rPr>
                  <a:t> donc plus petit que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4</a:t>
                </a:r>
                <a:r>
                  <a:rPr lang="fr-FR" sz="1200" i="1">
                    <a:effectLst/>
                    <a:ea typeface="Calibri" charset="0"/>
                    <a:cs typeface="Times New Roman" charset="0"/>
                  </a:rPr>
                  <a:t>, ou</a:t>
                </a:r>
                <a:r>
                  <a:rPr lang="fr-FR" sz="1200" i="1" baseline="0">
                    <a:effectLst/>
                    <a:ea typeface="Calibri" charset="0"/>
                    <a:cs typeface="Times New Roman" charset="0"/>
                  </a:rPr>
                  <a:t> encore on peut dire que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4</a:t>
                </a:r>
                <a:r>
                  <a:rPr lang="fr-FR" sz="1200" i="1">
                    <a:effectLst/>
                    <a:ea typeface="Calibri" charset="0"/>
                    <a:cs typeface="Times New Roman" charset="0"/>
                  </a:rPr>
                  <a:t> est plus grand que</a:t>
                </a:r>
                <a:r>
                  <a:rPr lang="fr-FR" sz="1200" i="1" baseline="0">
                    <a:effectLst/>
                    <a:ea typeface="Calibri" charset="0"/>
                    <a:cs typeface="Times New Roman"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10</a:t>
                </a:r>
                <a:r>
                  <a:rPr lang="fr-FR" sz="2000">
                    <a:effectLst/>
                    <a:ea typeface="Calibri" charset="0"/>
                    <a:cs typeface="Times New Roman" charset="0"/>
                  </a:rPr>
                  <a:t>.</a:t>
                </a:r>
                <a:r>
                  <a:rPr lang="fr-FR" sz="1200" baseline="0">
                    <a:effectLst/>
                    <a:ea typeface="Calibri" charset="0"/>
                    <a:cs typeface="Times New Roman" charset="0"/>
                  </a:rPr>
                  <a:t> </a:t>
                </a:r>
                <a:endParaRPr lang="fr-FR" sz="1200" b="0">
                  <a:effectLst/>
                  <a:ea typeface="Calibri" charset="0"/>
                  <a:cs typeface="Times New Roman" charset="0"/>
                </a:endParaRPr>
              </a:p>
            </p:txBody>
          </p:sp>
        </mc:Fallback>
      </mc:AlternateContent>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10</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519698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a:effectLst/>
                <a:latin typeface="Calibri" panose="020F0502020204030204" pitchFamily="34" charset="0"/>
                <a:ea typeface="Calibri" charset="0"/>
                <a:cs typeface="Times New Roman" charset="0"/>
              </a:rPr>
              <a:t>Même démarche.</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11</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049529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ea typeface="Calibri" charset="0"/>
                    <a:cs typeface="Calibri" charset="0"/>
                  </a:rPr>
                  <a:t>Réponse attendue </a:t>
                </a:r>
                <a:r>
                  <a:rPr lang="fr-FR" i="0" baseline="0" dirty="0">
                    <a:latin typeface="Calibri" panose="020F0502020204030204" pitchFamily="34" charset="0"/>
                    <a:ea typeface="Calibri" charset="0"/>
                    <a:cs typeface="Calibri" charset="0"/>
                  </a:rPr>
                  <a:t>: </a:t>
                </a:r>
                <a:r>
                  <a:rPr lang="fr-FR" i="0" baseline="0" dirty="0">
                    <a:effectLst/>
                    <a:latin typeface="Calibri" panose="020F0502020204030204" pitchFamily="34" charset="0"/>
                    <a:ea typeface="Calibri" charset="0"/>
                    <a:cs typeface="Times New Roman" charset="0"/>
                  </a:rPr>
                  <a:t>1/8 &lt; 1/3.</a:t>
                </a:r>
                <a:endParaRPr lang="fr-FR" i="0"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dirty="0">
                    <a:effectLst/>
                    <a:latin typeface="Calibri" panose="020F0502020204030204" pitchFamily="34" charset="0"/>
                    <a:ea typeface="Calibri" charset="0"/>
                    <a:cs typeface="Times New Roman" charset="0"/>
                  </a:rPr>
                  <a:t>Même démarche.</a:t>
                </a:r>
              </a:p>
            </p:txBody>
          </p:sp>
        </mc:Choice>
        <mc:Fallback xmlns="">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a:latin typeface="Calibri" charset="0"/>
                    <a:ea typeface="Calibri" charset="0"/>
                    <a:cs typeface="Calibri" charset="0"/>
                  </a:rPr>
                  <a:t>Réponse attendue </a:t>
                </a:r>
                <a:r>
                  <a:rPr lang="fr-FR" i="0" baseline="0">
                    <a:latin typeface="Calibri" charset="0"/>
                    <a:ea typeface="Calibri" charset="0"/>
                    <a:cs typeface="Calibri"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8&lt;</a:t>
                </a:r>
                <a:r>
                  <a:rPr lang="fr-FR" sz="900">
                    <a:effectLst/>
                    <a:ea typeface="Calibri" charset="0"/>
                    <a:cs typeface="Times New Roman"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3.</a:t>
                </a:r>
                <a:endParaRPr lang="fr-F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a:effectLst/>
                    <a:ea typeface="Calibri" charset="0"/>
                    <a:cs typeface="Times New Roman" charset="0"/>
                  </a:rPr>
                  <a:t>Même démarche.</a:t>
                </a:r>
              </a:p>
            </p:txBody>
          </p:sp>
        </mc:Fallback>
      </mc:AlternateContent>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16228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b="0">
              <a:effectLst/>
              <a:latin typeface="Calibri" panose="020F0502020204030204" pitchFamily="34" charset="0"/>
              <a:ea typeface="Calibri" charset="0"/>
              <a:cs typeface="Times New Roman"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0">
              <a:effectLst/>
              <a:ea typeface="Calibri" charset="0"/>
              <a:cs typeface="Times New Roman"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423841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ea typeface="Calibri" charset="0"/>
                    <a:cs typeface="Calibri" charset="0"/>
                  </a:rPr>
                  <a:t>Réponse attendue </a:t>
                </a:r>
                <a:r>
                  <a:rPr lang="fr-FR" i="0" baseline="0" dirty="0">
                    <a:latin typeface="Calibri" panose="020F0502020204030204" pitchFamily="34" charset="0"/>
                    <a:ea typeface="Calibri" charset="0"/>
                    <a:cs typeface="Calibri" charset="0"/>
                  </a:rPr>
                  <a:t>: </a:t>
                </a:r>
                <a:r>
                  <a:rPr lang="fr-FR" i="0" baseline="0" dirty="0">
                    <a:effectLst/>
                    <a:latin typeface="Calibri" panose="020F0502020204030204" pitchFamily="34" charset="0"/>
                    <a:ea typeface="Calibri" charset="0"/>
                    <a:cs typeface="Times New Roman" charset="0"/>
                  </a:rPr>
                  <a:t>1/10 &lt; 1/5.</a:t>
                </a:r>
                <a:endParaRPr lang="fr-FR" b="0" dirty="0">
                  <a:effectLst/>
                  <a:latin typeface="Calibri" panose="020F0502020204030204" pitchFamily="34" charset="0"/>
                  <a:ea typeface="Calibri" charset="0"/>
                  <a:cs typeface="Times New Roman"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0" dirty="0">
                  <a:effectLst/>
                  <a:ea typeface="Calibri" charset="0"/>
                  <a:cs typeface="Times New Roman" charset="0"/>
                </a:endParaRPr>
              </a:p>
            </p:txBody>
          </p:sp>
        </mc:Choice>
        <mc:Fallback xmlns="">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a:latin typeface="Calibri" charset="0"/>
                    <a:ea typeface="Calibri" charset="0"/>
                    <a:cs typeface="Calibri" charset="0"/>
                  </a:rPr>
                  <a:t>Réponse attendue </a:t>
                </a:r>
                <a:r>
                  <a:rPr lang="fr-FR" i="0" baseline="0">
                    <a:latin typeface="Calibri" charset="0"/>
                    <a:ea typeface="Calibri" charset="0"/>
                    <a:cs typeface="Calibri"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10&lt;</a:t>
                </a:r>
                <a:r>
                  <a:rPr lang="fr-FR" sz="900">
                    <a:effectLst/>
                    <a:ea typeface="Calibri" charset="0"/>
                    <a:cs typeface="Times New Roman"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5.</a:t>
                </a:r>
                <a:endParaRPr lang="fr-F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0">
                  <a:effectLst/>
                  <a:ea typeface="Calibri" charset="0"/>
                  <a:cs typeface="Times New Roman"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0">
                  <a:effectLst/>
                  <a:ea typeface="Calibri" charset="0"/>
                  <a:cs typeface="Times New Roman" charset="0"/>
                </a:endParaRPr>
              </a:p>
            </p:txBody>
          </p:sp>
        </mc:Fallback>
      </mc:AlternateContent>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645514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0">
              <a:effectLst/>
              <a:ea typeface="Calibri" charset="0"/>
              <a:cs typeface="Times New Roman"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813102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ea typeface="Calibri" charset="0"/>
                    <a:cs typeface="Calibri" charset="0"/>
                  </a:rPr>
                  <a:t>Réponse attendue </a:t>
                </a:r>
                <a:r>
                  <a:rPr lang="fr-FR" i="0" baseline="0" dirty="0">
                    <a:latin typeface="Calibri" panose="020F0502020204030204" pitchFamily="34" charset="0"/>
                    <a:ea typeface="Calibri" charset="0"/>
                    <a:cs typeface="Calibri" charset="0"/>
                  </a:rPr>
                  <a:t>: </a:t>
                </a:r>
                <a:r>
                  <a:rPr lang="fr-FR" i="0" baseline="0" dirty="0">
                    <a:effectLst/>
                    <a:latin typeface="Calibri" panose="020F0502020204030204" pitchFamily="34" charset="0"/>
                    <a:ea typeface="Calibri" charset="0"/>
                    <a:cs typeface="Times New Roman" charset="0"/>
                  </a:rPr>
                  <a:t>1/6 &lt; 1/2.</a:t>
                </a:r>
                <a:endParaRPr lang="fr-FR" b="0" dirty="0">
                  <a:effectLst/>
                  <a:latin typeface="Calibri" panose="020F0502020204030204" pitchFamily="34" charset="0"/>
                  <a:ea typeface="Calibri" charset="0"/>
                  <a:cs typeface="Times New Roman"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1" u="none" strike="noStrike" cap="none" dirty="0">
                    <a:solidFill>
                      <a:schemeClr val="dk1"/>
                    </a:solidFill>
                    <a:effectLst/>
                    <a:latin typeface="Calibri" panose="020F0502020204030204" pitchFamily="34" charset="0"/>
                    <a:ea typeface="Calibri"/>
                    <a:cs typeface="Calibri"/>
                    <a:sym typeface="Calibri"/>
                  </a:rPr>
                  <a:t>Quand je compare des fractions dont le numérateur est 1, je dois regarder le dénominateur. Plus le dénominateur est grand, plus les parts de l'unité sont petites.</a:t>
                </a:r>
                <a:endParaRPr lang="fr-FR" b="0" i="1" dirty="0">
                  <a:effectLst/>
                  <a:latin typeface="Calibri" panose="020F0502020204030204" pitchFamily="34" charset="0"/>
                  <a:ea typeface="Calibri" charset="0"/>
                  <a:cs typeface="Times New Roman" charset="0"/>
                </a:endParaRPr>
              </a:p>
            </p:txBody>
          </p:sp>
        </mc:Choice>
        <mc:Fallback xmlns="">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a:latin typeface="Calibri" charset="0"/>
                    <a:ea typeface="Calibri" charset="0"/>
                    <a:cs typeface="Calibri" charset="0"/>
                  </a:rPr>
                  <a:t>Réponse attendue </a:t>
                </a:r>
                <a:r>
                  <a:rPr lang="fr-FR" i="0" baseline="0">
                    <a:latin typeface="Calibri" charset="0"/>
                    <a:ea typeface="Calibri" charset="0"/>
                    <a:cs typeface="Calibri"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6&lt;</a:t>
                </a:r>
                <a:r>
                  <a:rPr lang="fr-FR" sz="900">
                    <a:effectLst/>
                    <a:ea typeface="Calibri" charset="0"/>
                    <a:cs typeface="Times New Roman"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2.</a:t>
                </a:r>
                <a:endParaRPr lang="fr-F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0">
                  <a:effectLst/>
                  <a:ea typeface="Calibri" charset="0"/>
                  <a:cs typeface="Times New Roman"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0">
                  <a:effectLst/>
                  <a:ea typeface="Calibri" charset="0"/>
                  <a:cs typeface="Times New Roman" charset="0"/>
                </a:endParaRPr>
              </a:p>
            </p:txBody>
          </p:sp>
        </mc:Fallback>
      </mc:AlternateContent>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595579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89561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18407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commentaires 2"/>
              <p:cNvSpPr>
                <a:spLocks noGrp="1"/>
              </p:cNvSpPr>
              <p:nvPr>
                <p:ph type="body" idx="1"/>
              </p:nvPr>
            </p:nvSpPr>
            <p:spPr/>
            <p:txBody>
              <a:bodyPr/>
              <a:lstStyle/>
              <a:p>
                <a:pPr marL="0" lvl="0" indent="0" algn="l" rtl="0">
                  <a:spcBef>
                    <a:spcPts val="0"/>
                  </a:spcBef>
                  <a:spcAft>
                    <a:spcPts val="0"/>
                  </a:spcAft>
                  <a:buNone/>
                </a:pPr>
                <a:r>
                  <a:rPr lang="fr-FR" i="0" baseline="0" dirty="0">
                    <a:latin typeface="Calibri" panose="020F0502020204030204" pitchFamily="34" charset="0"/>
                  </a:rPr>
                  <a:t>Traiter ce premier item en collectif. </a:t>
                </a:r>
              </a:p>
              <a:p>
                <a:pPr marL="0" lvl="0" indent="0" algn="l" rtl="0">
                  <a:spcBef>
                    <a:spcPts val="0"/>
                  </a:spcBef>
                  <a:spcAft>
                    <a:spcPts val="0"/>
                  </a:spcAft>
                  <a:buNone/>
                </a:pPr>
                <a:r>
                  <a:rPr lang="fr-FR" i="1" baseline="0" dirty="0">
                    <a:latin typeface="Calibri" panose="020F0502020204030204" pitchFamily="34" charset="0"/>
                  </a:rPr>
                  <a:t>On cherche donc à comparer les deux fractions. On veut utiliser les rectangles unités pour représenter chacune des fractions comme vous l’avez déjà fait dans la séance précédente et les comparer, mais cette fois les dénominateurs ne sont plus les mêmes. Quels rectangles doit-on prendre ? → le rectangle partagé en quarts pour la fraction 1/4 et le rectangle partagé en demis pour la fraction 1/2.</a:t>
                </a:r>
              </a:p>
              <a:p>
                <a:pPr marL="0" lvl="0" indent="0" algn="l" rtl="0">
                  <a:spcBef>
                    <a:spcPts val="0"/>
                  </a:spcBef>
                  <a:spcAft>
                    <a:spcPts val="0"/>
                  </a:spcAft>
                  <a:buNone/>
                </a:pPr>
                <a:r>
                  <a:rPr lang="fr-FR" i="1" baseline="0" dirty="0">
                    <a:latin typeface="Calibri" panose="020F0502020204030204" pitchFamily="34" charset="0"/>
                  </a:rPr>
                  <a:t>Que peut-on dire sur les numérateurs des deux fractions ? → ils sont tous les deux égaux à 1.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latin typeface="Calibri" panose="020F0502020204030204" pitchFamily="34" charset="0"/>
                  </a:rPr>
                  <a:t>Durant toute la séance, faire fréquemment référence à l’unité en haut à droite qui est représentée par un rectangle dont le contour est rose et qui vaut 1. </a:t>
                </a:r>
                <a:endParaRPr lang="fr-FR" i="0" dirty="0">
                  <a:latin typeface="Calibri" panose="020F0502020204030204" pitchFamily="34" charset="0"/>
                </a:endParaRPr>
              </a:p>
              <a:p>
                <a:pPr marL="0" lvl="0" indent="0" algn="l" rtl="0">
                  <a:spcBef>
                    <a:spcPts val="0"/>
                  </a:spcBef>
                  <a:spcAft>
                    <a:spcPts val="0"/>
                  </a:spcAft>
                  <a:buNone/>
                </a:pPr>
                <a:endParaRPr lang="fr-FR" i="1" baseline="0" dirty="0">
                  <a:latin typeface="Calibri" panose="020F0502020204030204" pitchFamily="34" charset="0"/>
                </a:endParaRPr>
              </a:p>
              <a:p>
                <a:pPr marL="0" lvl="0" indent="0" algn="l" rtl="0">
                  <a:spcBef>
                    <a:spcPts val="0"/>
                  </a:spcBef>
                  <a:spcAft>
                    <a:spcPts val="0"/>
                  </a:spcAft>
                  <a:buNone/>
                </a:pPr>
                <a:endParaRPr lang="fr-FR" i="1" baseline="0" dirty="0"/>
              </a:p>
            </p:txBody>
          </p:sp>
        </mc:Choice>
        <mc:Fallback xmlns="">
          <p:sp>
            <p:nvSpPr>
              <p:cNvPr id="3" name="Espace réservé des commentaires 2"/>
              <p:cNvSpPr>
                <a:spLocks noGrp="1"/>
              </p:cNvSpPr>
              <p:nvPr>
                <p:ph type="body" idx="1"/>
              </p:nvPr>
            </p:nvSpPr>
            <p:spPr/>
            <p:txBody>
              <a:bodyPr/>
              <a:lstStyle/>
              <a:p>
                <a:pPr marL="0" lvl="0" indent="0" algn="l" rtl="0">
                  <a:spcBef>
                    <a:spcPts val="0"/>
                  </a:spcBef>
                  <a:spcAft>
                    <a:spcPts val="0"/>
                  </a:spcAft>
                  <a:buNone/>
                </a:pPr>
                <a:r>
                  <a:rPr lang="fr-FR" i="0" baseline="0"/>
                  <a:t>Traiter ce premier item en collectif. </a:t>
                </a:r>
              </a:p>
              <a:p>
                <a:pPr marL="0" lvl="0" indent="0" algn="l" rtl="0">
                  <a:spcBef>
                    <a:spcPts val="0"/>
                  </a:spcBef>
                  <a:spcAft>
                    <a:spcPts val="0"/>
                  </a:spcAft>
                  <a:buNone/>
                </a:pPr>
                <a:r>
                  <a:rPr lang="fr-FR" i="1" baseline="0"/>
                  <a:t>On cherche donc à comparer les deux fractions. On veut utiliser les rectangles unités pour représenter chacune des fractions comme vous l’avez déjà fait dans la séance précédente et les comparer, mais cette fois les dénominateurs ne sont plus les mêmes. Quels rectangles doit-on prendre ? → le rectangle partagé en quarts pour la fraction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4</a:t>
                </a:r>
                <a:r>
                  <a:rPr lang="fr-FR" i="1" baseline="0"/>
                  <a:t> et le rectangle partagé en demis pour la fraction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2.</a:t>
                </a:r>
                <a:endParaRPr lang="fr-FR" i="1" baseline="0"/>
              </a:p>
              <a:p>
                <a:pPr marL="0" lvl="0" indent="0" algn="l" rtl="0">
                  <a:spcBef>
                    <a:spcPts val="0"/>
                  </a:spcBef>
                  <a:spcAft>
                    <a:spcPts val="0"/>
                  </a:spcAft>
                  <a:buNone/>
                </a:pPr>
                <a:r>
                  <a:rPr lang="fr-FR" i="1" baseline="0"/>
                  <a:t>Que peut-on dire sur les numérateurs des deux fractions ? → ils sont tous les deux égaux à 1.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a:t>Durant toute la séance, faire fréquemment référence à l’unité en haut à droite qui est représentée par un rectangle dont le contour est rose et qui vaut 1. </a:t>
                </a:r>
                <a:endParaRPr lang="fr-FR" i="0"/>
              </a:p>
              <a:p>
                <a:pPr marL="0" lvl="0" indent="0" algn="l" rtl="0">
                  <a:spcBef>
                    <a:spcPts val="0"/>
                  </a:spcBef>
                  <a:spcAft>
                    <a:spcPts val="0"/>
                  </a:spcAft>
                  <a:buNone/>
                </a:pPr>
                <a:endParaRPr lang="fr-FR" i="1" baseline="0"/>
              </a:p>
              <a:p>
                <a:pPr marL="0" lvl="0" indent="0" algn="l" rtl="0">
                  <a:spcBef>
                    <a:spcPts val="0"/>
                  </a:spcBef>
                  <a:spcAft>
                    <a:spcPts val="0"/>
                  </a:spcAft>
                  <a:buNone/>
                </a:pPr>
                <a:endParaRPr lang="fr-FR" i="1" baseline="0"/>
              </a:p>
            </p:txBody>
          </p:sp>
        </mc:Fallback>
      </mc:AlternateContent>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575617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fr-FR"/>
              <a:t>Dans l’exercice des champions, les élèves vont comparer des fractions de</a:t>
            </a:r>
            <a:r>
              <a:rPr lang="fr-FR" baseline="0"/>
              <a:t> dénominateurs différents et dont l’un des numérateurs est égal à 1.</a:t>
            </a:r>
            <a:endParaRPr/>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20</a:t>
            </a:fld>
            <a:endParaRPr/>
          </a:p>
        </p:txBody>
      </p:sp>
    </p:spTree>
    <p:extLst>
      <p:ext uri="{BB962C8B-B14F-4D97-AF65-F5344CB8AC3E}">
        <p14:creationId xmlns:p14="http://schemas.microsoft.com/office/powerpoint/2010/main" val="11828549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21</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416306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commentaires 2"/>
              <p:cNvSpPr>
                <a:spLocks noGrp="1"/>
              </p:cNvSpPr>
              <p:nvPr>
                <p:ph type="body" idx="1"/>
              </p:nvPr>
            </p:nvSpPr>
            <p:spPr/>
            <p:txBody>
              <a:bodyPr/>
              <a:lstStyle/>
              <a:p>
                <a:pPr marL="0" lvl="0" indent="0" algn="l" rtl="0">
                  <a:spcBef>
                    <a:spcPts val="0"/>
                  </a:spcBef>
                  <a:spcAft>
                    <a:spcPts val="0"/>
                  </a:spcAft>
                  <a:buNone/>
                </a:pPr>
                <a:r>
                  <a:rPr lang="fr-FR" i="1" dirty="0">
                    <a:latin typeface="Calibri" panose="020F0502020204030204" pitchFamily="34" charset="0"/>
                  </a:rPr>
                  <a:t>On</a:t>
                </a:r>
                <a:r>
                  <a:rPr lang="fr-FR" i="1" baseline="0" dirty="0">
                    <a:latin typeface="Calibri" panose="020F0502020204030204" pitchFamily="34" charset="0"/>
                  </a:rPr>
                  <a:t> veut représenter la fraction 1/4 sur le rectangle du haut et la fraction 1/2 sur le rectangle du bas. Comment faire ?</a:t>
                </a:r>
                <a:r>
                  <a:rPr lang="fr-FR" i="0" baseline="0" dirty="0">
                    <a:latin typeface="Calibri" panose="020F0502020204030204" pitchFamily="34" charset="0"/>
                  </a:rPr>
                  <a:t> Engager une discussion pour faire émerger : </a:t>
                </a:r>
                <a:r>
                  <a:rPr lang="fr-FR" i="1" baseline="0" dirty="0">
                    <a:latin typeface="Calibri" panose="020F0502020204030204" pitchFamily="34" charset="0"/>
                  </a:rPr>
                  <a:t>pour 1/4</a:t>
                </a:r>
                <a:r>
                  <a:rPr lang="fr-FR" i="1" dirty="0">
                    <a:latin typeface="Calibri" panose="020F0502020204030204" pitchFamily="34" charset="0"/>
                  </a:rPr>
                  <a:t>, il faut colorier 1 part sur les 4</a:t>
                </a:r>
                <a:r>
                  <a:rPr lang="fr-FR" i="1" baseline="0" dirty="0">
                    <a:latin typeface="Calibri" panose="020F0502020204030204" pitchFamily="34" charset="0"/>
                  </a:rPr>
                  <a:t> au total et pour 1/2</a:t>
                </a:r>
                <a:r>
                  <a:rPr lang="fr-FR" i="1" dirty="0">
                    <a:latin typeface="Calibri" panose="020F0502020204030204" pitchFamily="34" charset="0"/>
                  </a:rPr>
                  <a:t>, il faut colorier 1 part sur les 2</a:t>
                </a:r>
                <a:r>
                  <a:rPr lang="fr-FR" i="1" baseline="0" dirty="0">
                    <a:latin typeface="Calibri" panose="020F0502020204030204" pitchFamily="34" charset="0"/>
                  </a:rPr>
                  <a:t> au total.</a:t>
                </a:r>
              </a:p>
              <a:p>
                <a:pPr marL="0" lvl="0" indent="0" algn="l" rtl="0">
                  <a:spcBef>
                    <a:spcPts val="0"/>
                  </a:spcBef>
                  <a:spcAft>
                    <a:spcPts val="0"/>
                  </a:spcAft>
                  <a:buNone/>
                </a:pPr>
                <a:r>
                  <a:rPr lang="fr-FR" i="0" baseline="0" dirty="0">
                    <a:latin typeface="Calibri" panose="020F0502020204030204" pitchFamily="34" charset="0"/>
                  </a:rPr>
                  <a:t>Colorier les rectangles. </a:t>
                </a:r>
              </a:p>
              <a:p>
                <a:pPr marL="0" lvl="0" indent="0" algn="l" rtl="0">
                  <a:spcBef>
                    <a:spcPts val="0"/>
                  </a:spcBef>
                  <a:spcAft>
                    <a:spcPts val="0"/>
                  </a:spcAft>
                  <a:buNone/>
                </a:pPr>
                <a:r>
                  <a:rPr lang="fr-FR" i="1" baseline="0" dirty="0">
                    <a:latin typeface="Calibri" panose="020F0502020204030204" pitchFamily="34" charset="0"/>
                  </a:rPr>
                  <a:t>Recopiez les fractions sur votre ardoise et indiquez celle qui est la plus grande avec le signe inférieur ou supérieur. </a:t>
                </a:r>
                <a:r>
                  <a:rPr lang="fr-FR" i="0" baseline="0" dirty="0">
                    <a:latin typeface="Calibri" panose="020F0502020204030204" pitchFamily="34" charset="0"/>
                  </a:rPr>
                  <a:t>Laisser un temps court de recherche individuelle.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ea typeface="Calibri" charset="0"/>
                    <a:cs typeface="Calibri" charset="0"/>
                  </a:rPr>
                  <a:t>Réponse attendue </a:t>
                </a:r>
                <a:r>
                  <a:rPr lang="fr-FR" i="0" baseline="0" dirty="0">
                    <a:latin typeface="Calibri" panose="020F0502020204030204" pitchFamily="34" charset="0"/>
                    <a:ea typeface="Calibri" charset="0"/>
                    <a:cs typeface="Calibri" charset="0"/>
                  </a:rPr>
                  <a:t>: </a:t>
                </a:r>
                <a:r>
                  <a:rPr lang="fr-FR" i="1" baseline="0" dirty="0">
                    <a:latin typeface="Calibri" panose="020F0502020204030204" pitchFamily="34" charset="0"/>
                  </a:rPr>
                  <a:t>¼ </a:t>
                </a:r>
                <a:r>
                  <a:rPr lang="fr-FR" dirty="0">
                    <a:effectLst/>
                    <a:latin typeface="Calibri" panose="020F0502020204030204" pitchFamily="34" charset="0"/>
                    <a:ea typeface="Calibri" charset="0"/>
                    <a:cs typeface="Times New Roman" charset="0"/>
                  </a:rPr>
                  <a:t>&lt; </a:t>
                </a:r>
                <a:r>
                  <a:rPr lang="fr-FR" i="1" baseline="0" dirty="0">
                    <a:latin typeface="Calibri" panose="020F0502020204030204" pitchFamily="34" charset="0"/>
                  </a:rPr>
                  <a:t>1/2.</a:t>
                </a:r>
                <a:endParaRPr lang="fr-FR" i="0" baseline="0"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latin typeface="Calibri" panose="020F0502020204030204" pitchFamily="34" charset="0"/>
                  </a:rPr>
                  <a:t>Interroger un élève qui vient compléter les pointillés au tableau en justifiant. Faire valider par un autre élève puis reprenez la justification : </a:t>
                </a:r>
                <a:r>
                  <a:rPr lang="fr-FR" i="1" baseline="0" dirty="0">
                    <a:latin typeface="Calibri" panose="020F0502020204030204" pitchFamily="34" charset="0"/>
                  </a:rPr>
                  <a:t>lorsqu’on compare les surfaces coloriées, celle qui représente la fraction 1/2 </a:t>
                </a:r>
                <a:r>
                  <a:rPr lang="fr-FR" i="1" dirty="0">
                    <a:latin typeface="Calibri" panose="020F0502020204030204" pitchFamily="34" charset="0"/>
                  </a:rPr>
                  <a:t>est plus grande que celle qui</a:t>
                </a:r>
                <a:r>
                  <a:rPr lang="fr-FR" i="1" baseline="0" dirty="0">
                    <a:latin typeface="Calibri" panose="020F0502020204030204" pitchFamily="34" charset="0"/>
                  </a:rPr>
                  <a:t> représente la</a:t>
                </a:r>
                <a:r>
                  <a:rPr lang="fr-FR" i="1" dirty="0">
                    <a:latin typeface="Calibri" panose="020F0502020204030204" pitchFamily="34" charset="0"/>
                  </a:rPr>
                  <a:t> fraction </a:t>
                </a:r>
                <a:r>
                  <a:rPr lang="fr-FR" i="1" baseline="0" dirty="0">
                    <a:latin typeface="Calibri" panose="020F0502020204030204" pitchFamily="34" charset="0"/>
                  </a:rPr>
                  <a:t>1/4 </a:t>
                </a:r>
                <a:r>
                  <a:rPr lang="fr-FR" i="1" dirty="0">
                    <a:latin typeface="Calibri" panose="020F0502020204030204" pitchFamily="34" charset="0"/>
                  </a:rPr>
                  <a:t>donc </a:t>
                </a:r>
                <a:r>
                  <a:rPr lang="fr-FR" i="0" baseline="0" dirty="0">
                    <a:latin typeface="Calibri" panose="020F0502020204030204" pitchFamily="34" charset="0"/>
                    <a:ea typeface="Calibri" charset="0"/>
                    <a:cs typeface="Calibri" charset="0"/>
                  </a:rPr>
                  <a:t>: </a:t>
                </a:r>
                <a:r>
                  <a:rPr lang="fr-FR" i="1" baseline="0" dirty="0">
                    <a:latin typeface="Calibri" panose="020F0502020204030204" pitchFamily="34" charset="0"/>
                  </a:rPr>
                  <a:t>1/4 </a:t>
                </a:r>
                <a:r>
                  <a:rPr lang="fr-FR" dirty="0">
                    <a:effectLst/>
                    <a:latin typeface="Calibri" panose="020F0502020204030204" pitchFamily="34" charset="0"/>
                    <a:ea typeface="Calibri" charset="0"/>
                    <a:cs typeface="Times New Roman" charset="0"/>
                  </a:rPr>
                  <a:t>&lt; </a:t>
                </a:r>
                <a:r>
                  <a:rPr lang="fr-FR" i="1" baseline="0" dirty="0">
                    <a:latin typeface="Calibri" panose="020F0502020204030204" pitchFamily="34" charset="0"/>
                  </a:rPr>
                  <a:t>1/2</a:t>
                </a:r>
                <a:r>
                  <a:rPr lang="fr-FR" i="0" baseline="0" dirty="0">
                    <a:latin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u="none" strike="noStrike" cap="none" dirty="0">
                    <a:solidFill>
                      <a:schemeClr val="dk1"/>
                    </a:solidFill>
                    <a:effectLst/>
                    <a:latin typeface="Calibri" panose="020F0502020204030204" pitchFamily="34" charset="0"/>
                    <a:ea typeface="Calibri"/>
                    <a:cs typeface="Calibri"/>
                    <a:sym typeface="Calibri"/>
                  </a:rPr>
                  <a:t>Verbaliser également : </a:t>
                </a:r>
                <a:r>
                  <a:rPr lang="fr-FR" b="0" i="1" u="none" strike="noStrike" cap="none" dirty="0">
                    <a:solidFill>
                      <a:schemeClr val="dk1"/>
                    </a:solidFill>
                    <a:effectLst/>
                    <a:latin typeface="Calibri" panose="020F0502020204030204" pitchFamily="34" charset="0"/>
                    <a:ea typeface="Calibri"/>
                    <a:cs typeface="Calibri"/>
                    <a:sym typeface="Calibri"/>
                  </a:rPr>
                  <a:t>dans la fraction </a:t>
                </a:r>
                <a:r>
                  <a:rPr lang="fr-FR" i="1" baseline="0" dirty="0">
                    <a:latin typeface="Calibri" panose="020F0502020204030204" pitchFamily="34" charset="0"/>
                  </a:rPr>
                  <a:t>1/4</a:t>
                </a:r>
                <a:r>
                  <a:rPr lang="fr-FR" b="0" i="1" u="none" strike="noStrike" cap="none" dirty="0">
                    <a:solidFill>
                      <a:schemeClr val="dk1"/>
                    </a:solidFill>
                    <a:effectLst/>
                    <a:latin typeface="Calibri" panose="020F0502020204030204" pitchFamily="34" charset="0"/>
                    <a:ea typeface="Calibri"/>
                    <a:cs typeface="Calibri"/>
                    <a:sym typeface="Calibri"/>
                  </a:rPr>
                  <a:t>, on a partagé une unité en quatre parts alors que dans la fraction</a:t>
                </a:r>
                <a:r>
                  <a:rPr lang="fr-FR" i="1" baseline="0" dirty="0">
                    <a:latin typeface="Calibri" panose="020F0502020204030204" pitchFamily="34" charset="0"/>
                  </a:rPr>
                  <a:t>1/2</a:t>
                </a:r>
                <a:r>
                  <a:rPr lang="fr-FR" b="0" i="1" u="none" strike="noStrike" cap="none" dirty="0">
                    <a:solidFill>
                      <a:schemeClr val="dk1"/>
                    </a:solidFill>
                    <a:effectLst/>
                    <a:latin typeface="Calibri" panose="020F0502020204030204" pitchFamily="34" charset="0"/>
                    <a:ea typeface="Calibri"/>
                    <a:cs typeface="Calibri"/>
                    <a:sym typeface="Calibri"/>
                  </a:rPr>
                  <a:t>, on a partagé la même unité en 2 parts. Donc une part est plus grande dans la fraction </a:t>
                </a:r>
                <a:r>
                  <a:rPr lang="fr-FR" i="1" baseline="0" dirty="0">
                    <a:latin typeface="Calibri" panose="020F0502020204030204" pitchFamily="34" charset="0"/>
                  </a:rPr>
                  <a:t>1/2</a:t>
                </a:r>
                <a:r>
                  <a:rPr lang="fr-FR" b="0" i="1" u="none" strike="noStrike" cap="none" dirty="0">
                    <a:solidFill>
                      <a:schemeClr val="dk1"/>
                    </a:solidFill>
                    <a:effectLst/>
                    <a:latin typeface="Calibri" panose="020F0502020204030204" pitchFamily="34" charset="0"/>
                    <a:ea typeface="Calibri"/>
                    <a:cs typeface="Calibri"/>
                    <a:sym typeface="Calibri"/>
                  </a:rPr>
                  <a:t> que dans la fraction </a:t>
                </a:r>
                <a:r>
                  <a:rPr lang="fr-FR" i="1" baseline="0" dirty="0">
                    <a:latin typeface="Calibri" panose="020F0502020204030204" pitchFamily="34" charset="0"/>
                  </a:rPr>
                  <a:t>1/4</a:t>
                </a:r>
                <a:r>
                  <a:rPr lang="fr-FR" b="0" i="0" u="none" strike="noStrike" cap="none" dirty="0">
                    <a:solidFill>
                      <a:schemeClr val="dk1"/>
                    </a:solidFill>
                    <a:effectLst/>
                    <a:latin typeface="Calibri" panose="020F0502020204030204" pitchFamily="34" charset="0"/>
                    <a:ea typeface="Calibri"/>
                    <a:cs typeface="Calibri"/>
                    <a:sym typeface="Calibri"/>
                  </a:rPr>
                  <a:t>.</a:t>
                </a:r>
                <a:r>
                  <a:rPr lang="fr-FR" b="0" i="1" u="none" strike="noStrike" cap="none" dirty="0">
                    <a:solidFill>
                      <a:schemeClr val="dk1"/>
                    </a:solidFill>
                    <a:effectLst/>
                    <a:latin typeface="Calibri" panose="020F0502020204030204" pitchFamily="34" charset="0"/>
                    <a:ea typeface="Calibri"/>
                    <a:cs typeface="Calibri"/>
                    <a:sym typeface="Calibri"/>
                  </a:rPr>
                  <a:t> Comme l'unité est découpée en 4, les parts sont plus petites que lorsqu'on découpe en 2. Si je partage une pizza en 4 pour la manger avec mes amis, j'en aurais forcément un plus petit bout que si nous ne sommes que 2 à manger la même pizza.</a:t>
                </a:r>
                <a:endParaRPr lang="fr-FR" i="1" baseline="0" dirty="0">
                  <a:latin typeface="Calibri" panose="020F0502020204030204" pitchFamily="34" charset="0"/>
                </a:endParaRPr>
              </a:p>
            </p:txBody>
          </p:sp>
        </mc:Choice>
        <mc:Fallback xmlns="">
          <p:sp>
            <p:nvSpPr>
              <p:cNvPr id="3" name="Espace réservé des commentaires 2"/>
              <p:cNvSpPr>
                <a:spLocks noGrp="1"/>
              </p:cNvSpPr>
              <p:nvPr>
                <p:ph type="body" idx="1"/>
              </p:nvPr>
            </p:nvSpPr>
            <p:spPr/>
            <p:txBody>
              <a:bodyPr/>
              <a:lstStyle/>
              <a:p>
                <a:pPr marL="0" lvl="0" indent="0" algn="l" rtl="0">
                  <a:spcBef>
                    <a:spcPts val="0"/>
                  </a:spcBef>
                  <a:spcAft>
                    <a:spcPts val="0"/>
                  </a:spcAft>
                  <a:buNone/>
                </a:pPr>
                <a:r>
                  <a:rPr lang="fr-FR" i="1"/>
                  <a:t>On</a:t>
                </a:r>
                <a:r>
                  <a:rPr lang="fr-FR" i="1" baseline="0"/>
                  <a:t> veut représenter la fraction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4</a:t>
                </a:r>
                <a:r>
                  <a:rPr lang="fr-FR" i="1"/>
                  <a:t> </a:t>
                </a:r>
                <a:r>
                  <a:rPr lang="fr-FR" i="1" baseline="0"/>
                  <a:t>sur le rectangle du haut et la fraction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2</a:t>
                </a:r>
                <a:r>
                  <a:rPr lang="fr-FR" i="1"/>
                  <a:t> </a:t>
                </a:r>
                <a:r>
                  <a:rPr lang="fr-FR" i="1" baseline="0"/>
                  <a:t>sur le rectangle du bas. Comment faire ?</a:t>
                </a:r>
                <a:r>
                  <a:rPr lang="fr-FR" i="0" baseline="0"/>
                  <a:t> Engager une discussion pour faire émerger : </a:t>
                </a:r>
                <a:r>
                  <a:rPr lang="fr-FR" i="1" baseline="0"/>
                  <a:t>pour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4</a:t>
                </a:r>
                <a:r>
                  <a:rPr lang="fr-FR" i="1"/>
                  <a:t>, il faut colorier 1 part sur les 4</a:t>
                </a:r>
                <a:r>
                  <a:rPr lang="fr-FR" i="1" baseline="0"/>
                  <a:t> au total et pour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2</a:t>
                </a:r>
                <a:r>
                  <a:rPr lang="fr-FR" i="1"/>
                  <a:t>, il faut colorier 1 part sur les 2</a:t>
                </a:r>
                <a:r>
                  <a:rPr lang="fr-FR" i="1" baseline="0"/>
                  <a:t> au total.</a:t>
                </a:r>
              </a:p>
              <a:p>
                <a:pPr marL="0" lvl="0" indent="0" algn="l" rtl="0">
                  <a:spcBef>
                    <a:spcPts val="0"/>
                  </a:spcBef>
                  <a:spcAft>
                    <a:spcPts val="0"/>
                  </a:spcAft>
                  <a:buNone/>
                </a:pPr>
                <a:r>
                  <a:rPr lang="fr-FR" i="0" baseline="0"/>
                  <a:t>Colorier les rectangles. </a:t>
                </a:r>
              </a:p>
              <a:p>
                <a:pPr marL="0" lvl="0" indent="0" algn="l" rtl="0">
                  <a:spcBef>
                    <a:spcPts val="0"/>
                  </a:spcBef>
                  <a:spcAft>
                    <a:spcPts val="0"/>
                  </a:spcAft>
                  <a:buNone/>
                </a:pPr>
                <a:r>
                  <a:rPr lang="fr-FR" i="1" baseline="0"/>
                  <a:t>Recopiez les fractions sur votre ardoise et indiquez celle qui est la plus grande avec le signe inférieur ou supérieur. </a:t>
                </a:r>
                <a:r>
                  <a:rPr lang="fr-FR" i="0" baseline="0"/>
                  <a:t>Laisser un temps court de recherche individuelle.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a:latin typeface="Calibri" charset="0"/>
                    <a:ea typeface="Calibri" charset="0"/>
                    <a:cs typeface="Calibri" charset="0"/>
                  </a:rPr>
                  <a:t>Réponse attendue </a:t>
                </a:r>
                <a:r>
                  <a:rPr lang="fr-FR" i="0" baseline="0">
                    <a:latin typeface="Calibri" charset="0"/>
                    <a:ea typeface="Calibri" charset="0"/>
                    <a:cs typeface="Calibri"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4</a:t>
                </a:r>
                <a:r>
                  <a:rPr lang="fr-FR" sz="900">
                    <a:effectLst/>
                    <a:ea typeface="Calibri" charset="0"/>
                    <a:cs typeface="Times New Roman" charset="0"/>
                  </a:rPr>
                  <a:t> &lt;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2.</a:t>
                </a:r>
                <a:endParaRPr lang="fr-FR" i="0" baseline="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a:t>Interroger un élève qui vient compléter les pointillés au tableau en justifiant. Faire valider par un autre élève puis reprenez la justification : </a:t>
                </a:r>
                <a:r>
                  <a:rPr lang="fr-FR" i="1" baseline="0"/>
                  <a:t>lorsqu’on compare les surfaces coloriées, celle qui représente la fraction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2</a:t>
                </a:r>
                <a:r>
                  <a:rPr lang="fr-FR" i="1"/>
                  <a:t> est plus grande que celle qui</a:t>
                </a:r>
                <a:r>
                  <a:rPr lang="fr-FR" i="1" baseline="0"/>
                  <a:t> représente la</a:t>
                </a:r>
                <a:r>
                  <a:rPr lang="fr-FR" i="1"/>
                  <a:t> fraction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4</a:t>
                </a:r>
                <a:r>
                  <a:rPr lang="fr-FR" i="1"/>
                  <a:t> donc </a:t>
                </a:r>
                <a:r>
                  <a:rPr lang="fr-FR" i="0" baseline="0">
                    <a:latin typeface="Calibri" charset="0"/>
                    <a:ea typeface="Calibri" charset="0"/>
                    <a:cs typeface="Calibri"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4</a:t>
                </a:r>
                <a:r>
                  <a:rPr lang="fr-FR" sz="900">
                    <a:effectLst/>
                    <a:ea typeface="Calibri" charset="0"/>
                    <a:cs typeface="Times New Roman" charset="0"/>
                  </a:rPr>
                  <a:t> &lt;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2.</a:t>
                </a:r>
                <a:r>
                  <a:rPr lang="fr-FR" i="0" baseline="0"/>
                  <a:t>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a:solidFill>
                      <a:schemeClr val="dk1"/>
                    </a:solidFill>
                    <a:effectLst/>
                    <a:latin typeface="Calibri"/>
                    <a:ea typeface="Calibri"/>
                    <a:cs typeface="Calibri"/>
                    <a:sym typeface="Calibri"/>
                  </a:rPr>
                  <a:t>Verbaliser également : </a:t>
                </a:r>
                <a:r>
                  <a:rPr lang="fr-FR" sz="1200" b="0" i="1" u="none" strike="noStrike" cap="none">
                    <a:solidFill>
                      <a:schemeClr val="dk1"/>
                    </a:solidFill>
                    <a:effectLst/>
                    <a:latin typeface="Calibri"/>
                    <a:ea typeface="Calibri"/>
                    <a:cs typeface="Calibri"/>
                    <a:sym typeface="Calibri"/>
                  </a:rPr>
                  <a:t>dans la fraction</a:t>
                </a:r>
                <a:r>
                  <a:rPr lang="fr-FR" i="1"/>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4</a:t>
                </a:r>
                <a:r>
                  <a:rPr lang="fr-FR" sz="1200" b="0" i="1" u="none" strike="noStrike" cap="none">
                    <a:solidFill>
                      <a:schemeClr val="dk1"/>
                    </a:solidFill>
                    <a:effectLst/>
                    <a:latin typeface="Calibri"/>
                    <a:ea typeface="Calibri"/>
                    <a:cs typeface="Calibri"/>
                    <a:sym typeface="Calibri"/>
                  </a:rPr>
                  <a:t>, on a partagé une unité en quatre parts alors que dans la fraction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2</a:t>
                </a:r>
                <a:r>
                  <a:rPr lang="fr-FR" sz="1200" b="0" i="1" u="none" strike="noStrike" cap="none">
                    <a:solidFill>
                      <a:schemeClr val="dk1"/>
                    </a:solidFill>
                    <a:effectLst/>
                    <a:latin typeface="Calibri"/>
                    <a:ea typeface="Calibri"/>
                    <a:cs typeface="Calibri"/>
                    <a:sym typeface="Calibri"/>
                  </a:rPr>
                  <a:t>, on a partagé la même unité en 2 parts. Donc une part est plus grande dans la fraction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2</a:t>
                </a:r>
                <a:r>
                  <a:rPr lang="fr-FR" sz="1200" b="0" i="1" u="none" strike="noStrike" cap="none">
                    <a:solidFill>
                      <a:schemeClr val="dk1"/>
                    </a:solidFill>
                    <a:effectLst/>
                    <a:latin typeface="Calibri"/>
                    <a:ea typeface="Calibri"/>
                    <a:cs typeface="Calibri"/>
                    <a:sym typeface="Calibri"/>
                  </a:rPr>
                  <a:t> que dans la fraction</a:t>
                </a:r>
                <a:r>
                  <a:rPr lang="fr-FR" i="1"/>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4</a:t>
                </a:r>
                <a:r>
                  <a:rPr lang="fr-FR" sz="1200" b="0" i="0" u="none" strike="noStrike" cap="none">
                    <a:solidFill>
                      <a:schemeClr val="dk1"/>
                    </a:solidFill>
                    <a:effectLst/>
                    <a:latin typeface="Calibri"/>
                    <a:ea typeface="Calibri"/>
                    <a:cs typeface="Calibri"/>
                    <a:sym typeface="Calibri"/>
                  </a:rPr>
                  <a:t>.</a:t>
                </a:r>
                <a:endParaRPr lang="fr-FR" i="1"/>
              </a:p>
              <a:p>
                <a:pPr marL="0" lvl="0" indent="0" algn="l" rtl="0">
                  <a:spcBef>
                    <a:spcPts val="0"/>
                  </a:spcBef>
                  <a:spcAft>
                    <a:spcPts val="0"/>
                  </a:spcAft>
                  <a:buNone/>
                </a:pPr>
                <a:endParaRPr lang="fr-FR" i="1" baseline="0"/>
              </a:p>
            </p:txBody>
          </p:sp>
        </mc:Fallback>
      </mc:AlternateContent>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72253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ea typeface="Calibri" charset="0"/>
                    <a:cs typeface="Calibri" charset="0"/>
                  </a:rPr>
                  <a:t>Réponse attendue </a:t>
                </a:r>
                <a:r>
                  <a:rPr lang="fr-FR" i="0" baseline="0" dirty="0">
                    <a:latin typeface="Calibri" panose="020F0502020204030204" pitchFamily="34" charset="0"/>
                    <a:ea typeface="Calibri" charset="0"/>
                    <a:cs typeface="Calibri" charset="0"/>
                  </a:rPr>
                  <a:t>: 1/2 &gt; 1/6.</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dirty="0">
                    <a:effectLst/>
                    <a:latin typeface="Calibri" panose="020F0502020204030204" pitchFamily="34" charset="0"/>
                    <a:ea typeface="Calibri" charset="0"/>
                    <a:cs typeface="Times New Roman" charset="0"/>
                  </a:rPr>
                  <a:t>Distribuer la fiche photocopiable n° 7.</a:t>
                </a:r>
                <a:r>
                  <a:rPr lang="fr-FR" b="0" baseline="0" dirty="0">
                    <a:effectLst/>
                    <a:latin typeface="Calibri" panose="020F0502020204030204" pitchFamily="34" charset="0"/>
                    <a:ea typeface="Calibri" charset="0"/>
                    <a:cs typeface="Times New Roman" charset="0"/>
                  </a:rPr>
                  <a:t> </a:t>
                </a:r>
                <a:r>
                  <a:rPr lang="fr-FR" i="0" baseline="0" dirty="0">
                    <a:latin typeface="Calibri" panose="020F0502020204030204" pitchFamily="34" charset="0"/>
                  </a:rPr>
                  <a:t>Traiter chaque item l’un après l’autre. Laisser un temps de recherche individuelle. Circuler pour aider les élèves. Puis, interroger un élève et suivre ses instructions pour colorier les deux rectangles et conclure en argumentant. Compléter les pointillés.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dirty="0">
                    <a:latin typeface="Calibri" panose="020F0502020204030204" pitchFamily="34" charset="0"/>
                  </a:rPr>
                  <a:t>Dans les deux fractions, on prend 1 part mais on ne partage pas les deux rectangles unités de la même façon. Dans </a:t>
                </a:r>
                <a:r>
                  <a:rPr lang="fr-FR" i="0" baseline="0" dirty="0">
                    <a:latin typeface="Calibri" panose="020F0502020204030204" pitchFamily="34" charset="0"/>
                    <a:ea typeface="Calibri" charset="0"/>
                    <a:cs typeface="Calibri" charset="0"/>
                  </a:rPr>
                  <a:t>1/2, </a:t>
                </a:r>
                <a:r>
                  <a:rPr lang="fr-FR" i="1" dirty="0">
                    <a:effectLst/>
                    <a:latin typeface="Calibri" panose="020F0502020204030204" pitchFamily="34" charset="0"/>
                    <a:ea typeface="Calibri" charset="0"/>
                    <a:cs typeface="Times New Roman" charset="0"/>
                  </a:rPr>
                  <a:t>on partage</a:t>
                </a:r>
                <a:r>
                  <a:rPr lang="fr-FR" i="1" baseline="0" dirty="0">
                    <a:effectLst/>
                    <a:latin typeface="Calibri" panose="020F0502020204030204" pitchFamily="34" charset="0"/>
                    <a:ea typeface="Calibri" charset="0"/>
                    <a:cs typeface="Times New Roman" charset="0"/>
                  </a:rPr>
                  <a:t> le rectangle unité en 2 parts égales alors que dans 1/6, </a:t>
                </a:r>
                <a:r>
                  <a:rPr lang="fr-FR" i="1" dirty="0">
                    <a:effectLst/>
                    <a:latin typeface="Calibri" panose="020F0502020204030204" pitchFamily="34" charset="0"/>
                    <a:ea typeface="Calibri" charset="0"/>
                    <a:cs typeface="Times New Roman" charset="0"/>
                  </a:rPr>
                  <a:t>on partage</a:t>
                </a:r>
                <a:r>
                  <a:rPr lang="fr-FR" i="1" baseline="0" dirty="0">
                    <a:effectLst/>
                    <a:latin typeface="Calibri" panose="020F0502020204030204" pitchFamily="34" charset="0"/>
                    <a:ea typeface="Calibri" charset="0"/>
                    <a:cs typeface="Times New Roman" charset="0"/>
                  </a:rPr>
                  <a:t> le même rectangle unité</a:t>
                </a:r>
                <a:r>
                  <a:rPr lang="fr-FR" i="1" dirty="0">
                    <a:effectLst/>
                    <a:latin typeface="Calibri" panose="020F0502020204030204" pitchFamily="34" charset="0"/>
                    <a:ea typeface="Calibri" charset="0"/>
                    <a:cs typeface="Times New Roman" charset="0"/>
                  </a:rPr>
                  <a:t> en 6 parts égales.</a:t>
                </a:r>
                <a:r>
                  <a:rPr lang="fr-FR" i="1" baseline="0" dirty="0">
                    <a:effectLst/>
                    <a:latin typeface="Calibri" panose="020F0502020204030204" pitchFamily="34" charset="0"/>
                    <a:ea typeface="Calibri" charset="0"/>
                    <a:cs typeface="Times New Roman" charset="0"/>
                  </a:rPr>
                  <a:t> Donc dans 1/6</a:t>
                </a:r>
                <a:r>
                  <a:rPr lang="fr-FR" i="1" dirty="0">
                    <a:effectLst/>
                    <a:latin typeface="Calibri" panose="020F0502020204030204" pitchFamily="34" charset="0"/>
                    <a:ea typeface="Calibri" charset="0"/>
                    <a:cs typeface="Times New Roman" charset="0"/>
                  </a:rPr>
                  <a:t>, 1 part est plus petite que dans 1/2.</a:t>
                </a:r>
                <a:r>
                  <a:rPr lang="fr-FR" i="1" baseline="0" dirty="0">
                    <a:effectLst/>
                    <a:latin typeface="Calibri" panose="020F0502020204030204" pitchFamily="34" charset="0"/>
                    <a:ea typeface="Calibri" charset="0"/>
                    <a:cs typeface="Times New Roman" charset="0"/>
                  </a:rPr>
                  <a:t>1/2</a:t>
                </a:r>
                <a:r>
                  <a:rPr lang="fr-FR" i="1" dirty="0">
                    <a:effectLst/>
                    <a:latin typeface="Calibri" panose="020F0502020204030204" pitchFamily="34" charset="0"/>
                    <a:ea typeface="Calibri" charset="0"/>
                    <a:cs typeface="Times New Roman" charset="0"/>
                  </a:rPr>
                  <a:t> est plus grand que 1/6.</a:t>
                </a:r>
                <a:endParaRPr lang="fr-FR" b="0" dirty="0">
                  <a:effectLst/>
                  <a:latin typeface="Calibri" panose="020F0502020204030204" pitchFamily="34" charset="0"/>
                  <a:ea typeface="Calibri" charset="0"/>
                  <a:cs typeface="Times New Roman" charset="0"/>
                </a:endParaRPr>
              </a:p>
            </p:txBody>
          </p:sp>
        </mc:Choice>
        <mc:Fallback xmlns="">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a:latin typeface="Calibri" charset="0"/>
                    <a:ea typeface="Calibri" charset="0"/>
                    <a:cs typeface="Calibri" charset="0"/>
                  </a:rPr>
                  <a:t>Réponse attendue </a:t>
                </a:r>
                <a:r>
                  <a:rPr lang="fr-FR" i="0" baseline="0">
                    <a:latin typeface="Calibri" charset="0"/>
                    <a:ea typeface="Calibri" charset="0"/>
                    <a:cs typeface="Calibri"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2&gt;</a:t>
                </a:r>
                <a:r>
                  <a:rPr lang="fr-FR" sz="900">
                    <a:effectLst/>
                    <a:ea typeface="Calibri" charset="0"/>
                    <a:cs typeface="Times New Roman"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6.</a:t>
                </a:r>
                <a:endParaRPr lang="fr-FR" sz="1200" b="0">
                  <a:effectLst/>
                  <a:ea typeface="Calibri" charset="0"/>
                  <a:cs typeface="Times New Roman"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a:effectLst/>
                    <a:ea typeface="Calibri" charset="0"/>
                    <a:cs typeface="Times New Roman" charset="0"/>
                  </a:rPr>
                  <a:t>Distribuer la fiche photocopiable n° 7.</a:t>
                </a:r>
                <a:r>
                  <a:rPr lang="fr-FR" sz="1200" b="0" baseline="0">
                    <a:effectLst/>
                    <a:ea typeface="Calibri" charset="0"/>
                    <a:cs typeface="Times New Roman" charset="0"/>
                  </a:rPr>
                  <a:t> </a:t>
                </a:r>
                <a:r>
                  <a:rPr lang="fr-FR" i="0" baseline="0"/>
                  <a:t>Traiter chaque item l’un après l’autre. Laisser un temps de recherche individuelle. Circuler pour aider les élèves. Puis, interroger un élève et suivre ses instructions pour colorier les deux rectangles et conclure en argumentant. Compléter les pointillés.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a:t>Dans les deux fractions, on prend 1 part mais on ne partage pas les deux rectangles unités de la même façon. Dans </a:t>
                </a:r>
                <a:r>
                  <a:rPr lang="fr-FR" sz="2000" b="0" i="0">
                    <a:effectLst/>
                    <a:latin typeface="Cambria Math" charset="0"/>
                    <a:ea typeface="Calibri" charset="0"/>
                    <a:cs typeface="Times New Roman" charset="0"/>
                  </a:rPr>
                  <a:t>1</a:t>
                </a:r>
                <a:r>
                  <a:rPr lang="fr-FR" sz="2000" b="0" i="0">
                    <a:effectLst/>
                    <a:latin typeface="Cambria Math" panose="02040503050406030204" pitchFamily="18" charset="0"/>
                    <a:ea typeface="Calibri" charset="0"/>
                    <a:cs typeface="Times New Roman" charset="0"/>
                  </a:rPr>
                  <a:t>/</a:t>
                </a:r>
                <a:r>
                  <a:rPr lang="fr-FR" sz="2000" b="0" i="0">
                    <a:effectLst/>
                    <a:latin typeface="Cambria Math" charset="0"/>
                    <a:ea typeface="Calibri" charset="0"/>
                    <a:cs typeface="Times New Roman" charset="0"/>
                  </a:rPr>
                  <a:t>2, </a:t>
                </a:r>
                <a:r>
                  <a:rPr lang="fr-FR" sz="1200" i="1">
                    <a:effectLst/>
                    <a:ea typeface="Calibri" charset="0"/>
                    <a:cs typeface="Times New Roman" charset="0"/>
                  </a:rPr>
                  <a:t>on partage</a:t>
                </a:r>
                <a:r>
                  <a:rPr lang="fr-FR" sz="1200" i="1" baseline="0">
                    <a:effectLst/>
                    <a:ea typeface="Calibri" charset="0"/>
                    <a:cs typeface="Times New Roman" charset="0"/>
                  </a:rPr>
                  <a:t> le rectangle unité en 2 parts égales alors que dans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6, </a:t>
                </a:r>
                <a:r>
                  <a:rPr lang="fr-FR" sz="1200" i="1">
                    <a:effectLst/>
                    <a:ea typeface="Calibri" charset="0"/>
                    <a:cs typeface="Times New Roman" charset="0"/>
                  </a:rPr>
                  <a:t>on partage</a:t>
                </a:r>
                <a:r>
                  <a:rPr lang="fr-FR" sz="1200" i="1" baseline="0">
                    <a:effectLst/>
                    <a:ea typeface="Calibri" charset="0"/>
                    <a:cs typeface="Times New Roman" charset="0"/>
                  </a:rPr>
                  <a:t> le même rectangle unité</a:t>
                </a:r>
                <a:r>
                  <a:rPr lang="fr-FR" sz="1200" i="1">
                    <a:effectLst/>
                    <a:ea typeface="Calibri" charset="0"/>
                    <a:cs typeface="Times New Roman" charset="0"/>
                  </a:rPr>
                  <a:t> en 6 parts égales.</a:t>
                </a:r>
                <a:r>
                  <a:rPr lang="fr-FR" sz="1200" i="1" baseline="0">
                    <a:effectLst/>
                    <a:ea typeface="Calibri" charset="0"/>
                    <a:cs typeface="Times New Roman" charset="0"/>
                  </a:rPr>
                  <a:t> Donc dans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6</a:t>
                </a:r>
                <a:r>
                  <a:rPr lang="fr-FR" sz="1200" i="1">
                    <a:effectLst/>
                    <a:ea typeface="Calibri" charset="0"/>
                    <a:cs typeface="Times New Roman" charset="0"/>
                  </a:rPr>
                  <a:t>, 1 part est plus petite que dans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2</a:t>
                </a:r>
                <a:r>
                  <a:rPr lang="fr-FR" sz="1200" i="1">
                    <a:effectLst/>
                    <a:ea typeface="Calibri" charset="0"/>
                    <a:cs typeface="Times New Roman"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2</a:t>
                </a:r>
                <a:r>
                  <a:rPr lang="fr-FR" sz="1200" i="1">
                    <a:effectLst/>
                    <a:ea typeface="Calibri" charset="0"/>
                    <a:cs typeface="Times New Roman" charset="0"/>
                  </a:rPr>
                  <a:t> est plus grand que</a:t>
                </a:r>
                <a:r>
                  <a:rPr lang="fr-FR" sz="1200" i="1" baseline="0">
                    <a:effectLst/>
                    <a:ea typeface="Calibri" charset="0"/>
                    <a:cs typeface="Times New Roman"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6</a:t>
                </a:r>
                <a:r>
                  <a:rPr lang="fr-FR" sz="2000">
                    <a:effectLst/>
                    <a:ea typeface="Calibri" charset="0"/>
                    <a:cs typeface="Times New Roman" charset="0"/>
                  </a:rPr>
                  <a:t>.</a:t>
                </a:r>
                <a:r>
                  <a:rPr lang="fr-FR" sz="1200" baseline="0">
                    <a:effectLst/>
                    <a:ea typeface="Calibri" charset="0"/>
                    <a:cs typeface="Times New Roman" charset="0"/>
                  </a:rPr>
                  <a:t> </a:t>
                </a:r>
                <a:endParaRPr lang="fr-F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0">
                  <a:effectLst/>
                  <a:ea typeface="Calibri" charset="0"/>
                  <a:cs typeface="Times New Roman" charset="0"/>
                </a:endParaRPr>
              </a:p>
            </p:txBody>
          </p:sp>
        </mc:Fallback>
      </mc:AlternateContent>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138720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dirty="0">
                    <a:latin typeface="Calibri" panose="020F0502020204030204" pitchFamily="34" charset="0"/>
                    <a:ea typeface="Calibri" charset="0"/>
                    <a:cs typeface="Calibri" charset="0"/>
                  </a:rPr>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ea typeface="Calibri" charset="0"/>
                    <a:cs typeface="Calibri" charset="0"/>
                  </a:rPr>
                  <a:t>Réponse attendue </a:t>
                </a:r>
                <a:r>
                  <a:rPr lang="fr-FR" i="0" baseline="0" dirty="0">
                    <a:latin typeface="Calibri" panose="020F0502020204030204" pitchFamily="34" charset="0"/>
                    <a:ea typeface="Calibri" charset="0"/>
                    <a:cs typeface="Calibri" charset="0"/>
                  </a:rPr>
                  <a:t>: 1/8 &gt; 1/4.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dirty="0">
                    <a:latin typeface="Calibri" panose="020F0502020204030204" pitchFamily="34" charset="0"/>
                  </a:rPr>
                  <a:t>Dans les deux fractions, on prend 1 part mais on ne partage pas les deux rectangles unités de la même façon. D</a:t>
                </a:r>
                <a:r>
                  <a:rPr lang="fr-FR" i="1" baseline="0" dirty="0">
                    <a:effectLst/>
                    <a:latin typeface="Calibri" panose="020F0502020204030204" pitchFamily="34" charset="0"/>
                    <a:ea typeface="Calibri" charset="0"/>
                    <a:cs typeface="Times New Roman" charset="0"/>
                  </a:rPr>
                  <a:t>ans </a:t>
                </a:r>
                <a:r>
                  <a:rPr lang="fr-FR" i="0" baseline="0" dirty="0">
                    <a:latin typeface="Calibri" panose="020F0502020204030204" pitchFamily="34" charset="0"/>
                    <a:ea typeface="Calibri" charset="0"/>
                    <a:cs typeface="Calibri" charset="0"/>
                  </a:rPr>
                  <a:t>1/8, </a:t>
                </a:r>
                <a:r>
                  <a:rPr lang="fr-FR" i="1" dirty="0">
                    <a:effectLst/>
                    <a:latin typeface="Calibri" panose="020F0502020204030204" pitchFamily="34" charset="0"/>
                    <a:ea typeface="Calibri" charset="0"/>
                    <a:cs typeface="Times New Roman" charset="0"/>
                  </a:rPr>
                  <a:t>on partage</a:t>
                </a:r>
                <a:r>
                  <a:rPr lang="fr-FR" i="1" baseline="0" dirty="0">
                    <a:effectLst/>
                    <a:latin typeface="Calibri" panose="020F0502020204030204" pitchFamily="34" charset="0"/>
                    <a:ea typeface="Calibri" charset="0"/>
                    <a:cs typeface="Times New Roman" charset="0"/>
                  </a:rPr>
                  <a:t> le même rectangle unité</a:t>
                </a:r>
                <a:r>
                  <a:rPr lang="fr-FR" i="1" dirty="0">
                    <a:effectLst/>
                    <a:latin typeface="Calibri" panose="020F0502020204030204" pitchFamily="34" charset="0"/>
                    <a:ea typeface="Calibri" charset="0"/>
                    <a:cs typeface="Times New Roman" charset="0"/>
                  </a:rPr>
                  <a:t> en 8 parts égales, alors que d</a:t>
                </a:r>
                <a:r>
                  <a:rPr lang="fr-FR" i="1" baseline="0" dirty="0">
                    <a:latin typeface="Calibri" panose="020F0502020204030204" pitchFamily="34" charset="0"/>
                  </a:rPr>
                  <a:t>ans </a:t>
                </a:r>
                <a:r>
                  <a:rPr lang="fr-FR" i="0" baseline="0" dirty="0">
                    <a:latin typeface="Calibri" panose="020F0502020204030204" pitchFamily="34" charset="0"/>
                    <a:ea typeface="Calibri" charset="0"/>
                    <a:cs typeface="Calibri" charset="0"/>
                  </a:rPr>
                  <a:t>1/4, </a:t>
                </a:r>
                <a:r>
                  <a:rPr lang="fr-FR" i="1" dirty="0">
                    <a:effectLst/>
                    <a:latin typeface="Calibri" panose="020F0502020204030204" pitchFamily="34" charset="0"/>
                    <a:ea typeface="Calibri" charset="0"/>
                    <a:cs typeface="Times New Roman" charset="0"/>
                  </a:rPr>
                  <a:t>on partage</a:t>
                </a:r>
                <a:r>
                  <a:rPr lang="fr-FR" i="1" baseline="0" dirty="0">
                    <a:effectLst/>
                    <a:latin typeface="Calibri" panose="020F0502020204030204" pitchFamily="34" charset="0"/>
                    <a:ea typeface="Calibri" charset="0"/>
                    <a:cs typeface="Times New Roman" charset="0"/>
                  </a:rPr>
                  <a:t> le rectangle unité en 4 parts égales</a:t>
                </a:r>
                <a:r>
                  <a:rPr lang="fr-FR" i="1" dirty="0">
                    <a:effectLst/>
                    <a:latin typeface="Calibri" panose="020F0502020204030204" pitchFamily="34" charset="0"/>
                    <a:ea typeface="Calibri" charset="0"/>
                    <a:cs typeface="Times New Roman" charset="0"/>
                  </a:rPr>
                  <a:t>.</a:t>
                </a:r>
                <a:r>
                  <a:rPr lang="fr-FR" i="1" baseline="0" dirty="0">
                    <a:effectLst/>
                    <a:latin typeface="Calibri" panose="020F0502020204030204" pitchFamily="34" charset="0"/>
                    <a:ea typeface="Calibri" charset="0"/>
                    <a:cs typeface="Times New Roman" charset="0"/>
                  </a:rPr>
                  <a:t> Donc dans </a:t>
                </a:r>
                <a:r>
                  <a:rPr lang="fr-FR" i="0" baseline="0" dirty="0">
                    <a:latin typeface="Calibri" panose="020F0502020204030204" pitchFamily="34" charset="0"/>
                    <a:ea typeface="Calibri" charset="0"/>
                    <a:cs typeface="Calibri" charset="0"/>
                  </a:rPr>
                  <a:t>1/8</a:t>
                </a:r>
                <a:r>
                  <a:rPr lang="fr-FR" i="1" dirty="0">
                    <a:effectLst/>
                    <a:latin typeface="Calibri" panose="020F0502020204030204" pitchFamily="34" charset="0"/>
                    <a:ea typeface="Calibri" charset="0"/>
                    <a:cs typeface="Times New Roman" charset="0"/>
                  </a:rPr>
                  <a:t>, 1 part est plus petite que dans </a:t>
                </a:r>
                <a:r>
                  <a:rPr lang="fr-FR" i="0" baseline="0" dirty="0">
                    <a:latin typeface="Calibri" panose="020F0502020204030204" pitchFamily="34" charset="0"/>
                    <a:ea typeface="Calibri" charset="0"/>
                    <a:cs typeface="Calibri" charset="0"/>
                  </a:rPr>
                  <a:t>1/4</a:t>
                </a:r>
                <a:r>
                  <a:rPr lang="fr-FR" i="1" dirty="0">
                    <a:effectLst/>
                    <a:latin typeface="Calibri" panose="020F0502020204030204" pitchFamily="34" charset="0"/>
                    <a:ea typeface="Calibri" charset="0"/>
                    <a:cs typeface="Times New Roman" charset="0"/>
                  </a:rPr>
                  <a:t>. </a:t>
                </a:r>
                <a:r>
                  <a:rPr lang="fr-FR" i="0" baseline="0" dirty="0">
                    <a:latin typeface="Calibri" panose="020F0502020204030204" pitchFamily="34" charset="0"/>
                    <a:ea typeface="Calibri" charset="0"/>
                    <a:cs typeface="Calibri" charset="0"/>
                  </a:rPr>
                  <a:t>1/8 </a:t>
                </a:r>
                <a:r>
                  <a:rPr lang="fr-FR" i="1" dirty="0">
                    <a:effectLst/>
                    <a:latin typeface="Calibri" panose="020F0502020204030204" pitchFamily="34" charset="0"/>
                    <a:ea typeface="Calibri" charset="0"/>
                    <a:cs typeface="Times New Roman" charset="0"/>
                  </a:rPr>
                  <a:t>est</a:t>
                </a:r>
                <a:r>
                  <a:rPr lang="fr-FR" i="1" baseline="0" dirty="0">
                    <a:effectLst/>
                    <a:latin typeface="Calibri" panose="020F0502020204030204" pitchFamily="34" charset="0"/>
                    <a:ea typeface="Calibri" charset="0"/>
                    <a:cs typeface="Times New Roman" charset="0"/>
                  </a:rPr>
                  <a:t> plus petit que </a:t>
                </a:r>
                <a:r>
                  <a:rPr lang="fr-FR" i="0" baseline="0" dirty="0">
                    <a:latin typeface="Calibri" panose="020F0502020204030204" pitchFamily="34" charset="0"/>
                    <a:ea typeface="Calibri" charset="0"/>
                    <a:cs typeface="Calibri" charset="0"/>
                  </a:rPr>
                  <a:t>1/4</a:t>
                </a:r>
                <a:r>
                  <a:rPr lang="fr-FR" i="1" dirty="0">
                    <a:effectLst/>
                    <a:latin typeface="Calibri" panose="020F0502020204030204" pitchFamily="34" charset="0"/>
                    <a:ea typeface="Calibri" charset="0"/>
                    <a:cs typeface="Times New Roman" charset="0"/>
                  </a:rPr>
                  <a:t>, ou</a:t>
                </a:r>
                <a:r>
                  <a:rPr lang="fr-FR" i="1" baseline="0" dirty="0">
                    <a:effectLst/>
                    <a:latin typeface="Calibri" panose="020F0502020204030204" pitchFamily="34" charset="0"/>
                    <a:ea typeface="Calibri" charset="0"/>
                    <a:cs typeface="Times New Roman" charset="0"/>
                  </a:rPr>
                  <a:t> encore on peut dire que </a:t>
                </a:r>
                <a:r>
                  <a:rPr lang="fr-FR" i="0" baseline="0" dirty="0">
                    <a:latin typeface="Calibri" panose="020F0502020204030204" pitchFamily="34" charset="0"/>
                    <a:ea typeface="Calibri" charset="0"/>
                    <a:cs typeface="Calibri" charset="0"/>
                  </a:rPr>
                  <a:t>1/4 </a:t>
                </a:r>
                <a:r>
                  <a:rPr lang="fr-FR" i="1" dirty="0">
                    <a:effectLst/>
                    <a:latin typeface="Calibri" panose="020F0502020204030204" pitchFamily="34" charset="0"/>
                    <a:ea typeface="Calibri" charset="0"/>
                    <a:cs typeface="Times New Roman" charset="0"/>
                  </a:rPr>
                  <a:t>plus grand que </a:t>
                </a:r>
                <a:r>
                  <a:rPr lang="fr-FR" i="0" baseline="0" dirty="0">
                    <a:latin typeface="Calibri" panose="020F0502020204030204" pitchFamily="34" charset="0"/>
                    <a:ea typeface="Calibri" charset="0"/>
                    <a:cs typeface="Calibri" charset="0"/>
                  </a:rPr>
                  <a:t>1/8.</a:t>
                </a:r>
                <a:endParaRPr lang="fr-FR" b="0" dirty="0">
                  <a:effectLst/>
                  <a:latin typeface="Calibri" panose="020F0502020204030204" pitchFamily="34" charset="0"/>
                  <a:ea typeface="Calibri" charset="0"/>
                  <a:cs typeface="Times New Roman" charset="0"/>
                </a:endParaRPr>
              </a:p>
            </p:txBody>
          </p:sp>
        </mc:Choice>
        <mc:Fallback xmlns="">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a:latin typeface="Calibri" charset="0"/>
                    <a:ea typeface="Calibri" charset="0"/>
                    <a:cs typeface="Calibri" charset="0"/>
                  </a:rPr>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a:latin typeface="Calibri" charset="0"/>
                    <a:ea typeface="Calibri" charset="0"/>
                    <a:cs typeface="Calibri" charset="0"/>
                  </a:rPr>
                  <a:t>Réponse attendue </a:t>
                </a:r>
                <a:r>
                  <a:rPr lang="fr-FR" i="0" baseline="0">
                    <a:latin typeface="Calibri" charset="0"/>
                    <a:ea typeface="Calibri" charset="0"/>
                    <a:cs typeface="Calibri"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8&lt;</a:t>
                </a:r>
                <a:r>
                  <a:rPr lang="fr-FR" sz="900">
                    <a:effectLst/>
                    <a:ea typeface="Calibri" charset="0"/>
                    <a:cs typeface="Times New Roman"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4.</a:t>
                </a:r>
                <a:endParaRPr lang="fr-FR" sz="1200" b="0">
                  <a:effectLst/>
                  <a:ea typeface="Calibri" charset="0"/>
                  <a:cs typeface="Times New Roman"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a:t>Dans les deux fractions, on prend 1 part mais on ne partage pas les deux rectangles unités de la même façon. D</a:t>
                </a:r>
                <a:r>
                  <a:rPr lang="fr-FR" sz="1200" i="1" baseline="0">
                    <a:effectLst/>
                    <a:ea typeface="Calibri" charset="0"/>
                    <a:cs typeface="Times New Roman" charset="0"/>
                  </a:rPr>
                  <a:t>ans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8, </a:t>
                </a:r>
                <a:r>
                  <a:rPr lang="fr-FR" sz="1200" i="1">
                    <a:effectLst/>
                    <a:ea typeface="Calibri" charset="0"/>
                    <a:cs typeface="Times New Roman" charset="0"/>
                  </a:rPr>
                  <a:t>on partage</a:t>
                </a:r>
                <a:r>
                  <a:rPr lang="fr-FR" sz="1200" i="1" baseline="0">
                    <a:effectLst/>
                    <a:ea typeface="Calibri" charset="0"/>
                    <a:cs typeface="Times New Roman" charset="0"/>
                  </a:rPr>
                  <a:t> le même rectangle unité</a:t>
                </a:r>
                <a:r>
                  <a:rPr lang="fr-FR" sz="1200" i="1">
                    <a:effectLst/>
                    <a:ea typeface="Calibri" charset="0"/>
                    <a:cs typeface="Times New Roman" charset="0"/>
                  </a:rPr>
                  <a:t> en 8 parts égales, alors que d</a:t>
                </a:r>
                <a:r>
                  <a:rPr lang="fr-FR" i="1" baseline="0"/>
                  <a:t>ans </a:t>
                </a:r>
                <a:r>
                  <a:rPr lang="fr-FR" sz="2000" b="0" i="0">
                    <a:effectLst/>
                    <a:latin typeface="Cambria Math" charset="0"/>
                    <a:ea typeface="Calibri" charset="0"/>
                    <a:cs typeface="Times New Roman" charset="0"/>
                  </a:rPr>
                  <a:t>1</a:t>
                </a:r>
                <a:r>
                  <a:rPr lang="fr-FR" sz="2000" b="0" i="0">
                    <a:effectLst/>
                    <a:latin typeface="Cambria Math" panose="02040503050406030204" pitchFamily="18" charset="0"/>
                    <a:ea typeface="Calibri" charset="0"/>
                    <a:cs typeface="Times New Roman" charset="0"/>
                  </a:rPr>
                  <a:t>/</a:t>
                </a:r>
                <a:r>
                  <a:rPr lang="fr-FR" sz="2000" b="0" i="0">
                    <a:effectLst/>
                    <a:latin typeface="Cambria Math" charset="0"/>
                    <a:ea typeface="Calibri" charset="0"/>
                    <a:cs typeface="Times New Roman" charset="0"/>
                  </a:rPr>
                  <a:t>4, </a:t>
                </a:r>
                <a:r>
                  <a:rPr lang="fr-FR" sz="1200" i="1">
                    <a:effectLst/>
                    <a:ea typeface="Calibri" charset="0"/>
                    <a:cs typeface="Times New Roman" charset="0"/>
                  </a:rPr>
                  <a:t>on partage</a:t>
                </a:r>
                <a:r>
                  <a:rPr lang="fr-FR" sz="1200" i="1" baseline="0">
                    <a:effectLst/>
                    <a:ea typeface="Calibri" charset="0"/>
                    <a:cs typeface="Times New Roman" charset="0"/>
                  </a:rPr>
                  <a:t> le rectangle unité en 4 parts égales</a:t>
                </a:r>
                <a:r>
                  <a:rPr lang="fr-FR" sz="1200" i="1">
                    <a:effectLst/>
                    <a:ea typeface="Calibri" charset="0"/>
                    <a:cs typeface="Times New Roman" charset="0"/>
                  </a:rPr>
                  <a:t>.</a:t>
                </a:r>
                <a:r>
                  <a:rPr lang="fr-FR" sz="1200" i="1" baseline="0">
                    <a:effectLst/>
                    <a:ea typeface="Calibri" charset="0"/>
                    <a:cs typeface="Times New Roman" charset="0"/>
                  </a:rPr>
                  <a:t> Donc dans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8</a:t>
                </a:r>
                <a:r>
                  <a:rPr lang="fr-FR" sz="1200" i="1">
                    <a:effectLst/>
                    <a:ea typeface="Calibri" charset="0"/>
                    <a:cs typeface="Times New Roman" charset="0"/>
                  </a:rPr>
                  <a:t>, 1 part est plus petite que dans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4</a:t>
                </a:r>
                <a:r>
                  <a:rPr lang="fr-FR" sz="1200" i="1">
                    <a:effectLst/>
                    <a:ea typeface="Calibri" charset="0"/>
                    <a:cs typeface="Times New Roman"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8</a:t>
                </a:r>
                <a:r>
                  <a:rPr lang="fr-FR" sz="1200" i="1">
                    <a:effectLst/>
                    <a:ea typeface="Calibri" charset="0"/>
                    <a:cs typeface="Times New Roman" charset="0"/>
                  </a:rPr>
                  <a:t> est</a:t>
                </a:r>
                <a:r>
                  <a:rPr lang="fr-FR" sz="1200" i="1" baseline="0">
                    <a:effectLst/>
                    <a:ea typeface="Calibri" charset="0"/>
                    <a:cs typeface="Times New Roman" charset="0"/>
                  </a:rPr>
                  <a:t> plus petit que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4</a:t>
                </a:r>
                <a:r>
                  <a:rPr lang="fr-FR" sz="1200" i="1">
                    <a:effectLst/>
                    <a:ea typeface="Calibri" charset="0"/>
                    <a:cs typeface="Times New Roman" charset="0"/>
                  </a:rPr>
                  <a:t>, ou</a:t>
                </a:r>
                <a:r>
                  <a:rPr lang="fr-FR" sz="1200" i="1" baseline="0">
                    <a:effectLst/>
                    <a:ea typeface="Calibri" charset="0"/>
                    <a:cs typeface="Times New Roman" charset="0"/>
                  </a:rPr>
                  <a:t> encore on peut dire que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4</a:t>
                </a:r>
                <a:r>
                  <a:rPr lang="fr-FR" sz="1200" i="1">
                    <a:effectLst/>
                    <a:ea typeface="Calibri" charset="0"/>
                    <a:cs typeface="Times New Roman" charset="0"/>
                  </a:rPr>
                  <a:t> plus grand que</a:t>
                </a:r>
                <a:r>
                  <a:rPr lang="fr-FR" sz="1200" i="1" baseline="0">
                    <a:effectLst/>
                    <a:ea typeface="Calibri" charset="0"/>
                    <a:cs typeface="Times New Roman"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8</a:t>
                </a:r>
                <a:r>
                  <a:rPr lang="fr-FR" sz="2000">
                    <a:effectLst/>
                    <a:ea typeface="Calibri" charset="0"/>
                    <a:cs typeface="Times New Roman" charset="0"/>
                  </a:rPr>
                  <a:t>.</a:t>
                </a:r>
                <a:r>
                  <a:rPr lang="fr-FR" sz="1200" baseline="0">
                    <a:effectLst/>
                    <a:ea typeface="Calibri" charset="0"/>
                    <a:cs typeface="Times New Roman" charset="0"/>
                  </a:rPr>
                  <a:t> </a:t>
                </a:r>
                <a:endParaRPr lang="fr-FR" sz="1200" b="0">
                  <a:effectLst/>
                  <a:ea typeface="Calibri" charset="0"/>
                  <a:cs typeface="Times New Roman" charset="0"/>
                </a:endParaRPr>
              </a:p>
            </p:txBody>
          </p:sp>
        </mc:Fallback>
      </mc:AlternateContent>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523568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ea typeface="Calibri" charset="0"/>
                    <a:cs typeface="Calibri" charset="0"/>
                  </a:rPr>
                  <a:t>Réponse attendue </a:t>
                </a:r>
                <a:r>
                  <a:rPr lang="fr-FR" i="0" baseline="0" dirty="0">
                    <a:latin typeface="Calibri" panose="020F0502020204030204" pitchFamily="34" charset="0"/>
                    <a:ea typeface="Calibri" charset="0"/>
                    <a:cs typeface="Calibri" charset="0"/>
                  </a:rPr>
                  <a:t>: 1/6 &lt; 1/3.</a:t>
                </a:r>
                <a:endParaRPr lang="fr-FR" b="0" dirty="0">
                  <a:effectLst/>
                  <a:latin typeface="Calibri" panose="020F0502020204030204" pitchFamily="34" charset="0"/>
                  <a:ea typeface="Calibri" charset="0"/>
                  <a:cs typeface="Times New Roman" charset="0"/>
                </a:endParaRPr>
              </a:p>
            </p:txBody>
          </p:sp>
        </mc:Choice>
        <mc:Fallback xmlns="">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a:latin typeface="Calibri" charset="0"/>
                    <a:ea typeface="Calibri" charset="0"/>
                    <a:cs typeface="Calibri" charset="0"/>
                  </a:rPr>
                  <a:t>Réponse attendue </a:t>
                </a:r>
                <a:r>
                  <a:rPr lang="fr-FR" i="0" baseline="0">
                    <a:latin typeface="Calibri" charset="0"/>
                    <a:ea typeface="Calibri" charset="0"/>
                    <a:cs typeface="Calibri"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6&lt;</a:t>
                </a:r>
                <a:r>
                  <a:rPr lang="fr-FR" sz="900">
                    <a:effectLst/>
                    <a:ea typeface="Calibri" charset="0"/>
                    <a:cs typeface="Times New Roman"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3.</a:t>
                </a:r>
                <a:endParaRPr lang="fr-FR" sz="1200" b="0">
                  <a:effectLst/>
                  <a:ea typeface="Calibri" charset="0"/>
                  <a:cs typeface="Times New Roman"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0">
                  <a:effectLst/>
                  <a:ea typeface="Calibri" charset="0"/>
                  <a:cs typeface="Times New Roman" charset="0"/>
                </a:endParaRPr>
              </a:p>
            </p:txBody>
          </p:sp>
        </mc:Fallback>
      </mc:AlternateContent>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39483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ea typeface="Calibri" charset="0"/>
                    <a:cs typeface="Calibri" charset="0"/>
                  </a:rPr>
                  <a:t>Réponse attendue </a:t>
                </a:r>
                <a:r>
                  <a:rPr lang="fr-FR" b="0" i="0" baseline="0" dirty="0">
                    <a:latin typeface="Calibri" panose="020F0502020204030204" pitchFamily="34" charset="0"/>
                    <a:ea typeface="Calibri" charset="0"/>
                    <a:cs typeface="Calibri" charset="0"/>
                  </a:rPr>
                  <a:t>: </a:t>
                </a:r>
                <a:r>
                  <a:rPr lang="fr-FR" i="0" baseline="0" dirty="0">
                    <a:latin typeface="Calibri" panose="020F0502020204030204" pitchFamily="34" charset="0"/>
                    <a:ea typeface="Calibri" charset="0"/>
                    <a:cs typeface="Calibri" charset="0"/>
                  </a:rPr>
                  <a:t>1/5 &gt; 1/10.</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1" u="none" strike="noStrike" cap="none" dirty="0">
                    <a:solidFill>
                      <a:schemeClr val="dk1"/>
                    </a:solidFill>
                    <a:effectLst/>
                    <a:latin typeface="Calibri" panose="020F0502020204030204" pitchFamily="34" charset="0"/>
                    <a:ea typeface="Calibri"/>
                    <a:cs typeface="Calibri"/>
                    <a:sym typeface="Calibri"/>
                  </a:rPr>
                  <a:t>Faire remarquer que lorsque le numérateur est 1, il faut regarder comment est partagée l'unité. Plus le dénominateur est grand, plus les parts sont petites. Faire le lien avec l'item affiché.</a:t>
                </a:r>
                <a:endParaRPr lang="fr-FR" b="0" i="1" dirty="0">
                  <a:effectLst/>
                  <a:latin typeface="Calibri" panose="020F0502020204030204" pitchFamily="34" charset="0"/>
                  <a:ea typeface="Calibri" charset="0"/>
                  <a:cs typeface="Times New Roman" charset="0"/>
                </a:endParaRPr>
              </a:p>
            </p:txBody>
          </p:sp>
        </mc:Choice>
        <mc:Fallback xmlns="">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a:latin typeface="Calibri" charset="0"/>
                    <a:ea typeface="Calibri" charset="0"/>
                    <a:cs typeface="Calibri" charset="0"/>
                  </a:rPr>
                  <a:t>Réponse attendue </a:t>
                </a:r>
                <a:r>
                  <a:rPr lang="fr-FR" i="0" baseline="0">
                    <a:latin typeface="Calibri" charset="0"/>
                    <a:ea typeface="Calibri" charset="0"/>
                    <a:cs typeface="Calibri"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5&gt;</a:t>
                </a:r>
                <a:r>
                  <a:rPr lang="fr-FR" sz="900">
                    <a:effectLst/>
                    <a:ea typeface="Calibri" charset="0"/>
                    <a:cs typeface="Times New Roman"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10.</a:t>
                </a:r>
                <a:endParaRPr lang="fr-FR" sz="1200" b="0">
                  <a:effectLst/>
                  <a:ea typeface="Calibri" charset="0"/>
                  <a:cs typeface="Times New Roman"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0">
                  <a:effectLst/>
                  <a:ea typeface="Calibri" charset="0"/>
                  <a:cs typeface="Times New Roman" charset="0"/>
                </a:endParaRPr>
              </a:p>
            </p:txBody>
          </p:sp>
        </mc:Fallback>
      </mc:AlternateContent>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327705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rPr>
              <a:t>Maintenant, on va faire la même chose, mais au lieu d’utiliser directement les rectangles unités, vous allez essayer de les utiliser seulement pour vérifier votre réponse.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strike="noStrike" dirty="0">
                <a:latin typeface="Calibri" panose="020F0502020204030204" pitchFamily="34" charset="0"/>
              </a:rPr>
              <a:t>Indiquer</a:t>
            </a:r>
            <a:r>
              <a:rPr lang="fr-FR" i="0" strike="noStrike" baseline="0" dirty="0">
                <a:latin typeface="Calibri" panose="020F0502020204030204" pitchFamily="34" charset="0"/>
              </a:rPr>
              <a:t> aux élèves que pour les exemples suivants, ils recopient d’abord les fractions sur leur ardoise et complètent avec le signe inférieur ou supérieur pour indiquer celle qui leur parait être la plus grande. Puis, dans un deuxième temps, ils utilisent leurs rectangles pour vérifier leur proposition.</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strike="noStrike" baseline="0" dirty="0">
                <a:latin typeface="Calibri" panose="020F0502020204030204" pitchFamily="34" charset="0"/>
              </a:rPr>
              <a:t>Faire référence au symbole en haut à droite qui rappelle que l’unité est un rectangle dont le contour est rose et qui vaut 1. </a:t>
            </a:r>
            <a:endParaRPr lang="fr-FR" b="0" strike="noStrike" dirty="0">
              <a:effectLst/>
              <a:latin typeface="Calibri" panose="020F0502020204030204" pitchFamily="34" charset="0"/>
              <a:ea typeface="Calibri" charset="0"/>
              <a:cs typeface="Times New Roman"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8</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002600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60C77D-A1FE-52B7-FE9B-4439FB0916F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508E36F-AC6A-7E4F-DEFA-98A1DA110286}"/>
              </a:ext>
            </a:extLst>
          </p:cNvPr>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commentaires 2">
                <a:extLst>
                  <a:ext uri="{FF2B5EF4-FFF2-40B4-BE49-F238E27FC236}">
                    <a16:creationId xmlns:a16="http://schemas.microsoft.com/office/drawing/2014/main" id="{3D441BD6-44EA-0D43-DAC1-C242D18175C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latin typeface="Calibri" panose="020F0502020204030204" pitchFamily="34" charset="0"/>
                  </a:rPr>
                  <a:t>Laisser un temps de recherche individuelle. Circuler pour aider les élèves.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ea typeface="Calibri" charset="0"/>
                    <a:cs typeface="Calibri" charset="0"/>
                  </a:rPr>
                  <a:t>Réponse attendue </a:t>
                </a:r>
                <a:r>
                  <a:rPr lang="fr-FR" i="0" baseline="0" dirty="0">
                    <a:latin typeface="Calibri" panose="020F0502020204030204" pitchFamily="34" charset="0"/>
                    <a:ea typeface="Calibri" charset="0"/>
                    <a:cs typeface="Calibri" charset="0"/>
                  </a:rPr>
                  <a:t>: 1/5 &gt; 1/10.</a:t>
                </a:r>
                <a:endParaRPr lang="fr-FR" b="0" dirty="0">
                  <a:effectLst/>
                  <a:latin typeface="Calibri" panose="020F0502020204030204" pitchFamily="34" charset="0"/>
                  <a:ea typeface="Calibri" charset="0"/>
                  <a:cs typeface="Times New Roman" charset="0"/>
                </a:endParaRPr>
              </a:p>
            </p:txBody>
          </p:sp>
        </mc:Choice>
        <mc:Fallback xmlns="">
          <p:sp>
            <p:nvSpPr>
              <p:cNvPr id="3" name="Espace réservé des commentaires 2">
                <a:extLst>
                  <a:ext uri="{FF2B5EF4-FFF2-40B4-BE49-F238E27FC236}">
                    <a16:creationId xmlns:a16="http://schemas.microsoft.com/office/drawing/2014/main" id="{3D441BD6-44EA-0D43-DAC1-C242D18175C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strike="sngStrike"/>
                  <a:t>Indiquer</a:t>
                </a:r>
                <a:r>
                  <a:rPr lang="fr-FR" i="0" strike="sngStrike" baseline="0"/>
                  <a:t> aux élèves que pour les exemples suivants, ils recopient d’abord les fractions sur leur ardoise et complètent avec le signe inférieur ou supérieur pour indiquer celle qui leur parait être la plus grande. Puis, dans un deuxième temps, ils utilisent leurs rectangles unités pour vérifier leur proposition.</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strike="sngStrike" baseline="0"/>
                  <a:t>Faire référence au symbole en haut à droite qui rappelle que l’unité est un rectangle dont le contour est rose et qui vaut 1.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a:t>Laisser un temps de recherche individuelle. Circuler pour aider les élèves.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a:latin typeface="Calibri" charset="0"/>
                    <a:ea typeface="Calibri" charset="0"/>
                    <a:cs typeface="Calibri" charset="0"/>
                  </a:rPr>
                  <a:t>Réponse attendue </a:t>
                </a:r>
                <a:r>
                  <a:rPr lang="fr-FR" i="0" baseline="0">
                    <a:latin typeface="Calibri" charset="0"/>
                    <a:ea typeface="Calibri" charset="0"/>
                    <a:cs typeface="Calibri"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5&gt;</a:t>
                </a:r>
                <a:r>
                  <a:rPr lang="fr-FR" sz="900">
                    <a:effectLst/>
                    <a:ea typeface="Calibri" charset="0"/>
                    <a:cs typeface="Times New Roman"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10.</a:t>
                </a:r>
                <a:endParaRPr lang="fr-FR" sz="1200" b="0">
                  <a:effectLst/>
                  <a:ea typeface="Calibri" charset="0"/>
                  <a:cs typeface="Times New Roman"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0">
                  <a:effectLst/>
                  <a:ea typeface="Calibri" charset="0"/>
                  <a:cs typeface="Times New Roman" charset="0"/>
                </a:endParaRPr>
              </a:p>
            </p:txBody>
          </p:sp>
        </mc:Fallback>
      </mc:AlternateContent>
      <p:sp>
        <p:nvSpPr>
          <p:cNvPr id="4" name="Espace réservé du numéro de diapositive 3">
            <a:extLst>
              <a:ext uri="{FF2B5EF4-FFF2-40B4-BE49-F238E27FC236}">
                <a16:creationId xmlns:a16="http://schemas.microsoft.com/office/drawing/2014/main" id="{1939B175-4B24-7E12-54A5-93D5D71E1F00}"/>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9</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943456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a:solidFill>
                  <a:schemeClr val="bg1"/>
                </a:solidFill>
                <a:latin typeface="Verdana"/>
                <a:ea typeface="Verdana"/>
                <a:cs typeface="Verdana"/>
                <a:sym typeface="Verdana"/>
              </a:rPr>
              <a:t>Réservé à la </a:t>
            </a:r>
            <a:r>
              <a:rPr lang="fr-FR" sz="2000" b="0" i="0" u="none" strike="noStrike" cap="none" err="1">
                <a:solidFill>
                  <a:schemeClr val="bg1"/>
                </a:solidFill>
                <a:latin typeface="Verdana"/>
                <a:ea typeface="Verdana"/>
                <a:cs typeface="Verdana"/>
                <a:sym typeface="Verdana"/>
              </a:rPr>
              <a:t>vidéoprojection</a:t>
            </a:r>
            <a:endParaRPr sz="2000" b="0" i="0" u="none" strike="noStrike" cap="none">
              <a:solidFill>
                <a:schemeClr val="bg1"/>
              </a:solidFill>
              <a:latin typeface="Verdana"/>
              <a:ea typeface="Verdana"/>
              <a:cs typeface="Verdana"/>
              <a:sym typeface="Verdana"/>
            </a:endParaRPr>
          </a:p>
        </p:txBody>
      </p:sp>
      <p:pic>
        <p:nvPicPr>
          <p:cNvPr id="2" name="Google Shape;16;p46">
            <a:extLst>
              <a:ext uri="{FF2B5EF4-FFF2-40B4-BE49-F238E27FC236}">
                <a16:creationId xmlns:a16="http://schemas.microsoft.com/office/drawing/2014/main" id="{6905CF80-AEF6-B198-113F-7E22BF9F9D8D}"/>
              </a:ext>
            </a:extLst>
          </p:cNvPr>
          <p:cNvPicPr preferRelativeResize="0"/>
          <p:nvPr userDrawn="1"/>
        </p:nvPicPr>
        <p:blipFill rotWithShape="1">
          <a:blip r:embed="rId2">
            <a:alphaModFix/>
          </a:blip>
          <a:srcRect t="1564" b="1564"/>
          <a:stretch/>
        </p:blipFill>
        <p:spPr>
          <a:xfrm>
            <a:off x="1" y="-1"/>
            <a:ext cx="9143999" cy="685800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08685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Entrainement</a:t>
            </a:r>
            <a:endParaRPr/>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53"/>
        <p:cNvGrpSpPr/>
        <p:nvPr/>
      </p:nvGrpSpPr>
      <p:grpSpPr>
        <a:xfrm>
          <a:off x="0" y="0"/>
          <a:ext cx="0" cy="0"/>
          <a:chOff x="0" y="0"/>
          <a:chExt cx="0" cy="0"/>
        </a:xfrm>
      </p:grpSpPr>
      <p:sp>
        <p:nvSpPr>
          <p:cNvPr id="54" name="Google Shape;54;p45"/>
          <p:cNvSpPr/>
          <p:nvPr/>
        </p:nvSpPr>
        <p:spPr>
          <a:xfrm>
            <a:off x="57150" y="0"/>
            <a:ext cx="908685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 name="Google Shape;55;p45"/>
          <p:cNvSpPr txBox="1">
            <a:spLocks noGrp="1"/>
          </p:cNvSpPr>
          <p:nvPr>
            <p:ph type="title" hasCustomPrompt="1"/>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Entrainement</a:t>
            </a:r>
            <a:endParaRPr/>
          </a:p>
        </p:txBody>
      </p:sp>
      <p:sp>
        <p:nvSpPr>
          <p:cNvPr id="56" name="Google Shape;56;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9" name="Google Shape;59;p45"/>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58;p45">
            <a:extLst>
              <a:ext uri="{FF2B5EF4-FFF2-40B4-BE49-F238E27FC236}">
                <a16:creationId xmlns:a16="http://schemas.microsoft.com/office/drawing/2014/main" id="{F21DD13B-A008-F110-CFD7-A7C842BDF3A8}"/>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0"/>
        <p:cNvGrpSpPr/>
        <p:nvPr/>
      </p:nvGrpSpPr>
      <p:grpSpPr>
        <a:xfrm>
          <a:off x="0" y="0"/>
          <a:ext cx="0" cy="0"/>
          <a:chOff x="0" y="0"/>
          <a:chExt cx="0" cy="0"/>
        </a:xfrm>
      </p:grpSpPr>
      <p:sp>
        <p:nvSpPr>
          <p:cNvPr id="61" name="Google Shape;61;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2" name="Google Shape;62;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3" name="Google Shape;63;p46"/>
          <p:cNvSpPr txBox="1">
            <a:spLocks noGrp="1"/>
          </p:cNvSpPr>
          <p:nvPr>
            <p:ph type="title" hasCustomPrompt="1"/>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Entrainement</a:t>
            </a:r>
            <a:endParaRPr/>
          </a:p>
        </p:txBody>
      </p:sp>
      <p:pic>
        <p:nvPicPr>
          <p:cNvPr id="64" name="Google Shape;64;p4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Leçons</a:t>
            </a:r>
            <a:endParaRPr lang="en-US"/>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Exercice des champions</a:t>
            </a:r>
            <a:endParaRPr/>
          </a:p>
        </p:txBody>
      </p:sp>
    </p:spTree>
    <p:extLst>
      <p:ext uri="{BB962C8B-B14F-4D97-AF65-F5344CB8AC3E}">
        <p14:creationId xmlns:p14="http://schemas.microsoft.com/office/powerpoint/2010/main" val="9761941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 id="2147483656" r:id="rId2"/>
    <p:sldLayoutId id="2147483657"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26/07/2025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 id="214748366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7. Comparer des fractions </a:t>
            </a:r>
            <a:br>
              <a:rPr lang="fr-FR" dirty="0">
                <a:solidFill>
                  <a:schemeClr val="bg1"/>
                </a:solidFill>
              </a:rPr>
            </a:br>
            <a:r>
              <a:rPr lang="fr-FR" dirty="0">
                <a:solidFill>
                  <a:schemeClr val="bg1"/>
                </a:solidFill>
              </a:rPr>
              <a:t>dont le numérateur est 1</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a:extLst>
              <a:ext uri="{FF2B5EF4-FFF2-40B4-BE49-F238E27FC236}">
                <a16:creationId xmlns:a16="http://schemas.microsoft.com/office/drawing/2014/main" id="{A2ACA2D2-96B1-BA30-5E6B-C07BE32F17F5}"/>
              </a:ext>
            </a:extLst>
          </p:cNvPr>
          <p:cNvSpPr>
            <a:spLocks noGrp="1"/>
          </p:cNvSpPr>
          <p:nvPr>
            <p:ph type="title"/>
          </p:nvPr>
        </p:nvSpPr>
        <p:spPr/>
        <p:txBody>
          <a:bodyPr/>
          <a:lstStyle/>
          <a:p>
            <a:endParaRPr lang="fr-FR"/>
          </a:p>
        </p:txBody>
      </p:sp>
      <p:sp>
        <p:nvSpPr>
          <p:cNvPr id="13" name="Espace réservé du texte 12">
            <a:extLst>
              <a:ext uri="{FF2B5EF4-FFF2-40B4-BE49-F238E27FC236}">
                <a16:creationId xmlns:a16="http://schemas.microsoft.com/office/drawing/2014/main" id="{53856DBF-C773-A3D3-C280-C79BC1936FAA}"/>
              </a:ext>
            </a:extLst>
          </p:cNvPr>
          <p:cNvSpPr>
            <a:spLocks noGrp="1"/>
          </p:cNvSpPr>
          <p:nvPr>
            <p:ph type="body" idx="1"/>
          </p:nvPr>
        </p:nvSpPr>
        <p:spPr/>
        <p:txBody>
          <a:bodyPr/>
          <a:lstStyle/>
          <a:p>
            <a:endParaRPr lang="fr-FR"/>
          </a:p>
        </p:txBody>
      </p:sp>
      <p:pic>
        <p:nvPicPr>
          <p:cNvPr id="15" name="Image 14">
            <a:extLst>
              <a:ext uri="{FF2B5EF4-FFF2-40B4-BE49-F238E27FC236}">
                <a16:creationId xmlns:a16="http://schemas.microsoft.com/office/drawing/2014/main" id="{A674D8C3-17E2-3F6F-0A28-A7E4E46B013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814363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E82DE194-48B6-A9B0-2DEF-D8FED426B1D8}"/>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C675109F-DFA7-CF94-BE1B-902D35A76696}"/>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1C71F2C5-883F-90D2-4326-A8CEFB95A3F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321007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3E4232FB-1307-A67C-E75B-89420107B6CC}"/>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98A378FC-69A7-B06B-3FA9-F5C3A0B6E4DF}"/>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62C1A5AE-3994-A196-2FE6-DC7C5EF8ECA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380298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BA34F1BD-488E-CD9D-A6A7-52C00C13CAD2}"/>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9297E146-9349-7F68-EB3A-EB5D3CEF8F00}"/>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350C0B55-A992-D837-F91A-70916992699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154401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a:extLst>
              <a:ext uri="{FF2B5EF4-FFF2-40B4-BE49-F238E27FC236}">
                <a16:creationId xmlns:a16="http://schemas.microsoft.com/office/drawing/2014/main" id="{C7657601-7B22-49CB-5FEF-EB163626DB73}"/>
              </a:ext>
            </a:extLst>
          </p:cNvPr>
          <p:cNvSpPr>
            <a:spLocks noGrp="1"/>
          </p:cNvSpPr>
          <p:nvPr>
            <p:ph type="title"/>
          </p:nvPr>
        </p:nvSpPr>
        <p:spPr/>
        <p:txBody>
          <a:bodyPr/>
          <a:lstStyle/>
          <a:p>
            <a:endParaRPr lang="fr-FR"/>
          </a:p>
        </p:txBody>
      </p:sp>
      <p:sp>
        <p:nvSpPr>
          <p:cNvPr id="13" name="Espace réservé du texte 12">
            <a:extLst>
              <a:ext uri="{FF2B5EF4-FFF2-40B4-BE49-F238E27FC236}">
                <a16:creationId xmlns:a16="http://schemas.microsoft.com/office/drawing/2014/main" id="{ED3831CE-59C5-3ED9-D14E-33AE3E3CC71E}"/>
              </a:ext>
            </a:extLst>
          </p:cNvPr>
          <p:cNvSpPr>
            <a:spLocks noGrp="1"/>
          </p:cNvSpPr>
          <p:nvPr>
            <p:ph type="body" idx="1"/>
          </p:nvPr>
        </p:nvSpPr>
        <p:spPr/>
        <p:txBody>
          <a:bodyPr/>
          <a:lstStyle/>
          <a:p>
            <a:endParaRPr lang="fr-FR"/>
          </a:p>
        </p:txBody>
      </p:sp>
      <p:pic>
        <p:nvPicPr>
          <p:cNvPr id="15" name="Image 14">
            <a:extLst>
              <a:ext uri="{FF2B5EF4-FFF2-40B4-BE49-F238E27FC236}">
                <a16:creationId xmlns:a16="http://schemas.microsoft.com/office/drawing/2014/main" id="{F3559A60-6795-03A1-4776-EAFB091BA5C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931691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B55C11C0-2017-C5AC-B504-6075C9794A34}"/>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9C732138-0344-C281-4417-5ADD1134B100}"/>
              </a:ext>
            </a:extLst>
          </p:cNvPr>
          <p:cNvSpPr>
            <a:spLocks noGrp="1"/>
          </p:cNvSpPr>
          <p:nvPr>
            <p:ph type="body" idx="1"/>
          </p:nvPr>
        </p:nvSpPr>
        <p:spPr/>
        <p:txBody>
          <a:bodyPr/>
          <a:lstStyle/>
          <a:p>
            <a:endParaRPr lang="fr-FR"/>
          </a:p>
        </p:txBody>
      </p:sp>
      <p:pic>
        <p:nvPicPr>
          <p:cNvPr id="13" name="Image 12">
            <a:extLst>
              <a:ext uri="{FF2B5EF4-FFF2-40B4-BE49-F238E27FC236}">
                <a16:creationId xmlns:a16="http://schemas.microsoft.com/office/drawing/2014/main" id="{6ABDC245-7DEF-5E0C-F2B6-160B0DE712E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850803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a:extLst>
              <a:ext uri="{FF2B5EF4-FFF2-40B4-BE49-F238E27FC236}">
                <a16:creationId xmlns:a16="http://schemas.microsoft.com/office/drawing/2014/main" id="{178ACF10-C9CA-1DF5-FD9C-9F78A5BD315C}"/>
              </a:ext>
            </a:extLst>
          </p:cNvPr>
          <p:cNvSpPr>
            <a:spLocks noGrp="1"/>
          </p:cNvSpPr>
          <p:nvPr>
            <p:ph type="title"/>
          </p:nvPr>
        </p:nvSpPr>
        <p:spPr/>
        <p:txBody>
          <a:bodyPr/>
          <a:lstStyle/>
          <a:p>
            <a:endParaRPr lang="fr-FR"/>
          </a:p>
        </p:txBody>
      </p:sp>
      <p:sp>
        <p:nvSpPr>
          <p:cNvPr id="13" name="Espace réservé du texte 12">
            <a:extLst>
              <a:ext uri="{FF2B5EF4-FFF2-40B4-BE49-F238E27FC236}">
                <a16:creationId xmlns:a16="http://schemas.microsoft.com/office/drawing/2014/main" id="{6A3228F2-A8C7-4F77-00B2-94CECD8AC136}"/>
              </a:ext>
            </a:extLst>
          </p:cNvPr>
          <p:cNvSpPr>
            <a:spLocks noGrp="1"/>
          </p:cNvSpPr>
          <p:nvPr>
            <p:ph type="body" idx="1"/>
          </p:nvPr>
        </p:nvSpPr>
        <p:spPr/>
        <p:txBody>
          <a:bodyPr/>
          <a:lstStyle/>
          <a:p>
            <a:endParaRPr lang="fr-FR"/>
          </a:p>
        </p:txBody>
      </p:sp>
      <p:pic>
        <p:nvPicPr>
          <p:cNvPr id="15" name="Image 14">
            <a:extLst>
              <a:ext uri="{FF2B5EF4-FFF2-40B4-BE49-F238E27FC236}">
                <a16:creationId xmlns:a16="http://schemas.microsoft.com/office/drawing/2014/main" id="{9EBC2C62-DDC4-F78D-94F3-066A1736FE3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281090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E204196E-CD99-4D6E-1EA4-BF6C907C933C}"/>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2138E770-670E-665A-EABF-1636F99C675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D45276DD-FD66-881D-984B-437E7B95A4B6}"/>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16336374-9A65-7DA6-ACF6-8FF0D96E179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07184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D08C3E12-9838-35A5-76A8-7D884298EB85}"/>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C5FCCE0-AA98-BAC5-B306-24E1B4D16BA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122505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75313F3E-ED8A-93D7-1B6F-0D62619E2EA4}"/>
              </a:ext>
            </a:extLst>
          </p:cNvPr>
          <p:cNvSpPr>
            <a:spLocks noGrp="1"/>
          </p:cNvSpPr>
          <p:nvPr>
            <p:ph type="title"/>
          </p:nvPr>
        </p:nvSpPr>
        <p:spPr/>
        <p:txBody>
          <a:bodyPr/>
          <a:lstStyle/>
          <a:p>
            <a:endParaRPr lang="fr-FR"/>
          </a:p>
        </p:txBody>
      </p:sp>
      <p:sp>
        <p:nvSpPr>
          <p:cNvPr id="12" name="Espace réservé du texte 11">
            <a:extLst>
              <a:ext uri="{FF2B5EF4-FFF2-40B4-BE49-F238E27FC236}">
                <a16:creationId xmlns:a16="http://schemas.microsoft.com/office/drawing/2014/main" id="{4106A504-AF4D-A40E-AEA3-C96C7E7C7B3A}"/>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80DD5E43-8AEA-B171-8734-8F4A9AA7F02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257567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5" name="Titre 4">
            <a:extLst>
              <a:ext uri="{FF2B5EF4-FFF2-40B4-BE49-F238E27FC236}">
                <a16:creationId xmlns:a16="http://schemas.microsoft.com/office/drawing/2014/main" id="{B2324DC8-C250-F597-7E11-10E30DCE8AE2}"/>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1AB72AE6-158A-27B7-022A-462BD1650BC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06882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E3F89792-2FB4-F389-0FC9-CEB1842EB08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923884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 name="Titre 2">
            <a:extLst>
              <a:ext uri="{FF2B5EF4-FFF2-40B4-BE49-F238E27FC236}">
                <a16:creationId xmlns:a16="http://schemas.microsoft.com/office/drawing/2014/main" id="{129F69C2-D528-7AEB-B4C8-3E978D54C3B4}"/>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05A034E9-BD52-7BE8-2A65-E99BDF7B0C8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1B92FF55-A08F-D703-8B17-20532D17583E}"/>
              </a:ext>
            </a:extLst>
          </p:cNvPr>
          <p:cNvSpPr>
            <a:spLocks noGrp="1"/>
          </p:cNvSpPr>
          <p:nvPr>
            <p:ph type="title"/>
          </p:nvPr>
        </p:nvSpPr>
        <p:spPr/>
        <p:txBody>
          <a:bodyPr/>
          <a:lstStyle/>
          <a:p>
            <a:endParaRPr lang="fr-FR"/>
          </a:p>
        </p:txBody>
      </p:sp>
      <p:sp>
        <p:nvSpPr>
          <p:cNvPr id="13" name="Espace réservé du texte 12">
            <a:extLst>
              <a:ext uri="{FF2B5EF4-FFF2-40B4-BE49-F238E27FC236}">
                <a16:creationId xmlns:a16="http://schemas.microsoft.com/office/drawing/2014/main" id="{CB3AC186-6497-D37B-DDC6-F126C0DE566B}"/>
              </a:ext>
            </a:extLst>
          </p:cNvPr>
          <p:cNvSpPr>
            <a:spLocks noGrp="1"/>
          </p:cNvSpPr>
          <p:nvPr>
            <p:ph type="body" idx="1"/>
          </p:nvPr>
        </p:nvSpPr>
        <p:spPr/>
        <p:txBody>
          <a:bodyPr/>
          <a:lstStyle/>
          <a:p>
            <a:endParaRPr lang="fr-FR"/>
          </a:p>
        </p:txBody>
      </p:sp>
      <p:pic>
        <p:nvPicPr>
          <p:cNvPr id="15" name="Image 14">
            <a:extLst>
              <a:ext uri="{FF2B5EF4-FFF2-40B4-BE49-F238E27FC236}">
                <a16:creationId xmlns:a16="http://schemas.microsoft.com/office/drawing/2014/main" id="{86AF0A53-9F84-F001-5D75-6A00FBF3804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35730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8ABD843E-D132-CF62-690C-08CE564CE7D2}"/>
              </a:ext>
            </a:extLst>
          </p:cNvPr>
          <p:cNvSpPr>
            <a:spLocks noGrp="1"/>
          </p:cNvSpPr>
          <p:nvPr>
            <p:ph type="title"/>
          </p:nvPr>
        </p:nvSpPr>
        <p:spPr/>
        <p:txBody>
          <a:bodyPr/>
          <a:lstStyle/>
          <a:p>
            <a:endParaRPr lang="fr-FR"/>
          </a:p>
        </p:txBody>
      </p:sp>
      <p:sp>
        <p:nvSpPr>
          <p:cNvPr id="12" name="Espace réservé du texte 11">
            <a:extLst>
              <a:ext uri="{FF2B5EF4-FFF2-40B4-BE49-F238E27FC236}">
                <a16:creationId xmlns:a16="http://schemas.microsoft.com/office/drawing/2014/main" id="{BDC4DC3F-271A-2245-8251-AD5EB0B181B9}"/>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7A6E7225-16A5-4C3F-B5C5-9465A4C5DAE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337750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a:extLst>
              <a:ext uri="{FF2B5EF4-FFF2-40B4-BE49-F238E27FC236}">
                <a16:creationId xmlns:a16="http://schemas.microsoft.com/office/drawing/2014/main" id="{3FBC786F-86C5-C041-1D54-FDC232771402}"/>
              </a:ext>
            </a:extLst>
          </p:cNvPr>
          <p:cNvSpPr>
            <a:spLocks noGrp="1"/>
          </p:cNvSpPr>
          <p:nvPr>
            <p:ph type="title"/>
          </p:nvPr>
        </p:nvSpPr>
        <p:spPr/>
        <p:txBody>
          <a:bodyPr/>
          <a:lstStyle/>
          <a:p>
            <a:endParaRPr lang="fr-FR"/>
          </a:p>
        </p:txBody>
      </p:sp>
      <p:sp>
        <p:nvSpPr>
          <p:cNvPr id="12" name="Espace réservé du texte 11">
            <a:extLst>
              <a:ext uri="{FF2B5EF4-FFF2-40B4-BE49-F238E27FC236}">
                <a16:creationId xmlns:a16="http://schemas.microsoft.com/office/drawing/2014/main" id="{91D7F2CC-38AF-E981-B687-58EB19E79BD2}"/>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ABCD8C77-4FA2-1D04-986F-ED85FBA5189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030933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a:extLst>
              <a:ext uri="{FF2B5EF4-FFF2-40B4-BE49-F238E27FC236}">
                <a16:creationId xmlns:a16="http://schemas.microsoft.com/office/drawing/2014/main" id="{76D7EE36-D7B6-5973-C349-B9585A9EE9C5}"/>
              </a:ext>
            </a:extLst>
          </p:cNvPr>
          <p:cNvSpPr>
            <a:spLocks noGrp="1"/>
          </p:cNvSpPr>
          <p:nvPr>
            <p:ph type="title"/>
          </p:nvPr>
        </p:nvSpPr>
        <p:spPr/>
        <p:txBody>
          <a:bodyPr/>
          <a:lstStyle/>
          <a:p>
            <a:endParaRPr lang="fr-FR"/>
          </a:p>
        </p:txBody>
      </p:sp>
      <p:sp>
        <p:nvSpPr>
          <p:cNvPr id="13" name="Espace réservé du texte 12">
            <a:extLst>
              <a:ext uri="{FF2B5EF4-FFF2-40B4-BE49-F238E27FC236}">
                <a16:creationId xmlns:a16="http://schemas.microsoft.com/office/drawing/2014/main" id="{3EA02721-D980-B3C2-1B25-56794E8FCC9D}"/>
              </a:ext>
            </a:extLst>
          </p:cNvPr>
          <p:cNvSpPr>
            <a:spLocks noGrp="1"/>
          </p:cNvSpPr>
          <p:nvPr>
            <p:ph type="body" idx="1"/>
          </p:nvPr>
        </p:nvSpPr>
        <p:spPr/>
        <p:txBody>
          <a:bodyPr/>
          <a:lstStyle/>
          <a:p>
            <a:endParaRPr lang="fr-FR"/>
          </a:p>
        </p:txBody>
      </p:sp>
      <p:pic>
        <p:nvPicPr>
          <p:cNvPr id="15" name="Image 14">
            <a:extLst>
              <a:ext uri="{FF2B5EF4-FFF2-40B4-BE49-F238E27FC236}">
                <a16:creationId xmlns:a16="http://schemas.microsoft.com/office/drawing/2014/main" id="{4D39AC81-42BA-8996-C8E8-E91D8A7FB47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43033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a:extLst>
              <a:ext uri="{FF2B5EF4-FFF2-40B4-BE49-F238E27FC236}">
                <a16:creationId xmlns:a16="http://schemas.microsoft.com/office/drawing/2014/main" id="{60117B45-4079-53B5-C82F-BA444A932BDE}"/>
              </a:ext>
            </a:extLst>
          </p:cNvPr>
          <p:cNvSpPr>
            <a:spLocks noGrp="1"/>
          </p:cNvSpPr>
          <p:nvPr>
            <p:ph type="title"/>
          </p:nvPr>
        </p:nvSpPr>
        <p:spPr/>
        <p:txBody>
          <a:bodyPr/>
          <a:lstStyle/>
          <a:p>
            <a:endParaRPr lang="fr-FR"/>
          </a:p>
        </p:txBody>
      </p:sp>
      <p:sp>
        <p:nvSpPr>
          <p:cNvPr id="12" name="Espace réservé du texte 11">
            <a:extLst>
              <a:ext uri="{FF2B5EF4-FFF2-40B4-BE49-F238E27FC236}">
                <a16:creationId xmlns:a16="http://schemas.microsoft.com/office/drawing/2014/main" id="{6A55C233-06FF-3910-1FF6-3608F37ACFF7}"/>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DBC7D4DA-136C-16D0-F6D3-F4F69FFC2BA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049043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BA18564E-8CCB-26BE-6EBF-E30C7230A22C}"/>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89F7EFEB-9C30-B045-A658-8F591D36C684}"/>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4DE38308-E85D-4E72-1565-37B132FB121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588819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A0D077-652F-9507-366D-5B73EDE2EC73}"/>
            </a:ext>
          </a:extLst>
        </p:cNvPr>
        <p:cNvGrpSpPr/>
        <p:nvPr/>
      </p:nvGrpSpPr>
      <p:grpSpPr>
        <a:xfrm>
          <a:off x="0" y="0"/>
          <a:ext cx="0" cy="0"/>
          <a:chOff x="0" y="0"/>
          <a:chExt cx="0" cy="0"/>
        </a:xfrm>
      </p:grpSpPr>
      <p:sp>
        <p:nvSpPr>
          <p:cNvPr id="10" name="Titre 9">
            <a:extLst>
              <a:ext uri="{FF2B5EF4-FFF2-40B4-BE49-F238E27FC236}">
                <a16:creationId xmlns:a16="http://schemas.microsoft.com/office/drawing/2014/main" id="{3CED9A2C-A5D7-D540-AC9D-1304AA07CEC5}"/>
              </a:ext>
            </a:extLst>
          </p:cNvPr>
          <p:cNvSpPr>
            <a:spLocks noGrp="1"/>
          </p:cNvSpPr>
          <p:nvPr>
            <p:ph type="title"/>
          </p:nvPr>
        </p:nvSpPr>
        <p:spPr/>
        <p:txBody>
          <a:bodyPr/>
          <a:lstStyle/>
          <a:p>
            <a:endParaRPr lang="fr-FR"/>
          </a:p>
        </p:txBody>
      </p:sp>
      <p:sp>
        <p:nvSpPr>
          <p:cNvPr id="12" name="Espace réservé du texte 11">
            <a:extLst>
              <a:ext uri="{FF2B5EF4-FFF2-40B4-BE49-F238E27FC236}">
                <a16:creationId xmlns:a16="http://schemas.microsoft.com/office/drawing/2014/main" id="{8510A9FD-03C7-9ECB-A9F5-81689902559F}"/>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06FB6034-E27C-EBE1-AFE8-BFDC77CE648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533719738"/>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18803a878aac849c00b4a01ccbe54988">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780e55d487851c59b72b49e6c88a20c9"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5FBC445-A816-4744-AF22-04827AC177F6}">
  <ds:schemaRefs>
    <ds:schemaRef ds:uri="27f64e36-29aa-44d5-a3e0-06242cad7d4d"/>
    <ds:schemaRef ds:uri="cd84cc96-e4f0-4e7f-873a-a508fb658c4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8CB6929A-325D-48F6-9877-191C169E6107}">
  <ds:schemaRefs>
    <ds:schemaRef ds:uri="27f64e36-29aa-44d5-a3e0-06242cad7d4d"/>
    <ds:schemaRef ds:uri="cd84cc96-e4f0-4e7f-873a-a508fb658c4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DD31D020-4F48-4B3B-AC4B-DA00B68BFE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1030</Words>
  <Application>Microsoft Office PowerPoint</Application>
  <PresentationFormat>Affichage à l'écran (4:3)</PresentationFormat>
  <Paragraphs>52</Paragraphs>
  <Slides>22</Slides>
  <Notes>22</Notes>
  <HiddenSlides>0</HiddenSlides>
  <MMClips>0</MMClips>
  <ScaleCrop>false</ScaleCrop>
  <HeadingPairs>
    <vt:vector size="6" baseType="variant">
      <vt:variant>
        <vt:lpstr>Polices utilisées</vt:lpstr>
      </vt:variant>
      <vt:variant>
        <vt:i4>4</vt:i4>
      </vt:variant>
      <vt:variant>
        <vt:lpstr>Thème</vt:lpstr>
      </vt:variant>
      <vt:variant>
        <vt:i4>4</vt:i4>
      </vt:variant>
      <vt:variant>
        <vt:lpstr>Titres des diapositives</vt:lpstr>
      </vt:variant>
      <vt:variant>
        <vt:i4>22</vt:i4>
      </vt:variant>
    </vt:vector>
  </HeadingPairs>
  <TitlesOfParts>
    <vt:vector size="30" baseType="lpstr">
      <vt:lpstr>Arial</vt:lpstr>
      <vt:lpstr>Calibri</vt:lpstr>
      <vt:lpstr>Calibri Light</vt:lpstr>
      <vt:lpstr>Verdana</vt:lpstr>
      <vt:lpstr>Thème Office</vt:lpstr>
      <vt:lpstr>1_Thème Office</vt:lpstr>
      <vt:lpstr>3_Thème Office</vt:lpstr>
      <vt:lpstr>7_Thème Office</vt:lpstr>
      <vt:lpstr>7. Comparer des fractions  dont le numérateur est 1</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BELLEMIN SANDRA</cp:lastModifiedBy>
  <cp:revision>2</cp:revision>
  <dcterms:created xsi:type="dcterms:W3CDTF">2022-01-07T11:15:07Z</dcterms:created>
  <dcterms:modified xsi:type="dcterms:W3CDTF">2025-07-26T15:11:36Z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