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4" r:id="rId5"/>
    <p:sldMasterId id="2147483659" r:id="rId6"/>
    <p:sldMasterId id="2147483663" r:id="rId7"/>
    <p:sldMasterId id="2147483667" r:id="rId8"/>
  </p:sldMasterIdLst>
  <p:notesMasterIdLst>
    <p:notesMasterId r:id="rId33"/>
  </p:notesMasterIdLst>
  <p:sldIdLst>
    <p:sldId id="256" r:id="rId9"/>
    <p:sldId id="300" r:id="rId10"/>
    <p:sldId id="301" r:id="rId11"/>
    <p:sldId id="302" r:id="rId12"/>
    <p:sldId id="303" r:id="rId13"/>
    <p:sldId id="320" r:id="rId14"/>
    <p:sldId id="305" r:id="rId15"/>
    <p:sldId id="306" r:id="rId16"/>
    <p:sldId id="307" r:id="rId17"/>
    <p:sldId id="308" r:id="rId18"/>
    <p:sldId id="309" r:id="rId19"/>
    <p:sldId id="315" r:id="rId20"/>
    <p:sldId id="310" r:id="rId21"/>
    <p:sldId id="311" r:id="rId22"/>
    <p:sldId id="312" r:id="rId23"/>
    <p:sldId id="318" r:id="rId24"/>
    <p:sldId id="319" r:id="rId25"/>
    <p:sldId id="293" r:id="rId26"/>
    <p:sldId id="294" r:id="rId27"/>
    <p:sldId id="295" r:id="rId28"/>
    <p:sldId id="296" r:id="rId29"/>
    <p:sldId id="316" r:id="rId30"/>
    <p:sldId id="317" r:id="rId31"/>
    <p:sldId id="299"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VCsF0ScGm3giNEBL0FeW8QizL2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E89BFAD0-ACBE-9964-AB8B-A2E5DAC1FBA3}" name="omenriah" initials="om" userId="S::omenriah_gmail.com#ext#@hachette.onmicrosoft.com::1c7e23f3-21b9-4451-98c0-15057ee07999"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ACHE Caroline" initials="" lastIdx="3" clrIdx="0"/>
  <p:cmAuthor id="1" name="Christophe DRACOS" initials="" lastIdx="7" clrIdx="1"/>
  <p:cmAuthor id="2" name="jennifer r" initials="" lastIdx="7" clrIdx="2"/>
  <p:cmAuthor id="3" name="Harmonie Tessier" initials="" lastIdx="5" clrIdx="3"/>
  <p:cmAuthor id="4" name="Pauline Negrel-Lion" initials="" lastIdx="9" clrIdx="4"/>
  <p:cmAuthor id="5" name="Sylvie Advenier"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431D4C-C785-447B-B798-D5076DC1C751}" v="25" dt="2025-07-25T16:32:37.915"/>
    <p1510:client id="{5AFDFE70-93C0-4D38-8143-0C6CDD2BC0B3}" v="85" dt="2025-07-24T16:53:38.999"/>
    <p1510:client id="{9A76859C-8DCD-4EB0-9A92-14A45FD2068C}" v="1" dt="2025-07-25T08:35:36.226"/>
    <p1510:client id="{E020464C-C4B6-4524-B85E-32A3EF20BD6E}" v="12" dt="2025-07-25T14:55:09.244"/>
    <p1510:client id="{E5FB2F63-9D57-4555-939B-D01402154059}" v="10" dt="2025-07-25T08:29:30.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39"/>
    <p:restoredTop sz="70097" autoAdjust="0"/>
  </p:normalViewPr>
  <p:slideViewPr>
    <p:cSldViewPr snapToGrid="0" snapToObjects="1">
      <p:cViewPr varScale="1">
        <p:scale>
          <a:sx n="77" d="100"/>
          <a:sy n="77" d="100"/>
        </p:scale>
        <p:origin x="2568" y="96"/>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5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dirty="0"/>
              <a:t>Aujourd’hui, nous allons continuer le travail sur les fractions.</a:t>
            </a:r>
          </a:p>
        </p:txBody>
      </p:sp>
      <p:sp>
        <p:nvSpPr>
          <p:cNvPr id="128" name="Google Shape;12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u="none" strike="noStrike" cap="none" dirty="0">
                <a:solidFill>
                  <a:schemeClr val="dk1"/>
                </a:solidFill>
                <a:effectLst/>
                <a:latin typeface="Calibri" panose="020F0502020204030204" pitchFamily="34" charset="0"/>
                <a:ea typeface="Calibri"/>
                <a:cs typeface="Calibri"/>
                <a:sym typeface="Calibri"/>
              </a:rPr>
              <a:t>Comment s'appelle la fraction qui est coloriée ici dans ce partage de l'unité ?</a:t>
            </a:r>
            <a:endParaRPr lang="fr-FR" b="1" i="1" u="none" baseline="0" dirty="0">
              <a:latin typeface="Calibri" panose="020F0502020204030204" pitchFamily="34" charset="0"/>
            </a:endParaRPr>
          </a:p>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tiers.</a:t>
            </a:r>
          </a:p>
          <a:p>
            <a:pPr marL="0"/>
            <a:r>
              <a:rPr lang="fr-FR" i="0" u="none" baseline="0" dirty="0">
                <a:latin typeface="Calibri" panose="020F0502020204030204" pitchFamily="34" charset="0"/>
              </a:rPr>
              <a:t>Expliquer aux élèves que dans ce cas : </a:t>
            </a:r>
            <a:r>
              <a:rPr lang="fr-FR" i="1" u="none" baseline="0" dirty="0">
                <a:latin typeface="Calibri" panose="020F0502020204030204" pitchFamily="34" charset="0"/>
              </a:rPr>
              <a:t>on aurait pu utiliser le terme « troisième » puisqu’on a partagé l’unité en 3 parts égales, comme dans « cinquièmes » (partagé en 5 parts égales) ou dixièmes ( en 10 parts égales). Mais on préfère utiliser le mot « tiers » car on l’utilise souvent et on pourrait confondre avec « troisième » qui désigne une position (c’est le troisième élève dans le rang).</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95842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Expliquer la consigne en identifiant explicitement l’unité, en suivre le contour avec le doigt. </a:t>
            </a:r>
            <a:r>
              <a:rPr lang="fr-FR" dirty="0">
                <a:latin typeface="Calibri" panose="020F0502020204030204" pitchFamily="34" charset="0"/>
              </a:rPr>
              <a:t>Faire remarquer le symbole qui représente</a:t>
            </a:r>
            <a:r>
              <a:rPr lang="fr-FR" baseline="0" dirty="0">
                <a:latin typeface="Calibri" panose="020F0502020204030204" pitchFamily="34" charset="0"/>
              </a:rPr>
              <a:t> que l’unité utilisée (un rectangle). </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3704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sixième.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Écrivez vos propositions sur l’ardoise puis levez-la. </a:t>
            </a:r>
            <a:r>
              <a:rPr lang="fr-FR" i="1" u="none" baseline="0" dirty="0">
                <a:latin typeface="Calibri" panose="020F0502020204030204" pitchFamily="34" charset="0"/>
              </a:rPr>
              <a:t>Vous pouvez vous aider des affichages de la classe</a:t>
            </a:r>
            <a:r>
              <a:rPr lang="fr-FR" i="0" u="none" baseline="0" dirty="0">
                <a:latin typeface="Calibri" panose="020F0502020204030204" pitchFamily="34" charset="0"/>
              </a:rPr>
              <a:t>. </a:t>
            </a:r>
            <a:r>
              <a:rPr lang="fr-FR" i="0" baseline="0" dirty="0">
                <a:latin typeface="Calibri" panose="020F0502020204030204" pitchFamily="34" charset="0"/>
              </a:rPr>
              <a:t>Repérer les propositions puis interroger un ou plusieurs élèves en leur demandant de justifier : </a:t>
            </a:r>
            <a:r>
              <a:rPr lang="fr-FR" i="1" baseline="0" dirty="0">
                <a:latin typeface="Calibri" panose="020F0502020204030204" pitchFamily="34" charset="0"/>
              </a:rPr>
              <a:t>l’unité (rectangle rose) est partagée six parts égales, on a des sixièmes et une seule part coloriée. La fraction représentée est donc un sixième.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Corriger sur les pointillés.</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291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Même démarche.</a:t>
            </a:r>
            <a:endParaRPr lang="fr-FR" i="1" baseline="0" dirty="0">
              <a:latin typeface="Calibri" panose="020F0502020204030204" pitchFamily="34" charset="0"/>
            </a:endParaRPr>
          </a:p>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cinquième.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71124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tiers.</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82306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huitième.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0878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Des figures vont apparaitre, vous devez écrire sur vos ardoises la ou les lettres des figures (disque ou rectangle) dont la partie coloriée représente la fraction un demi.</a:t>
            </a:r>
            <a:endParaRPr lang="fr-FR" i="1" u="none" dirty="0">
              <a:latin typeface="Calibri" panose="020F0502020204030204" pitchFamily="34" charset="0"/>
            </a:endParaRPr>
          </a:p>
          <a:p>
            <a:pPr marL="0"/>
            <a:r>
              <a:rPr lang="fr-FR" dirty="0">
                <a:latin typeface="Calibri" panose="020F0502020204030204" pitchFamily="34" charset="0"/>
              </a:rPr>
              <a:t>Faire remarquer les figures unités symbolisées</a:t>
            </a:r>
            <a:r>
              <a:rPr lang="fr-FR" baseline="0" dirty="0">
                <a:latin typeface="Calibri" panose="020F0502020204030204" pitchFamily="34" charset="0"/>
              </a:rPr>
              <a:t> en haut à droite avec leur contour rose : un rectangle ou un disque.</a:t>
            </a:r>
            <a:endParaRPr lang="fr-FR"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2938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dirty="0">
                <a:latin typeface="Calibri" panose="020F0502020204030204" pitchFamily="34" charset="0"/>
              </a:rPr>
              <a:t>Réponses attendues </a:t>
            </a:r>
            <a:r>
              <a:rPr lang="fr-FR" dirty="0">
                <a:latin typeface="Calibri" panose="020F0502020204030204" pitchFamily="34" charset="0"/>
              </a:rPr>
              <a:t>: A</a:t>
            </a:r>
            <a:r>
              <a:rPr lang="fr-FR" baseline="0" dirty="0">
                <a:latin typeface="Calibri" panose="020F0502020204030204" pitchFamily="34" charset="0"/>
              </a:rPr>
              <a:t> et D.</a:t>
            </a:r>
            <a:endParaRPr lang="fr-FR" dirty="0">
              <a:latin typeface="Calibri" panose="020F0502020204030204" pitchFamily="34" charset="0"/>
            </a:endParaRPr>
          </a:p>
          <a:p>
            <a:pPr marL="0"/>
            <a:r>
              <a:rPr lang="fr-FR" dirty="0">
                <a:latin typeface="Calibri" panose="020F0502020204030204" pitchFamily="34" charset="0"/>
              </a:rPr>
              <a:t>Pour chaque figure, laisser</a:t>
            </a:r>
            <a:r>
              <a:rPr lang="fr-FR" baseline="0" dirty="0">
                <a:latin typeface="Calibri" panose="020F0502020204030204" pitchFamily="34" charset="0"/>
              </a:rPr>
              <a:t> une dizaine de secondes de réflexion individuelle puis interroger un élève en lui demandant de justifier sa proposition. Faire valider par un ou plusieurs autres élèves puis entourer les figures qui répondent à la consigne.</a:t>
            </a:r>
          </a:p>
          <a:p>
            <a:pPr marL="0"/>
            <a:r>
              <a:rPr lang="fr-FR" baseline="0" dirty="0">
                <a:latin typeface="Calibri" panose="020F0502020204030204" pitchFamily="34" charset="0"/>
              </a:rPr>
              <a:t>Vous pouvez utiliser la fiche photocopiable n° 2B en découpant au préalable les 4 figures A, B, C et D pour montrer que les pliages A et D sont bien équitables mais pas le C, même si, pour cette figure, cela se voit sans effectuer de pliage. Quant à la figure B, le partage est fait en quatre parts égales et non en deux.</a:t>
            </a:r>
            <a:endParaRPr lang="fr-FR"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40949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dirty="0">
                <a:latin typeface="Calibri" panose="020F0502020204030204" pitchFamily="34" charset="0"/>
              </a:rPr>
              <a:t>Expliquer qu’il y aura 2 bandes unités A et B (les pointer) sur la fiche. Faire remarquer le contour rose qui indique bien que ce sont des unités puis préciser que, dans chaque diapositive, l’unité que les élèves utilisent est rappelée en haut, à droite : </a:t>
            </a:r>
            <a:r>
              <a:rPr lang="fr-FR" i="0" u="none" baseline="0" dirty="0">
                <a:latin typeface="Calibri" panose="020F0502020204030204" pitchFamily="34" charset="0"/>
              </a:rPr>
              <a:t>A ou B.</a:t>
            </a:r>
            <a:r>
              <a:rPr lang="fr-FR" i="1" u="none" baseline="0" dirty="0">
                <a:latin typeface="Calibri" panose="020F0502020204030204" pitchFamily="34" charset="0"/>
              </a:rPr>
              <a:t> </a:t>
            </a:r>
            <a:r>
              <a:rPr lang="fr-FR" u="none" baseline="0" dirty="0">
                <a:latin typeface="Calibri" panose="020F0502020204030204" pitchFamily="34" charset="0"/>
              </a:rPr>
              <a:t>Indiquer que sur la fiche photocopiable, il y a deux bandes A et 2 bandes B et que le travail débute avec la première bande unité A. Expliquer </a:t>
            </a:r>
            <a:r>
              <a:rPr lang="fr-FR" i="0" u="none" baseline="0" dirty="0">
                <a:latin typeface="Calibri" panose="020F0502020204030204" pitchFamily="34" charset="0"/>
              </a:rPr>
              <a:t>aux élèves que le pliage n’est plus une technique adaptée lorsqu’on veut partager en 10, en 5, en 6 ou même en 3 parts égales. Ce qui justifie l’utilisation des carreaux.</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dirty="0">
                <a:latin typeface="Calibri" panose="020F0502020204030204" pitchFamily="34" charset="0"/>
              </a:rPr>
              <a:t>Distribuer la fiche photocopiable n° 2.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57823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8" name="Google Shape;508;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9" name="Google Shape;509;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0" u="none" strike="noStrike" cap="none">
                <a:solidFill>
                  <a:schemeClr val="dk1"/>
                </a:solidFill>
                <a:effectLst/>
                <a:latin typeface="Calibri" panose="020F0502020204030204" pitchFamily="34" charset="0"/>
                <a:ea typeface="Calibri"/>
                <a:cs typeface="Calibri"/>
                <a:sym typeface="Calibri"/>
              </a:rPr>
              <a:t>L’exercice des champions va permettre aux élèves de chercher à représenter la fraction </a:t>
            </a:r>
            <a:r>
              <a:rPr lang="fr-FR" b="0" i="1" u="none" strike="noStrike" cap="none">
                <a:solidFill>
                  <a:schemeClr val="dk1"/>
                </a:solidFill>
                <a:effectLst/>
                <a:latin typeface="Calibri" panose="020F0502020204030204" pitchFamily="34" charset="0"/>
                <a:ea typeface="Calibri"/>
                <a:cs typeface="Calibri"/>
                <a:sym typeface="Calibri"/>
              </a:rPr>
              <a:t>un quart</a:t>
            </a:r>
            <a:r>
              <a:rPr lang="fr-FR" b="0" i="0" u="none" strike="noStrike" cap="none">
                <a:solidFill>
                  <a:schemeClr val="dk1"/>
                </a:solidFill>
                <a:effectLst/>
                <a:latin typeface="Calibri" panose="020F0502020204030204" pitchFamily="34" charset="0"/>
                <a:ea typeface="Calibri"/>
                <a:cs typeface="Calibri"/>
                <a:sym typeface="Calibri"/>
              </a:rPr>
              <a:t> avec des partages de figures en quart et en huitième. </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066906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5594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Lire et expliquer la consigne.</a:t>
            </a:r>
          </a:p>
          <a:p>
            <a:pPr marL="0"/>
            <a:r>
              <a:rPr lang="fr-FR" i="1" u="none" baseline="0" dirty="0">
                <a:latin typeface="Calibri" panose="020F0502020204030204" pitchFamily="34" charset="0"/>
              </a:rPr>
              <a:t>Vous allez utiliser les carreaux pour partager cette bande unité en dix parts égales puis vous devrez colorier ce qui représente un dixième.</a:t>
            </a:r>
          </a:p>
          <a:p>
            <a:pPr marL="0"/>
            <a:r>
              <a:rPr lang="fr-FR" i="0" u="none" baseline="0" dirty="0">
                <a:latin typeface="Calibri" panose="020F0502020204030204" pitchFamily="34" charset="0"/>
              </a:rPr>
              <a:t>Laisser un temps de recherche individuelle. Circuler pour </a:t>
            </a:r>
            <a:r>
              <a:rPr lang="fr-FR" i="0" u="none" strike="noStrike" baseline="0" dirty="0">
                <a:latin typeface="Calibri" panose="020F0502020204030204" pitchFamily="34" charset="0"/>
              </a:rPr>
              <a:t>expliciter la consigne si besoin et </a:t>
            </a:r>
            <a:r>
              <a:rPr lang="fr-FR" i="0" u="none" baseline="0" dirty="0">
                <a:latin typeface="Calibri" panose="020F0502020204030204" pitchFamily="34" charset="0"/>
              </a:rPr>
              <a:t>repérer d’éventuelles propositions différentes des élèves pour la phase collective. Puis interroger un ou plusieurs élèves en faisant verbaliser la technique de partage en dix parts égales et le coloriage d’une part.</a:t>
            </a:r>
            <a:endParaRPr lang="fr-FR" i="0" u="none" strike="sngStrike"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04408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u="none" baseline="0" dirty="0">
                <a:latin typeface="Calibri" panose="020F0502020204030204" pitchFamily="34" charset="0"/>
              </a:rPr>
              <a:t>Est-ce qu’on peut avoir d’autres réponses pour colorier une part ? </a:t>
            </a:r>
            <a:r>
              <a:rPr lang="fr-FR" i="0" u="none" baseline="0" dirty="0">
                <a:latin typeface="Calibri" panose="020F0502020204030204" pitchFamily="34" charset="0"/>
              </a:rPr>
              <a:t>Répertorier les différentes possibilités puis conclure qu’il en existe 10 et que toutes sont correctes.</a:t>
            </a:r>
          </a:p>
          <a:p>
            <a:pPr marL="0"/>
            <a:r>
              <a:rPr lang="fr-FR" i="1" u="none" baseline="0" dirty="0">
                <a:latin typeface="Calibri" panose="020F0502020204030204" pitchFamily="34" charset="0"/>
              </a:rPr>
              <a:t>Comment s’appelle la fraction qui est coloriée ici ? On a déjà rencontré des demis, des quarts et des huitièmes. </a:t>
            </a:r>
            <a:r>
              <a:rPr lang="fr-FR" i="0" u="none" baseline="0" dirty="0">
                <a:latin typeface="Calibri" panose="020F0502020204030204" pitchFamily="34" charset="0"/>
              </a:rPr>
              <a:t>Laisser les élèves s’exprimer et introduire le terme « dixièmes » si celui-ci n’émerge pas de la discussion et l’écrire en lettres sous la part coloriée. Inviter les élèves à écrire « un dixième » sur leur feuille </a:t>
            </a:r>
            <a:r>
              <a:rPr lang="fr-FR" i="0" u="none" baseline="0" dirty="0" err="1">
                <a:latin typeface="Calibri" panose="020F0502020204030204" pitchFamily="34" charset="0"/>
              </a:rPr>
              <a:t>photocopiable</a:t>
            </a:r>
            <a:r>
              <a:rPr lang="fr-FR" i="0" u="none" baseline="0" dirty="0">
                <a:latin typeface="Calibri" panose="020F0502020204030204" pitchFamily="34" charset="0"/>
              </a:rPr>
              <a:t> sur la ligne de carreaux sous la bande.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panose="020F0502020204030204" pitchFamily="34" charset="0"/>
              </a:rPr>
              <a:t>Réponse attendue </a:t>
            </a:r>
            <a:r>
              <a:rPr lang="fr-FR" i="0" u="none" baseline="0" dirty="0">
                <a:latin typeface="Calibri" panose="020F0502020204030204" pitchFamily="34" charset="0"/>
              </a:rPr>
              <a:t>: un dixième.</a:t>
            </a:r>
          </a:p>
          <a:p>
            <a:pPr marL="0"/>
            <a:endParaRPr lang="fr-FR" i="0" strike="sngStrik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3555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u="none" baseline="0" dirty="0">
                <a:latin typeface="Calibri" panose="020F0502020204030204" pitchFamily="34" charset="0"/>
              </a:rPr>
              <a:t>Même démarche. Demander aux élèves de travailler avec la deuxième bande A et insister sur la différence avec le partage précédent avec, cette fois, le partage en cinq parts égales.</a:t>
            </a:r>
            <a:endParaRPr lang="fr-FR" i="0" u="none"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71819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Commenter le partage de la bande unité A en cinq parts égales (2 carreaux pour 1 part). Demander aux élèves d’effectuer un partage identique s’ils ne l’ont pas fait durant la phase individuelle (Prévoir des bandes supplémentaires si besoin).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Comment s’appelle la fraction qui est coloriée ici dans ce partage de l’unité en cinq parts égales ? </a:t>
            </a:r>
            <a:r>
              <a:rPr lang="fr-FR" i="0" u="none" baseline="0" dirty="0">
                <a:latin typeface="Calibri" panose="020F0502020204030204" pitchFamily="34" charset="0"/>
              </a:rPr>
              <a:t>Laisser les élèves s’exprimer et introduire le terme « cinquièmes » si celui-ci n’émerge pas de la discussion et l’écrire en lettres sous la part coloriée. Inciter les élèves à écrire « un cinquième » sur leur feuille photocopiable sur la ligne de carreaux sous la bande.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panose="020F0502020204030204" pitchFamily="34" charset="0"/>
              </a:rPr>
              <a:t>Réponse attendue </a:t>
            </a:r>
            <a:r>
              <a:rPr lang="fr-FR" i="0" u="none" baseline="0" dirty="0">
                <a:latin typeface="Calibri" panose="020F0502020204030204" pitchFamily="34" charset="0"/>
              </a:rPr>
              <a:t>: un cinquième.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2382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Même démarche.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4329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u="none" baseline="0" dirty="0">
                <a:latin typeface="Calibri" panose="020F0502020204030204" pitchFamily="34" charset="0"/>
              </a:rPr>
              <a:t>Réponse attendue </a:t>
            </a:r>
            <a:r>
              <a:rPr lang="fr-FR" i="0" u="none" baseline="0" dirty="0">
                <a:latin typeface="Calibri" panose="020F0502020204030204" pitchFamily="34" charset="0"/>
              </a:rPr>
              <a:t>: un sixième.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1139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1"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1188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46"/>
          <p:cNvPicPr preferRelativeResize="0"/>
          <p:nvPr/>
        </p:nvPicPr>
        <p:blipFill rotWithShape="1">
          <a:blip r:embed="rId2">
            <a:alphaModFix/>
          </a:blip>
          <a:srcRect t="1564" b="1564"/>
          <a:stretch/>
        </p:blipFill>
        <p:spPr>
          <a:xfrm>
            <a:off x="1" y="-1"/>
            <a:ext cx="9143999" cy="6858001"/>
          </a:xfrm>
          <a:prstGeom prst="rect">
            <a:avLst/>
          </a:prstGeom>
          <a:noFill/>
          <a:ln>
            <a:noFill/>
          </a:ln>
        </p:spPr>
      </p:pic>
      <p:sp>
        <p:nvSpPr>
          <p:cNvPr id="17" name="Google Shape;17;p46"/>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46"/>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80"/>
        <p:cNvGrpSpPr/>
        <p:nvPr/>
      </p:nvGrpSpPr>
      <p:grpSpPr>
        <a:xfrm>
          <a:off x="0" y="0"/>
          <a:ext cx="0" cy="0"/>
          <a:chOff x="0" y="0"/>
          <a:chExt cx="0" cy="0"/>
        </a:xfrm>
      </p:grpSpPr>
      <p:pic>
        <p:nvPicPr>
          <p:cNvPr id="81" name="Google Shape;81;p60"/>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82" name="Google Shape;82;p60"/>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60"/>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4"/>
        <p:cNvGrpSpPr/>
        <p:nvPr/>
      </p:nvGrpSpPr>
      <p:grpSpPr>
        <a:xfrm>
          <a:off x="0" y="0"/>
          <a:ext cx="0" cy="0"/>
          <a:chOff x="0" y="0"/>
          <a:chExt cx="0" cy="0"/>
        </a:xfrm>
      </p:grpSpPr>
      <p:sp>
        <p:nvSpPr>
          <p:cNvPr id="85" name="Google Shape;85;p61"/>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86" name="Google Shape;86;p61"/>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1"/>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61"/>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61"/>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6"/>
        <p:cNvGrpSpPr/>
        <p:nvPr/>
      </p:nvGrpSpPr>
      <p:grpSpPr>
        <a:xfrm>
          <a:off x="0" y="0"/>
          <a:ext cx="0" cy="0"/>
          <a:chOff x="0" y="0"/>
          <a:chExt cx="0" cy="0"/>
        </a:xfrm>
      </p:grpSpPr>
      <p:sp>
        <p:nvSpPr>
          <p:cNvPr id="97" name="Google Shape;97;p54"/>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54"/>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54"/>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54"/>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101"/>
        <p:cNvGrpSpPr/>
        <p:nvPr/>
      </p:nvGrpSpPr>
      <p:grpSpPr>
        <a:xfrm>
          <a:off x="0" y="0"/>
          <a:ext cx="0" cy="0"/>
          <a:chOff x="0" y="0"/>
          <a:chExt cx="0" cy="0"/>
        </a:xfrm>
      </p:grpSpPr>
      <p:pic>
        <p:nvPicPr>
          <p:cNvPr id="102" name="Google Shape;102;p62"/>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103" name="Google Shape;103;p62"/>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62"/>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63"/>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107" name="Google Shape;107;p63"/>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63"/>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63"/>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16"/>
        <p:cNvGrpSpPr/>
        <p:nvPr/>
      </p:nvGrpSpPr>
      <p:grpSpPr>
        <a:xfrm>
          <a:off x="0" y="0"/>
          <a:ext cx="0" cy="0"/>
          <a:chOff x="0" y="0"/>
          <a:chExt cx="0" cy="0"/>
        </a:xfrm>
      </p:grpSpPr>
      <p:pic>
        <p:nvPicPr>
          <p:cNvPr id="117" name="Google Shape;117;p65"/>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118" name="Google Shape;118;p65"/>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600"/>
              </a:spcBef>
              <a:spcAft>
                <a:spcPts val="0"/>
              </a:spcAft>
              <a:buClr>
                <a:schemeClr val="lt1"/>
              </a:buClr>
              <a:buSzPts val="3200"/>
              <a:buFont typeface="Verdana"/>
              <a:buNone/>
              <a:defRPr sz="3200" b="1">
                <a:solidFill>
                  <a:schemeClr val="lt1"/>
                </a:solidFill>
                <a:latin typeface="Verdana"/>
                <a:ea typeface="Verdana"/>
                <a:cs typeface="Verdana"/>
                <a:sym typeface="Verdana"/>
              </a:defRPr>
            </a:lvl1pPr>
            <a:lvl2pPr lvl="1">
              <a:spcBef>
                <a:spcPts val="6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65"/>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120"/>
        <p:cNvGrpSpPr/>
        <p:nvPr/>
      </p:nvGrpSpPr>
      <p:grpSpPr>
        <a:xfrm>
          <a:off x="0" y="0"/>
          <a:ext cx="0" cy="0"/>
          <a:chOff x="0" y="0"/>
          <a:chExt cx="0" cy="0"/>
        </a:xfrm>
      </p:grpSpPr>
      <p:sp>
        <p:nvSpPr>
          <p:cNvPr id="121" name="Google Shape;121;p66"/>
          <p:cNvSpPr/>
          <p:nvPr/>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2" name="Google Shape;122;p66"/>
          <p:cNvSpPr txBox="1">
            <a:spLocks noGrp="1"/>
          </p:cNvSpPr>
          <p:nvPr>
            <p:ph type="title"/>
          </p:nvPr>
        </p:nvSpPr>
        <p:spPr>
          <a:xfrm>
            <a:off x="0" y="0"/>
            <a:ext cx="6192570"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3" name="Google Shape;123;p66"/>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124" name="Google Shape;124;p66"/>
          <p:cNvSpPr/>
          <p:nvPr/>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55"/>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55"/>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5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6" name="Google Shape;36;p5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37"/>
        <p:cNvGrpSpPr/>
        <p:nvPr/>
      </p:nvGrpSpPr>
      <p:grpSpPr>
        <a:xfrm>
          <a:off x="0" y="0"/>
          <a:ext cx="0" cy="0"/>
          <a:chOff x="0" y="0"/>
          <a:chExt cx="0" cy="0"/>
        </a:xfrm>
      </p:grpSpPr>
      <p:sp>
        <p:nvSpPr>
          <p:cNvPr id="38" name="Google Shape;38;p56"/>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 name="Google Shape;39;p56"/>
          <p:cNvSpPr/>
          <p:nvPr/>
        </p:nvSpPr>
        <p:spPr>
          <a:xfrm>
            <a:off x="0" y="1"/>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 name="Google Shape;40;p56"/>
          <p:cNvSpPr txBox="1">
            <a:spLocks noGrp="1"/>
          </p:cNvSpPr>
          <p:nvPr>
            <p:ph type="title"/>
          </p:nvPr>
        </p:nvSpPr>
        <p:spPr>
          <a:xfrm>
            <a:off x="0" y="0"/>
            <a:ext cx="6092982"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5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871432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48"/>
        <p:cNvGrpSpPr/>
        <p:nvPr/>
      </p:nvGrpSpPr>
      <p:grpSpPr>
        <a:xfrm>
          <a:off x="0" y="0"/>
          <a:ext cx="0" cy="0"/>
          <a:chOff x="0" y="0"/>
          <a:chExt cx="0" cy="0"/>
        </a:xfrm>
      </p:grpSpPr>
      <p:sp>
        <p:nvSpPr>
          <p:cNvPr id="49" name="Google Shape;49;p4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49"/>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49"/>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2" name="Google Shape;52;p4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Diapositive de titre">
  <p:cSld name="1_Diapositive de titre">
    <p:spTree>
      <p:nvGrpSpPr>
        <p:cNvPr id="1" name="Shape 53"/>
        <p:cNvGrpSpPr/>
        <p:nvPr/>
      </p:nvGrpSpPr>
      <p:grpSpPr>
        <a:xfrm>
          <a:off x="0" y="0"/>
          <a:ext cx="0" cy="0"/>
          <a:chOff x="0" y="0"/>
          <a:chExt cx="0" cy="0"/>
        </a:xfrm>
      </p:grpSpPr>
      <p:pic>
        <p:nvPicPr>
          <p:cNvPr id="54" name="Google Shape;54;p57"/>
          <p:cNvPicPr preferRelativeResize="0"/>
          <p:nvPr/>
        </p:nvPicPr>
        <p:blipFill rotWithShape="1">
          <a:blip r:embed="rId2">
            <a:alphaModFix/>
          </a:blip>
          <a:srcRect t="1564" b="1564"/>
          <a:stretch/>
        </p:blipFill>
        <p:spPr>
          <a:xfrm>
            <a:off x="0" y="-1"/>
            <a:ext cx="9143999" cy="6858001"/>
          </a:xfrm>
          <a:prstGeom prst="rect">
            <a:avLst/>
          </a:prstGeom>
          <a:noFill/>
          <a:ln>
            <a:noFill/>
          </a:ln>
        </p:spPr>
      </p:pic>
      <p:sp>
        <p:nvSpPr>
          <p:cNvPr id="55" name="Google Shape;55;p57"/>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2700"/>
              <a:buFont typeface="Verdana"/>
              <a:buNone/>
              <a:defRPr sz="2700" b="1">
                <a:solidFill>
                  <a:schemeClr val="lt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7"/>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a:solidFill>
                  <a:schemeClr val="lt1"/>
                </a:solidFill>
                <a:latin typeface="Verdana"/>
                <a:ea typeface="Verdana"/>
                <a:cs typeface="Verdana"/>
                <a:sym typeface="Verdana"/>
              </a:rPr>
              <a:t>Réservé à la vidéoprojection</a:t>
            </a:r>
            <a:endParaRPr sz="2000">
              <a:solidFill>
                <a:schemeClr val="lt1"/>
              </a:solidFill>
              <a:latin typeface="Verdana"/>
              <a:ea typeface="Verdana"/>
              <a:cs typeface="Verdana"/>
              <a:sym typeface="Verdan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57"/>
        <p:cNvGrpSpPr/>
        <p:nvPr/>
      </p:nvGrpSpPr>
      <p:grpSpPr>
        <a:xfrm>
          <a:off x="0" y="0"/>
          <a:ext cx="0" cy="0"/>
          <a:chOff x="0" y="0"/>
          <a:chExt cx="0" cy="0"/>
        </a:xfrm>
      </p:grpSpPr>
      <p:sp>
        <p:nvSpPr>
          <p:cNvPr id="58" name="Google Shape;58;p5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EC527E"/>
              </a:solidFill>
              <a:latin typeface="Calibri"/>
              <a:ea typeface="Calibri"/>
              <a:cs typeface="Calibri"/>
              <a:sym typeface="Calibri"/>
            </a:endParaRPr>
          </a:p>
        </p:txBody>
      </p:sp>
      <p:sp>
        <p:nvSpPr>
          <p:cNvPr id="59" name="Google Shape;59;p5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5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2" name="Google Shape;62;p5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63"/>
        <p:cNvGrpSpPr/>
        <p:nvPr/>
      </p:nvGrpSpPr>
      <p:grpSpPr>
        <a:xfrm>
          <a:off x="0" y="0"/>
          <a:ext cx="0" cy="0"/>
          <a:chOff x="0" y="0"/>
          <a:chExt cx="0" cy="0"/>
        </a:xfrm>
      </p:grpSpPr>
      <p:sp>
        <p:nvSpPr>
          <p:cNvPr id="64" name="Google Shape;64;p59"/>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 name="Google Shape;65;p59"/>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9"/>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9"/>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9"/>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69" name="Google Shape;69;p59"/>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6"/>
        <p:cNvGrpSpPr/>
        <p:nvPr/>
      </p:nvGrpSpPr>
      <p:grpSpPr>
        <a:xfrm>
          <a:off x="0" y="0"/>
          <a:ext cx="0" cy="0"/>
          <a:chOff x="0" y="0"/>
          <a:chExt cx="0" cy="0"/>
        </a:xfrm>
      </p:grpSpPr>
      <p:sp>
        <p:nvSpPr>
          <p:cNvPr id="77" name="Google Shape;77;p51"/>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 name="Google Shape;78;p51"/>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51"/>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70"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
        <p:cNvGrpSpPr/>
        <p:nvPr/>
      </p:nvGrpSpPr>
      <p:grpSpPr>
        <a:xfrm>
          <a:off x="0" y="0"/>
          <a:ext cx="0" cy="0"/>
          <a:chOff x="0" y="0"/>
          <a:chExt cx="0" cy="0"/>
        </a:xfrm>
      </p:grpSpPr>
      <p:sp>
        <p:nvSpPr>
          <p:cNvPr id="43" name="Google Shape;43;p4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48"/>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p5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0"/>
        <p:cNvGrpSpPr/>
        <p:nvPr/>
      </p:nvGrpSpPr>
      <p:grpSpPr>
        <a:xfrm>
          <a:off x="0" y="0"/>
          <a:ext cx="0" cy="0"/>
          <a:chOff x="0" y="0"/>
          <a:chExt cx="0" cy="0"/>
        </a:xfrm>
      </p:grpSpPr>
      <p:sp>
        <p:nvSpPr>
          <p:cNvPr id="111" name="Google Shape;111;p6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2" name="Google Shape;112;p64"/>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6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4" name="Google Shape;114;p6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5" name="Google Shape;115;p6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8" r:id="rId1"/>
    <p:sldLayoutId id="214748366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700"/>
              <a:buFont typeface="Verdana"/>
              <a:buNone/>
            </a:pPr>
            <a:r>
              <a:rPr lang="fr-FR" dirty="0"/>
              <a:t>2. Représenter une fraction (2)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7DCE812-3DCF-7EFC-615D-CA5FC39FFD86}"/>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719A0545-E268-44A2-537C-87BFACBB61C8}"/>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B7CE88A1-F78D-78B9-F38E-39367C57F52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96510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02C331A6-53CF-9A1B-AE01-04C240028B43}"/>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DDDE8CE-7A9D-347D-0CB5-F0B3BD0DE75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1563C27-EA30-DB24-5F3C-19AA0329611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1354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D9D7CA7-FC7E-70C1-5EE7-9B7BC44F7B7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65BC13F-EEA7-7166-4851-DE05D63A8E6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8396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FBC32BF-35E8-B5D9-C511-CD13D2E3016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80DECF94-9FCC-7628-A5BE-4CA8278097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81316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3553F74-98D1-D6F8-C695-830ED73C4BB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AE1E0D4-1628-4BA9-A0B9-9415F8E00B4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20751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7858F4E-2B3D-07F3-ED3A-DDC0C647B4C2}"/>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663904C-F3C5-6CC2-0FEE-BF3FD88E59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2754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54C87F0-3857-CC6C-F852-8C44B41342A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1EDAFB66-4F0B-1CF0-3D0C-63D06141472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0837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EE6C56EC-84E2-A375-7C04-4D26E81E2AA3}"/>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C551A932-998A-EF79-5011-AF255E3AA9B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1586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 name="Titre 3">
            <a:extLst>
              <a:ext uri="{FF2B5EF4-FFF2-40B4-BE49-F238E27FC236}">
                <a16:creationId xmlns:a16="http://schemas.microsoft.com/office/drawing/2014/main" id="{1CE0D35C-7198-6799-D54A-0617D9849DB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344228F-8C3A-3D10-0B74-897DD1BF0F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 name="Titre 3">
            <a:extLst>
              <a:ext uri="{FF2B5EF4-FFF2-40B4-BE49-F238E27FC236}">
                <a16:creationId xmlns:a16="http://schemas.microsoft.com/office/drawing/2014/main" id="{5C323753-25EA-0FA7-EDA5-CCA7983D8CB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346DF0-369D-5107-6689-8F7B163236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736C3895-803B-C2EC-9C6F-4566E18D75BC}"/>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03EBC584-509A-3172-75F2-821EC9FE031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846551C7-2C41-352A-BF41-06334B69DDA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7437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4" name="Titre 3">
            <a:extLst>
              <a:ext uri="{FF2B5EF4-FFF2-40B4-BE49-F238E27FC236}">
                <a16:creationId xmlns:a16="http://schemas.microsoft.com/office/drawing/2014/main" id="{66F83257-BC4D-C362-727D-150AE409C93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591C4D4-E391-12BA-3B8B-F1D19FF7A06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4" name="Titre 3">
            <a:extLst>
              <a:ext uri="{FF2B5EF4-FFF2-40B4-BE49-F238E27FC236}">
                <a16:creationId xmlns:a16="http://schemas.microsoft.com/office/drawing/2014/main" id="{7A57B7B8-C9A2-E3B1-D896-BC39F31C073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E0E2F2E-90E2-1901-0218-127753E5605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707603FF-EF1C-DB28-FBB3-DE45C7BB11F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2550C82-3BE7-F623-4182-D3896B75D6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6745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43182F9-205F-CA82-52B3-A42531B2876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95C498B-F3FA-DC01-B7A5-D51B0B2656F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7445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3" name="Titre 2">
            <a:extLst>
              <a:ext uri="{FF2B5EF4-FFF2-40B4-BE49-F238E27FC236}">
                <a16:creationId xmlns:a16="http://schemas.microsoft.com/office/drawing/2014/main" id="{1CA2B16F-6390-23D4-1936-028CAC98EAF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523775B-E383-3C77-FEFE-808337FF055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F3143533-90BF-D15B-4B53-7319EDA14216}"/>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65AAF66-03BC-5945-91AF-72A2D5EBAFDE}"/>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B652DEA3-62F9-3F80-B4B2-7B04038EED0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2978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CF3B3E3E-85DD-BC62-3F2D-9A2F18C7330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62EFC8AC-4B74-9A52-1D5A-B98EDDA68F2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E8126605-46DF-C5CD-3BA4-A4A664EE248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8060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C1B58207-4875-0668-4220-CBE4BD26CD86}"/>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09C7983F-B525-6582-1082-83B5F65A37B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BE5AC18-F2AF-5586-BB1D-EB8FBFB8A92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10830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AFE497A-7A6A-07DA-0FF4-918638EE6AE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E9849F9B-F77D-9BB6-36FE-5FA0E321E9F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87D7F69-FD8D-933C-F1C6-CEAEDAAF35E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71418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636006A-F075-CD84-0D4E-967FCCD80A0E}"/>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A8C45C9C-6A1C-364A-8D54-F4C6FF684D2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779F71D-50F7-E7D1-839C-93053248BBC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47137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DC83681D-1384-70C6-D436-8FE24AEF61F4}"/>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608A1CFE-9752-63F7-FE67-55A9B611389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211BFBF-0DF7-BAD5-5280-8F2A0B26F4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4072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45420CB-2A67-C0BA-B8B7-B5A58251C84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931A7DF6-B2A0-05CC-5C60-8729554E974A}"/>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236E236-7C3F-8CC8-C2F7-8C1885BE1B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581128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6FF42E96-F791-43EA-80BB-2BEF3E6698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FBB2BF0-CF98-480F-B20F-CA61CD84EECE}">
  <ds:schemaRefs>
    <ds:schemaRef ds:uri="http://schemas.microsoft.com/sharepoint/v3/contenttype/forms"/>
  </ds:schemaRefs>
</ds:datastoreItem>
</file>

<file path=customXml/itemProps3.xml><?xml version="1.0" encoding="utf-8"?>
<ds:datastoreItem xmlns:ds="http://schemas.openxmlformats.org/officeDocument/2006/customXml" ds:itemID="{9BB9CAEF-B675-493D-87EF-3FF60C691BC9}">
  <ds:schemaRefs>
    <ds:schemaRef ds:uri="http://schemas.microsoft.com/office/2006/metadata/properties"/>
    <ds:schemaRef ds:uri="http://schemas.microsoft.com/office/infopath/2007/PartnerControls"/>
    <ds:schemaRef ds:uri="cd84cc96-e4f0-4e7f-873a-a508fb658c41"/>
    <ds:schemaRef ds:uri="27f64e36-29aa-44d5-a3e0-06242cad7d4d"/>
  </ds:schemaRefs>
</ds:datastoreItem>
</file>

<file path=docProps/app.xml><?xml version="1.0" encoding="utf-8"?>
<Properties xmlns="http://schemas.openxmlformats.org/officeDocument/2006/extended-properties" xmlns:vt="http://schemas.openxmlformats.org/officeDocument/2006/docPropsVTypes">
  <TotalTime>0</TotalTime>
  <Words>935</Words>
  <Application>Microsoft Office PowerPoint</Application>
  <PresentationFormat>Affichage à l'écran (4:3)</PresentationFormat>
  <Paragraphs>54</Paragraphs>
  <Slides>24</Slides>
  <Notes>24</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24</vt:i4>
      </vt:variant>
    </vt:vector>
  </HeadingPairs>
  <TitlesOfParts>
    <vt:vector size="32" baseType="lpstr">
      <vt:lpstr>Arial</vt:lpstr>
      <vt:lpstr>Calibri</vt:lpstr>
      <vt:lpstr>Verdana</vt:lpstr>
      <vt:lpstr>Thème Office</vt:lpstr>
      <vt:lpstr>1_Thème Office</vt:lpstr>
      <vt:lpstr>2_Thème Office</vt:lpstr>
      <vt:lpstr>3_Thème Office</vt:lpstr>
      <vt:lpstr>7_Thème Office</vt:lpstr>
      <vt:lpstr>2. Représenter une fraction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Situer des objets</dc:title>
  <dc:creator>Éditions Hatier</dc:creator>
  <cp:lastModifiedBy>BELLEMIN SANDRA</cp:lastModifiedBy>
  <cp:revision>2</cp:revision>
  <dcterms:created xsi:type="dcterms:W3CDTF">2022-01-07T11:15:07Z</dcterms:created>
  <dcterms:modified xsi:type="dcterms:W3CDTF">2025-07-25T18:13:16Z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