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3" r:id="rId5"/>
    <p:sldMasterId id="2147483698" r:id="rId6"/>
    <p:sldMasterId id="2147483703" r:id="rId7"/>
    <p:sldMasterId id="2147483708" r:id="rId8"/>
  </p:sldMasterIdLst>
  <p:notesMasterIdLst>
    <p:notesMasterId r:id="rId27"/>
  </p:notesMasterIdLst>
  <p:handoutMasterIdLst>
    <p:handoutMasterId r:id="rId28"/>
  </p:handoutMasterIdLst>
  <p:sldIdLst>
    <p:sldId id="276" r:id="rId9"/>
    <p:sldId id="277" r:id="rId10"/>
    <p:sldId id="373" r:id="rId11"/>
    <p:sldId id="375" r:id="rId12"/>
    <p:sldId id="376" r:id="rId13"/>
    <p:sldId id="378" r:id="rId14"/>
    <p:sldId id="393" r:id="rId15"/>
    <p:sldId id="396" r:id="rId16"/>
    <p:sldId id="391" r:id="rId17"/>
    <p:sldId id="394" r:id="rId18"/>
    <p:sldId id="397" r:id="rId19"/>
    <p:sldId id="377" r:id="rId20"/>
    <p:sldId id="386" r:id="rId21"/>
    <p:sldId id="387" r:id="rId22"/>
    <p:sldId id="388" r:id="rId23"/>
    <p:sldId id="389" r:id="rId24"/>
    <p:sldId id="398" r:id="rId25"/>
    <p:sldId id="395" r:id="rId26"/>
  </p:sldIdLst>
  <p:sldSz cx="9144000" cy="6858000" type="screen4x3"/>
  <p:notesSz cx="6858000" cy="9144000"/>
  <p:embeddedFontLst>
    <p:embeddedFont>
      <p:font typeface="Verdana" panose="020B0604030504040204" pitchFamily="34" charset="0"/>
      <p:regular r:id="rId29"/>
      <p:bold r:id="rId30"/>
      <p:italic r:id="rId31"/>
      <p:boldItalic r:id="rId3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16" clrIdx="0">
    <p:extLst>
      <p:ext uri="{19B8F6BF-5375-455C-9EA6-DF929625EA0E}">
        <p15:presenceInfo xmlns:p15="http://schemas.microsoft.com/office/powerpoint/2012/main" userId="S::ACHAUVELLIER@editions-hatier.fr::63234966-364e-422f-8c52-45fd5239a521" providerId="AD"/>
      </p:ext>
    </p:extLst>
  </p:cmAuthor>
  <p:cmAuthor id="2" name="pauline.negrellion" initials="pa" lastIdx="10" clrIdx="1">
    <p:extLst>
      <p:ext uri="{19B8F6BF-5375-455C-9EA6-DF929625EA0E}">
        <p15:presenceInfo xmlns:p15="http://schemas.microsoft.com/office/powerpoint/2012/main" userId="S::pauline.negrellion_gmail.com#ext#@hachette.onmicrosoft.com::9fb65b54-3bbd-4994-b3cf-42d8602c7eef" providerId="AD"/>
      </p:ext>
    </p:extLst>
  </p:cmAuthor>
  <p:cmAuthor id="3" name="riviere.jennifer" initials="ri" lastIdx="10" clrIdx="2">
    <p:extLst>
      <p:ext uri="{19B8F6BF-5375-455C-9EA6-DF929625EA0E}">
        <p15:presenceInfo xmlns:p15="http://schemas.microsoft.com/office/powerpoint/2012/main" userId="S::riviere.jennifer_gmail.com#ext#@hachette.onmicrosoft.com::1d9d5009-092f-4c80-8dba-153923be29d4" providerId="AD"/>
      </p:ext>
    </p:extLst>
  </p:cmAuthor>
  <p:cmAuthor id="4" name="omenriah" initials="om" lastIdx="10" clrIdx="3">
    <p:extLst>
      <p:ext uri="{19B8F6BF-5375-455C-9EA6-DF929625EA0E}">
        <p15:presenceInfo xmlns:p15="http://schemas.microsoft.com/office/powerpoint/2012/main" userId="S::omenriah_gmail.com#ext#@hachette.onmicrosoft.com::1c7e23f3-21b9-4451-98c0-15057ee07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491"/>
    <a:srgbClr val="984807"/>
    <a:srgbClr val="FFFFFF"/>
    <a:srgbClr val="FF9966"/>
    <a:srgbClr val="61C4D1"/>
    <a:srgbClr val="FFD333"/>
    <a:srgbClr val="EC527E"/>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4DD217-CCA9-4D03-BC80-4A16B31E6F82}" v="3" dt="2025-09-12T08:43:36.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073" autoAdjust="0"/>
  </p:normalViewPr>
  <p:slideViewPr>
    <p:cSldViewPr snapToGrid="0">
      <p:cViewPr varScale="1">
        <p:scale>
          <a:sx n="72" d="100"/>
          <a:sy n="72" d="100"/>
        </p:scale>
        <p:origin x="2724" y="7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font" Target="fonts/font4.fntdata"/><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handoutMaster" Target="handoutMasters/handoutMaster1.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074845C-01D3-4A94-B358-B5EA6BB3D0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D5E4F85-0A44-485A-B3E7-E7F67DCD33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0855C-FD51-445B-A359-7C4B20F7D243}" type="datetimeFigureOut">
              <a:rPr lang="fr-FR" smtClean="0"/>
              <a:t>12/09/2025</a:t>
            </a:fld>
            <a:endParaRPr lang="fr-FR"/>
          </a:p>
        </p:txBody>
      </p:sp>
      <p:sp>
        <p:nvSpPr>
          <p:cNvPr id="4" name="Espace réservé du pied de page 3">
            <a:extLst>
              <a:ext uri="{FF2B5EF4-FFF2-40B4-BE49-F238E27FC236}">
                <a16:creationId xmlns:a16="http://schemas.microsoft.com/office/drawing/2014/main" id="{FF174665-A1D2-4C3E-9799-B49DDE1180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00C2DCE-ED8C-41F9-8310-1B6BA664E2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4C6B46-A4C9-4C71-A8DF-EA4F4E3643B6}" type="slidenum">
              <a:rPr lang="fr-FR" smtClean="0"/>
              <a:t>‹N°›</a:t>
            </a:fld>
            <a:endParaRPr lang="fr-FR"/>
          </a:p>
        </p:txBody>
      </p:sp>
    </p:spTree>
    <p:extLst>
      <p:ext uri="{BB962C8B-B14F-4D97-AF65-F5344CB8AC3E}">
        <p14:creationId xmlns:p14="http://schemas.microsoft.com/office/powerpoint/2010/main" val="4260442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12/09/2025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Arial" panose="020B0604020202020204" pitchFamily="34" charset="0"/>
              </a:rPr>
              <a:t>Aujourd’hui, nous allons apprendre que l’addition et la soustraction sont liées. Pour cela, nous allons utiliser les réglettes.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203756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Rappelez-vous que pour écrire une soustraction, on part toujours de la plus grande des 3 réglettes. Ici, on part de la réglette marron et lui enlève un morceau de la longueur de la réglette jaune, comme si nous coupions un morceau de la longue réglette marron. Que reste-t-il ? → Il reste la longueur de la réglette vert clair, c’est-à-dire 3. </a:t>
            </a:r>
          </a:p>
          <a:p>
            <a:r>
              <a:rPr lang="fr-FR" b="0" i="1" dirty="0">
                <a:latin typeface="Calibri" panose="020F0502020204030204" pitchFamily="34" charset="0"/>
              </a:rPr>
              <a:t>On peut donc écrire 8 – 5 = … ? </a:t>
            </a:r>
          </a:p>
          <a:p>
            <a:r>
              <a:rPr lang="fr-FR" b="0" i="0" dirty="0">
                <a:latin typeface="Calibri" panose="020F0502020204030204" pitchFamily="34" charset="0"/>
              </a:rPr>
              <a:t>Interroger un élève et noter 3 sur les pointillés.</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2173407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B58E6-EEB6-FBC1-1FB9-0C82C5165DB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7AE8B3-8C57-2C8B-EE1F-3A73D08E356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01C7E6-1532-A0E6-CD2B-EAE87F1D18A2}"/>
              </a:ext>
            </a:extLst>
          </p:cNvPr>
          <p:cNvSpPr>
            <a:spLocks noGrp="1"/>
          </p:cNvSpPr>
          <p:nvPr>
            <p:ph type="body" idx="1"/>
          </p:nvPr>
        </p:nvSpPr>
        <p:spPr/>
        <p:txBody>
          <a:bodyPr/>
          <a:lstStyle/>
          <a:p>
            <a:r>
              <a:rPr lang="fr-FR" i="1" dirty="0">
                <a:latin typeface="Calibri" panose="020F0502020204030204" pitchFamily="34" charset="0"/>
              </a:rPr>
              <a:t>Avec ce schéma de réglettes, on a écrit l’addition 3 + 5 = 8. </a:t>
            </a:r>
            <a:r>
              <a:rPr lang="fr-FR" i="0" dirty="0">
                <a:latin typeface="Calibri" panose="020F0502020204030204" pitchFamily="34" charset="0"/>
              </a:rPr>
              <a:t>Entourer le + 5. </a:t>
            </a:r>
          </a:p>
          <a:p>
            <a:r>
              <a:rPr lang="fr-FR" i="1" dirty="0">
                <a:latin typeface="Calibri" panose="020F0502020204030204" pitchFamily="34" charset="0"/>
              </a:rPr>
              <a:t>Maintenant, si on part de 8 et qu’on enlève les 5 que l’on avait ajouté, alors on revient à la réglette du début, la vert clair. On écrit 8 – 5 = 3. </a:t>
            </a:r>
            <a:r>
              <a:rPr lang="fr-FR" i="0" dirty="0">
                <a:latin typeface="Calibri" panose="020F0502020204030204" pitchFamily="34" charset="0"/>
              </a:rPr>
              <a:t>Entourer le – 3 dans la soustraction.</a:t>
            </a:r>
          </a:p>
          <a:p>
            <a:r>
              <a:rPr lang="fr-FR" i="0" dirty="0">
                <a:latin typeface="Calibri" panose="020F0502020204030204" pitchFamily="34" charset="0"/>
              </a:rPr>
              <a:t>Pour que les élèves comprennent mieux ce lien addition/soustraction, faire le parallèle avec la manipulation de jetons dans une boite opaque. </a:t>
            </a:r>
            <a:r>
              <a:rPr lang="fr-FR" i="1" dirty="0">
                <a:latin typeface="Calibri" panose="020F0502020204030204" pitchFamily="34" charset="0"/>
              </a:rPr>
              <a:t>J’ai 3 jetons dans ma boite </a:t>
            </a:r>
            <a:r>
              <a:rPr lang="fr-FR" i="0" dirty="0">
                <a:latin typeface="Calibri" panose="020F0502020204030204" pitchFamily="34" charset="0"/>
              </a:rPr>
              <a:t>(les montrer aux élèves), </a:t>
            </a:r>
            <a:r>
              <a:rPr lang="fr-FR" i="1" dirty="0">
                <a:latin typeface="Calibri" panose="020F0502020204030204" pitchFamily="34" charset="0"/>
              </a:rPr>
              <a:t>j’en ajoute maintenant 5 </a:t>
            </a:r>
            <a:r>
              <a:rPr lang="fr-FR" i="0" dirty="0">
                <a:latin typeface="Calibri" panose="020F0502020204030204" pitchFamily="34" charset="0"/>
              </a:rPr>
              <a:t>(les montrer). </a:t>
            </a:r>
            <a:r>
              <a:rPr lang="fr-FR" i="1" dirty="0">
                <a:latin typeface="Calibri" panose="020F0502020204030204" pitchFamily="34" charset="0"/>
              </a:rPr>
              <a:t>Combien est-ce que j’en ai maintenant dans ma boite ? → </a:t>
            </a:r>
            <a:r>
              <a:rPr lang="fr-FR" i="0" dirty="0">
                <a:latin typeface="Calibri" panose="020F0502020204030204" pitchFamily="34" charset="0"/>
              </a:rPr>
              <a:t>8 jetons. Faire vérifier aux élèves. </a:t>
            </a:r>
            <a:r>
              <a:rPr lang="fr-FR" i="1" dirty="0">
                <a:latin typeface="Calibri" panose="020F0502020204030204" pitchFamily="34" charset="0"/>
              </a:rPr>
              <a:t>Et si maintenant, sur mes 8 jetons, j’enlève les 5 jetons que j’avais ajoutés, il m’en reste combien dans la boite ? Il reste les 3 jetons que j’avais mis au début</a:t>
            </a:r>
            <a:r>
              <a:rPr lang="fr-FR" i="0" dirty="0">
                <a:latin typeface="Calibri" panose="020F0502020204030204" pitchFamily="34" charset="0"/>
              </a:rPr>
              <a:t>. </a:t>
            </a:r>
          </a:p>
          <a:p>
            <a:endParaRPr lang="fr-FR" i="1" dirty="0"/>
          </a:p>
        </p:txBody>
      </p:sp>
      <p:sp>
        <p:nvSpPr>
          <p:cNvPr id="4" name="Espace réservé du numéro de diapositive 3">
            <a:extLst>
              <a:ext uri="{FF2B5EF4-FFF2-40B4-BE49-F238E27FC236}">
                <a16:creationId xmlns:a16="http://schemas.microsoft.com/office/drawing/2014/main" id="{BE055B6D-EC06-E3E7-2EB4-BC9E868329CB}"/>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475462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À partir d’un schéma de réglettes</a:t>
            </a:r>
            <a:r>
              <a:rPr lang="fr-FR" b="0" i="1" baseline="0" dirty="0">
                <a:latin typeface="Calibri" panose="020F0502020204030204" pitchFamily="34" charset="0"/>
              </a:rPr>
              <a:t>, on peut donc écrire 2 additions et 2 soustractions. </a:t>
            </a:r>
          </a:p>
          <a:p>
            <a:r>
              <a:rPr lang="fr-FR" b="0" i="1" baseline="0" dirty="0">
                <a:latin typeface="Calibri" panose="020F0502020204030204" pitchFamily="34" charset="0"/>
              </a:rPr>
              <a:t>Quand on a une addition, on peut toujours écrire une soustraction correspondante en enlevant la partie que l’on a ajouté dans l’addition.</a:t>
            </a:r>
            <a:r>
              <a:rPr lang="fr-FR" i="1" dirty="0">
                <a:latin typeface="Calibri" panose="020F0502020204030204" pitchFamily="34" charset="0"/>
              </a:rPr>
              <a:t> </a:t>
            </a:r>
          </a:p>
          <a:p>
            <a:r>
              <a:rPr lang="fr-FR" i="0" dirty="0">
                <a:latin typeface="Calibri" panose="020F0502020204030204" pitchFamily="34" charset="0"/>
              </a:rPr>
              <a:t>Pointer les opérations de gauche en verbalisant : </a:t>
            </a:r>
            <a:r>
              <a:rPr lang="fr-FR" i="1" dirty="0">
                <a:latin typeface="Calibri" panose="020F0502020204030204" pitchFamily="34" charset="0"/>
              </a:rPr>
              <a:t>je passe de 5 à 8 en ajoutant 3 et si j’enlève à 8 ces 3 que je viens d’ajouter, je retrouve le 5 de départ. </a:t>
            </a:r>
          </a:p>
          <a:p>
            <a:r>
              <a:rPr lang="fr-FR" i="0" dirty="0">
                <a:latin typeface="Calibri" panose="020F0502020204030204" pitchFamily="34" charset="0"/>
              </a:rPr>
              <a:t>Pointer les opérations de droite en verbalisant : </a:t>
            </a:r>
            <a:r>
              <a:rPr lang="fr-FR" b="0" i="1" baseline="0" dirty="0">
                <a:latin typeface="Calibri" panose="020F0502020204030204" pitchFamily="34" charset="0"/>
                <a:cs typeface="Calibri"/>
              </a:rPr>
              <a:t>en ayant inversé l’ordre des réglettes, j</a:t>
            </a:r>
            <a:r>
              <a:rPr lang="fr-FR" i="1" dirty="0">
                <a:latin typeface="Calibri" panose="020F0502020204030204" pitchFamily="34" charset="0"/>
              </a:rPr>
              <a:t>e passe de 3 à 8 en ajoutant 5 et si j’enlève à 8 ces 5 que je viens d’ajouter, je retrouve le 3 de départ. </a:t>
            </a:r>
            <a:endParaRPr lang="fr-FR" b="0" i="0" baseline="0" dirty="0">
              <a:latin typeface="Calibri" panose="020F0502020204030204" pitchFamily="34" charset="0"/>
              <a:cs typeface="Calibri"/>
            </a:endParaRPr>
          </a:p>
          <a:p>
            <a:r>
              <a:rPr lang="fr-FR" b="0" i="1" baseline="0" dirty="0">
                <a:latin typeface="Calibri" panose="020F0502020204030204" pitchFamily="34" charset="0"/>
              </a:rPr>
              <a:t>Maintenant, nous allons nous entrainer à trouver les 4 calculs qui correspondent à un schéma de réglettes. </a:t>
            </a:r>
            <a:endParaRPr lang="fr-FR" b="0" i="1"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1406532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latin typeface="Calibri" panose="020F0502020204030204" pitchFamily="34" charset="0"/>
              </a:rPr>
              <a:t>Distribuer la fiche photocopiable n° 23. </a:t>
            </a:r>
          </a:p>
          <a:p>
            <a:r>
              <a:rPr lang="fr-FR" dirty="0">
                <a:latin typeface="Calibri" panose="020F0502020204030204" pitchFamily="34" charset="0"/>
              </a:rPr>
              <a:t>Laisser un temps de recherche individuelle de 1 ou 2 minutes en passant dans rangs pour étayer. </a:t>
            </a:r>
          </a:p>
          <a:p>
            <a:r>
              <a:rPr lang="fr-FR" dirty="0">
                <a:latin typeface="Calibri" panose="020F0502020204030204" pitchFamily="34" charset="0"/>
              </a:rPr>
              <a:t>Lors du retour collectif, faire verbaliser par les élèves la première addition trouvée et la soustraction qui lui est lié. </a:t>
            </a:r>
          </a:p>
          <a:p>
            <a:r>
              <a:rPr lang="fr-FR" i="0" dirty="0">
                <a:latin typeface="Calibri" panose="020F0502020204030204" pitchFamily="34" charset="0"/>
              </a:rPr>
              <a:t>Puis reformuler en pointant les égalités de gauche : </a:t>
            </a:r>
            <a:r>
              <a:rPr lang="fr-FR" i="1" dirty="0">
                <a:latin typeface="Calibri" panose="020F0502020204030204" pitchFamily="34" charset="0"/>
              </a:rPr>
              <a:t>je passe de 1 à 5 en ajoutant 4 et si j’enlève à 5 ces 4 que je viens d’ajouter, je retrouve le 1 de départ. </a:t>
            </a:r>
            <a:r>
              <a:rPr lang="fr-FR" i="0" dirty="0">
                <a:latin typeface="Calibri" panose="020F0502020204030204" pitchFamily="34" charset="0"/>
              </a:rPr>
              <a:t>Entourer le +4 et le -4 dans les égalités mathématiques de gauche. </a:t>
            </a:r>
          </a:p>
          <a:p>
            <a:r>
              <a:rPr lang="fr-FR" b="0" i="0" baseline="0" dirty="0">
                <a:latin typeface="Calibri" panose="020F0502020204030204" pitchFamily="34" charset="0"/>
                <a:cs typeface="Calibri"/>
              </a:rPr>
              <a:t>Pointer les égalités de droite : </a:t>
            </a:r>
            <a:r>
              <a:rPr lang="fr-FR" b="0" i="1" baseline="0" dirty="0">
                <a:latin typeface="Calibri" panose="020F0502020204030204" pitchFamily="34" charset="0"/>
                <a:cs typeface="Calibri"/>
              </a:rPr>
              <a:t>en ayant inversé l’ordre des réglettes, j</a:t>
            </a:r>
            <a:r>
              <a:rPr lang="fr-FR" i="1" dirty="0">
                <a:latin typeface="Calibri" panose="020F0502020204030204" pitchFamily="34" charset="0"/>
              </a:rPr>
              <a:t>e passe de 4 à 5 en ajoutant 1 et si j’enlève à 5 ce 1 que je viens d’ajouter, je retrouve le 4 de départ. </a:t>
            </a:r>
            <a:r>
              <a:rPr lang="fr-FR" i="0" dirty="0">
                <a:latin typeface="Calibri" panose="020F0502020204030204" pitchFamily="34" charset="0"/>
              </a:rPr>
              <a:t>Entourer le +1 et le -1 dans les égalités mathématiques de droite. </a:t>
            </a:r>
            <a:endParaRPr lang="fr-FR" b="0" i="0" baseline="0" dirty="0">
              <a:latin typeface="Calibri" panose="020F0502020204030204" pitchFamily="34" charset="0"/>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396664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latin typeface="Calibri" panose="020F0502020204030204" pitchFamily="34" charset="0"/>
              </a:rPr>
              <a:t>Même démarche.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4976178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291167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Ici, on a fait des trains de réglettes supérieurs à 10. Vous devez écrire sur les pointillés de la réglette du bas la valeur totale correspondant à la réglette orange + la deuxième réglette.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407607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358908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latin typeface="Calibri" panose="020F0502020204030204" pitchFamily="34" charset="0"/>
              </a:rPr>
              <a:t>Faire colorier les réglettes : la réglette 3 en vert clair, la réglette 2 en rouge et la réglette 5 en jaune. </a:t>
            </a:r>
          </a:p>
          <a:p>
            <a:r>
              <a:rPr lang="fr-FR" dirty="0">
                <a:latin typeface="Calibri" panose="020F0502020204030204" pitchFamily="34" charset="0"/>
              </a:rPr>
              <a:t>Les élèves doivent également emporter à la maison la leçon correspondante. Le cas échéant, les parents risquent de ne pas comprendre le principe </a:t>
            </a:r>
            <a:r>
              <a:rPr lang="fr-FR">
                <a:latin typeface="Calibri" panose="020F0502020204030204" pitchFamily="34" charset="0"/>
              </a:rPr>
              <a:t>de l’exercice. </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327723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a:latin typeface="Calibri" panose="020F0502020204030204" pitchFamily="34" charset="0"/>
              </a:rPr>
              <a:t>Voici la réglette 5 et la réglette 3. Cherchez la réglette qui fait exactement la même longueur que ces</a:t>
            </a:r>
            <a:r>
              <a:rPr lang="fr-FR" b="0" i="1" baseline="0">
                <a:latin typeface="Calibri" panose="020F0502020204030204" pitchFamily="34" charset="0"/>
              </a:rPr>
              <a:t> deux réglettes ensemble.</a:t>
            </a:r>
            <a:endParaRPr lang="fr-FR">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847497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Calibri" panose="020F0502020204030204" pitchFamily="34" charset="0"/>
              </a:rPr>
              <a:t>C’est la réglette 8, la marron.</a:t>
            </a:r>
            <a:endParaRPr lang="fr-FR" b="0" i="1">
              <a:latin typeface="Calibri" panose="020F0502020204030204" pitchFamily="34" charset="0"/>
              <a:cs typeface="Calibri"/>
            </a:endParaRPr>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997023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Sur vos</a:t>
            </a:r>
            <a:r>
              <a:rPr lang="fr-FR" b="0" i="1" baseline="0" dirty="0">
                <a:latin typeface="Calibri" panose="020F0502020204030204" pitchFamily="34" charset="0"/>
              </a:rPr>
              <a:t> ardoises, écrivez les deux additions qui vont avec ces réglettes. </a:t>
            </a:r>
          </a:p>
          <a:p>
            <a:r>
              <a:rPr lang="fr-FR" b="0" baseline="0" dirty="0">
                <a:latin typeface="Calibri" panose="020F0502020204030204" pitchFamily="34" charset="0"/>
              </a:rPr>
              <a:t>Montrer la double flèche, qui rappelle la commutativité de l’addition (</a:t>
            </a:r>
            <a:r>
              <a:rPr lang="fr-FR" b="0" i="1" baseline="0" dirty="0">
                <a:latin typeface="Calibri" panose="020F0502020204030204" pitchFamily="34" charset="0"/>
              </a:rPr>
              <a:t>ici on a la réglette jaune puis la vert clair, mais on aurait le même résultat dans l’ordre inverse</a:t>
            </a:r>
            <a:r>
              <a:rPr lang="fr-FR" b="0" baseline="0" dirty="0">
                <a:latin typeface="Calibri" panose="020F0502020204030204" pitchFamily="34" charset="0"/>
              </a:rPr>
              <a:t>). Faire manipuler les réglettes par les élèves, afin qu’ils constatent que cela ne change pas le résultat. </a:t>
            </a:r>
          </a:p>
          <a:p>
            <a:r>
              <a:rPr lang="fr-FR" b="0" baseline="0" dirty="0">
                <a:latin typeface="Calibri" panose="020F0502020204030204" pitchFamily="34" charset="0"/>
              </a:rPr>
              <a:t>Laisser un temps de recherche avant de passer à la correction.</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3986253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baseline="0">
                <a:latin typeface="Calibri" panose="020F0502020204030204" pitchFamily="34" charset="0"/>
              </a:rPr>
              <a:t>5 + 3 = 8 et 3 + 5 = 8 aussi. On peut changer l’ordre des nombres dans une addition, cela ne change pas le résultat.</a:t>
            </a:r>
            <a:endParaRPr lang="fr-FR" b="0" i="1">
              <a:latin typeface="Calibri" panose="020F0502020204030204" pitchFamily="34" charset="0"/>
            </a:endParaRPr>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3346307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Avec ce schéma, on a écrit l’addition 5 + 3 = 8. On va voir qu’on peut aussi écrire une soustraction.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96310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Pour écrire une soustraction, on part toujours de la plus grande des 3 réglettes. Ici, on part de la réglette marron et on lui enlève un morceau de la longueur de la réglette vert clair, comme si nous coupions un morceau de la grande réglette. Que reste-t-il ? → Il reste la longueur de la réglette jaune, c’est-à-dire 5. </a:t>
            </a:r>
          </a:p>
          <a:p>
            <a:r>
              <a:rPr lang="fr-FR" b="0" i="1" dirty="0">
                <a:latin typeface="Calibri" panose="020F0502020204030204" pitchFamily="34" charset="0"/>
              </a:rPr>
              <a:t>On peut donc écrire 8 – 3 = = … ? </a:t>
            </a:r>
          </a:p>
          <a:p>
            <a:r>
              <a:rPr lang="fr-FR" b="0" i="0" dirty="0">
                <a:latin typeface="Calibri" panose="020F0502020204030204" pitchFamily="34" charset="0"/>
              </a:rPr>
              <a:t>Interroger un élève et noter 5 sur les pointillés.</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697675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7C2C6-E3CE-77E8-A148-6267E26511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E95C204-39D5-FB3A-2EC4-54C6078180C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0F91A2-3A3B-F7E0-E072-1195657998E9}"/>
              </a:ext>
            </a:extLst>
          </p:cNvPr>
          <p:cNvSpPr>
            <a:spLocks noGrp="1"/>
          </p:cNvSpPr>
          <p:nvPr>
            <p:ph type="body" idx="1"/>
          </p:nvPr>
        </p:nvSpPr>
        <p:spPr/>
        <p:txBody>
          <a:bodyPr/>
          <a:lstStyle/>
          <a:p>
            <a:r>
              <a:rPr lang="fr-FR" i="1" dirty="0">
                <a:latin typeface="Calibri" panose="020F0502020204030204" pitchFamily="34" charset="0"/>
              </a:rPr>
              <a:t>Avec ce schéma de réglettes, on a écrit l’addition 5 + 3 = 8. </a:t>
            </a:r>
            <a:r>
              <a:rPr lang="fr-FR" i="0" dirty="0">
                <a:latin typeface="Calibri" panose="020F0502020204030204" pitchFamily="34" charset="0"/>
              </a:rPr>
              <a:t>Entourer le + 3. </a:t>
            </a:r>
          </a:p>
          <a:p>
            <a:r>
              <a:rPr lang="fr-FR" i="1" dirty="0">
                <a:latin typeface="Calibri" panose="020F0502020204030204" pitchFamily="34" charset="0"/>
              </a:rPr>
              <a:t>Maintenant, si on part de 8 et qu’on enlève les 3 que l’on avait ajouté, alors on revient à la réglette du début, la jaune. On écrit 8 – 3 = 5. </a:t>
            </a:r>
            <a:r>
              <a:rPr lang="fr-FR" i="0" dirty="0">
                <a:latin typeface="Calibri" panose="020F0502020204030204" pitchFamily="34" charset="0"/>
              </a:rPr>
              <a:t>Entourer le – 3 dans la soustraction.</a:t>
            </a:r>
          </a:p>
          <a:p>
            <a:r>
              <a:rPr lang="fr-FR" i="0" dirty="0">
                <a:latin typeface="Calibri" panose="020F0502020204030204" pitchFamily="34" charset="0"/>
              </a:rPr>
              <a:t>Pour que les élèves comprennent mieux ce lien addition/soustraction, faire le parallèle avec la manipulation de jetons dans une boite opaque. </a:t>
            </a:r>
            <a:r>
              <a:rPr lang="fr-FR" i="1" dirty="0">
                <a:latin typeface="Calibri" panose="020F0502020204030204" pitchFamily="34" charset="0"/>
              </a:rPr>
              <a:t>J’ai 5 jetons dans ma boite </a:t>
            </a:r>
            <a:r>
              <a:rPr lang="fr-FR" i="0" dirty="0">
                <a:latin typeface="Calibri" panose="020F0502020204030204" pitchFamily="34" charset="0"/>
              </a:rPr>
              <a:t>(les montrer aux élèves), </a:t>
            </a:r>
            <a:r>
              <a:rPr lang="fr-FR" i="1" dirty="0">
                <a:latin typeface="Calibri" panose="020F0502020204030204" pitchFamily="34" charset="0"/>
              </a:rPr>
              <a:t>j’en ajoute maintenant 3 </a:t>
            </a:r>
            <a:r>
              <a:rPr lang="fr-FR" i="0" dirty="0">
                <a:latin typeface="Calibri" panose="020F0502020204030204" pitchFamily="34" charset="0"/>
              </a:rPr>
              <a:t>(les montrer). </a:t>
            </a:r>
            <a:r>
              <a:rPr lang="fr-FR" i="1" dirty="0">
                <a:latin typeface="Calibri" panose="020F0502020204030204" pitchFamily="34" charset="0"/>
              </a:rPr>
              <a:t>Combien est-ce que j’en ai maintenant dans ma boite ? → </a:t>
            </a:r>
            <a:r>
              <a:rPr lang="fr-FR" i="0" dirty="0">
                <a:latin typeface="Calibri" panose="020F0502020204030204" pitchFamily="34" charset="0"/>
              </a:rPr>
              <a:t>8 jetons. Faire vérifier aux élèves. </a:t>
            </a:r>
            <a:r>
              <a:rPr lang="fr-FR" i="1" dirty="0">
                <a:latin typeface="Calibri" panose="020F0502020204030204" pitchFamily="34" charset="0"/>
              </a:rPr>
              <a:t>Et si maintenant, sur mes 8 jetons, j’enlève les 3 jetons que j’avais ajoutés, il m’en reste combien dans la boite ? Il reste les 5 jetons que j’avais mis au début</a:t>
            </a:r>
            <a:r>
              <a:rPr lang="fr-FR" i="0" dirty="0">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7E7A15EC-B705-76ED-FAE8-810601C60180}"/>
              </a:ext>
            </a:extLst>
          </p:cNvPr>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469899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Maintenant, on va changer la place des petites réglettes. Nous avions la réglette jaune + la réglette vert clair et cela faisait la longueur de la réglette marron. Si on met d’abord la réglette vert clair puis la jaune, on a vu que ça ne changeait pas le résultat. On peut donc écrire 3 + 5 = 8. </a:t>
            </a:r>
          </a:p>
          <a:p>
            <a:r>
              <a:rPr lang="fr-FR" i="1" dirty="0">
                <a:latin typeface="Calibri" panose="020F0502020204030204" pitchFamily="34" charset="0"/>
              </a:rPr>
              <a:t>On va voir qu’on peut aussi écrire une soustraction à partir de cette addition.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556724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05278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3151516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62753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4119318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5361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68963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30845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48151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9605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33894553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12/09/2025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091729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629836"/>
      </p:ext>
    </p:extLst>
  </p:cSld>
  <p:clrMap bg1="lt1" tx1="dk1" bg2="lt2" tx2="dk2" accent1="accent1" accent2="accent2" accent3="accent3" accent4="accent4" accent5="accent5" accent6="accent6" hlink="hlink" folHlink="folHlink"/>
  <p:sldLayoutIdLst>
    <p:sldLayoutId id="2147483699"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06384"/>
      </p:ext>
    </p:extLst>
  </p:cSld>
  <p:clrMap bg1="lt1" tx1="dk1" bg2="lt2" tx2="dk2" accent1="accent1" accent2="accent2" accent3="accent3" accent4="accent4" accent5="accent5" accent6="accent6" hlink="hlink" folHlink="folHlink"/>
  <p:sldLayoutIdLst>
    <p:sldLayoutId id="2147483704" r:id="rId1"/>
    <p:sldLayoutId id="21474837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12/09/2025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105291"/>
      </p:ext>
    </p:extLst>
  </p:cSld>
  <p:clrMap bg1="lt1" tx1="dk1" bg2="lt2" tx2="dk2" accent1="accent1" accent2="accent2" accent3="accent3" accent4="accent4" accent5="accent5" accent6="accent6" hlink="hlink" folHlink="folHlink"/>
  <p:sldLayoutIdLst>
    <p:sldLayoutId id="2147483709" r:id="rId1"/>
    <p:sldLayoutId id="214748371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94D8D623-2B5E-4170-A263-C607C356EFD2}"/>
              </a:ext>
            </a:extLst>
          </p:cNvPr>
          <p:cNvSpPr>
            <a:spLocks noGrp="1"/>
          </p:cNvSpPr>
          <p:nvPr>
            <p:ph type="ctrTitle"/>
          </p:nvPr>
        </p:nvSpPr>
        <p:spPr>
          <a:xfrm>
            <a:off x="972813" y="3429000"/>
            <a:ext cx="7772400" cy="774700"/>
          </a:xfrm>
        </p:spPr>
        <p:txBody>
          <a:bodyPr>
            <a:normAutofit fontScale="90000"/>
          </a:bodyPr>
          <a:lstStyle/>
          <a:p>
            <a:pPr>
              <a:spcBef>
                <a:spcPts val="1200"/>
              </a:spcBef>
              <a:spcAft>
                <a:spcPts val="1200"/>
              </a:spcAft>
            </a:pPr>
            <a:r>
              <a:rPr lang="fr-FR" dirty="0"/>
              <a:t>23. LES NOMBRES JUSQU’À 10</a:t>
            </a:r>
            <a:br>
              <a:rPr lang="fr-FR" dirty="0"/>
            </a:br>
            <a:r>
              <a:rPr lang="fr-FR" dirty="0"/>
              <a:t>Comprendre le lien entre addition </a:t>
            </a:r>
            <a:br>
              <a:rPr lang="fr-FR" dirty="0"/>
            </a:br>
            <a:r>
              <a:rPr lang="fr-FR" dirty="0"/>
              <a:t>et soustraction</a:t>
            </a:r>
          </a:p>
        </p:txBody>
      </p:sp>
      <p:sp>
        <p:nvSpPr>
          <p:cNvPr id="3" name="Titre 3">
            <a:extLst>
              <a:ext uri="{FF2B5EF4-FFF2-40B4-BE49-F238E27FC236}">
                <a16:creationId xmlns:a16="http://schemas.microsoft.com/office/drawing/2014/main" id="{013A2E0A-CD12-462B-B4A8-9DB595DB6E28}"/>
              </a:ext>
            </a:extLst>
          </p:cNvPr>
          <p:cNvSpPr txBox="1">
            <a:spLocks/>
          </p:cNvSpPr>
          <p:nvPr/>
        </p:nvSpPr>
        <p:spPr>
          <a:xfrm>
            <a:off x="4323835" y="6145206"/>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rgbClr val="A39491"/>
                </a:solidFill>
                <a:latin typeface="Verdana" panose="020B0604030504040204" pitchFamily="34" charset="0"/>
                <a:ea typeface="Verdana" panose="020B0604030504040204" pitchFamily="34" charset="0"/>
              </a:rPr>
              <a:t>Réservé à la </a:t>
            </a:r>
            <a:r>
              <a:rPr lang="fr-FR" sz="2000" dirty="0" err="1">
                <a:solidFill>
                  <a:srgbClr val="A39491"/>
                </a:solidFill>
                <a:latin typeface="Verdana" panose="020B0604030504040204" pitchFamily="34" charset="0"/>
                <a:ea typeface="Verdana" panose="020B0604030504040204" pitchFamily="34" charset="0"/>
              </a:rPr>
              <a:t>vidéoprojection</a:t>
            </a:r>
            <a:endParaRPr lang="fr-FR" sz="2000" dirty="0">
              <a:solidFill>
                <a:srgbClr val="A3949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6714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FEB174E-71F9-749E-C537-034B5867BEE5}"/>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F885205A-7935-F263-5AC0-8658AD3D17C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11793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DFB7C-4A37-CFEF-2992-4A7D08100467}"/>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FD8717D0-9984-4730-C2A7-28778C3745DE}"/>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46B636F0-5160-EB5F-0331-BEC93B93F57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80817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FDA25BE-508A-9CAE-40BF-A74E26C11685}"/>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3239BFA9-5C61-7712-7111-F41770445AE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95466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Espace réservé du contenu 17">
            <a:extLst>
              <a:ext uri="{FF2B5EF4-FFF2-40B4-BE49-F238E27FC236}">
                <a16:creationId xmlns:a16="http://schemas.microsoft.com/office/drawing/2014/main" id="{4206D828-3679-7F73-FBA3-84E26EAFA3C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6" name="Titre 15">
            <a:extLst>
              <a:ext uri="{FF2B5EF4-FFF2-40B4-BE49-F238E27FC236}">
                <a16:creationId xmlns:a16="http://schemas.microsoft.com/office/drawing/2014/main" id="{528DAD4A-288A-CBD9-8ABB-49F309BBA4C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798938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3664066-158B-7A95-44D4-F4720AC079D6}"/>
              </a:ext>
            </a:extLst>
          </p:cNvPr>
          <p:cNvSpPr>
            <a:spLocks noGrp="1"/>
          </p:cNvSpPr>
          <p:nvPr>
            <p:ph type="title"/>
          </p:nvPr>
        </p:nvSpPr>
        <p:spPr/>
        <p:txBody>
          <a:bodyPr/>
          <a:lstStyle/>
          <a:p>
            <a:endParaRPr lang="fr-FR"/>
          </a:p>
        </p:txBody>
      </p:sp>
      <p:pic>
        <p:nvPicPr>
          <p:cNvPr id="14" name="Espace réservé du contenu 13">
            <a:extLst>
              <a:ext uri="{FF2B5EF4-FFF2-40B4-BE49-F238E27FC236}">
                <a16:creationId xmlns:a16="http://schemas.microsoft.com/office/drawing/2014/main" id="{3BECAD84-3C15-8393-009F-44C21F73E97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624740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77D10FB-91DA-FD16-F75F-97710C138A7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64A879B-2BA2-14AE-720F-8CD5FA05D48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3014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E29BA39-5DF5-E23B-4E56-17BE9552E853}"/>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6A40C74-CFD7-C4C0-2CFC-78BCC740474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47514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1777902-B8A4-DB32-4F9E-DC87F8EB177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C2363A6-7D28-FB2F-9A34-429A5235484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98867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8475D7F-41C3-4EC4-15E4-F43DC41D000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4768B37-ED66-BB96-2C74-471D579C188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5752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4821BFE8-F77C-287E-2B13-96CDFD749C7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BA1C4BC5-6287-93FC-3009-06B47C770D0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9531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5CF63096-8AB2-1064-35CD-CD1703C6996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2F93CED-1323-6B2C-742B-E987E178E4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80287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38E089DB-E3E2-9F7A-384E-DC7688103893}"/>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EA345569-2398-C2F8-7A61-D56D6A3C280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3763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B7E6387-81C7-5680-0A35-477F5A28EFB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CF4E45A-93A6-8880-B489-6C08C949776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50182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3720CE8E-2F4A-436B-6D96-B347F2418AFE}"/>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CE952C06-9677-23C3-FC28-03A0C4A7C6B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68791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570B965-7E53-1B8B-7EAE-E392370EEA16}"/>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B7F20453-30A9-E379-45D4-DEC6E895EB3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86395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68DE4-3BE9-FF2B-400A-C0F35BD881E1}"/>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D1192B79-05EB-1A2E-EF61-A12C1A5A79BF}"/>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F4C67B7A-3AA7-5261-8910-C044F491D69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27935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31F8362A-609C-5D60-6236-AD10EA535768}"/>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4BCA7D6A-90FB-F78E-A861-6D39593F1B8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32185970"/>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4AE4C3-73E3-4681-9A1F-05DCAE7C04B2}">
  <ds:schemaRefs>
    <ds:schemaRef ds:uri="http://schemas.microsoft.com/sharepoint/v3/contenttype/forms"/>
  </ds:schemaRefs>
</ds:datastoreItem>
</file>

<file path=customXml/itemProps2.xml><?xml version="1.0" encoding="utf-8"?>
<ds:datastoreItem xmlns:ds="http://schemas.openxmlformats.org/officeDocument/2006/customXml" ds:itemID="{EAC71FFA-E8D4-45A7-B53D-9EC090DD7389}">
  <ds:schemaRefs>
    <ds:schemaRef ds:uri="http://purl.org/dc/elements/1.1/"/>
    <ds:schemaRef ds:uri="http://schemas.microsoft.com/office/2006/metadata/properties"/>
    <ds:schemaRef ds:uri="http://purl.org/dc/terms/"/>
    <ds:schemaRef ds:uri="bfd01c09-4c2c-4413-a701-52472ac34042"/>
    <ds:schemaRef ds:uri="http://schemas.microsoft.com/office/2006/documentManagement/types"/>
    <ds:schemaRef ds:uri="http://schemas.microsoft.com/office/infopath/2007/PartnerControls"/>
    <ds:schemaRef ds:uri="http://schemas.openxmlformats.org/package/2006/metadata/core-properties"/>
    <ds:schemaRef ds:uri="05e35dcb-3e29-4319-8895-1aefbc7b9c14"/>
    <ds:schemaRef ds:uri="http://www.w3.org/XML/1998/namespace"/>
    <ds:schemaRef ds:uri="http://purl.org/dc/dcmitype/"/>
    <ds:schemaRef ds:uri="cd84cc96-e4f0-4e7f-873a-a508fb658c41"/>
    <ds:schemaRef ds:uri="27f64e36-29aa-44d5-a3e0-06242cad7d4d"/>
    <ds:schemaRef ds:uri="23cf7a0d-57af-4434-867c-c099e6f87b4a"/>
  </ds:schemaRefs>
</ds:datastoreItem>
</file>

<file path=customXml/itemProps3.xml><?xml version="1.0" encoding="utf-8"?>
<ds:datastoreItem xmlns:ds="http://schemas.openxmlformats.org/officeDocument/2006/customXml" ds:itemID="{7F144F96-ACD6-4EEA-B473-36AC7F708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1197</Words>
  <Application>Microsoft Office PowerPoint</Application>
  <PresentationFormat>Affichage à l'écran (4:3)</PresentationFormat>
  <Paragraphs>56</Paragraphs>
  <Slides>18</Slides>
  <Notes>18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18</vt:i4>
      </vt:variant>
    </vt:vector>
  </HeadingPairs>
  <TitlesOfParts>
    <vt:vector size="27" baseType="lpstr">
      <vt:lpstr>Calibri</vt:lpstr>
      <vt:lpstr>Arial</vt:lpstr>
      <vt:lpstr>Verdana</vt:lpstr>
      <vt:lpstr>Calibri Light</vt:lpstr>
      <vt:lpstr>Thème Office</vt:lpstr>
      <vt:lpstr>4_Thème Office</vt:lpstr>
      <vt:lpstr>1_Thème Office</vt:lpstr>
      <vt:lpstr>2_Thème Office</vt:lpstr>
      <vt:lpstr>3_Thème Office</vt:lpstr>
      <vt:lpstr>23. LES NOMBRES JUSQU’À 10 Comprendre le lien entre addition  et soustraction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BELLEMIN SANDRA</cp:lastModifiedBy>
  <cp:revision>2</cp:revision>
  <dcterms:created xsi:type="dcterms:W3CDTF">2022-01-07T11:15:07Z</dcterms:created>
  <dcterms:modified xsi:type="dcterms:W3CDTF">2025-09-12T09:12:45Z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