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26"/>
  </p:notesMasterIdLst>
  <p:handoutMasterIdLst>
    <p:handoutMasterId r:id="rId27"/>
  </p:handoutMasterIdLst>
  <p:sldIdLst>
    <p:sldId id="276" r:id="rId9"/>
    <p:sldId id="277" r:id="rId10"/>
    <p:sldId id="278" r:id="rId11"/>
    <p:sldId id="279" r:id="rId12"/>
    <p:sldId id="281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92" r:id="rId21"/>
    <p:sldId id="288" r:id="rId22"/>
    <p:sldId id="290" r:id="rId23"/>
    <p:sldId id="289" r:id="rId24"/>
    <p:sldId id="291" r:id="rId2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47C030-E687-B175-014B-7CB338CA2E3F}" name="riviere.jennifer" initials="ri" userId="S::riviere.jennifer_gmail.com#ext#@hachette.onmicrosoft.com::1d9d5009-092f-4c80-8dba-153923be29d4" providerId="AD"/>
  <p188:author id="{6E47C18F-DDAE-EA39-9B3A-D5582A6DAE9D}" name="pauline.negrellion" initials="pa" userId="S::pauline.negrellion_gmail.com#ext#@hachette.onmicrosoft.com::9fb65b54-3bbd-4994-b3cf-42d8602c7eef" providerId="AD"/>
  <p188:author id="{E89BFAD0-ACBE-9964-AB8B-A2E5DAC1FBA3}" name="omenriah" initials="om" userId="S::omenriah_gmail.com#ext#@hachette.onmicrosoft.com::1c7e23f3-21b9-4451-98c0-15057ee079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D0DBE-5AF8-45F7-B567-8721B29596AD}" v="2" dt="2025-09-12T08:39:23.2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82177" autoAdjust="0"/>
  </p:normalViewPr>
  <p:slideViewPr>
    <p:cSldViewPr snapToGrid="0">
      <p:cViewPr varScale="1">
        <p:scale>
          <a:sx n="91" d="100"/>
          <a:sy n="91" d="100"/>
        </p:scale>
        <p:origin x="20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font" Target="fonts/font1.fntdata"/><Relationship Id="rId36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  <a:cs typeface="Arial" panose="020B0604020202020204" pitchFamily="34" charset="0"/>
              </a:rPr>
              <a:t>Aujourd’hui, nous allons apprendre à calculer le double d’un nombre.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127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298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261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Le cas du 0 est toujours particulier pour les élèves. Prendre le temps de l’expliquer.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66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070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620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310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Vous devez calculer des doubles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(résultats inférieurs ou égaux à 20).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447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788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Interroger les élèves : </a:t>
            </a:r>
            <a:r>
              <a:rPr lang="fr-FR" b="0" i="1" dirty="0">
                <a:latin typeface="Calibri" panose="020F0502020204030204" pitchFamily="34" charset="0"/>
              </a:rPr>
              <a:t>qu’est-ce que le double</a:t>
            </a:r>
            <a:r>
              <a:rPr lang="fr-FR" i="1" dirty="0">
                <a:latin typeface="Calibri" panose="020F0502020204030204" pitchFamily="34" charset="0"/>
              </a:rPr>
              <a:t> d’un nombre </a:t>
            </a:r>
            <a:r>
              <a:rPr lang="fr-FR" b="0" i="1" dirty="0">
                <a:latin typeface="Calibri" panose="020F0502020204030204" pitchFamily="34" charset="0"/>
              </a:rPr>
              <a:t>? </a:t>
            </a:r>
          </a:p>
          <a:p>
            <a:r>
              <a:rPr lang="fr-FR" b="0" dirty="0">
                <a:latin typeface="Calibri" panose="020F0502020204030204" pitchFamily="34" charset="0"/>
              </a:rPr>
              <a:t>On peut évoquer le double dans le miroir</a:t>
            </a:r>
            <a:r>
              <a:rPr lang="fr-FR" dirty="0">
                <a:latin typeface="Calibri" panose="020F0502020204030204" pitchFamily="34" charset="0"/>
              </a:rPr>
              <a:t>. On peut également évoquer les parties du corps que l'on a en double : les yeux, les mains…</a:t>
            </a:r>
            <a:endParaRPr lang="fr-FR" b="0" dirty="0">
              <a:latin typeface="Calibri" panose="020F0502020204030204" pitchFamily="34" charset="0"/>
            </a:endParaRPr>
          </a:p>
          <a:p>
            <a:r>
              <a:rPr lang="fr-FR" b="0" dirty="0">
                <a:latin typeface="Calibri" panose="020F0502020204030204" pitchFamily="34" charset="0"/>
              </a:rPr>
              <a:t>Les élèves devraient </a:t>
            </a:r>
            <a:r>
              <a:rPr lang="fr-FR" dirty="0">
                <a:latin typeface="Calibri" panose="020F0502020204030204" pitchFamily="34" charset="0"/>
              </a:rPr>
              <a:t>être </a:t>
            </a:r>
            <a:r>
              <a:rPr lang="fr-FR" b="0" dirty="0">
                <a:latin typeface="Calibri" panose="020F0502020204030204" pitchFamily="34" charset="0"/>
              </a:rPr>
              <a:t>familiarisés avec la notion car elle apparait dans le rituel « chaque jour compte » (</a:t>
            </a:r>
            <a:r>
              <a:rPr lang="fr-FR" b="0" dirty="0" err="1">
                <a:latin typeface="Calibri" panose="020F0502020204030204" pitchFamily="34" charset="0"/>
              </a:rPr>
              <a:t>plastifiche</a:t>
            </a:r>
            <a:r>
              <a:rPr lang="fr-FR" b="0" dirty="0">
                <a:latin typeface="Calibri" panose="020F0502020204030204" pitchFamily="34" charset="0"/>
              </a:rPr>
              <a:t> n°2), depuis une dizaine de jours.</a:t>
            </a:r>
            <a:r>
              <a:rPr lang="fr-FR" dirty="0">
                <a:latin typeface="Calibri" panose="020F0502020204030204" pitchFamily="34" charset="0"/>
              </a:rPr>
              <a:t> </a:t>
            </a:r>
            <a:endParaRPr lang="fr-FR" b="0" dirty="0">
              <a:latin typeface="Calibri" panose="020F0502020204030204" pitchFamily="34" charset="0"/>
              <a:cs typeface="Calibri"/>
            </a:endParaRPr>
          </a:p>
          <a:p>
            <a:r>
              <a:rPr lang="fr-FR" b="0" dirty="0">
                <a:latin typeface="Calibri" panose="020F0502020204030204" pitchFamily="34" charset="0"/>
              </a:rPr>
              <a:t>Réponse attendue : </a:t>
            </a:r>
            <a:r>
              <a:rPr lang="fr-FR" b="0" i="1" dirty="0">
                <a:latin typeface="Calibri" panose="020F0502020204030204" pitchFamily="34" charset="0"/>
              </a:rPr>
              <a:t>c’est quand on prend le nombre et qu’on lui ajoute le même nombre : on obtient son double.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223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Nous allons nous aider des réglettes pour trouver le double de nombres. Quel est le double de 5 ? Montrez-moi la bonne réglette.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388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C’est la réglette orange, qui vaut 10. </a:t>
            </a:r>
            <a:r>
              <a:rPr lang="fr-FR" i="1" dirty="0">
                <a:latin typeface="Calibri" panose="020F0502020204030204" pitchFamily="34" charset="0"/>
              </a:rPr>
              <a:t>Donc le double de 5, c'est 10. En mathématiques, on écrit 5 + 5 = 10.</a:t>
            </a:r>
            <a:endParaRPr lang="fr-FR" b="0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peut-on faire pour trouver le double de 5 en se servant de ses doigts ? </a:t>
            </a:r>
            <a:r>
              <a:rPr lang="fr-FR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J’affiche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doigts, puis encore 5 doigts : cela fait 10.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779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831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C’est la réglette vert foncé, qui vaut 6. </a:t>
            </a:r>
            <a:r>
              <a:rPr lang="fr-FR" i="1" dirty="0">
                <a:latin typeface="Calibri" panose="020F0502020204030204" pitchFamily="34" charset="0"/>
              </a:rPr>
              <a:t>Donc le double de 3, c'est 6. En mathématiques, on écrit 3 + 3 = 6.</a:t>
            </a:r>
            <a:endParaRPr lang="fr-FR" b="0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59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Maintenant, vous allez calculer des doubles sur vos ardoises.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Vous pouvez utiliser les doigts ou les réglettes. Si vous n’avez pas besoin de matériel pour trouver la réponse, c’est encore mieux. Essayez d’être rapides !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102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Quel est le double de 2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Corriger en écrivant la modélisation mathématique du double : 2 + 2 = 4.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894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1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12/09/2025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94D8D623-2B5E-4170-A263-C607C356E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475" y="3041650"/>
            <a:ext cx="7772400" cy="77470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22. LES NOMBRES JUSQU’À 10</a:t>
            </a:r>
            <a:br>
              <a:rPr lang="fr-FR" dirty="0"/>
            </a:br>
            <a:r>
              <a:rPr lang="fr-FR" dirty="0"/>
              <a:t>Connaitre les doubles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13A2E0A-CD12-462B-B4A8-9DB595DB6E28}"/>
              </a:ext>
            </a:extLst>
          </p:cNvPr>
          <p:cNvSpPr txBox="1">
            <a:spLocks/>
          </p:cNvSpPr>
          <p:nvPr/>
        </p:nvSpPr>
        <p:spPr>
          <a:xfrm>
            <a:off x="4375045" y="6261515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rgbClr val="A394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C380A22-FF09-A854-4E21-AE600D849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8E55FC80-6914-12F3-6091-A86DFE0C75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57706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973AA6A-42C3-2581-FF14-8F29E00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5CE0780-E8AF-8D0D-4AFF-4384A801FE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78840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4BC2546-862E-2987-EB7C-2FE1ECF54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82531945-9CDF-99A7-D21D-11A5C3E29E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884573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F143B43-9976-1E3D-4BD8-D77FBA869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7F7A3BC-5FC3-3C0B-FA26-0697E5BB28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32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075857F-7558-6BA7-21D2-7ED8C406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2B3C886-F2F6-CC85-4CAB-3D29B58F46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1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B7F64A6-AC9F-EC6C-86D8-483091359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7D570E7-7C81-931D-724F-D2EF876F3F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9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5A58865-EB58-BE41-7E56-96E71BFE6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51742E9-B9F3-A7CA-A323-37EE925FBA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20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6D62539-5EAF-659D-6325-9027DF1DF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15FC16-B953-5AE0-2BFF-D6BFFE195F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3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19923A6E-49AA-9A91-8F6A-D2CAD001F6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823AFB22-C966-8624-6FB3-67E70C1D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53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08D4D5C0-9DFC-04DE-F4F9-CCB7DB6AA3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6309324F-2A2B-D94B-F463-48963AA8D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49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ce réservé du contenu 13">
            <a:extLst>
              <a:ext uri="{FF2B5EF4-FFF2-40B4-BE49-F238E27FC236}">
                <a16:creationId xmlns:a16="http://schemas.microsoft.com/office/drawing/2014/main" id="{C9CC71C1-C27B-DC19-7C73-9FC586680C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12" name="Titre 11">
            <a:extLst>
              <a:ext uri="{FF2B5EF4-FFF2-40B4-BE49-F238E27FC236}">
                <a16:creationId xmlns:a16="http://schemas.microsoft.com/office/drawing/2014/main" id="{585AAB1F-EBB4-861A-0964-9E8ADE60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76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A1D5B914-928F-8308-EEA6-763DA95C7F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7E05C8C0-4703-37F7-4A23-353128D7C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477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98942052-52D3-CE2E-92DA-CE91A6AC39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13" name="Titre 12">
            <a:extLst>
              <a:ext uri="{FF2B5EF4-FFF2-40B4-BE49-F238E27FC236}">
                <a16:creationId xmlns:a16="http://schemas.microsoft.com/office/drawing/2014/main" id="{509DD2D5-3031-6514-B59F-6CB28A71A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401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C43C4B1-BF8C-45E7-894D-3F5ADA332D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64EA4000-C3EA-F48C-9314-76798E692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800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333BE77-5FDF-205F-1A9F-02E11AFAB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3A53BBEB-A3B1-76BE-D9FF-69978875F12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20164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2FF10A1-A922-3A3F-5F05-8FA7AC672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F07F0C7-70D3-F17F-416D-7E6C58A936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762585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C71FFA-E8D4-45A7-B53D-9EC090DD7389}">
  <ds:schemaRefs>
    <ds:schemaRef ds:uri="http://purl.org/dc/terms/"/>
    <ds:schemaRef ds:uri="http://schemas.microsoft.com/office/2006/documentManagement/types"/>
    <ds:schemaRef ds:uri="05e35dcb-3e29-4319-8895-1aefbc7b9c1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bfd01c09-4c2c-4413-a701-52472ac34042"/>
    <ds:schemaRef ds:uri="http://schemas.microsoft.com/office/2006/metadata/properties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2.xml><?xml version="1.0" encoding="utf-8"?>
<ds:datastoreItem xmlns:ds="http://schemas.openxmlformats.org/officeDocument/2006/customXml" ds:itemID="{11D5DE19-79E1-42E8-A07D-626818EA8E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348</Words>
  <Application>Microsoft Office PowerPoint</Application>
  <PresentationFormat>Affichage à l'écran (4:3)</PresentationFormat>
  <Paragraphs>36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17</vt:i4>
      </vt:variant>
    </vt:vector>
  </HeadingPairs>
  <TitlesOfParts>
    <vt:vector size="26" baseType="lpstr">
      <vt:lpstr>Calibri</vt:lpstr>
      <vt:lpstr>Arial</vt:lpstr>
      <vt:lpstr>Verdana</vt:lpstr>
      <vt:lpstr>Calibri Light</vt:lpstr>
      <vt:lpstr>Thème Office</vt:lpstr>
      <vt:lpstr>4_Thème Office</vt:lpstr>
      <vt:lpstr>1_Thème Office</vt:lpstr>
      <vt:lpstr>2_Thème Office</vt:lpstr>
      <vt:lpstr>3_Thème Office</vt:lpstr>
      <vt:lpstr>22. LES NOMBRES JUSQU’À 10 Connaitre les doubles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2025-09-12T09:12:42Z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