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27"/>
  </p:notesMasterIdLst>
  <p:handoutMasterIdLst>
    <p:handoutMasterId r:id="rId28"/>
  </p:handoutMasterIdLst>
  <p:sldIdLst>
    <p:sldId id="276" r:id="rId9"/>
    <p:sldId id="278" r:id="rId10"/>
    <p:sldId id="277" r:id="rId11"/>
    <p:sldId id="279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95" r:id="rId20"/>
    <p:sldId id="289" r:id="rId21"/>
    <p:sldId id="290" r:id="rId22"/>
    <p:sldId id="291" r:id="rId23"/>
    <p:sldId id="292" r:id="rId24"/>
    <p:sldId id="293" r:id="rId25"/>
    <p:sldId id="294" r:id="rId26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6047C030-E687-B175-014B-7CB338CA2E3F}" name="riviere.jennifer" initials="ri" userId="S::riviere.jennifer_gmail.com#ext#@hachette.onmicrosoft.com::1d9d5009-092f-4c80-8dba-153923be29d4" providerId="AD"/>
  <p188:author id="{E607D358-22EC-6868-EB3F-15FE6229401A}" name="CHAUVELLIER ANNE" initials="CA" userId="S::ACHAUVELLIER@editions-hatier.fr::63234966-364e-422f-8c52-45fd5239a521" providerId="AD"/>
  <p188:author id="{6E47C18F-DDAE-EA39-9B3A-D5582A6DAE9D}" name="pauline.negrellion" initials="pa" userId="S::pauline.negrellion_gmail.com#ext#@hachette.onmicrosoft.com::9fb65b54-3bbd-4994-b3cf-42d8602c7eef" providerId="AD"/>
  <p188:author id="{E89BFAD0-ACBE-9964-AB8B-A2E5DAC1FBA3}" name="omenriah" initials="om" userId="S::omenriah_gmail.com#ext#@hachette.onmicrosoft.com::1c7e23f3-21b9-4451-98c0-15057ee079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FB1A9E-B1BE-4DF5-8A31-BDF0CA54619F}" v="3" dt="2025-09-12T08:37:20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83051" autoAdjust="0"/>
  </p:normalViewPr>
  <p:slideViewPr>
    <p:cSldViewPr snapToGrid="0">
      <p:cViewPr>
        <p:scale>
          <a:sx n="75" d="100"/>
          <a:sy n="75" d="100"/>
        </p:scale>
        <p:origin x="2502" y="43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font" Target="fonts/font4.fntdata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Aujourd’hui, nous allons apprendre à situer un objet ou une personne, à décrire sa position, c’est-à-dire utiliser le vocabulaire de repérage dans l’espace.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18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derrière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la boite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139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devant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la boite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478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919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Pointer chaque item et lire la phrase correspondante.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261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Lire la consigne aux élèves. A ce stade de l’année, c’est absolument nécessaire, les élèves n’étant pas lecteur.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055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De même, lire les consignes aux élèves.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065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Lire la consigne aux élèves au moment où vous leur présentez les exercices de la </a:t>
            </a:r>
            <a:r>
              <a:rPr lang="fr-FR">
                <a:latin typeface="Calibri" panose="020F0502020204030204" pitchFamily="34" charset="0"/>
              </a:rPr>
              <a:t>fiche principale, </a:t>
            </a:r>
            <a:r>
              <a:rPr lang="fr-FR" dirty="0">
                <a:latin typeface="Calibri" panose="020F0502020204030204" pitchFamily="34" charset="0"/>
              </a:rPr>
              <a:t>puis la lire de nouveau aux élèves qui décident de faire l’exercice des champions.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095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455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687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vais vous donner un ordre et vous allez le suivre.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Jacques a dit : m</a:t>
            </a:r>
            <a:r>
              <a:rPr lang="fr-FR" i="1" dirty="0">
                <a:latin typeface="Calibri" panose="020F0502020204030204" pitchFamily="34" charset="0"/>
              </a:rPr>
              <a:t>ets les mains sur ta tête 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Mets les mains en dessous de ta chaise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Regarde au-dessus de toi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Mets-toi derrière ta chaise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Mets-toi sur ta chaise ! </a:t>
            </a: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2309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Distribuer un petit personnage à chaque enfant et donner les indications de position :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Mettez le personnage sur la trousse.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Mettez-le à l’intérieur de la trousse.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Mettez-le à l’extérieur de la trousse.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Mettez-le sous la trousse.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Mettez-le derrière la trousse.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Mettez-le devant la trousse.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  <a:t>Sortez votre colle et mettez-le personnage entre la trousse et la colle.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575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Maintenant, vous allez voir apparaitre Amine et vous devrez dire où il se trouve.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5271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sous</a:t>
            </a:r>
            <a:r>
              <a:rPr lang="fr-FR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le bureau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. On peut aussi dire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en dessous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du bureau.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869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sur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la boite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. Accepter la réponse « 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dessus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de la boite ». 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10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à </a:t>
            </a:r>
            <a:r>
              <a:rPr lang="fr-FR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l’intérieur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de la boite ou </a:t>
            </a:r>
            <a:r>
              <a:rPr lang="fr-FR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dans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la boite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724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à</a:t>
            </a:r>
            <a:r>
              <a:rPr lang="fr-FR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l’extérieur 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de la boite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, on peut aussi dire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en dehors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de la boite.</a:t>
            </a:r>
            <a:endParaRPr lang="fr-FR" i="1" dirty="0">
              <a:latin typeface="Calibri" panose="020F0502020204030204" pitchFamily="34" charset="0"/>
            </a:endParaRPr>
          </a:p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Accepter «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 </a:t>
            </a:r>
            <a:r>
              <a:rPr lang="fr-FR" b="0" dirty="0"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à côté »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mais montrer de nouveau la slide précédente pour faire émerger « à l'extérieur » par opposition. Peut-être que certains élèves pourront commencer à utiliser les notions de gauche/droite : il est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à gauche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de la boite, mais ceci n’est pas un exigible à ce stade de l’année.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961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Où est Amine ? </a:t>
            </a:r>
          </a:p>
          <a:p>
            <a:r>
              <a:rPr lang="fr-FR" i="0" dirty="0">
                <a:latin typeface="Calibri" panose="020F0502020204030204" pitchFamily="34" charset="0"/>
              </a:rPr>
              <a:t>→ 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Il est </a:t>
            </a:r>
            <a:r>
              <a:rPr lang="fr-FR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entre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 les boites</a:t>
            </a: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</a:rPr>
              <a:t>. On peut accepter la réponse « au milieu » mais dire aux élèves qu’en français, il est plus correct de dire « entre les boites ». 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5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77" y="3272246"/>
            <a:ext cx="8987246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21. SITUER UN OBJET OU UNE PERSONNE</a:t>
            </a:r>
            <a:br>
              <a:rPr lang="fr-FR" dirty="0"/>
            </a:br>
            <a:r>
              <a:rPr lang="fr-FR" sz="3100" dirty="0"/>
              <a:t>(sur, sous, à l’intérieur, à l’extérieur, entre)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04600" y="6261135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5D7531A-A80A-7E77-7CF6-278567B6C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1FCC608-F88E-995B-5774-E2CBCE857D4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862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4028F6B-27B1-7951-9B72-27AC3578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E3596BF-AC92-1262-3C63-0222C370BE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29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E1E1A91-AE4F-C91C-7B02-95A49D000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3E3402-7A0A-7E1B-1E73-91A810241A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36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3E785AB-FEC2-3027-4AB8-CEA3B4D70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255282-49EC-E0C9-60DC-E7C0A606F3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80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B0398C2-C47C-CD2E-BDF5-A89A94A18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69BB14E-52DD-E36A-FAC2-3A55E3ADB1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88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027D977-C9CE-8C20-4948-5D933333C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E412557-9FD5-43A0-9C03-1A5E3D34F3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207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B7B97AB-1B12-9CCB-5066-8B309498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7203160-90A9-70F5-688C-39FEC38AD1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84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DF1B7EE-DD19-FD2A-E045-37F2CE242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B765644-98CB-7889-FD1F-99D29B508D2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81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6A691BA-4CC6-7E1B-113E-4D36850BD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47ED12-7069-0DEB-D293-D0E9208ECE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CC8A19D-4D74-79ED-56AA-E06DD805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265E8D9-68AF-C929-7115-8573036FD0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10963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0162974-33A5-30D4-2F44-F181DD7F7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1EC2835-B443-AD79-1469-6769C2E592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4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658266DD-E415-8F79-104B-EFBEA9E7A54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7E5E08B4-5EA4-1CCC-595B-9F09104C6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76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EB7EB92-BD15-EB1C-5E45-EB92623E3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F8FCF1E-D61F-10E5-FFC6-43E4EE4ED1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31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8C9CCD5-29D1-E691-7EFB-3EA9F82B5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EBF8A51-DE6E-F372-43AC-A06DC851DC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76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EFC7575-4029-2608-A440-83AC3974D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5EB17CC-3C47-1605-3DAE-E554FF2513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02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7AE0531-04D2-3F05-5113-7592416EE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8584686-C858-C863-E198-AB3B09B00C8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3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E2BA727-057F-9232-F669-E53B343D6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945B47-1CA5-9834-C4F1-1136CD760B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096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fd01c09-4c2c-4413-a701-52472ac34042"/>
    <ds:schemaRef ds:uri="http://schemas.openxmlformats.org/package/2006/metadata/core-properties"/>
    <ds:schemaRef ds:uri="05e35dcb-3e29-4319-8895-1aefbc7b9c14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3.xml><?xml version="1.0" encoding="utf-8"?>
<ds:datastoreItem xmlns:ds="http://schemas.openxmlformats.org/officeDocument/2006/customXml" ds:itemID="{F534607A-6174-4802-98B6-B8A4300668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467</Words>
  <Application>Microsoft Office PowerPoint</Application>
  <PresentationFormat>Affichage à l'écran (4:3)</PresentationFormat>
  <Paragraphs>55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21. SITUER UN OBJET OU UNE PERSONNE (sur, sous, à l’intérieur, à l’extérieur, entre)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