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32"/>
  </p:notesMasterIdLst>
  <p:handoutMasterIdLst>
    <p:handoutMasterId r:id="rId33"/>
  </p:handoutMasterIdLst>
  <p:sldIdLst>
    <p:sldId id="276" r:id="rId9"/>
    <p:sldId id="337" r:id="rId10"/>
    <p:sldId id="314" r:id="rId11"/>
    <p:sldId id="315" r:id="rId12"/>
    <p:sldId id="316" r:id="rId13"/>
    <p:sldId id="317" r:id="rId14"/>
    <p:sldId id="291" r:id="rId15"/>
    <p:sldId id="327" r:id="rId16"/>
    <p:sldId id="328" r:id="rId17"/>
    <p:sldId id="329" r:id="rId18"/>
    <p:sldId id="319" r:id="rId19"/>
    <p:sldId id="320" r:id="rId20"/>
    <p:sldId id="338" r:id="rId21"/>
    <p:sldId id="330" r:id="rId22"/>
    <p:sldId id="339" r:id="rId23"/>
    <p:sldId id="331" r:id="rId24"/>
    <p:sldId id="340" r:id="rId25"/>
    <p:sldId id="332" r:id="rId26"/>
    <p:sldId id="341" r:id="rId27"/>
    <p:sldId id="333" r:id="rId28"/>
    <p:sldId id="334" r:id="rId29"/>
    <p:sldId id="335" r:id="rId30"/>
    <p:sldId id="336" r:id="rId31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4"/>
      <p:bold r:id="rId35"/>
      <p:italic r:id="rId36"/>
      <p:boldItalic r:id="rId3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1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pauline.negrellion" initials="pa" lastIdx="2" clrIdx="1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3" name="riviere.jennifer" initials="ri" lastIdx="6" clrIdx="2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4" name="omenriah" initials="om" lastIdx="4" clrIdx="3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1C4D1"/>
    <a:srgbClr val="FFD333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EA3A2F-BC93-4AEF-9E6A-ED15298F4423}" v="24" dt="2025-09-12T08:33:32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75908" autoAdjust="0"/>
  </p:normalViewPr>
  <p:slideViewPr>
    <p:cSldViewPr snapToGrid="0">
      <p:cViewPr>
        <p:scale>
          <a:sx n="75" d="100"/>
          <a:sy n="75" d="100"/>
        </p:scale>
        <p:origin x="2502" y="2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font" Target="fonts/font1.fntdata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handoutMaster" Target="handoutMasters/handoutMaster1.xml"/><Relationship Id="rId3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font" Target="fonts/font3.fntdata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font" Target="fonts/font2.fntdata"/><Relationship Id="rId43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Lors de la dernière séance, nous avons vu comment calculer une addition à trou. </a:t>
            </a: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Aujourd’hui, nous allons apprendre à compléter des soustractions à trous.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129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On peut aussi utiliser ses doigts.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On met 10 doigts </a:t>
            </a:r>
            <a:r>
              <a:rPr lang="fr-FR" b="0" i="0" dirty="0">
                <a:latin typeface="Calibri" panose="020F0502020204030204" pitchFamily="34" charset="0"/>
              </a:rPr>
              <a:t>(afficher 10 doigts sur ses mains) </a:t>
            </a:r>
            <a:r>
              <a:rPr lang="fr-FR" b="0" i="1" dirty="0">
                <a:latin typeface="Calibri" panose="020F0502020204030204" pitchFamily="34" charset="0"/>
              </a:rPr>
              <a:t>puis on baisse les doigts, un par un en les comptant -1, -2, -3 </a:t>
            </a:r>
            <a:r>
              <a:rPr lang="fr-FR" b="0" i="0" dirty="0">
                <a:latin typeface="Calibri" panose="020F0502020204030204" pitchFamily="34" charset="0"/>
              </a:rPr>
              <a:t>(baisser les doigts un par un, en partant de l’auriculaire) </a:t>
            </a:r>
            <a:r>
              <a:rPr lang="fr-FR" b="0" i="1" dirty="0">
                <a:latin typeface="Calibri" panose="020F0502020204030204" pitchFamily="34" charset="0"/>
              </a:rPr>
              <a:t>pour arriver à 7 </a:t>
            </a:r>
            <a:r>
              <a:rPr lang="fr-FR" b="0" i="0" dirty="0">
                <a:latin typeface="Calibri" panose="020F0502020204030204" pitchFamily="34" charset="0"/>
              </a:rPr>
              <a:t>(montrer les 7 doigts restants).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On a compté qu’on a baissé 3 doigts. Attention, pour utiliser cette stratégie, il faut reconnaitre par cœur les collections témoins des doigts.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593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Maintenant, c’est à vous de vous entrainer sur l’ardoise.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Vous pouvez utiliser la file numérique et les jetons ou la file numérique seulement, ou encore vos mains.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Si vous n’avez pas besoin de matériel pour trouver la réponse, c’est encore mieux.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2395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Verbaliser le calcul</a:t>
            </a:r>
            <a:r>
              <a:rPr lang="fr-FR" dirty="0">
                <a:latin typeface="Calibri" panose="020F0502020204030204" pitchFamily="34" charset="0"/>
              </a:rPr>
              <a:t> affiché </a:t>
            </a:r>
            <a:r>
              <a:rPr lang="fr-FR" b="0" dirty="0">
                <a:latin typeface="Calibri" panose="020F0502020204030204" pitchFamily="34" charset="0"/>
              </a:rPr>
              <a:t>: </a:t>
            </a:r>
            <a:r>
              <a:rPr lang="fr-FR" b="0" i="1" dirty="0">
                <a:latin typeface="Calibri" panose="020F0502020204030204" pitchFamily="34" charset="0"/>
              </a:rPr>
              <a:t>j’ai 9 au départ. Combien dois-je enlever pour avoir 8</a:t>
            </a:r>
            <a:r>
              <a:rPr lang="fr-FR" i="1" dirty="0">
                <a:latin typeface="Calibri" panose="020F0502020204030204" pitchFamily="34" charset="0"/>
              </a:rPr>
              <a:t> </a:t>
            </a:r>
            <a:r>
              <a:rPr lang="fr-FR" b="0" i="1" dirty="0">
                <a:latin typeface="Calibri" panose="020F0502020204030204" pitchFamily="34" charset="0"/>
              </a:rPr>
              <a:t>? 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Laisser un temps de recherche (1 minute). Valider discrètement les réponses des élèves au fur et à mesure qu’ils lèvent leur ardoise.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106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C</a:t>
            </a:r>
            <a:r>
              <a:rPr lang="fr-FR" b="0" i="0" dirty="0">
                <a:latin typeface="Calibri" panose="020F0502020204030204" pitchFamily="34" charset="0"/>
              </a:rPr>
              <a:t>orriger en faisant expliciter par les élèves les 3 procédures.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Utiliser des jetons aimantés ou dessiner des jetons vides pour illustrer la procédure de la file numérique avec jetons.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869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761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3523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1383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1298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2049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698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Verbaliser le calcul en pointant avec le doigt : </a:t>
            </a:r>
            <a:r>
              <a:rPr lang="fr-FR" b="0" i="1" dirty="0">
                <a:latin typeface="Calibri" panose="020F0502020204030204" pitchFamily="34" charset="0"/>
              </a:rPr>
              <a:t>J’ai 10. Combien je dois enlever pour avoir 7 ?</a:t>
            </a:r>
            <a:r>
              <a:rPr lang="fr-FR" b="0" dirty="0">
                <a:latin typeface="Calibri" panose="020F0502020204030204" pitchFamily="34" charset="0"/>
              </a:rPr>
              <a:t> 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Nous allons voir plusieurs procédures pour compléter une soustraction à trou. Dans un premier temps, comment compléter une soustraction à trou en nous aidant de la file numérique et des jetons.</a:t>
            </a:r>
            <a:endParaRPr lang="fr-FR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832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1014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Complétez ces soustractions à trous (nombres inférieurs à 20).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96769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Distribuer la leçon aux élèves et leur faire colorier la </a:t>
            </a:r>
            <a:r>
              <a:rPr lang="fr-FR">
                <a:latin typeface="Calibri" panose="020F0502020204030204" pitchFamily="34" charset="0"/>
              </a:rPr>
              <a:t>réglette rose.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3687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39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Au début j’ai 10 jetons : je les place sous la file numérique.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9241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À la fin, je veux en avoir 7. Je vais donc enlever ceux qui sont en trop.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413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Pointer un à un les jetons barrés en les dénombrant. </a:t>
            </a:r>
          </a:p>
          <a:p>
            <a:r>
              <a:rPr lang="fr-FR" b="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Au</a:t>
            </a:r>
            <a:r>
              <a:rPr lang="fr-FR" b="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tableau, on va barrer, en partant de la fin, les jetons à enlever pour qu’il n’en reste que 7. </a:t>
            </a:r>
          </a:p>
          <a:p>
            <a:r>
              <a:rPr lang="fr-FR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Pointer un à un les jetons barrés en les dénombrant.</a:t>
            </a: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​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 a barré 3 jetons. Donc 10 </a:t>
            </a:r>
            <a:r>
              <a:rPr lang="fr-FR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3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= 7. </a:t>
            </a:r>
            <a:endParaRPr lang="fr-FR" b="0" i="0" dirty="0">
              <a:latin typeface="Calibri" panose="020F0502020204030204" pitchFamily="34" charset="0"/>
            </a:endParaRPr>
          </a:p>
          <a:p>
            <a:r>
              <a:rPr lang="fr-FR" b="0" i="0" dirty="0">
                <a:latin typeface="Calibri" panose="020F0502020204030204" pitchFamily="34" charset="0"/>
              </a:rPr>
              <a:t>Compléter le calcul en écrivant 3 sur les pointillés : 10 </a:t>
            </a:r>
            <a:r>
              <a:rPr lang="fr-FR" b="0" i="0" dirty="0">
                <a:latin typeface="Calibri" panose="020F0502020204030204" pitchFamily="34" charset="0"/>
                <a:cs typeface="Calibri" panose="020F0502020204030204" pitchFamily="34" charset="0"/>
              </a:rPr>
              <a:t>─ </a:t>
            </a:r>
            <a:r>
              <a:rPr lang="fr-FR" b="1" i="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fr-FR" b="0" i="0" dirty="0">
                <a:latin typeface="Calibri" panose="020F0502020204030204" pitchFamily="34" charset="0"/>
                <a:cs typeface="Calibri" panose="020F0502020204030204" pitchFamily="34" charset="0"/>
              </a:rPr>
              <a:t>= 7.</a:t>
            </a:r>
            <a:r>
              <a:rPr lang="fr-FR" b="0" i="0" dirty="0">
                <a:latin typeface="Calibri" panose="020F0502020204030204" pitchFamily="34" charset="0"/>
              </a:rPr>
              <a:t> </a:t>
            </a:r>
          </a:p>
          <a:p>
            <a:pPr fontAlgn="base"/>
            <a:r>
              <a:rPr lang="fr-FR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Vous, vous pourrez enlever les jetons au lieu de les barrer. Mais attention, vous devrez les l</a:t>
            </a: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aisser sous la file numérique, car il va falloir les compter (on cherche combien on en enlève). </a:t>
            </a:r>
            <a:r>
              <a:rPr lang="fr-FR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​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fr-FR" b="0" i="0" dirty="0">
              <a:latin typeface="Calibri" panose="020F0502020204030204" pitchFamily="34" charset="0"/>
            </a:endParaRPr>
          </a:p>
          <a:p>
            <a:endParaRPr lang="fr-FR" b="0" i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27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peut aussi utiliser la file numérique seulement, sans les jetons. C’est plus rapide.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5046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Au début on a 10 jetons, donc on se place sur le 10.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289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À la fin, on veut avoir 7.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2922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="0" i="1" dirty="0">
                <a:latin typeface="Calibri" panose="020F0502020204030204" pitchFamily="34" charset="0"/>
              </a:rPr>
              <a:t>On va donc reculer en comptant les </a:t>
            </a:r>
            <a:r>
              <a:rPr lang="fr-FR" i="1" dirty="0">
                <a:latin typeface="Calibri" panose="020F0502020204030204" pitchFamily="34" charset="0"/>
              </a:rPr>
              <a:t>bonds </a:t>
            </a:r>
            <a:r>
              <a:rPr lang="fr-FR" b="0" i="1" dirty="0">
                <a:latin typeface="Calibri" panose="020F0502020204030204" pitchFamily="34" charset="0"/>
              </a:rPr>
              <a:t>que l’on fait pour arriver à 7 : un bond, deux bonds, trois bonds.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endParaRPr lang="fr-FR" b="0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a fait 3 bonds en arrière pour aller à 7, on enlève donc 3.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 → 10 –</a:t>
            </a:r>
            <a:r>
              <a:rPr lang="fr-FR" b="1" i="1" dirty="0">
                <a:latin typeface="Calibri" panose="020F0502020204030204" pitchFamily="34" charset="0"/>
              </a:rPr>
              <a:t> 3 </a:t>
            </a:r>
            <a:r>
              <a:rPr lang="fr-FR" b="0" i="1" dirty="0">
                <a:latin typeface="Calibri" panose="020F0502020204030204" pitchFamily="34" charset="0"/>
              </a:rPr>
              <a:t>= 7.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Compléter le calcul en écrivant 3 sur les pointillés.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4648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475" y="3041650"/>
            <a:ext cx="7772400" cy="77470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20. LES NOMBRES JUSQU’À 10</a:t>
            </a:r>
            <a:br>
              <a:rPr lang="fr-FR" dirty="0"/>
            </a:br>
            <a:r>
              <a:rPr lang="fr-FR" dirty="0"/>
              <a:t>Compléter des soustractions à trous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90136" y="62272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BFDC13B-B21F-BF90-4351-4CB36C6C2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E05A67D-381D-B94E-89B8-025B403CB94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49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4E9F397F-6BD0-5042-0D1C-34F968276F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10" name="Titre 9">
            <a:extLst>
              <a:ext uri="{FF2B5EF4-FFF2-40B4-BE49-F238E27FC236}">
                <a16:creationId xmlns:a16="http://schemas.microsoft.com/office/drawing/2014/main" id="{CFEF1D6E-3D5D-D4CE-0D8E-F76C37BD3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548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5F1C71EB-8EA9-4280-CD20-3FE16642F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DC8CB74-1D83-3D3A-29EC-6207A73300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5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0B84C5D0-82B3-20B9-5F18-5F69BF72B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D81C96-7626-C5F5-5A0F-DD875E3432C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30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425B12AC-04FD-632D-1B13-F58C48357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12B5799-378E-C695-8A25-A4B92749CF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433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A4672D03-0F2F-6FB5-7BDA-6AB6FE6D1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A8F15B4-C466-51D2-736F-C2A56D99997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575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A16E0CC8-AEAA-8860-6940-41A8E54A2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488FAEC-479F-B3E2-B636-CB91B4A263C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61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9977F2F8-4DDF-84F3-B6A5-421FEADE6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8CA4B70-5D3E-48E8-DF0D-3FCCCD399F3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937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40459DD7-0987-7EA5-879B-41A39BCBD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B496C50-B416-A78A-3049-265C8B8F1E6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42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D34B15FF-7B6C-01CC-579A-146003BE4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9729247-FE38-342F-3AA4-FA07413F18D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2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5AC6C35-C9A2-B52C-7425-8EE2296B3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134D08-2792-3F88-775B-6CFFE0D546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777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4447845-3FC3-397B-3983-5879DBEC8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6CE2AC5-CD4D-5963-4C00-39E868D205C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915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861961E7-46F8-4BFD-D64B-13975DEEF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0A4EA78-AEFC-B698-1CD2-49120B6004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7484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66AC9C9-1EDC-A4E0-A190-84F5E5978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2F62761-E0CF-8AC0-27CE-2700127888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123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A9864A3-FF23-F67D-1A39-A3B022497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A9041B8-77AA-CD02-BA8E-3291EE953B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02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B2E7E8E-8C29-18A4-EADB-DBE8FC8E8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5D7990BB-4221-281D-2B08-CE31C1EF898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85679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E745E47-2B37-EA84-EF91-B56BB8157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59282E0D-7A95-86C6-7077-823CB3F24A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22022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0D212A2-3E13-D3E2-563F-3A2E7858A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928D39E-DBE9-F456-0E2A-DC16F12B72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113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53A0E47-3938-2E47-2A7E-A0D62F3E8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035E3BA-C9C2-9EA9-E3DD-D752D1FC36B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61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77365D3-01AD-CA23-187B-73A91164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C6A8BD0-8ACD-DF94-5D7C-51B2445F8F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216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CB44AC7-07AA-C330-BB5E-E433E6E8B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8209F05-25CA-BEBB-65B9-0EA6CD5869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61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47535748-4CCA-C867-8001-B1E7F8936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3C1BD3E-D31C-664A-6C17-24A305AAF5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30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C71FFA-E8D4-45A7-B53D-9EC090DD7389}">
  <ds:schemaRefs>
    <ds:schemaRef ds:uri="http://purl.org/dc/elements/1.1/"/>
    <ds:schemaRef ds:uri="http://schemas.microsoft.com/office/2006/metadata/properties"/>
    <ds:schemaRef ds:uri="http://purl.org/dc/terms/"/>
    <ds:schemaRef ds:uri="bfd01c09-4c2c-4413-a701-52472ac34042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05e35dcb-3e29-4319-8895-1aefbc7b9c14"/>
    <ds:schemaRef ds:uri="http://www.w3.org/XML/1998/namespace"/>
    <ds:schemaRef ds:uri="http://purl.org/dc/dcmitype/"/>
    <ds:schemaRef ds:uri="cd84cc96-e4f0-4e7f-873a-a508fb658c41"/>
    <ds:schemaRef ds:uri="27f64e36-29aa-44d5-a3e0-06242cad7d4d"/>
    <ds:schemaRef ds:uri="23cf7a0d-57af-4434-867c-c099e6f87b4a"/>
  </ds:schemaRefs>
</ds:datastoreItem>
</file>

<file path=customXml/itemProps3.xml><?xml version="1.0" encoding="utf-8"?>
<ds:datastoreItem xmlns:ds="http://schemas.openxmlformats.org/officeDocument/2006/customXml" ds:itemID="{7200E7CF-1E90-427E-8471-7E444DE8F2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609</Words>
  <Application>Microsoft Office PowerPoint</Application>
  <PresentationFormat>Affichage à l'écran (4:3)</PresentationFormat>
  <Paragraphs>56</Paragraphs>
  <Slides>23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20. LES NOMBRES JUSQU’À 10 Compléter des soustractions à trous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