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3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4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4"/>
    <p:sldMasterId id="2147483693" r:id="rId5"/>
    <p:sldMasterId id="2147483698" r:id="rId6"/>
    <p:sldMasterId id="2147483703" r:id="rId7"/>
    <p:sldMasterId id="2147483708" r:id="rId8"/>
  </p:sldMasterIdLst>
  <p:notesMasterIdLst>
    <p:notesMasterId r:id="rId33"/>
  </p:notesMasterIdLst>
  <p:handoutMasterIdLst>
    <p:handoutMasterId r:id="rId34"/>
  </p:handoutMasterIdLst>
  <p:sldIdLst>
    <p:sldId id="276" r:id="rId9"/>
    <p:sldId id="327" r:id="rId10"/>
    <p:sldId id="310" r:id="rId11"/>
    <p:sldId id="309" r:id="rId12"/>
    <p:sldId id="313" r:id="rId13"/>
    <p:sldId id="314" r:id="rId14"/>
    <p:sldId id="317" r:id="rId15"/>
    <p:sldId id="291" r:id="rId16"/>
    <p:sldId id="316" r:id="rId17"/>
    <p:sldId id="315" r:id="rId18"/>
    <p:sldId id="318" r:id="rId19"/>
    <p:sldId id="319" r:id="rId20"/>
    <p:sldId id="320" r:id="rId21"/>
    <p:sldId id="330" r:id="rId22"/>
    <p:sldId id="321" r:id="rId23"/>
    <p:sldId id="331" r:id="rId24"/>
    <p:sldId id="322" r:id="rId25"/>
    <p:sldId id="332" r:id="rId26"/>
    <p:sldId id="323" r:id="rId27"/>
    <p:sldId id="333" r:id="rId28"/>
    <p:sldId id="324" r:id="rId29"/>
    <p:sldId id="325" r:id="rId30"/>
    <p:sldId id="326" r:id="rId31"/>
    <p:sldId id="328" r:id="rId32"/>
  </p:sldIdLst>
  <p:sldSz cx="9144000" cy="6858000" type="screen4x3"/>
  <p:notesSz cx="6858000" cy="9144000"/>
  <p:embeddedFontLst>
    <p:embeddedFont>
      <p:font typeface="Verdana" panose="020B0604030504040204" pitchFamily="34" charset="0"/>
      <p:regular r:id="rId35"/>
      <p:bold r:id="rId36"/>
      <p:italic r:id="rId37"/>
      <p:boldItalic r:id="rId38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F875900-4CD5-0B77-42CA-03FBCC6F856F}" name="Pauline Lion" initials="PL" userId="48ef9a2cfb904c2c" providerId="Windows Live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AUVELLIER ANNE" initials="CA" lastIdx="4" clrIdx="0">
    <p:extLst>
      <p:ext uri="{19B8F6BF-5375-455C-9EA6-DF929625EA0E}">
        <p15:presenceInfo xmlns:p15="http://schemas.microsoft.com/office/powerpoint/2012/main" userId="S::ACHAUVELLIER@editions-hatier.fr::63234966-364e-422f-8c52-45fd5239a521" providerId="AD"/>
      </p:ext>
    </p:extLst>
  </p:cmAuthor>
  <p:cmAuthor id="2" name="riviere.jennifer" initials="ri" lastIdx="9" clrIdx="1">
    <p:extLst>
      <p:ext uri="{19B8F6BF-5375-455C-9EA6-DF929625EA0E}">
        <p15:presenceInfo xmlns:p15="http://schemas.microsoft.com/office/powerpoint/2012/main" userId="S::riviere.jennifer_gmail.com#ext#@hachette.onmicrosoft.com::1d9d5009-092f-4c80-8dba-153923be29d4" providerId="AD"/>
      </p:ext>
    </p:extLst>
  </p:cmAuthor>
  <p:cmAuthor id="3" name="omenriah" initials="om" lastIdx="9" clrIdx="2">
    <p:extLst>
      <p:ext uri="{19B8F6BF-5375-455C-9EA6-DF929625EA0E}">
        <p15:presenceInfo xmlns:p15="http://schemas.microsoft.com/office/powerpoint/2012/main" userId="S::omenriah_gmail.com#ext#@hachette.onmicrosoft.com::1c7e23f3-21b9-4451-98c0-15057ee07999" providerId="AD"/>
      </p:ext>
    </p:extLst>
  </p:cmAuthor>
  <p:cmAuthor id="4" name="pauline.negrellion" initials="pa" lastIdx="3" clrIdx="3">
    <p:extLst>
      <p:ext uri="{19B8F6BF-5375-455C-9EA6-DF929625EA0E}">
        <p15:presenceInfo xmlns:p15="http://schemas.microsoft.com/office/powerpoint/2012/main" userId="S::pauline.negrellion_gmail.com#ext#@hachette.onmicrosoft.com::9fb65b54-3bbd-4994-b3cf-42d8602c7eef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66"/>
    <a:srgbClr val="61C4D1"/>
    <a:srgbClr val="FFD333"/>
    <a:srgbClr val="EC527E"/>
    <a:srgbClr val="A39491"/>
    <a:srgbClr val="E7E7E8"/>
    <a:srgbClr val="00B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254D9D6-390A-41FA-A4A4-F5F3A685F503}" v="48" dt="2025-09-12T08:26:33.59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84" autoAdjust="0"/>
    <p:restoredTop sz="73971" autoAdjust="0"/>
  </p:normalViewPr>
  <p:slideViewPr>
    <p:cSldViewPr snapToGrid="0">
      <p:cViewPr varScale="1">
        <p:scale>
          <a:sx n="82" d="100"/>
          <a:sy n="82" d="100"/>
        </p:scale>
        <p:origin x="2322" y="8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53" d="100"/>
          <a:sy n="53" d="100"/>
        </p:scale>
        <p:origin x="2141" y="5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9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slide" Target="slides/slide13.xml"/><Relationship Id="rId34" Type="http://schemas.openxmlformats.org/officeDocument/2006/relationships/handoutMaster" Target="handoutMasters/handoutMaster1.xml"/><Relationship Id="rId42" Type="http://schemas.openxmlformats.org/officeDocument/2006/relationships/theme" Target="theme/theme1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notesMaster" Target="notesMasters/notesMaster1.xml"/><Relationship Id="rId38" Type="http://schemas.openxmlformats.org/officeDocument/2006/relationships/font" Target="fonts/font4.fntdata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slide" Target="slides/slide21.xml"/><Relationship Id="rId41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slide" Target="slides/slide24.xml"/><Relationship Id="rId37" Type="http://schemas.openxmlformats.org/officeDocument/2006/relationships/font" Target="fonts/font3.fntdata"/><Relationship Id="rId40" Type="http://schemas.openxmlformats.org/officeDocument/2006/relationships/presProps" Target="presProps.xml"/><Relationship Id="rId45" Type="http://schemas.microsoft.com/office/2018/10/relationships/authors" Target="author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font" Target="fonts/font2.fntdata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slide" Target="slides/slide23.xml"/><Relationship Id="rId44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font" Target="fonts/font1.fntdata"/><Relationship Id="rId43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0074845C-01D3-4A94-B358-B5EA6BB3D0B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1D5E4F85-0A44-485A-B3E7-E7F67DCD33F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D0855C-FD51-445B-A359-7C4B20F7D243}" type="datetimeFigureOut">
              <a:rPr lang="fr-FR" smtClean="0"/>
              <a:t>12/09/2025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F174665-A1D2-4C3E-9799-B49DDE1180B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00C2DCE-ED8C-41F9-8310-1B6BA664E25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4C6B46-A4C9-4C71-A8DF-EA4F4E3643B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04420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470AB8-E483-4FFD-B222-30C933BD9122}" type="datetimeFigureOut">
              <a:rPr lang="fr-FR" smtClean="0"/>
              <a:t>12/09/2025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5038E3-B7CF-455E-96F4-A4DE1B14344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88655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dirty="0">
                <a:latin typeface="Calibri" panose="020F0502020204030204" pitchFamily="34" charset="0"/>
                <a:cs typeface="Arial" panose="020B0604020202020204" pitchFamily="34" charset="0"/>
              </a:rPr>
              <a:t>Aujourd’hui, nous allons apprendre à compléter des additions à trous. Nous l’avons déjà fait lors d’une séance précédente à l’aide des réglettes ; nous allons maintenant travailler sans les réglettes.</a:t>
            </a:r>
            <a:endParaRPr lang="fr-FR" dirty="0"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211408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dirty="0">
                <a:latin typeface="Calibri" panose="020F0502020204030204" pitchFamily="34" charset="0"/>
              </a:rPr>
              <a:t>Je fais un premier bond, puis un deuxième : je dois faire 2 bonds en avant pour arriver à 8, j’ai donc ajouté 2.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dirty="0">
                <a:latin typeface="Calibri" panose="020F0502020204030204" pitchFamily="34" charset="0"/>
              </a:rPr>
              <a:t>6 </a:t>
            </a:r>
            <a:r>
              <a:rPr lang="fr-FR" b="1" i="1" dirty="0">
                <a:latin typeface="Calibri" panose="020F0502020204030204" pitchFamily="34" charset="0"/>
              </a:rPr>
              <a:t>+ 2 </a:t>
            </a:r>
            <a:r>
              <a:rPr lang="fr-FR" b="0" i="1" dirty="0">
                <a:latin typeface="Calibri" panose="020F0502020204030204" pitchFamily="34" charset="0"/>
              </a:rPr>
              <a:t>= 8 </a:t>
            </a:r>
            <a:r>
              <a:rPr lang="fr-FR" b="0" i="0" dirty="0">
                <a:latin typeface="Calibri" panose="020F0502020204030204" pitchFamily="34" charset="0"/>
              </a:rPr>
              <a:t>(écrire le 2 sur les pointillés).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9026911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i="1" dirty="0">
                <a:latin typeface="Calibri" panose="020F0502020204030204" pitchFamily="34" charset="0"/>
              </a:rPr>
              <a:t>On peut aussi utiliser sa tête et ses doigts pour compléter une addition à trou. On met 6 dans la tête, et on continue à compter pour arriver à 8 : sept </a:t>
            </a:r>
            <a:r>
              <a:rPr lang="fr-FR" dirty="0">
                <a:latin typeface="Calibri" panose="020F0502020204030204" pitchFamily="34" charset="0"/>
              </a:rPr>
              <a:t>(relever le pouce), </a:t>
            </a:r>
            <a:r>
              <a:rPr lang="fr-FR" i="1" dirty="0">
                <a:latin typeface="Calibri" panose="020F0502020204030204" pitchFamily="34" charset="0"/>
              </a:rPr>
              <a:t>huit</a:t>
            </a:r>
            <a:r>
              <a:rPr lang="fr-FR" dirty="0">
                <a:latin typeface="Calibri" panose="020F0502020204030204" pitchFamily="34" charset="0"/>
              </a:rPr>
              <a:t> (relever l’index). </a:t>
            </a:r>
            <a:r>
              <a:rPr lang="fr-FR" i="1" dirty="0">
                <a:latin typeface="Calibri" panose="020F0502020204030204" pitchFamily="34" charset="0"/>
              </a:rPr>
              <a:t>On voit qu’on a relevé 2 doigts : 6 </a:t>
            </a:r>
            <a:r>
              <a:rPr lang="fr-FR" b="1" i="1" dirty="0">
                <a:latin typeface="Calibri" panose="020F0502020204030204" pitchFamily="34" charset="0"/>
              </a:rPr>
              <a:t>+ 2 </a:t>
            </a:r>
            <a:r>
              <a:rPr lang="fr-FR" i="1" dirty="0">
                <a:latin typeface="Calibri" panose="020F0502020204030204" pitchFamily="34" charset="0"/>
              </a:rPr>
              <a:t>= 8 </a:t>
            </a:r>
            <a:r>
              <a:rPr lang="fr-FR" b="0" i="0" dirty="0">
                <a:latin typeface="Calibri" panose="020F0502020204030204" pitchFamily="34" charset="0"/>
              </a:rPr>
              <a:t>(écrire le 2 sur les pointillés).</a:t>
            </a:r>
            <a:endParaRPr lang="fr-FR" dirty="0"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228464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0" i="1" dirty="0">
                <a:latin typeface="Calibri" panose="020F0502020204030204" pitchFamily="34" charset="0"/>
              </a:rPr>
              <a:t>Maintenant vous allez voir s’afficher des additions à trous et vous allez devoir écrire le nombre manquant sur votre ardoise.</a:t>
            </a:r>
          </a:p>
          <a:p>
            <a:r>
              <a:rPr lang="fr-FR" b="0" i="1" dirty="0">
                <a:latin typeface="Calibri" panose="020F0502020204030204" pitchFamily="34" charset="0"/>
              </a:rPr>
              <a:t>Vous pouvez utiliser la file numérique, avec ou sans jetons ou la tête et les doigts. Si vous n’avez pas besoin de matériel pour trouver la réponse, c’est encore mieux. 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434873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0" i="0" dirty="0">
                <a:latin typeface="Calibri" panose="020F0502020204030204" pitchFamily="34" charset="0"/>
              </a:rPr>
              <a:t>Verbaliser le calcul : </a:t>
            </a:r>
            <a:r>
              <a:rPr lang="fr-FR" b="0" i="1" dirty="0">
                <a:latin typeface="Calibri" panose="020F0502020204030204" pitchFamily="34" charset="0"/>
              </a:rPr>
              <a:t>combien faut-il ajouter à 6 pour aller à 10 ? </a:t>
            </a:r>
          </a:p>
          <a:p>
            <a:r>
              <a:rPr lang="fr-FR" b="0" i="0" dirty="0">
                <a:latin typeface="Calibri" panose="020F0502020204030204" pitchFamily="34" charset="0"/>
              </a:rPr>
              <a:t>Laisser un temps de recherche (1 minute). Les élèves lèvent leur ardoise. Valider ou invalider les réponses en faisant un signe.</a:t>
            </a:r>
            <a:endParaRPr lang="fr-FR" dirty="0"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401219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0" i="0" dirty="0">
                <a:latin typeface="Calibri" panose="020F0502020204030204" pitchFamily="34" charset="0"/>
              </a:rPr>
              <a:t>Corriger en faisant expliciter par les élèves les différents types de procédures : avec les jetons et la file numérique, avec la file numérique seulement (plus rapide) ou avec la tête et les doigts.</a:t>
            </a:r>
          </a:p>
          <a:p>
            <a:r>
              <a:rPr lang="fr-FR" dirty="0">
                <a:effectLst/>
                <a:latin typeface="Calibri" panose="020F0502020204030204" pitchFamily="34" charset="0"/>
              </a:rPr>
              <a:t>Si besoin, dessiner les ronds vides puis pleins (ou utiliser des jetons aimantés) pour illustrer la procédure de la file numérique avec les jetons</a:t>
            </a:r>
            <a:endParaRPr lang="fr-FR" b="0" i="0" dirty="0">
              <a:latin typeface="Calibri" panose="020F0502020204030204" pitchFamily="34" charset="0"/>
            </a:endParaRPr>
          </a:p>
          <a:p>
            <a:endParaRPr lang="fr-FR" sz="1200" dirty="0">
              <a:latin typeface="+mn-lt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52723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>
                <a:latin typeface="Calibri" panose="020F0502020204030204" pitchFamily="34" charset="0"/>
              </a:rPr>
              <a:t>Même démarche.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179258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079785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952009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924726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452851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0" dirty="0">
                <a:latin typeface="Calibri" panose="020F0502020204030204" pitchFamily="34" charset="0"/>
              </a:rPr>
              <a:t>Verbaliser le calcul</a:t>
            </a:r>
            <a:r>
              <a:rPr lang="fr-FR" dirty="0">
                <a:latin typeface="Calibri" panose="020F0502020204030204" pitchFamily="34" charset="0"/>
              </a:rPr>
              <a:t> affiché </a:t>
            </a:r>
            <a:r>
              <a:rPr lang="fr-FR" b="0" dirty="0">
                <a:latin typeface="Calibri" panose="020F0502020204030204" pitchFamily="34" charset="0"/>
              </a:rPr>
              <a:t>: </a:t>
            </a:r>
            <a:r>
              <a:rPr lang="fr-FR" b="0" i="1" dirty="0">
                <a:latin typeface="Calibri" panose="020F0502020204030204" pitchFamily="34" charset="0"/>
              </a:rPr>
              <a:t>j’ai déjà 6. Combien dois-je ajouter pour avoir 8</a:t>
            </a:r>
            <a:r>
              <a:rPr lang="fr-FR" i="1" dirty="0">
                <a:latin typeface="Calibri" panose="020F0502020204030204" pitchFamily="34" charset="0"/>
              </a:rPr>
              <a:t> </a:t>
            </a:r>
            <a:r>
              <a:rPr lang="fr-FR" b="0" i="1" dirty="0">
                <a:latin typeface="Calibri" panose="020F0502020204030204" pitchFamily="34" charset="0"/>
              </a:rPr>
              <a:t>? 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endParaRPr lang="fr-FR" b="0" i="1" dirty="0">
              <a:latin typeface="Calibri" panose="020F0502020204030204" pitchFamily="34" charset="0"/>
            </a:endParaRPr>
          </a:p>
          <a:p>
            <a:r>
              <a:rPr lang="fr-FR" b="0" i="1" dirty="0">
                <a:latin typeface="Calibri" panose="020F0502020204030204" pitchFamily="34" charset="0"/>
              </a:rPr>
              <a:t>Lors de la dernière séance, nous avons résolu ce genre de calcul avec les réglettes. Aujourd’hui, nous allons le résoudre en utilisant plusieurs procédures.</a:t>
            </a:r>
          </a:p>
          <a:p>
            <a:r>
              <a:rPr lang="fr-FR" i="1" dirty="0">
                <a:effectLst/>
                <a:latin typeface="Calibri" panose="020F0502020204030204" pitchFamily="34" charset="0"/>
              </a:rPr>
              <a:t>Attention, il ne s’agit pas de faire 6 + 8. C’est ici une opération à trous. On a déjà 6 et on doit trouver combien on doit ajouter pour arriver à 8.</a:t>
            </a:r>
            <a:endParaRPr lang="fr-FR" i="1" dirty="0"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954188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176703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342910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i="1" dirty="0">
                <a:latin typeface="Calibri" panose="020F0502020204030204" pitchFamily="34" charset="0"/>
              </a:rPr>
              <a:t>Complétez ces additions à trous.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26690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>
                <a:latin typeface="Calibri" panose="020F0502020204030204" pitchFamily="34" charset="0"/>
              </a:rPr>
              <a:t>Distribuer la leçon aux élèves et leur faire colorier les réglettes avant qu’ils la collent dans </a:t>
            </a:r>
            <a:r>
              <a:rPr lang="fr-FR">
                <a:latin typeface="Calibri" panose="020F0502020204030204" pitchFamily="34" charset="0"/>
              </a:rPr>
              <a:t>leur cahier</a:t>
            </a:r>
            <a:r>
              <a:rPr lang="fr-FR" dirty="0">
                <a:latin typeface="Calibri" panose="020F0502020204030204" pitchFamily="34" charset="0"/>
              </a:rPr>
              <a:t>.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289962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47790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0" dirty="0">
                <a:latin typeface="Calibri" panose="020F0502020204030204" pitchFamily="34" charset="0"/>
              </a:rPr>
              <a:t>Lire de nouveau l’addition à trou : </a:t>
            </a:r>
            <a:r>
              <a:rPr lang="fr-FR" b="0" i="1" dirty="0">
                <a:latin typeface="Calibri" panose="020F0502020204030204" pitchFamily="34" charset="0"/>
              </a:rPr>
              <a:t>j’ai déjà 6. Combien dois-je ajouter pour avoir 8</a:t>
            </a:r>
            <a:r>
              <a:rPr lang="fr-FR" i="1" dirty="0">
                <a:latin typeface="Calibri" panose="020F0502020204030204" pitchFamily="34" charset="0"/>
              </a:rPr>
              <a:t> </a:t>
            </a:r>
            <a:r>
              <a:rPr lang="fr-FR" b="0" i="1" dirty="0">
                <a:latin typeface="Calibri" panose="020F0502020204030204" pitchFamily="34" charset="0"/>
              </a:rPr>
              <a:t>? 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endParaRPr lang="fr-FR" b="0" i="1" dirty="0">
              <a:latin typeface="Calibri" panose="020F0502020204030204" pitchFamily="34" charset="0"/>
            </a:endParaRP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911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dirty="0">
                <a:latin typeface="Calibri" panose="020F0502020204030204" pitchFamily="34" charset="0"/>
              </a:rPr>
              <a:t>J’ai 6 jetons au départ : je les place sous la file numérique.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023670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dirty="0">
                <a:latin typeface="Calibri" panose="020F0502020204030204" pitchFamily="34" charset="0"/>
              </a:rPr>
              <a:t>À la fin, je veux en avoir 8.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792417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0" i="1" dirty="0">
                <a:latin typeface="Calibri" panose="020F0502020204030204" pitchFamily="34" charset="0"/>
              </a:rPr>
              <a:t>Je vais donc ajouter des jetons (en utilisant une autre couleur pour mieux les compter) jusqu’à en avoir 8. </a:t>
            </a:r>
          </a:p>
          <a:p>
            <a:r>
              <a:rPr lang="fr-FR" b="0" i="1" dirty="0">
                <a:latin typeface="Calibri" panose="020F0502020204030204" pitchFamily="34" charset="0"/>
              </a:rPr>
              <a:t>→ J’ai ajouté 2 jetons verts. </a:t>
            </a:r>
          </a:p>
          <a:p>
            <a:r>
              <a:rPr lang="fr-FR" b="0" i="0" dirty="0">
                <a:latin typeface="Calibri" panose="020F0502020204030204" pitchFamily="34" charset="0"/>
              </a:rPr>
              <a:t>Écrire le 2 sur les pointillés : 6 </a:t>
            </a:r>
            <a:r>
              <a:rPr lang="fr-FR" b="1" i="0" dirty="0">
                <a:latin typeface="Calibri" panose="020F0502020204030204" pitchFamily="34" charset="0"/>
              </a:rPr>
              <a:t>+ 2 </a:t>
            </a:r>
            <a:r>
              <a:rPr lang="fr-FR" b="0" i="0" dirty="0">
                <a:latin typeface="Calibri" panose="020F0502020204030204" pitchFamily="34" charset="0"/>
              </a:rPr>
              <a:t>= 8.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b="0" i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480484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dirty="0">
                <a:latin typeface="Calibri" panose="020F0502020204030204" pitchFamily="34" charset="0"/>
              </a:rPr>
              <a:t>On peut aussi utiliser la file numérique seulement, sans les jetons. C’est plus rapide.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50469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0" i="1" dirty="0">
                <a:latin typeface="Calibri" panose="020F0502020204030204" pitchFamily="34" charset="0"/>
              </a:rPr>
              <a:t>Je me place sur 6.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b="0" i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082890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dirty="0">
                <a:latin typeface="Calibri" panose="020F0502020204030204" pitchFamily="34" charset="0"/>
              </a:rPr>
              <a:t>Et je compte combien je dois faire de bonds pour aller jusqu’au 8.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611089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8C6EF3D7-E8A4-4D38-96F8-E8FA1ADBDD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"/>
            <a:ext cx="9144000" cy="70795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57698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C5949D7-6DDB-49D5-8300-650FD14B962A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D333"/>
          </a:solidFill>
          <a:ln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FFD333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D0F193E-E2AF-4A76-8C7D-DA6C7489E21C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2783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8C6EF3D7-E8A4-4D38-96F8-E8FA1ADBDD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"/>
            <a:ext cx="9144000" cy="70795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15161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A8DF7BD-4FC4-46D8-8E51-1C50A815652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61C4D1"/>
          </a:solidFill>
          <a:ln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61C4D1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96689A6C-72B0-4D31-9978-689932D59F48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75370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8C6EF3D7-E8A4-4D38-96F8-E8FA1ADBDD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"/>
            <a:ext cx="9144000" cy="70795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93184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F142B62-8702-46AD-A56A-699683BE7F15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9966"/>
          </a:solidFill>
          <a:ln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FF9966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DE1FD07-0DEE-4B0E-B813-DB8FC437B3D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3617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-1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EBD483-4C6B-430B-85A8-CD1070D6BBB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8C7C2F7-90F8-4E65-B758-339F2EB659D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32355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E910B8-B471-4EF0-B828-2F190C15536D}"/>
              </a:ext>
            </a:extLst>
          </p:cNvPr>
          <p:cNvSpPr/>
          <p:nvPr userDrawn="1"/>
        </p:nvSpPr>
        <p:spPr>
          <a:xfrm>
            <a:off x="5715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3886200" cy="476672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070C69-277F-4511-8E2D-4191F47FAE54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45605CF-A272-4E2E-8B38-91B2478FE09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04752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1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84459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8C6EF3D7-E8A4-4D38-96F8-E8FA1ADBDD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"/>
            <a:ext cx="9144000" cy="70795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96303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EF1EA03B-2F57-4AA5-9C24-4EB203E6C4DC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EC527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"/>
            <a:ext cx="4113032" cy="476673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8C7C2F7-90F8-4E65-B758-339F2EB659D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E3D788D-DDD6-4F09-BBA3-1F39D88DC4A9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08457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C2A8DC0-C626-44FE-B0FA-3AC7B44F0388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EC527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3886200" cy="476672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45605CF-A272-4E2E-8B38-91B2478FE09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F063D9CA-628E-4BBF-879C-92236F3E0FEC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15195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06D532-34F8-45B7-BD03-BB9137FD2C46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EC527E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C511F10A-F4A0-4222-8B4E-B311B8929ED7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052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8C6EF3D7-E8A4-4D38-96F8-E8FA1ADBDD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"/>
            <a:ext cx="9144000" cy="70795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9455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8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0914A-B9D9-4B95-BBEA-32E85AA20954}" type="datetimeFigureOut">
              <a:rPr lang="fr-FR" smtClean="0"/>
              <a:t>12/09/2025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49CDC-BADB-4C39-95ED-E0FCA83A67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9315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  <p:sldLayoutId id="2147483667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12/09/2025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009172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12/09/2025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11629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12/09/2025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99506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7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12/09/2025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561052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>
            <a:extLst>
              <a:ext uri="{FF2B5EF4-FFF2-40B4-BE49-F238E27FC236}">
                <a16:creationId xmlns:a16="http://schemas.microsoft.com/office/drawing/2014/main" id="{94D8D623-2B5E-4170-A263-C607C356EF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52475" y="3041650"/>
            <a:ext cx="7772400" cy="774700"/>
          </a:xfrm>
        </p:spPr>
        <p:txBody>
          <a:bodyPr>
            <a:normAutofit fontScale="90000"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fr-FR" dirty="0"/>
              <a:t>19. LES NOMBRES JUSQU’À 10</a:t>
            </a:r>
            <a:br>
              <a:rPr lang="fr-FR" dirty="0"/>
            </a:br>
            <a:r>
              <a:rPr lang="fr-FR" dirty="0"/>
              <a:t>Compléter des additions à trous</a:t>
            </a:r>
          </a:p>
        </p:txBody>
      </p:sp>
      <p:sp>
        <p:nvSpPr>
          <p:cNvPr id="3" name="Titre 3">
            <a:extLst>
              <a:ext uri="{FF2B5EF4-FFF2-40B4-BE49-F238E27FC236}">
                <a16:creationId xmlns:a16="http://schemas.microsoft.com/office/drawing/2014/main" id="{013A2E0A-CD12-462B-B4A8-9DB595DB6E28}"/>
              </a:ext>
            </a:extLst>
          </p:cNvPr>
          <p:cNvSpPr txBox="1">
            <a:spLocks/>
          </p:cNvSpPr>
          <p:nvPr/>
        </p:nvSpPr>
        <p:spPr>
          <a:xfrm>
            <a:off x="4423791" y="6257748"/>
            <a:ext cx="4421378" cy="499464"/>
          </a:xfrm>
          <a:prstGeom prst="rect">
            <a:avLst/>
          </a:prstGeom>
        </p:spPr>
        <p:txBody>
          <a:bodyPr>
            <a:norm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dirty="0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Réservé à la </a:t>
            </a:r>
            <a:r>
              <a:rPr lang="fr-FR" sz="2000" dirty="0" err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vidéoprojection</a:t>
            </a:r>
            <a:endParaRPr lang="fr-FR" sz="2000" dirty="0">
              <a:solidFill>
                <a:srgbClr val="A3949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71451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79878195-5805-8011-2CF6-8DC2C2E2A0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E94FB035-1B50-85AC-BD7A-6667E95DF947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55750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>
            <a:extLst>
              <a:ext uri="{FF2B5EF4-FFF2-40B4-BE49-F238E27FC236}">
                <a16:creationId xmlns:a16="http://schemas.microsoft.com/office/drawing/2014/main" id="{172B8EE0-38B6-174E-35C8-7AEB05106B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879842C-CB9B-A6C7-13F9-03C5A72AEFF1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53798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Espace réservé du contenu 11">
            <a:extLst>
              <a:ext uri="{FF2B5EF4-FFF2-40B4-BE49-F238E27FC236}">
                <a16:creationId xmlns:a16="http://schemas.microsoft.com/office/drawing/2014/main" id="{2285B9DA-F224-16D1-353B-66961ED6A41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  <p:sp>
        <p:nvSpPr>
          <p:cNvPr id="10" name="Titre 9">
            <a:extLst>
              <a:ext uri="{FF2B5EF4-FFF2-40B4-BE49-F238E27FC236}">
                <a16:creationId xmlns:a16="http://schemas.microsoft.com/office/drawing/2014/main" id="{519A3216-28CF-3CD5-5749-AD4041BB0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35485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9">
            <a:extLst>
              <a:ext uri="{FF2B5EF4-FFF2-40B4-BE49-F238E27FC236}">
                <a16:creationId xmlns:a16="http://schemas.microsoft.com/office/drawing/2014/main" id="{B70A73F1-28BC-2204-2A9C-0D0AD2C073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8D097AD2-96C1-87BC-0829-08A108AE03FA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6555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0">
            <a:extLst>
              <a:ext uri="{FF2B5EF4-FFF2-40B4-BE49-F238E27FC236}">
                <a16:creationId xmlns:a16="http://schemas.microsoft.com/office/drawing/2014/main" id="{DEC8CB3C-8C81-1638-BC24-333F639D27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73DE9BBC-AEE4-5BA9-E95C-BFCAA9E1B189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75085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9">
            <a:extLst>
              <a:ext uri="{FF2B5EF4-FFF2-40B4-BE49-F238E27FC236}">
                <a16:creationId xmlns:a16="http://schemas.microsoft.com/office/drawing/2014/main" id="{E4311A41-5FF9-DC1C-A610-7E6F557E63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1424FC72-C425-4B4B-7E3B-4B2326B6302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22596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0">
            <a:extLst>
              <a:ext uri="{FF2B5EF4-FFF2-40B4-BE49-F238E27FC236}">
                <a16:creationId xmlns:a16="http://schemas.microsoft.com/office/drawing/2014/main" id="{112DAE11-7CF9-5DCC-CD9C-7EB2CF9F1E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BA0E90F5-DD7D-1F65-7994-98A34DE8CF7A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19322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9">
            <a:extLst>
              <a:ext uri="{FF2B5EF4-FFF2-40B4-BE49-F238E27FC236}">
                <a16:creationId xmlns:a16="http://schemas.microsoft.com/office/drawing/2014/main" id="{F93CB976-A9A9-7E77-9D48-4F117C0FBD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98CBE151-83D2-526D-9840-71A77FE7017A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83173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0">
            <a:extLst>
              <a:ext uri="{FF2B5EF4-FFF2-40B4-BE49-F238E27FC236}">
                <a16:creationId xmlns:a16="http://schemas.microsoft.com/office/drawing/2014/main" id="{00F14F38-317C-29C7-9511-F8D3E7A667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0E2C6AAD-D61D-C2BD-CFE8-C4CB11C02593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43710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9">
            <a:extLst>
              <a:ext uri="{FF2B5EF4-FFF2-40B4-BE49-F238E27FC236}">
                <a16:creationId xmlns:a16="http://schemas.microsoft.com/office/drawing/2014/main" id="{D7EDCB45-574B-2720-F1BB-75F28E145C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436A95D3-A996-60B2-8592-F50A38A6291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11567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98FC62AE-A839-F586-A3AD-C091B24FF0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040D72F-9B6F-42F4-5A1D-17923CCD3D3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22566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0">
            <a:extLst>
              <a:ext uri="{FF2B5EF4-FFF2-40B4-BE49-F238E27FC236}">
                <a16:creationId xmlns:a16="http://schemas.microsoft.com/office/drawing/2014/main" id="{E0661F5B-BF52-AEFA-8E50-0B6FCB16FB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8334212B-7710-DFF1-AF79-FCD5945C15F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666057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EDF6E411-8CAD-F377-2B98-21AC0B7D56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5EAB464-58A5-AB53-8E26-4F67BA1D2F78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370033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3D149F7B-BD5C-8FF9-17DF-08F9DBF092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1B1A80CE-4BF6-4B90-0A3B-4B51E8E37D6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316986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DD1F82D5-B5A3-E9AE-E5EB-5FB29BB4AE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4FAD69B9-4D59-6881-A0D9-92DB6C54C25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818242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C5FA6D38-892E-FEC9-8E51-9A0690257C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4214E376-0028-5550-4848-6BFDE83A3067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38616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Espace réservé du contenu 9">
            <a:extLst>
              <a:ext uri="{FF2B5EF4-FFF2-40B4-BE49-F238E27FC236}">
                <a16:creationId xmlns:a16="http://schemas.microsoft.com/office/drawing/2014/main" id="{E785A322-35F9-DBBF-EAFA-B77DF5BE924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  <p:sp>
        <p:nvSpPr>
          <p:cNvPr id="8" name="Titre 7">
            <a:extLst>
              <a:ext uri="{FF2B5EF4-FFF2-40B4-BE49-F238E27FC236}">
                <a16:creationId xmlns:a16="http://schemas.microsoft.com/office/drawing/2014/main" id="{EA016491-D4D6-287E-7329-C6F0874C9D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22348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E2B8E5C0-8D17-38D7-8EB6-5117ED8B9D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Espace réservé du contenu 7">
            <a:extLst>
              <a:ext uri="{FF2B5EF4-FFF2-40B4-BE49-F238E27FC236}">
                <a16:creationId xmlns:a16="http://schemas.microsoft.com/office/drawing/2014/main" id="{3B878AE5-4AEA-6037-DB1F-F3831858AF57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11053530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F71C9B9A-F30E-D51A-2F7C-EFE760BBA3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Espace réservé du contenu 7">
            <a:extLst>
              <a:ext uri="{FF2B5EF4-FFF2-40B4-BE49-F238E27FC236}">
                <a16:creationId xmlns:a16="http://schemas.microsoft.com/office/drawing/2014/main" id="{E6CA025A-5F83-1E01-5638-074EB9EEAA23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27247237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610DB011-121C-3BC3-B9F9-2275D351AC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Espace réservé du contenu 7">
            <a:extLst>
              <a:ext uri="{FF2B5EF4-FFF2-40B4-BE49-F238E27FC236}">
                <a16:creationId xmlns:a16="http://schemas.microsoft.com/office/drawing/2014/main" id="{7D9FF02E-DADC-E7CF-444E-063544FE9B6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26385975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0BA4A0E0-27D1-66DD-EF33-8379AEF2E2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3087CC36-06F9-82DE-464C-324C1ECEC469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99619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0B139A64-68DA-5F45-AF2A-9151397BD2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A65F8C81-0369-F290-04E8-88685CA243E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52164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5781FE73-8280-1F07-5469-38516F519E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55064C10-474B-CC78-C5DD-8562CF4420C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85297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4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3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5D1979698DF1E409B2B7EB07AB6DCB7" ma:contentTypeVersion="11" ma:contentTypeDescription="Crée un document." ma:contentTypeScope="" ma:versionID="ec0aa7ed66a7a26c77cccaf660251685">
  <xsd:schema xmlns:xsd="http://www.w3.org/2001/XMLSchema" xmlns:xs="http://www.w3.org/2001/XMLSchema" xmlns:p="http://schemas.microsoft.com/office/2006/metadata/properties" xmlns:ns2="23cf7a0d-57af-4434-867c-c099e6f87b4a" targetNamespace="http://schemas.microsoft.com/office/2006/metadata/properties" ma:root="true" ma:fieldsID="845a7ad382637897703b55a84309d506" ns2:_="">
    <xsd:import namespace="23cf7a0d-57af-4434-867c-c099e6f87b4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cf7a0d-57af-4434-867c-c099e6f87b4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6" nillable="true" ma:taxonomy="true" ma:internalName="lcf76f155ced4ddcb4097134ff3c332f" ma:taxonomyFieldName="MediaServiceImageTags" ma:displayName="Balises d’images" ma:readOnly="false" ma:fieldId="{5cf76f15-5ced-4ddc-b409-7134ff3c332f}" ma:taxonomyMulti="true" ma:sspId="e0316926-e272-4302-89b0-5e160602c2e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3cf7a0d-57af-4434-867c-c099e6f87b4a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424AE4C3-73E3-4681-9A1F-05DCAE7C04B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9744EEF-3536-400C-A046-4BBD8F951FC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3cf7a0d-57af-4434-867c-c099e6f87b4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AC71FFA-E8D4-45A7-B53D-9EC090DD7389}">
  <ds:schemaRefs>
    <ds:schemaRef ds:uri="http://purl.org/dc/elements/1.1/"/>
    <ds:schemaRef ds:uri="http://schemas.microsoft.com/office/2006/metadata/properties"/>
    <ds:schemaRef ds:uri="http://purl.org/dc/terms/"/>
    <ds:schemaRef ds:uri="bfd01c09-4c2c-4413-a701-52472ac3404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05e35dcb-3e29-4319-8895-1aefbc7b9c14"/>
    <ds:schemaRef ds:uri="http://www.w3.org/XML/1998/namespace"/>
    <ds:schemaRef ds:uri="http://purl.org/dc/dcmitype/"/>
    <ds:schemaRef ds:uri="cd84cc96-e4f0-4e7f-873a-a508fb658c41"/>
    <ds:schemaRef ds:uri="27f64e36-29aa-44d5-a3e0-06242cad7d4d"/>
    <ds:schemaRef ds:uri="23cf7a0d-57af-4434-867c-c099e6f87b4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566</Words>
  <Application>Microsoft Office PowerPoint</Application>
  <PresentationFormat>Affichage à l'écran (4:3)</PresentationFormat>
  <Paragraphs>51</Paragraphs>
  <Slides>24</Slides>
  <Notes>24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5</vt:i4>
      </vt:variant>
      <vt:variant>
        <vt:lpstr>Titres des diapositives</vt:lpstr>
      </vt:variant>
      <vt:variant>
        <vt:i4>24</vt:i4>
      </vt:variant>
    </vt:vector>
  </HeadingPairs>
  <TitlesOfParts>
    <vt:vector size="33" baseType="lpstr">
      <vt:lpstr>Calibri</vt:lpstr>
      <vt:lpstr>Arial</vt:lpstr>
      <vt:lpstr>Verdana</vt:lpstr>
      <vt:lpstr>Calibri Light</vt:lpstr>
      <vt:lpstr>Thème Office</vt:lpstr>
      <vt:lpstr>4_Thème Office</vt:lpstr>
      <vt:lpstr>1_Thème Office</vt:lpstr>
      <vt:lpstr>2_Thème Office</vt:lpstr>
      <vt:lpstr>3_Thème Office</vt:lpstr>
      <vt:lpstr>19. LES NOMBRES JUSQU’À 10 Compléter des additions à trous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Éditions Hatier</dc:creator>
  <cp:lastModifiedBy>BELLEMIN SANDRA</cp:lastModifiedBy>
  <cp:revision>2</cp:revision>
  <dcterms:created xsi:type="dcterms:W3CDTF">2022-01-07T11:15:07Z</dcterms:created>
  <dcterms:modified xsi:type="dcterms:W3CDTF">2025-09-12T09:12:30Z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0x010100B5D1979698DF1E409B2B7EB07AB6DCB7</vt:lpwstr>
  </property>
  <property fmtid="{D5CDD505-2E9C-101B-9397-08002B2CF9AE}" pid="3" name="MediaServiceImageTags">
    <vt:lpwstr/>
  </property>
</Properties>
</file>