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93" r:id="rId5"/>
    <p:sldMasterId id="2147483698" r:id="rId6"/>
    <p:sldMasterId id="2147483703" r:id="rId7"/>
    <p:sldMasterId id="2147483708" r:id="rId8"/>
  </p:sldMasterIdLst>
  <p:notesMasterIdLst>
    <p:notesMasterId r:id="rId46"/>
  </p:notesMasterIdLst>
  <p:handoutMasterIdLst>
    <p:handoutMasterId r:id="rId47"/>
  </p:handoutMasterIdLst>
  <p:sldIdLst>
    <p:sldId id="276" r:id="rId9"/>
    <p:sldId id="277" r:id="rId10"/>
    <p:sldId id="300" r:id="rId11"/>
    <p:sldId id="339" r:id="rId12"/>
    <p:sldId id="354" r:id="rId13"/>
    <p:sldId id="340" r:id="rId14"/>
    <p:sldId id="355" r:id="rId15"/>
    <p:sldId id="328" r:id="rId16"/>
    <p:sldId id="356" r:id="rId17"/>
    <p:sldId id="341" r:id="rId18"/>
    <p:sldId id="357" r:id="rId19"/>
    <p:sldId id="342" r:id="rId20"/>
    <p:sldId id="362" r:id="rId21"/>
    <p:sldId id="338" r:id="rId22"/>
    <p:sldId id="332" r:id="rId23"/>
    <p:sldId id="358" r:id="rId24"/>
    <p:sldId id="331" r:id="rId25"/>
    <p:sldId id="359" r:id="rId26"/>
    <p:sldId id="334" r:id="rId27"/>
    <p:sldId id="360" r:id="rId28"/>
    <p:sldId id="335" r:id="rId29"/>
    <p:sldId id="361" r:id="rId30"/>
    <p:sldId id="336" r:id="rId31"/>
    <p:sldId id="363" r:id="rId32"/>
    <p:sldId id="325" r:id="rId33"/>
    <p:sldId id="293" r:id="rId34"/>
    <p:sldId id="294" r:id="rId35"/>
    <p:sldId id="344" r:id="rId36"/>
    <p:sldId id="345" r:id="rId37"/>
    <p:sldId id="346" r:id="rId38"/>
    <p:sldId id="352" r:id="rId39"/>
    <p:sldId id="347" r:id="rId40"/>
    <p:sldId id="348" r:id="rId41"/>
    <p:sldId id="349" r:id="rId42"/>
    <p:sldId id="350" r:id="rId43"/>
    <p:sldId id="351" r:id="rId44"/>
    <p:sldId id="353" r:id="rId45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48"/>
      <p:bold r:id="rId49"/>
      <p:italic r:id="rId50"/>
      <p:boldItalic r:id="rId5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6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riviere.jennifer" initials="ri" lastIdx="5" clrIdx="1">
    <p:extLst>
      <p:ext uri="{19B8F6BF-5375-455C-9EA6-DF929625EA0E}">
        <p15:presenceInfo xmlns:p15="http://schemas.microsoft.com/office/powerpoint/2012/main" userId="S::riviere.jennifer_gmail.com#ext#@hachette.onmicrosoft.com::1d9d5009-092f-4c80-8dba-153923be29d4" providerId="AD"/>
      </p:ext>
    </p:extLst>
  </p:cmAuthor>
  <p:cmAuthor id="3" name="pauline.negrellion" initials="pa" lastIdx="6" clrIdx="2">
    <p:extLst>
      <p:ext uri="{19B8F6BF-5375-455C-9EA6-DF929625EA0E}">
        <p15:presenceInfo xmlns:p15="http://schemas.microsoft.com/office/powerpoint/2012/main" userId="S::pauline.negrellion_gmail.com#ext#@hachette.onmicrosoft.com::9fb65b54-3bbd-4994-b3cf-42d8602c7eef" providerId="AD"/>
      </p:ext>
    </p:extLst>
  </p:cmAuthor>
  <p:cmAuthor id="4" name="omenriah" initials="om" lastIdx="7" clrIdx="3">
    <p:extLst>
      <p:ext uri="{19B8F6BF-5375-455C-9EA6-DF929625EA0E}">
        <p15:presenceInfo xmlns:p15="http://schemas.microsoft.com/office/powerpoint/2012/main" userId="S::omenriah_gmail.com#ext#@hachette.onmicrosoft.com::1c7e23f3-21b9-4451-98c0-15057ee079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9491"/>
    <a:srgbClr val="FF9966"/>
    <a:srgbClr val="61C4D1"/>
    <a:srgbClr val="FFD333"/>
    <a:srgbClr val="EC527E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E9AF29-C0B9-426D-8EDE-BD92FE30F493}" v="3" dt="2025-09-12T08:15:49.3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4" autoAdjust="0"/>
    <p:restoredTop sz="71846" autoAdjust="0"/>
  </p:normalViewPr>
  <p:slideViewPr>
    <p:cSldViewPr snapToGrid="0">
      <p:cViewPr varScale="1">
        <p:scale>
          <a:sx n="79" d="100"/>
          <a:sy n="79" d="100"/>
        </p:scale>
        <p:origin x="24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141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handoutMaster" Target="handoutMasters/handoutMaster1.xml"/><Relationship Id="rId50" Type="http://schemas.openxmlformats.org/officeDocument/2006/relationships/font" Target="fonts/font3.fntdata"/><Relationship Id="rId55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slide" Target="slides/slide33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font" Target="fonts/font2.fntdata"/><Relationship Id="rId57" Type="http://schemas.microsoft.com/office/2015/10/relationships/revisionInfo" Target="revisionInfo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font" Target="fonts/font1.fntdata"/><Relationship Id="rId56" Type="http://schemas.openxmlformats.org/officeDocument/2006/relationships/tableStyles" Target="tableStyles.xml"/><Relationship Id="rId8" Type="http://schemas.openxmlformats.org/officeDocument/2006/relationships/slideMaster" Target="slideMasters/slideMaster5.xml"/><Relationship Id="rId51" Type="http://schemas.openxmlformats.org/officeDocument/2006/relationships/font" Target="fonts/font4.fntdata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074845C-01D3-4A94-B358-B5EA6BB3D0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5E4F85-0A44-485A-B3E7-E7F67DCD33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0855C-FD51-445B-A359-7C4B20F7D243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174665-A1D2-4C3E-9799-B49DDE1180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0C2DCE-ED8C-41F9-8310-1B6BA664E2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C6B46-A4C9-4C71-A8DF-EA4F4E3643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442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Aujourd’hui, nous allons apprendre à décomposer les nombres 8 et 9 en sommes de deux nombres.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19653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628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A0CE1B-788D-0D7A-619D-15E7CF8000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BF1B10C-2F16-3BA8-045B-6C769E4A42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30AA1AD-5B89-D2A0-5563-005588A0E8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273C4A-4E84-7BFE-8891-3C84F635DA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87478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On finit le tapis avec la réglette rose que l’on place 2 fois.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99988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50909D-4D23-E8CA-5EBF-384AD36A5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AA1D4D7-BEBD-88AA-B580-CF561E167F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60EBED3-2A2C-996A-93DC-DD59117A0D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Maintenant, on va remplir ensemble la maison du 8 en s’aidant de notre tapis de réglettes. </a:t>
            </a:r>
          </a:p>
          <a:p>
            <a:r>
              <a:rPr lang="fr-FR" b="0" i="0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C</a:t>
            </a:r>
            <a:r>
              <a:rPr lang="fr-FR" b="0" i="0" dirty="0">
                <a:latin typeface="Calibri" panose="020F0502020204030204" pitchFamily="34" charset="0"/>
              </a:rPr>
              <a:t>ollectivement, les élèves donnent les décompositions à partir des réglettes en les traduisant en additions.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En premier, on n’avait rien et on a posé la réglette 8. On écrit 0 +</a:t>
            </a:r>
            <a:r>
              <a:rPr lang="fr-FR" i="1" dirty="0">
                <a:latin typeface="Calibri" panose="020F0502020204030204" pitchFamily="34" charset="0"/>
              </a:rPr>
              <a:t> 8 et</a:t>
            </a:r>
            <a:r>
              <a:rPr lang="fr-FR" b="0" i="1" dirty="0">
                <a:latin typeface="Calibri" panose="020F0502020204030204" pitchFamily="34" charset="0"/>
              </a:rPr>
              <a:t> en face, on écrit 8 + 0, parce qu’on sait que si on inverse l’ordre des réglettes, on obtient toujours la même longueur. </a:t>
            </a:r>
            <a:r>
              <a:rPr lang="fr-FR" b="0" i="0" dirty="0">
                <a:latin typeface="Calibri" panose="020F0502020204030204" pitchFamily="34" charset="0"/>
              </a:rPr>
              <a:t>Compléter la 1</a:t>
            </a:r>
            <a:r>
              <a:rPr lang="fr-FR" b="0" i="0" baseline="30000" dirty="0">
                <a:latin typeface="Calibri" panose="020F0502020204030204" pitchFamily="34" charset="0"/>
              </a:rPr>
              <a:t>re</a:t>
            </a:r>
            <a:r>
              <a:rPr lang="fr-FR" b="0" i="0" dirty="0">
                <a:latin typeface="Calibri" panose="020F0502020204030204" pitchFamily="34" charset="0"/>
              </a:rPr>
              <a:t> ligne de la maison au tableau.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Puis on cherche l’addition qui correspond au train de réglettes blanche + noire. Quelle est </a:t>
            </a:r>
            <a:r>
              <a:rPr lang="fr-FR" i="1" dirty="0">
                <a:latin typeface="Calibri" panose="020F0502020204030204" pitchFamily="34" charset="0"/>
              </a:rPr>
              <a:t>cette addition</a:t>
            </a:r>
            <a:r>
              <a:rPr lang="fr-FR" b="0" i="1" dirty="0">
                <a:latin typeface="Calibri" panose="020F0502020204030204" pitchFamily="34" charset="0"/>
              </a:rPr>
              <a:t> ? C’est 1 + 7. Et on écrit en face l’addition obtenue en inversant les deux nombres (7 + 1). </a:t>
            </a:r>
            <a:r>
              <a:rPr lang="fr-FR" b="0" i="0" dirty="0">
                <a:latin typeface="Calibri" panose="020F0502020204030204" pitchFamily="34" charset="0"/>
              </a:rPr>
              <a:t>Continuer de la même manière avec les autres lignes, jusqu’à 4 + 4 qu’il est inutile d’écrire deux fois.</a:t>
            </a:r>
          </a:p>
          <a:p>
            <a:r>
              <a:rPr lang="fr-FR" b="0" i="0" dirty="0">
                <a:latin typeface="Calibri" panose="020F0502020204030204" pitchFamily="34" charset="0"/>
              </a:rPr>
              <a:t>Effacer le tableau avant de passer à la diapositive suivante. </a:t>
            </a:r>
            <a:endParaRPr lang="fr-FR" i="0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798C373-A299-F311-56BC-E5328CC074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4349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Maintenant que nous avons rempli la maison du 8 ensemble au tableau, vous allez essayer de la remplir tout seuls. Vous pouvez vous aider du tapis de la réglette 8. </a:t>
            </a:r>
          </a:p>
          <a:p>
            <a:r>
              <a:rPr lang="fr-FR" b="0" i="0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Distribuer la fiche photocopiable plastifiée à chaque élève. Laisser un temps de recherche individuel (1 ou 2 minutes). Si le temps le permet, corriger une nouvelle fois la maison (plus rapidement). </a:t>
            </a:r>
            <a:endParaRPr lang="fr-FR" b="0" i="1" kern="1200" baseline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29712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Cherchez maintenant le tapis du 9, c’est-à-dire tous les trains de 2 réglettes qui font 9. Vous allez chercher les trains dans l’ordre, en commençant par la réglette 1 + une autre réglette, puis en dessous la réglette 2 + la réglette qui convient, etc…</a:t>
            </a:r>
          </a:p>
          <a:p>
            <a:r>
              <a:rPr lang="fr-FR" b="0" i="0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Laisser une minute ou deux de recherche. </a:t>
            </a:r>
          </a:p>
          <a:p>
            <a:r>
              <a:rPr lang="fr-FR" b="0" i="0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C</a:t>
            </a:r>
            <a:r>
              <a:rPr lang="fr-FR" b="0" i="0" dirty="0">
                <a:latin typeface="Calibri" panose="020F0502020204030204" pitchFamily="34" charset="0"/>
              </a:rPr>
              <a:t>orriger collectivement. Les élèves donnent les décompositions en utilisant les couleurs des réglettes. </a:t>
            </a:r>
            <a:endParaRPr lang="fr-FR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11160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5D587E-CDF9-FDD3-1961-96BB32A006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44B949F-501B-D86D-E72B-2E614693EB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24F9D58-64E2-8219-AEAA-322368169D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Sous la réglette bleue du 9, on place la réglette 1 (blanche) et on cherche la réglette qui convient pour faire 9.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Quelle réglette faut-il ajouter à la réglette blanche pour que le train soit de la même longueur que la réglette bleue ? → </a:t>
            </a:r>
            <a:r>
              <a:rPr lang="fr-FR" b="0" i="0" dirty="0">
                <a:latin typeface="Calibri" panose="020F0502020204030204" pitchFamily="34" charset="0"/>
              </a:rPr>
              <a:t>C’est la marron. 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674D562-1742-4E32-E8CF-A1ED451D44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21331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Oui, le train blanc + marron est égal à la réglette bleue.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Quelle réglette avez-vous placé dessous ?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87859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1ED26A-418C-23F4-4A04-614CFDF8C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185C41F-2311-418A-2C68-896F35D53C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9FAD23E-BB7C-CF58-2AE2-4F54516F3C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Oui, on continue avec la réglette 2.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Quelle réglette faut-il ajouter à la réglette rouge pour que le train soit de la même longueur que la réglette bleue ? → </a:t>
            </a:r>
            <a:r>
              <a:rPr lang="fr-FR" b="0" i="0" dirty="0">
                <a:latin typeface="Calibri" panose="020F0502020204030204" pitchFamily="34" charset="0"/>
              </a:rPr>
              <a:t>C’est la noire. 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4B03E0B-D743-419A-D75D-EF162778C4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3029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Oui, le train rouge + noir est égal à la réglette bleue. </a:t>
            </a:r>
          </a:p>
          <a:p>
            <a:r>
              <a:rPr lang="fr-FR" i="0" dirty="0">
                <a:latin typeface="Calibri" panose="020F0502020204030204" pitchFamily="34" charset="0"/>
              </a:rPr>
              <a:t>Poursuivre avec la même démarche pour le reste du tapis.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5005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Mais d’abord, prenez vos réglettes et placez-les</a:t>
            </a:r>
            <a:r>
              <a:rPr lang="fr-FR" b="0" i="1" baseline="0" dirty="0">
                <a:latin typeface="Calibri" panose="020F0502020204030204" pitchFamily="34" charset="0"/>
              </a:rPr>
              <a:t> en escalier pour les retrouver rapidement.</a:t>
            </a:r>
            <a:endParaRPr lang="fr-FR" b="0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8248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24D558-72A0-2F3A-D355-639D10363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23F6686-F586-F9F8-0713-06C8D32D3F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FFA1C24-0370-6E64-D79C-8C2A84AE5D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8044CF3-476C-5ED9-A122-38CEAB7870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04629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91931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73881-6FAA-0133-D141-A016C55D29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29C2182-6402-EAED-ED84-122DE2EFD6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9E0503C-160B-C8BD-8779-61D4469EA8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55241DD-C15D-3682-62C2-404D9E8E21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82196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On finit le tapis avec les réglettes rose + jaune.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02827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7AB4CE-9E59-BA68-9D51-692643526D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9372572-B717-82EF-1FFE-2439999296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05C9652-D86D-2F84-E630-FBDBC8AF60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Maintenant, on va remplir ensemble la maison du 9 en s’aidant de notre tapis de réglettes. </a:t>
            </a:r>
          </a:p>
          <a:p>
            <a:r>
              <a:rPr lang="fr-FR" b="0" i="0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C</a:t>
            </a:r>
            <a:r>
              <a:rPr lang="fr-FR" b="0" i="0" dirty="0">
                <a:latin typeface="Calibri" panose="020F0502020204030204" pitchFamily="34" charset="0"/>
              </a:rPr>
              <a:t>ollectivement, les élèves donnent les décompositions à partir des réglettes en les traduisant en additions.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En premier, on n’avait rien et on a posé la réglette 9. On écrit 0 +</a:t>
            </a:r>
            <a:r>
              <a:rPr lang="fr-FR" i="1" dirty="0">
                <a:latin typeface="Calibri" panose="020F0502020204030204" pitchFamily="34" charset="0"/>
              </a:rPr>
              <a:t> 9 et</a:t>
            </a:r>
            <a:r>
              <a:rPr lang="fr-FR" b="0" i="1" dirty="0">
                <a:latin typeface="Calibri" panose="020F0502020204030204" pitchFamily="34" charset="0"/>
              </a:rPr>
              <a:t> en face, on écrit 9 + 0, parce qu’on sait que si on inverse l’ordre des réglettes, on obtient toujours la même longueur. </a:t>
            </a:r>
            <a:r>
              <a:rPr lang="fr-FR" b="0" i="0" dirty="0">
                <a:latin typeface="Calibri" panose="020F0502020204030204" pitchFamily="34" charset="0"/>
              </a:rPr>
              <a:t>Compléter la 1</a:t>
            </a:r>
            <a:r>
              <a:rPr lang="fr-FR" b="0" i="0" baseline="30000" dirty="0">
                <a:latin typeface="Calibri" panose="020F0502020204030204" pitchFamily="34" charset="0"/>
              </a:rPr>
              <a:t>re</a:t>
            </a:r>
            <a:r>
              <a:rPr lang="fr-FR" b="0" i="0" dirty="0">
                <a:latin typeface="Calibri" panose="020F0502020204030204" pitchFamily="34" charset="0"/>
              </a:rPr>
              <a:t> ligne de la maison au tableau.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Puis on cherche l’addition qui correspond au train de réglettes blanche + marron. Quelle est </a:t>
            </a:r>
            <a:r>
              <a:rPr lang="fr-FR" i="1" dirty="0">
                <a:latin typeface="Calibri" panose="020F0502020204030204" pitchFamily="34" charset="0"/>
              </a:rPr>
              <a:t>cette addition</a:t>
            </a:r>
            <a:r>
              <a:rPr lang="fr-FR" b="0" i="1" dirty="0">
                <a:latin typeface="Calibri" panose="020F0502020204030204" pitchFamily="34" charset="0"/>
              </a:rPr>
              <a:t> ? C’est 1 + 8. Et on écrit en face l’addition obtenue en inversant les deux nombres (8 + 1). </a:t>
            </a:r>
            <a:r>
              <a:rPr lang="fr-FR" b="0" i="0" dirty="0">
                <a:latin typeface="Calibri" panose="020F0502020204030204" pitchFamily="34" charset="0"/>
              </a:rPr>
              <a:t>Continuer de la même manière avec les autres lignes, jusqu’à 4 + 5 et 5 + 4.</a:t>
            </a:r>
          </a:p>
          <a:p>
            <a:r>
              <a:rPr lang="fr-FR" b="0" i="0" dirty="0">
                <a:latin typeface="Calibri" panose="020F0502020204030204" pitchFamily="34" charset="0"/>
              </a:rPr>
              <a:t>Effacer le tableau avant de passer à la diapositive suivante. </a:t>
            </a:r>
            <a:endParaRPr lang="fr-FR" i="0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1910352-C815-D3C6-C0E1-0D6216AEE1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74843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Maintenant que nous avons rempli la maison du 9 ensemble au tableau, vous allez essayer de la remplir tout seuls. Vous pouvez vous aider du tapis de la réglette 9. </a:t>
            </a:r>
          </a:p>
          <a:p>
            <a:r>
              <a:rPr lang="fr-FR" b="0" i="0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Distribuer la fiche photocopiable plastifiée à chaque élève. Laisser un temps de recherche individuel (1 ou 2 minutes). Si le temps le permet, corriger une nouvelle fois la maison (plus rapidement). </a:t>
            </a:r>
            <a:endParaRPr lang="fr-FR" b="0" i="1" kern="1200" baseline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0431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Maintenant qu’on a construit le tapis et la maison des nombres 8 et 9, on va pouvoir compléter des additions à trous dont le résultat est 8 ou 9.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86413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Combien faut-il ajouter à 4 pour aller à 8 ?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Écris sur ton ardoise le nombre manquant. Utilise les réglettes si besoin.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65285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Combien faut-il ajouter à 3 pour aller à 9 ?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Écris sur ton ardoise le nombre manquant. 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00877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Les réglettes ne sont désormais plus affichées. Vous pouvez utiliser vos réglettes pour trouver la réponse. </a:t>
            </a:r>
            <a:r>
              <a:rPr lang="fr-FR" b="0" i="0" dirty="0">
                <a:latin typeface="Calibri" panose="020F0502020204030204" pitchFamily="34" charset="0"/>
              </a:rPr>
              <a:t>Les élèves doivent se débrouiller seuls pour illustrer l’opération à trou avec leurs réglettes</a:t>
            </a:r>
            <a:r>
              <a:rPr lang="fr-FR" b="0" i="1" dirty="0">
                <a:latin typeface="Calibri" panose="020F0502020204030204" pitchFamily="34" charset="0"/>
              </a:rPr>
              <a:t>. Combien faut-il ajouter à 5 pour aller à 9 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Écris sur ton ardoise le nombre manquant. </a:t>
            </a:r>
            <a:endParaRPr lang="fr-FR" b="0" i="0" dirty="0">
              <a:latin typeface="Calibri" panose="020F0502020204030204" pitchFamily="34" charset="0"/>
            </a:endParaRPr>
          </a:p>
          <a:p>
            <a:r>
              <a:rPr lang="fr-FR" b="0" i="0" dirty="0">
                <a:latin typeface="Calibri" panose="020F0502020204030204" pitchFamily="34" charset="0"/>
              </a:rPr>
              <a:t>Corriger en interrogeant un élève puis en écrivant le 5 sur les pointillés. Si besoin, montrer le train des réglettes correspondant (jaune + rose est égale à la longueur bleue). </a:t>
            </a:r>
            <a:endParaRPr lang="fr-FR" i="0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0743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baseline="0" dirty="0">
                <a:latin typeface="Calibri" panose="020F0502020204030204" pitchFamily="34" charset="0"/>
              </a:rPr>
              <a:t>Rappelez-vous de la valeur de chaque réglette. Vous allez en avoir besoin pour trouver toutes les additions qui font 8. Si vous ne les connaissez pas par cœur, vous pouvez </a:t>
            </a:r>
            <a:r>
              <a:rPr lang="fr-FR" b="0" i="1" baseline="0">
                <a:latin typeface="Calibri" panose="020F0502020204030204" pitchFamily="34" charset="0"/>
              </a:rPr>
              <a:t>vous regarder le </a:t>
            </a:r>
            <a:r>
              <a:rPr lang="fr-FR" b="0" i="1" baseline="0" dirty="0">
                <a:latin typeface="Calibri" panose="020F0502020204030204" pitchFamily="34" charset="0"/>
              </a:rPr>
              <a:t>poster des réglettes. </a:t>
            </a: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49280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Combien faut-il ajouter </a:t>
            </a:r>
            <a:r>
              <a:rPr lang="fr-FR" b="0" i="1">
                <a:latin typeface="Calibri" panose="020F0502020204030204" pitchFamily="34" charset="0"/>
              </a:rPr>
              <a:t>à 8 </a:t>
            </a:r>
            <a:r>
              <a:rPr lang="fr-FR" b="0" i="1" dirty="0">
                <a:latin typeface="Calibri" panose="020F0502020204030204" pitchFamily="34" charset="0"/>
              </a:rPr>
              <a:t>pour aller </a:t>
            </a:r>
            <a:r>
              <a:rPr lang="fr-FR" b="0" i="1">
                <a:latin typeface="Calibri" panose="020F0502020204030204" pitchFamily="34" charset="0"/>
              </a:rPr>
              <a:t>à 9 </a:t>
            </a:r>
            <a:r>
              <a:rPr lang="fr-FR" b="0" i="1" dirty="0">
                <a:latin typeface="Calibri" panose="020F0502020204030204" pitchFamily="34" charset="0"/>
              </a:rPr>
              <a:t>?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Écris sur ton ardoise le nombre manquant. </a:t>
            </a:r>
            <a:endParaRPr lang="fr-FR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10426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296166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799941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175643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983896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Vous devez trouver des sommes qui font le nombre donné. Ce sont des nombres entre 10 et 20.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223154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Distribuer la leçon aux élèves et leur faire colorier les réglettes avant qu’ils </a:t>
            </a:r>
            <a:r>
              <a:rPr lang="fr-FR">
                <a:latin typeface="Calibri" panose="020F0502020204030204" pitchFamily="34" charset="0"/>
              </a:rPr>
              <a:t>la collent dans </a:t>
            </a:r>
            <a:r>
              <a:rPr lang="fr-FR" dirty="0">
                <a:latin typeface="Calibri" panose="020F0502020204030204" pitchFamily="34" charset="0"/>
              </a:rPr>
              <a:t>leur cahier.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094191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565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Cherchez maintenant le tapis du 8, c’est-à-dire tous les trains de 2 réglettes qui font 8. </a:t>
            </a:r>
          </a:p>
          <a:p>
            <a:r>
              <a:rPr lang="fr-FR" b="0" i="0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Laisser une minute ou deux de recherche. </a:t>
            </a:r>
          </a:p>
          <a:p>
            <a:r>
              <a:rPr lang="fr-FR" b="0" i="0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C</a:t>
            </a:r>
            <a:r>
              <a:rPr lang="fr-FR" b="0" i="0" dirty="0">
                <a:latin typeface="Calibri" panose="020F0502020204030204" pitchFamily="34" charset="0"/>
              </a:rPr>
              <a:t>orriger collectivement. Les élèves donnent les décompositions en utilisant les couleurs des réglettes.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5862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D56840-A163-04EA-B633-695B4061CF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172700C-C0D1-7B51-7131-9E65EEFFE4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CE32A50-C5BE-A169-9959-4087A0ED6C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Sous la réglette marron du 8, on place la réglette 1 (blanche) et on cherche la réglette qui convient pour faire 8.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Quelle réglette faut-il ajouter à la réglette blanche pour que le train soit de la même longueur que la réglette marron ? → </a:t>
            </a:r>
            <a:r>
              <a:rPr lang="fr-FR" b="0" i="0" dirty="0">
                <a:latin typeface="Calibri" panose="020F0502020204030204" pitchFamily="34" charset="0"/>
              </a:rPr>
              <a:t>C’est la noire. 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145E892-8609-A171-118C-93E40252B3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92359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Oui, le train blanc + noir est égal à la réglette marron.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Quelle réglette avez-vous placé dessous ?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9767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C7FF6B-0B3C-D9B9-BAD7-9710A587F9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5EA64CF-9532-8030-D3B2-91B761BB3B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EE008E6-98E7-CE8E-6842-C04217FFB8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Oui, on continue avec la réglette 2.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Quelle réglette faut-il ajouter à la réglette rouge pour que le train soit de la même longueur que la réglette marron ? → </a:t>
            </a:r>
            <a:r>
              <a:rPr lang="fr-FR" b="0" i="0" dirty="0">
                <a:latin typeface="Calibri" panose="020F0502020204030204" pitchFamily="34" charset="0"/>
              </a:rPr>
              <a:t>C’est la vert foncé. 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372B35F-2DA0-DD12-0132-5010129F9E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76422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Oui, le train rouge + vert foncé est égal à la réglette marron. </a:t>
            </a:r>
          </a:p>
          <a:p>
            <a:r>
              <a:rPr lang="fr-FR" i="0" dirty="0">
                <a:latin typeface="Calibri" panose="020F0502020204030204" pitchFamily="34" charset="0"/>
              </a:rPr>
              <a:t>Poursuivre avec la même démarche pour le reste du tapis.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73622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E75DB0-C35A-C2EF-EA4C-8531943E4B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D21CC29-6E51-ADE9-6C56-246B0BA2B7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D70C8D1-2916-A9AD-724D-A56C66AC32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1BA8BAC-DDC8-427F-DC67-1AFA6F623C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9611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78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516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537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18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6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63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84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51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5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5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091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62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95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10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94D8D623-2B5E-4170-A263-C607C356EF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2475" y="3041650"/>
            <a:ext cx="7772400" cy="774700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18. LES NOMBRES JUSQU’À 10</a:t>
            </a:r>
            <a:br>
              <a:rPr lang="fr-FR" dirty="0"/>
            </a:br>
            <a:r>
              <a:rPr lang="fr-FR" dirty="0"/>
              <a:t>Décomposer les nombres 8 et 9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013A2E0A-CD12-462B-B4A8-9DB595DB6E28}"/>
              </a:ext>
            </a:extLst>
          </p:cNvPr>
          <p:cNvSpPr txBox="1">
            <a:spLocks/>
          </p:cNvSpPr>
          <p:nvPr/>
        </p:nvSpPr>
        <p:spPr>
          <a:xfrm>
            <a:off x="4375169" y="6238154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srgbClr val="A394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14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578B8DB-3516-16A2-584C-25112473C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0A12F46-ACD1-F548-D024-1F97DA7D735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53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25F64B-D363-3AB8-7ECB-DE54918925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D98E0E6-2230-5076-50E8-B44DDFB1C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5464249-64CD-3058-C965-911BA8CE0FA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564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46EED61-3215-3F4B-C986-02181356F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C8F21EB-1424-3589-716D-4B14E491F94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205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4B4845-B57E-3127-04C2-5D28704578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9C257EFB-5454-2125-FB9D-899F0E04B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5C141451-1272-A773-6E67-EB7F6CE54B4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6931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A754F29-0CAC-FC88-706B-7E0E31464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5F06E55-1531-070F-94D5-222E878C1F2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7436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7FA297E-DD6D-DCBB-A09A-286E2772C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FC890FB-7197-B465-482F-D62853EE1B5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8629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3A287F-6059-FABC-AA7B-475A381F7C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81A5E50-4E1A-8AD4-8F19-E0860D823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D027835-D4A6-72FD-9B6E-5FBAEC5E0F5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2208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409D3DF-D5D7-596D-B264-FAA143EC0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8E09F9E-DB7B-9B4C-A261-00EE5AF496C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8372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B9EB93-8214-6D40-0998-FC0A3E5191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A0F8775-5607-93B9-8802-18DACF376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4ABE253-3F4B-CFA1-2BB4-D01FF453270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0444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5120883-FAAE-46F6-B4B8-35B4F5B53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EC6C1C0-0B6C-4A73-F48D-65D861B3B41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616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14">
            <a:extLst>
              <a:ext uri="{FF2B5EF4-FFF2-40B4-BE49-F238E27FC236}">
                <a16:creationId xmlns:a16="http://schemas.microsoft.com/office/drawing/2014/main" id="{AECD984A-B661-96C2-EEA8-8E1ADF604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6853370D-7022-D289-F6F0-64F70F2BA23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5479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DB316B-424E-03B8-6CE3-A1ED98845E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DE4DC33-BD44-6ACC-715C-FFEBFF174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222DD4D-74F2-9E14-0239-408BFC22054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2769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3531EDD-0891-DF04-47C9-DC92AADED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A5462CA-155B-F051-115F-645E7599A9E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9816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D18C49-676A-6295-22C9-776599135A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FFA9C42-21E9-76D7-1643-582A027AC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D846F50-D5DB-4A70-6AD7-0D029FF371A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649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E6AE71AF-FB04-399E-61CE-92BA25520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676C254-8779-51E7-B8AB-56E24BC59F1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8768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16DFAC-6690-3FEB-AD06-4A7EBFED81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>
            <a:extLst>
              <a:ext uri="{FF2B5EF4-FFF2-40B4-BE49-F238E27FC236}">
                <a16:creationId xmlns:a16="http://schemas.microsoft.com/office/drawing/2014/main" id="{F69FCB47-B20F-158C-4540-21AA78515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EAC9B53-A9A5-AA45-318A-792942E097F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7324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2AB4032-9CB7-3979-6D2C-2DB970AC8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D32C452-3C27-EBC4-7288-C66B70012B8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5513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574EF9D2-D8AD-E997-9E18-9F385EF9123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AC70DD17-D454-F6C9-39B2-7FC8763EB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06634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199630A-59AA-8EAF-4E96-829CF85F1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78A699E-AE93-1B8C-9E90-72AAF0203B3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8186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C8EF0E8-AC32-4F05-4B17-569517F16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BEB3DF0-0758-6DD7-AC74-2528CA40139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3803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9F985D4-787D-6FAD-FD3B-DD3CC52CE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3235C9D-D098-9F59-EC95-20B2F0FD3A6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950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re 24">
            <a:extLst>
              <a:ext uri="{FF2B5EF4-FFF2-40B4-BE49-F238E27FC236}">
                <a16:creationId xmlns:a16="http://schemas.microsoft.com/office/drawing/2014/main" id="{9B8B8CBF-3F7E-9D23-2CE5-DF6EF94ED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4D1E1F6F-3BA9-D479-0938-AA066C46840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3094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7C7246F-0424-218D-332D-E688F727C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8948A10-5859-02AB-F751-866107ECB63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768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6E976DD-CB8D-637C-1984-6C01CEFE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3B144EF-BE07-2DDE-46DF-8C10FA74EF2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9912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CF6F3B2-4733-9D65-34C0-0D9F1D20D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B56970B-81B3-5A1D-2E7D-9F4BCC148B6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9477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2B1FA5B-D3AC-ADCC-0A79-34AAC606A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9CAB1B9-2BD2-DD73-DA30-7E5798A5D8C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4667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1054330-9710-6B65-1805-46673A31F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82AE51B-734A-4645-50DE-E694E7D7ABB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6969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E77F619A-8A33-6489-408A-CCDC73502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C8C984B-300B-8307-AA9C-31447F245FD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2043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7F2A7F85-A8BC-582F-E8DB-EB6990653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541750D-7327-8354-3309-149BAED2A56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0922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B149D30-D765-B503-0A14-EE9B99062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F2311C8-32E9-250E-FAA3-9C5A5FEC1E0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920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50D093E-C7D3-243A-9722-B1CCE87F7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56450AA-519A-8A61-7EE2-63371EA0D7B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352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D7CBF4-9478-471B-9E3B-AFF0AAC94A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00B30D2-9D92-1E90-6906-75FC7F7CC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3147A2E-9C00-62D6-F7FD-88D356C76D2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881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9FE9C74-A75E-F7B7-CBF4-3BC285A30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49BDAB1-7D45-33CF-AFC7-6184CE7B09B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650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7F2CE4-6BE9-6A90-30C7-43D83FB6E7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A3643B3-89B5-06D9-5C03-446CBAF5E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3C523AE-D56C-5145-5AAC-C9C543AE8CA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106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D4C337D-BEE9-7AD1-FE48-F353A8839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5757839-7D85-9A79-F0F1-A0993BEC8E2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485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52D9E9-AB18-57F9-47C2-1F99EA27D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B18DBEA-FBDA-D851-F954-AAE1D0DF3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9A7A518-6AF4-EE17-5019-D26DE215856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5486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2593522-73CF-4A7F-AA0C-C1C037136E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24AE4C3-73E3-4681-9A1F-05DCAE7C04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C71FFA-E8D4-45A7-B53D-9EC090DD7389}">
  <ds:schemaRefs>
    <ds:schemaRef ds:uri="http://purl.org/dc/elements/1.1/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bfd01c09-4c2c-4413-a701-52472ac34042"/>
    <ds:schemaRef ds:uri="05e35dcb-3e29-4319-8895-1aefbc7b9c14"/>
    <ds:schemaRef ds:uri="http://www.w3.org/XML/1998/namespace"/>
    <ds:schemaRef ds:uri="http://purl.org/dc/dcmitype/"/>
    <ds:schemaRef ds:uri="cd84cc96-e4f0-4e7f-873a-a508fb658c41"/>
    <ds:schemaRef ds:uri="27f64e36-29aa-44d5-a3e0-06242cad7d4d"/>
    <ds:schemaRef ds:uri="23cf7a0d-57af-4434-867c-c099e6f87b4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1220</Words>
  <Application>Microsoft Office PowerPoint</Application>
  <PresentationFormat>Affichage à l'écran (4:3)</PresentationFormat>
  <Paragraphs>92</Paragraphs>
  <Slides>37</Slides>
  <Notes>37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37</vt:i4>
      </vt:variant>
    </vt:vector>
  </HeadingPairs>
  <TitlesOfParts>
    <vt:vector size="46" baseType="lpstr">
      <vt:lpstr>Calibri</vt:lpstr>
      <vt:lpstr>Arial</vt:lpstr>
      <vt:lpstr>Verdana</vt:lpstr>
      <vt:lpstr>Calibri Light</vt:lpstr>
      <vt:lpstr>Thème Office</vt:lpstr>
      <vt:lpstr>4_Thème Office</vt:lpstr>
      <vt:lpstr>1_Thème Office</vt:lpstr>
      <vt:lpstr>2_Thème Office</vt:lpstr>
      <vt:lpstr>3_Thème Office</vt:lpstr>
      <vt:lpstr>18. LES NOMBRES JUSQU’À 10 Décomposer les nombres 8 et 9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BELLEMIN SANDRA</cp:lastModifiedBy>
  <cp:revision>2</cp:revision>
  <dcterms:created xsi:type="dcterms:W3CDTF">2022-01-07T11:15:07Z</dcterms:created>
  <dcterms:modified xsi:type="dcterms:W3CDTF">2025-09-12T09:12:25Z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