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3" r:id="rId5"/>
    <p:sldMasterId id="2147483698" r:id="rId6"/>
    <p:sldMasterId id="2147483703" r:id="rId7"/>
    <p:sldMasterId id="2147483708" r:id="rId8"/>
  </p:sldMasterIdLst>
  <p:notesMasterIdLst>
    <p:notesMasterId r:id="rId43"/>
  </p:notesMasterIdLst>
  <p:handoutMasterIdLst>
    <p:handoutMasterId r:id="rId44"/>
  </p:handoutMasterIdLst>
  <p:sldIdLst>
    <p:sldId id="276" r:id="rId9"/>
    <p:sldId id="277" r:id="rId10"/>
    <p:sldId id="300" r:id="rId11"/>
    <p:sldId id="301" r:id="rId12"/>
    <p:sldId id="339" r:id="rId13"/>
    <p:sldId id="360" r:id="rId14"/>
    <p:sldId id="340" r:id="rId15"/>
    <p:sldId id="361" r:id="rId16"/>
    <p:sldId id="341" r:id="rId17"/>
    <p:sldId id="362" r:id="rId18"/>
    <p:sldId id="338" r:id="rId19"/>
    <p:sldId id="363" r:id="rId20"/>
    <p:sldId id="312" r:id="rId21"/>
    <p:sldId id="344" r:id="rId22"/>
    <p:sldId id="364" r:id="rId23"/>
    <p:sldId id="345" r:id="rId24"/>
    <p:sldId id="365" r:id="rId25"/>
    <p:sldId id="346" r:id="rId26"/>
    <p:sldId id="366" r:id="rId27"/>
    <p:sldId id="347" r:id="rId28"/>
    <p:sldId id="367" r:id="rId29"/>
    <p:sldId id="343" r:id="rId30"/>
    <p:sldId id="348" r:id="rId31"/>
    <p:sldId id="349" r:id="rId32"/>
    <p:sldId id="350" r:id="rId33"/>
    <p:sldId id="351" r:id="rId34"/>
    <p:sldId id="352" r:id="rId35"/>
    <p:sldId id="357" r:id="rId36"/>
    <p:sldId id="353" r:id="rId37"/>
    <p:sldId id="356" r:id="rId38"/>
    <p:sldId id="354" r:id="rId39"/>
    <p:sldId id="355" r:id="rId40"/>
    <p:sldId id="359" r:id="rId41"/>
    <p:sldId id="358" r:id="rId42"/>
  </p:sldIdLst>
  <p:sldSz cx="9144000" cy="6858000" type="screen4x3"/>
  <p:notesSz cx="6858000" cy="9144000"/>
  <p:embeddedFontLst>
    <p:embeddedFont>
      <p:font typeface="Verdana" panose="020B0604030504040204" pitchFamily="34" charset="0"/>
      <p:regular r:id="rId45"/>
      <p:bold r:id="rId46"/>
      <p:italic r:id="rId47"/>
      <p:boldItalic r:id="rId4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C2CF67-9BF0-36C3-EEE1-09B84C3469D6}" name="BELLEMIN SANDRA" initials="SB" userId="S::SBELLEMIN@editions-hatier.fr::5fe4e071-d3f4-40df-970f-ee8fcf8983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7" clrIdx="0">
    <p:extLst>
      <p:ext uri="{19B8F6BF-5375-455C-9EA6-DF929625EA0E}">
        <p15:presenceInfo xmlns:p15="http://schemas.microsoft.com/office/powerpoint/2012/main" userId="S::ACHAUVELLIER@editions-hatier.fr::63234966-364e-422f-8c52-45fd5239a521" providerId="AD"/>
      </p:ext>
    </p:extLst>
  </p:cmAuthor>
  <p:cmAuthor id="2" name="riviere.jennifer" initials="ri" lastIdx="12" clrIdx="1">
    <p:extLst>
      <p:ext uri="{19B8F6BF-5375-455C-9EA6-DF929625EA0E}">
        <p15:presenceInfo xmlns:p15="http://schemas.microsoft.com/office/powerpoint/2012/main" userId="S::riviere.jennifer_gmail.com#ext#@hachette.onmicrosoft.com::1d9d5009-092f-4c80-8dba-153923be29d4" providerId="AD"/>
      </p:ext>
    </p:extLst>
  </p:cmAuthor>
  <p:cmAuthor id="3" name="pauline.negrellion" initials="pa" lastIdx="7" clrIdx="2">
    <p:extLst>
      <p:ext uri="{19B8F6BF-5375-455C-9EA6-DF929625EA0E}">
        <p15:presenceInfo xmlns:p15="http://schemas.microsoft.com/office/powerpoint/2012/main" userId="S::pauline.negrellion_gmail.com#ext#@hachette.onmicrosoft.com::9fb65b54-3bbd-4994-b3cf-42d8602c7eef" providerId="AD"/>
      </p:ext>
    </p:extLst>
  </p:cmAuthor>
  <p:cmAuthor id="4" name="omenriah" initials="om" lastIdx="6" clrIdx="3">
    <p:extLst>
      <p:ext uri="{19B8F6BF-5375-455C-9EA6-DF929625EA0E}">
        <p15:presenceInfo xmlns:p15="http://schemas.microsoft.com/office/powerpoint/2012/main" userId="S::omenriah_gmail.com#ext#@hachette.onmicrosoft.com::1c7e23f3-21b9-4451-98c0-15057ee07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491"/>
    <a:srgbClr val="FF9966"/>
    <a:srgbClr val="61C4D1"/>
    <a:srgbClr val="FFD333"/>
    <a:srgbClr val="EC527E"/>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1343E6-E7AE-4874-AA34-F1F8F99A2AA4}" v="4" dt="2025-09-12T08:13:48.3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4" autoAdjust="0"/>
    <p:restoredTop sz="75564" autoAdjust="0"/>
  </p:normalViewPr>
  <p:slideViewPr>
    <p:cSldViewPr snapToGrid="0">
      <p:cViewPr varScale="1">
        <p:scale>
          <a:sx n="83" d="100"/>
          <a:sy n="83" d="100"/>
        </p:scale>
        <p:origin x="2292" y="96"/>
      </p:cViewPr>
      <p:guideLst/>
    </p:cSldViewPr>
  </p:slideViewPr>
  <p:notesTextViewPr>
    <p:cViewPr>
      <p:scale>
        <a:sx n="1" d="1"/>
        <a:sy n="1" d="1"/>
      </p:scale>
      <p:origin x="0" y="0"/>
    </p:cViewPr>
  </p:notesTextViewPr>
  <p:notesViewPr>
    <p:cSldViewPr snapToGrid="0">
      <p:cViewPr varScale="1">
        <p:scale>
          <a:sx n="53" d="100"/>
          <a:sy n="53" d="100"/>
        </p:scale>
        <p:origin x="2141" y="5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font" Target="fonts/font3.fntdata"/><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2.fntdata"/><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1.fntdata"/><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handoutMaster" Target="handoutMasters/handoutMaster1.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font" Target="fonts/font4.fntdata"/><Relationship Id="rId8" Type="http://schemas.openxmlformats.org/officeDocument/2006/relationships/slideMaster" Target="slideMasters/slideMaster5.xml"/><Relationship Id="rId51" Type="http://schemas.openxmlformats.org/officeDocument/2006/relationships/viewProps" Target="viewProps.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074845C-01D3-4A94-B358-B5EA6BB3D0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D5E4F85-0A44-485A-B3E7-E7F67DCD33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0855C-FD51-445B-A359-7C4B20F7D243}" type="datetimeFigureOut">
              <a:rPr lang="fr-FR" smtClean="0"/>
              <a:t>12/09/2025</a:t>
            </a:fld>
            <a:endParaRPr lang="fr-FR"/>
          </a:p>
        </p:txBody>
      </p:sp>
      <p:sp>
        <p:nvSpPr>
          <p:cNvPr id="4" name="Espace réservé du pied de page 3">
            <a:extLst>
              <a:ext uri="{FF2B5EF4-FFF2-40B4-BE49-F238E27FC236}">
                <a16:creationId xmlns:a16="http://schemas.microsoft.com/office/drawing/2014/main" id="{FF174665-A1D2-4C3E-9799-B49DDE1180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00C2DCE-ED8C-41F9-8310-1B6BA664E2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4C6B46-A4C9-4C71-A8DF-EA4F4E3643B6}" type="slidenum">
              <a:rPr lang="fr-FR" smtClean="0"/>
              <a:t>‹N°›</a:t>
            </a:fld>
            <a:endParaRPr lang="fr-FR"/>
          </a:p>
        </p:txBody>
      </p:sp>
    </p:spTree>
    <p:extLst>
      <p:ext uri="{BB962C8B-B14F-4D97-AF65-F5344CB8AC3E}">
        <p14:creationId xmlns:p14="http://schemas.microsoft.com/office/powerpoint/2010/main" val="4260442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12/09/2025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Arial" panose="020B0604020202020204" pitchFamily="34" charset="0"/>
              </a:rPr>
              <a:t>Aujourd’hui, nous allons apprendre à décomposer les nombres 6 et 7 en sommes de deux nombres.</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2891965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7DCE14-28C5-B4F6-C86B-A8D3D484871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5CD08A-B89C-0559-E8CD-2C3F2FD4FE1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95F3EA4-D3E7-5E61-04E2-90BBAB75601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E30EA40-4453-C5B0-2412-DA5B64F1265E}"/>
              </a:ext>
            </a:extLst>
          </p:cNvPr>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228613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finit le tapis avec la réglette vert clair que l’on place 2 fois.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801887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4C5EE-C6CA-E02A-CA32-7F1D04D5D56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7C2D2BE-A2B1-BF65-8D9F-1FC07D87CBE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E65C40D-345B-0EF0-2ABC-D23DE2C9F9F7}"/>
              </a:ext>
            </a:extLst>
          </p:cNvPr>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Maintenant, on va remplir ensemble la maison du 6 en s’aidant de notre tapis de réglettes. </a:t>
            </a:r>
          </a:p>
          <a:p>
            <a:r>
              <a:rPr lang="fr-FR" b="0" i="0" kern="1200" baseline="0" dirty="0">
                <a:solidFill>
                  <a:schemeClr val="tx1"/>
                </a:solidFill>
                <a:latin typeface="Calibri" panose="020F0502020204030204" pitchFamily="34" charset="0"/>
                <a:ea typeface="+mn-ea"/>
                <a:cs typeface="+mn-cs"/>
              </a:rPr>
              <a:t>C</a:t>
            </a:r>
            <a:r>
              <a:rPr lang="fr-FR" b="0" i="0" dirty="0">
                <a:latin typeface="Calibri" panose="020F0502020204030204" pitchFamily="34" charset="0"/>
              </a:rPr>
              <a:t>ollectivement, les élèves donnent les décompositions à partir des réglettes en les traduisant en additions. </a:t>
            </a:r>
          </a:p>
          <a:p>
            <a:r>
              <a:rPr lang="fr-FR" b="0" i="1" dirty="0">
                <a:latin typeface="Calibri" panose="020F0502020204030204" pitchFamily="34" charset="0"/>
              </a:rPr>
              <a:t>En premier, on n’avait rien et on a posé la réglette 6. On écrit 0 +</a:t>
            </a:r>
            <a:r>
              <a:rPr lang="fr-FR" i="1" dirty="0">
                <a:latin typeface="Calibri" panose="020F0502020204030204" pitchFamily="34" charset="0"/>
              </a:rPr>
              <a:t> 6 et</a:t>
            </a:r>
            <a:r>
              <a:rPr lang="fr-FR" b="0" i="1" dirty="0">
                <a:latin typeface="Calibri" panose="020F0502020204030204" pitchFamily="34" charset="0"/>
              </a:rPr>
              <a:t> en face, on écrit 6 + 0, parce qu’on sait que si on inverse l’ordre des réglettes, on obtient toujours la même longueur. </a:t>
            </a:r>
            <a:r>
              <a:rPr lang="fr-FR" b="0" i="0" dirty="0">
                <a:latin typeface="Calibri" panose="020F0502020204030204" pitchFamily="34" charset="0"/>
              </a:rPr>
              <a:t>Compléter la 1</a:t>
            </a:r>
            <a:r>
              <a:rPr lang="fr-FR" b="0" i="0" baseline="30000" dirty="0">
                <a:latin typeface="Calibri" panose="020F0502020204030204" pitchFamily="34" charset="0"/>
              </a:rPr>
              <a:t>re</a:t>
            </a:r>
            <a:r>
              <a:rPr lang="fr-FR" b="0" i="0" dirty="0">
                <a:latin typeface="Calibri" panose="020F0502020204030204" pitchFamily="34" charset="0"/>
              </a:rPr>
              <a:t> ligne de la maison au tableau.</a:t>
            </a:r>
          </a:p>
          <a:p>
            <a:r>
              <a:rPr lang="fr-FR" b="0" i="1" dirty="0">
                <a:latin typeface="Calibri" panose="020F0502020204030204" pitchFamily="34" charset="0"/>
              </a:rPr>
              <a:t>Puis on cherche l’addition qui correspond au train de réglettes blanche + jaune. Quelle est </a:t>
            </a:r>
            <a:r>
              <a:rPr lang="fr-FR" i="1" dirty="0">
                <a:latin typeface="Calibri" panose="020F0502020204030204" pitchFamily="34" charset="0"/>
              </a:rPr>
              <a:t>cette addition</a:t>
            </a:r>
            <a:r>
              <a:rPr lang="fr-FR" b="0" i="1" dirty="0">
                <a:latin typeface="Calibri" panose="020F0502020204030204" pitchFamily="34" charset="0"/>
              </a:rPr>
              <a:t> ? C’est 1 + 5. Et on écrit en face l’addition obtenue en inversant les deux nombres (5 + 1). </a:t>
            </a:r>
            <a:r>
              <a:rPr lang="fr-FR" b="0" i="0" dirty="0">
                <a:latin typeface="Calibri" panose="020F0502020204030204" pitchFamily="34" charset="0"/>
              </a:rPr>
              <a:t>Continuer de la même manière avec les autres lignes, jusqu’à 3 + 3 qu’il est inutile d’écrire deux fois.</a:t>
            </a:r>
          </a:p>
          <a:p>
            <a:r>
              <a:rPr lang="fr-FR" b="0" i="0" dirty="0">
                <a:latin typeface="Calibri" panose="020F0502020204030204" pitchFamily="34" charset="0"/>
              </a:rPr>
              <a:t>Effacer le tableau avant de passer à la diapositive suivante. </a:t>
            </a:r>
            <a:endParaRPr lang="fr-FR" i="0" dirty="0">
              <a:latin typeface="Calibri" panose="020F0502020204030204" pitchFamily="34" charset="0"/>
            </a:endParaRPr>
          </a:p>
          <a:p>
            <a:endParaRPr lang="fr-FR" dirty="0"/>
          </a:p>
        </p:txBody>
      </p:sp>
      <p:sp>
        <p:nvSpPr>
          <p:cNvPr id="4" name="Espace réservé du numéro de diapositive 3">
            <a:extLst>
              <a:ext uri="{FF2B5EF4-FFF2-40B4-BE49-F238E27FC236}">
                <a16:creationId xmlns:a16="http://schemas.microsoft.com/office/drawing/2014/main" id="{9510CD6E-E62C-FD3A-9EF8-8721483EA15A}"/>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1163700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Maintenant que nous avons rempli la maison du 6 ensemble au tableau, vous allez essayer de la remplir tout seuls. Vous pouvez vous aider du tapis de la réglette 6. </a:t>
            </a:r>
          </a:p>
          <a:p>
            <a:r>
              <a:rPr lang="fr-FR" b="0" i="0" kern="1200" baseline="0" dirty="0">
                <a:solidFill>
                  <a:schemeClr val="tx1"/>
                </a:solidFill>
                <a:latin typeface="Calibri" panose="020F0502020204030204" pitchFamily="34" charset="0"/>
                <a:ea typeface="+mn-ea"/>
                <a:cs typeface="+mn-cs"/>
              </a:rPr>
              <a:t>Distribuer la fiche photocopiable plastifiée à chaque élève. Laisser un temps de recherche individuel (1 ou 2 min). Si le temps le permet, corriger une nouvelle fois la maison (plus rapidement). </a:t>
            </a:r>
            <a:endParaRPr lang="fr-FR" b="0" i="1" kern="1200" baseline="0" dirty="0">
              <a:solidFill>
                <a:schemeClr val="tx1"/>
              </a:solidFill>
              <a:latin typeface="Calibri" panose="020F0502020204030204" pitchFamily="34" charset="0"/>
              <a:ea typeface="+mn-ea"/>
              <a:cs typeface="+mn-cs"/>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301723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Cherchez maintenant le tapis du 7, c’est-à-dire tous les trains de 2 réglettes qui font 7. Vous allez chercher les trains dans l’ordre, en commençant par la réglette 1 + une autre réglette, puis en dessous la réglette 2 + la réglette qui convient, etc.</a:t>
            </a:r>
          </a:p>
          <a:p>
            <a:r>
              <a:rPr lang="fr-FR" b="0" i="0" kern="1200" baseline="0" dirty="0">
                <a:solidFill>
                  <a:schemeClr val="tx1"/>
                </a:solidFill>
                <a:latin typeface="Calibri" panose="020F0502020204030204" pitchFamily="34" charset="0"/>
                <a:ea typeface="+mn-ea"/>
                <a:cs typeface="+mn-cs"/>
              </a:rPr>
              <a:t>Laisser 1 ou 2 min de recherche. </a:t>
            </a:r>
          </a:p>
          <a:p>
            <a:r>
              <a:rPr lang="fr-FR" b="0" i="0" kern="1200" baseline="0" dirty="0">
                <a:solidFill>
                  <a:schemeClr val="tx1"/>
                </a:solidFill>
                <a:latin typeface="Calibri" panose="020F0502020204030204" pitchFamily="34" charset="0"/>
                <a:ea typeface="+mn-ea"/>
                <a:cs typeface="+mn-cs"/>
              </a:rPr>
              <a:t>C</a:t>
            </a:r>
            <a:r>
              <a:rPr lang="fr-FR" b="0" i="0" dirty="0">
                <a:latin typeface="Calibri" panose="020F0502020204030204" pitchFamily="34" charset="0"/>
              </a:rPr>
              <a:t>orriger collectivement. Les élèves donnent les décompositions en utilisant les couleurs des réglettes.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474881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DD76C-BB45-C5AA-F6F0-A972F977ABE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DEBA2BF-B0C6-BEF1-E375-991C6B3A32B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5362793-8C9F-932A-C1B7-535AA92780F7}"/>
              </a:ext>
            </a:extLst>
          </p:cNvPr>
          <p:cNvSpPr>
            <a:spLocks noGrp="1"/>
          </p:cNvSpPr>
          <p:nvPr>
            <p:ph type="body" idx="1"/>
          </p:nvPr>
        </p:nvSpPr>
        <p:spPr/>
        <p:txBody>
          <a:bodyPr/>
          <a:lstStyle/>
          <a:p>
            <a:r>
              <a:rPr lang="fr-FR" b="0" i="1" dirty="0">
                <a:latin typeface="Calibri" panose="020F0502020204030204" pitchFamily="34" charset="0"/>
              </a:rPr>
              <a:t>Sous la réglette noire du 7, on place la réglette 1 (blanche) et on cherche la réglette qui convient pour faire 7. </a:t>
            </a:r>
          </a:p>
          <a:p>
            <a:r>
              <a:rPr lang="fr-FR" b="0" i="1" dirty="0">
                <a:latin typeface="Calibri" panose="020F0502020204030204" pitchFamily="34" charset="0"/>
              </a:rPr>
              <a:t>Quelle réglette faut-il ajouter à la réglette blanche pour que le train soit de la même longueur que la réglette noire ? → </a:t>
            </a:r>
            <a:r>
              <a:rPr lang="fr-FR" b="0" i="0" dirty="0">
                <a:latin typeface="Calibri" panose="020F0502020204030204" pitchFamily="34" charset="0"/>
              </a:rPr>
              <a:t>C’est la vert foncé.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a:extLst>
              <a:ext uri="{FF2B5EF4-FFF2-40B4-BE49-F238E27FC236}">
                <a16:creationId xmlns:a16="http://schemas.microsoft.com/office/drawing/2014/main" id="{EF22DF5C-943A-A019-8BF2-3C3557C0939A}"/>
              </a:ext>
            </a:extLst>
          </p:cNvPr>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53341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Oui, le train blanc + vert foncé est égal à la réglette noire. </a:t>
            </a:r>
          </a:p>
          <a:p>
            <a:r>
              <a:rPr lang="fr-FR" b="0" i="1" dirty="0">
                <a:latin typeface="Calibri" panose="020F0502020204030204" pitchFamily="34" charset="0"/>
              </a:rPr>
              <a:t>Quelle réglette avez-vous placé dessous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790412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4C350-8D8E-38CE-24E8-261C712A057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F8AD925-D4B9-FF93-A4A9-42EFEC82CDD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15538CF-05C8-1DAC-8AEE-EB4A65E51D45}"/>
              </a:ext>
            </a:extLst>
          </p:cNvPr>
          <p:cNvSpPr>
            <a:spLocks noGrp="1"/>
          </p:cNvSpPr>
          <p:nvPr>
            <p:ph type="body" idx="1"/>
          </p:nvPr>
        </p:nvSpPr>
        <p:spPr/>
        <p:txBody>
          <a:bodyPr/>
          <a:lstStyle/>
          <a:p>
            <a:r>
              <a:rPr lang="fr-FR" b="0" i="1" dirty="0">
                <a:latin typeface="Calibri" panose="020F0502020204030204" pitchFamily="34" charset="0"/>
              </a:rPr>
              <a:t>On place ensuite la réglette 2 (rouge) et on cherche la réglette qui convient pour faire 7. </a:t>
            </a:r>
          </a:p>
          <a:p>
            <a:r>
              <a:rPr lang="fr-FR" b="0" i="1" dirty="0">
                <a:latin typeface="Calibri" panose="020F0502020204030204" pitchFamily="34" charset="0"/>
              </a:rPr>
              <a:t>Quelle réglette faut-il ajouter à la réglette rouge pour que le train soit de la même longueur que la réglette noire ? → </a:t>
            </a:r>
            <a:r>
              <a:rPr lang="fr-FR" b="0" i="0" dirty="0">
                <a:latin typeface="Calibri" panose="020F0502020204030204" pitchFamily="34" charset="0"/>
              </a:rPr>
              <a:t>C’est la jaune.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a:extLst>
              <a:ext uri="{FF2B5EF4-FFF2-40B4-BE49-F238E27FC236}">
                <a16:creationId xmlns:a16="http://schemas.microsoft.com/office/drawing/2014/main" id="{B5947F12-3C84-B020-5912-871FAC3BD332}"/>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2977385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Oui, le train rouge + jaune est égal à la réglette noire.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Poursuivre avec la même démarche pour le reste du tapis.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6853687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EC8F8-19CD-CB68-47E3-A5DDA78907C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6110378-391B-A603-A0B5-34C1EC1CB83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4DF838A-A994-ABEC-69AB-3916409A096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a:extLst>
              <a:ext uri="{FF2B5EF4-FFF2-40B4-BE49-F238E27FC236}">
                <a16:creationId xmlns:a16="http://schemas.microsoft.com/office/drawing/2014/main" id="{D7D3772E-ECB8-8B48-F448-526CF6CC0A79}"/>
              </a:ext>
            </a:extLst>
          </p:cNvPr>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484577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Mais d’abord, prenez vos réglettes et placez-les</a:t>
            </a:r>
            <a:r>
              <a:rPr lang="fr-FR" b="0" i="1" baseline="0" dirty="0">
                <a:latin typeface="Calibri" panose="020F0502020204030204" pitchFamily="34" charset="0"/>
              </a:rPr>
              <a:t> en escalier pour les retrouver rapidement.</a:t>
            </a:r>
            <a:endParaRPr lang="fr-FR" b="0"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388248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finit le tapis avec le train vert clair + rose.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920118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22652-2B5C-E485-8CF7-9A748BDAA52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D1992B0-1246-AADA-C255-D189ABFF8C3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89C40C5-FAF9-0AEB-60AE-89ED26F9F371}"/>
              </a:ext>
            </a:extLst>
          </p:cNvPr>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Maintenant, on va remplir ensemble la maison du 7 en s’aidant de notre tapis de réglettes. </a:t>
            </a:r>
          </a:p>
          <a:p>
            <a:r>
              <a:rPr lang="fr-FR" b="0" i="0" kern="1200" baseline="0" dirty="0">
                <a:solidFill>
                  <a:schemeClr val="tx1"/>
                </a:solidFill>
                <a:latin typeface="Calibri" panose="020F0502020204030204" pitchFamily="34" charset="0"/>
                <a:ea typeface="+mn-ea"/>
                <a:cs typeface="+mn-cs"/>
              </a:rPr>
              <a:t>C</a:t>
            </a:r>
            <a:r>
              <a:rPr lang="fr-FR" b="0" i="0" dirty="0">
                <a:latin typeface="Calibri" panose="020F0502020204030204" pitchFamily="34" charset="0"/>
              </a:rPr>
              <a:t>ollectivement, les élèves donnent les décompositions à partir des réglettes en les traduisant en additions. </a:t>
            </a:r>
          </a:p>
          <a:p>
            <a:r>
              <a:rPr lang="fr-FR" b="0" i="1" dirty="0">
                <a:latin typeface="Calibri" panose="020F0502020204030204" pitchFamily="34" charset="0"/>
              </a:rPr>
              <a:t>En premier, on n’avait rien et on a posé la réglette 7. On écrit 0 +</a:t>
            </a:r>
            <a:r>
              <a:rPr lang="fr-FR" i="1" dirty="0">
                <a:latin typeface="Calibri" panose="020F0502020204030204" pitchFamily="34" charset="0"/>
              </a:rPr>
              <a:t> 7 et</a:t>
            </a:r>
            <a:r>
              <a:rPr lang="fr-FR" b="0" i="1" dirty="0">
                <a:latin typeface="Calibri" panose="020F0502020204030204" pitchFamily="34" charset="0"/>
              </a:rPr>
              <a:t> en face, on écrit 7 + 0, parce qu’on sait que si on inverse l’ordre des réglettes, on obtient toujours la même longueur. </a:t>
            </a:r>
            <a:r>
              <a:rPr lang="fr-FR" b="0" i="0" dirty="0">
                <a:latin typeface="Calibri" panose="020F0502020204030204" pitchFamily="34" charset="0"/>
              </a:rPr>
              <a:t>Compléter la 1</a:t>
            </a:r>
            <a:r>
              <a:rPr lang="fr-FR" b="0" i="0" baseline="30000" dirty="0">
                <a:latin typeface="Calibri" panose="020F0502020204030204" pitchFamily="34" charset="0"/>
              </a:rPr>
              <a:t>re</a:t>
            </a:r>
            <a:r>
              <a:rPr lang="fr-FR" b="0" i="0" dirty="0">
                <a:latin typeface="Calibri" panose="020F0502020204030204" pitchFamily="34" charset="0"/>
              </a:rPr>
              <a:t> ligne de la maison au tableau.</a:t>
            </a:r>
          </a:p>
          <a:p>
            <a:r>
              <a:rPr lang="fr-FR" b="0" i="1" dirty="0">
                <a:latin typeface="Calibri" panose="020F0502020204030204" pitchFamily="34" charset="0"/>
              </a:rPr>
              <a:t>Puis on cherche l’addition qui correspond au train de réglettes blanche + vert foncé. Quelle est </a:t>
            </a:r>
            <a:r>
              <a:rPr lang="fr-FR" i="1" dirty="0">
                <a:latin typeface="Calibri" panose="020F0502020204030204" pitchFamily="34" charset="0"/>
              </a:rPr>
              <a:t>cette addition</a:t>
            </a:r>
            <a:r>
              <a:rPr lang="fr-FR" b="0" i="1" dirty="0">
                <a:latin typeface="Calibri" panose="020F0502020204030204" pitchFamily="34" charset="0"/>
              </a:rPr>
              <a:t> ? C’est 1 + 6. Et on écrit en face l’addition obtenue en inversant les deux nombres (6 + 1). </a:t>
            </a:r>
            <a:r>
              <a:rPr lang="fr-FR" b="0" i="0" dirty="0">
                <a:latin typeface="Calibri" panose="020F0502020204030204" pitchFamily="34" charset="0"/>
              </a:rPr>
              <a:t>Continuer de la même manière avec les autres lignes, jusqu’à 3 + 4 et 4 + 3.</a:t>
            </a:r>
          </a:p>
          <a:p>
            <a:r>
              <a:rPr lang="fr-FR" b="0" i="0" dirty="0">
                <a:latin typeface="Calibri" panose="020F0502020204030204" pitchFamily="34" charset="0"/>
              </a:rPr>
              <a:t>Effacer le tableau avant de passer à la diapositive suivante. </a:t>
            </a:r>
            <a:endParaRPr lang="fr-FR"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a:extLst>
              <a:ext uri="{FF2B5EF4-FFF2-40B4-BE49-F238E27FC236}">
                <a16:creationId xmlns:a16="http://schemas.microsoft.com/office/drawing/2014/main" id="{18D84525-547C-6002-392B-9E455CC08C55}"/>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1460381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Maintenant que nous avons rempli la maison du 7 ensemble au tableau, vous allez essayer de la remplir tout seuls. Vous pouvez vous aider du tapis de la réglette 7. </a:t>
            </a:r>
          </a:p>
          <a:p>
            <a:r>
              <a:rPr lang="fr-FR" b="0" i="0" kern="1200" baseline="0" dirty="0">
                <a:solidFill>
                  <a:schemeClr val="tx1"/>
                </a:solidFill>
                <a:latin typeface="Calibri" panose="020F0502020204030204" pitchFamily="34" charset="0"/>
                <a:ea typeface="+mn-ea"/>
                <a:cs typeface="+mn-cs"/>
              </a:rPr>
              <a:t>Distribuer la fiche photocopiable plastifiée à chaque élève. Laisser un temps de recherche individuel (1 ou 2 min). Si le temps le permet, corriger une nouvelle fois la maison (plus rapidement). </a:t>
            </a:r>
            <a:endParaRPr lang="fr-FR" b="0" i="1" kern="1200" baseline="0" dirty="0">
              <a:solidFill>
                <a:schemeClr val="tx1"/>
              </a:solidFill>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1" kern="1200" baseline="0" dirty="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27004388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Maintenant qu’on a construit le tapis et la maison des nombres 6 et 7, on va pouvoir compléter des additions à trous dont le résultat est 6 ou 7.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478641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Combien faut-il ajouter à 6 pour aller à 7 ? </a:t>
            </a:r>
          </a:p>
          <a:p>
            <a:r>
              <a:rPr lang="fr-FR" b="0" i="1" dirty="0">
                <a:latin typeface="Calibri" panose="020F0502020204030204" pitchFamily="34" charset="0"/>
              </a:rPr>
              <a:t>Écris sur ton ardoise le nombre manquant. Utilise les réglettes si besoin.</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3956528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Combien faut-il ajouter à 3 pour aller à 6 ? </a:t>
            </a:r>
          </a:p>
          <a:p>
            <a:r>
              <a:rPr lang="fr-FR" b="0" i="1" dirty="0">
                <a:latin typeface="Calibri" panose="020F0502020204030204" pitchFamily="34" charset="0"/>
              </a:rPr>
              <a:t>Écris sur ton ardoise le nombre manquant. </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3383642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Les réglettes ne sont désormais plus affichées. Vous pouvez utiliser vos réglettes pour trouver la réponse. </a:t>
            </a:r>
            <a:r>
              <a:rPr lang="fr-FR" b="0" i="0" dirty="0">
                <a:latin typeface="Calibri" panose="020F0502020204030204" pitchFamily="34" charset="0"/>
              </a:rPr>
              <a:t>Les élèves doivent se débrouiller seuls pour illustrer l’opération à trou avec leurs réglettes</a:t>
            </a:r>
            <a:r>
              <a:rPr lang="fr-FR" b="0" i="1" dirty="0">
                <a:latin typeface="Calibri" panose="020F0502020204030204" pitchFamily="34" charset="0"/>
              </a:rPr>
              <a:t>. Combien faut-il ajouter à 4 pour aller à 6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Écris sur ton ardoise le nombre manquant. </a:t>
            </a:r>
            <a:endParaRPr lang="fr-FR" b="0" i="0" dirty="0">
              <a:latin typeface="Calibri" panose="020F0502020204030204" pitchFamily="34" charset="0"/>
            </a:endParaRPr>
          </a:p>
          <a:p>
            <a:r>
              <a:rPr lang="fr-FR" b="0" i="0" dirty="0">
                <a:latin typeface="Calibri" panose="020F0502020204030204" pitchFamily="34" charset="0"/>
              </a:rPr>
              <a:t>Corriger en interrogeant un élève puis en écrivant le 2 sur les pointillés. Si besoin, montrer le train des réglettes correspondant (rose + rouge est égal à la longueur vert foncé).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3658742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Combien faut-il ajouter à 2 pour aller à 7 ? </a:t>
            </a:r>
          </a:p>
          <a:p>
            <a:r>
              <a:rPr lang="fr-FR" b="0" i="1" dirty="0">
                <a:latin typeface="Calibri" panose="020F0502020204030204" pitchFamily="34" charset="0"/>
              </a:rPr>
              <a:t>Écris sur ton ardoise le nombre manquant. </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38742078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36358924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1874473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Rappelez-vous de la valeur de chaque réglette. Vous allez en avoir besoin pour trouver toutes les additions qui font 6. Si vous ne les connaissez pas par cœur, vous pouvez regarder le poster des réglettes. </a:t>
            </a:r>
            <a:endParaRPr lang="fr-FR"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1749280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30</a:t>
            </a:fld>
            <a:endParaRPr lang="fr-FR"/>
          </a:p>
        </p:txBody>
      </p:sp>
    </p:spTree>
    <p:extLst>
      <p:ext uri="{BB962C8B-B14F-4D97-AF65-F5344CB8AC3E}">
        <p14:creationId xmlns:p14="http://schemas.microsoft.com/office/powerpoint/2010/main" val="11225029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31</a:t>
            </a:fld>
            <a:endParaRPr lang="fr-FR"/>
          </a:p>
        </p:txBody>
      </p:sp>
    </p:spTree>
    <p:extLst>
      <p:ext uri="{BB962C8B-B14F-4D97-AF65-F5344CB8AC3E}">
        <p14:creationId xmlns:p14="http://schemas.microsoft.com/office/powerpoint/2010/main" val="40118096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effectLst/>
                <a:latin typeface="Calibri" panose="020F0502020204030204" pitchFamily="34" charset="0"/>
                <a:ea typeface="Calibri" panose="020F0502020204030204" pitchFamily="34" charset="0"/>
              </a:rPr>
              <a:t>Vous devez remplir la maison du 9.</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32</a:t>
            </a:fld>
            <a:endParaRPr lang="fr-FR"/>
          </a:p>
        </p:txBody>
      </p:sp>
    </p:spTree>
    <p:extLst>
      <p:ext uri="{BB962C8B-B14F-4D97-AF65-F5344CB8AC3E}">
        <p14:creationId xmlns:p14="http://schemas.microsoft.com/office/powerpoint/2010/main" val="28377185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Distribuer la leçon aux élèves et leur faire colorier les réglettes avant qu’ils </a:t>
            </a:r>
            <a:r>
              <a:rPr lang="fr-FR">
                <a:latin typeface="Calibri" panose="020F0502020204030204" pitchFamily="34" charset="0"/>
              </a:rPr>
              <a:t>la collent dans </a:t>
            </a:r>
            <a:r>
              <a:rPr lang="fr-FR" dirty="0">
                <a:latin typeface="Calibri" panose="020F0502020204030204" pitchFamily="34" charset="0"/>
              </a:rPr>
              <a:t>leur cahier.</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33</a:t>
            </a:fld>
            <a:endParaRPr lang="fr-FR"/>
          </a:p>
        </p:txBody>
      </p:sp>
    </p:spTree>
    <p:extLst>
      <p:ext uri="{BB962C8B-B14F-4D97-AF65-F5344CB8AC3E}">
        <p14:creationId xmlns:p14="http://schemas.microsoft.com/office/powerpoint/2010/main" val="17997881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34</a:t>
            </a:fld>
            <a:endParaRPr lang="fr-FR"/>
          </a:p>
        </p:txBody>
      </p:sp>
    </p:spTree>
    <p:extLst>
      <p:ext uri="{BB962C8B-B14F-4D97-AF65-F5344CB8AC3E}">
        <p14:creationId xmlns:p14="http://schemas.microsoft.com/office/powerpoint/2010/main" val="140426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kern="1200" dirty="0">
                <a:solidFill>
                  <a:schemeClr val="tx1"/>
                </a:solidFill>
                <a:latin typeface="Calibri" panose="020F0502020204030204" pitchFamily="34" charset="0"/>
                <a:ea typeface="+mn-ea"/>
                <a:cs typeface="+mn-cs"/>
              </a:rPr>
              <a:t>Souvenez-vous : lors de la dernière séance, on avait déjà rempli la maison du 10. Comment avait-on fait pour être sûr de n’oublier aucune addition ?</a:t>
            </a:r>
          </a:p>
          <a:p>
            <a:r>
              <a:rPr lang="fr-FR" b="0" i="0" kern="1200" dirty="0">
                <a:solidFill>
                  <a:schemeClr val="tx1"/>
                </a:solidFill>
                <a:latin typeface="Calibri" panose="020F0502020204030204" pitchFamily="34" charset="0"/>
                <a:ea typeface="+mn-ea"/>
                <a:cs typeface="+mn-cs"/>
              </a:rPr>
              <a:t>Réponse attendue : </a:t>
            </a:r>
            <a:r>
              <a:rPr lang="fr-FR" b="0" i="1" kern="1200" dirty="0">
                <a:solidFill>
                  <a:schemeClr val="tx1"/>
                </a:solidFill>
                <a:latin typeface="Calibri" panose="020F0502020204030204" pitchFamily="34" charset="0"/>
                <a:ea typeface="+mn-ea"/>
                <a:cs typeface="+mn-cs"/>
              </a:rPr>
              <a:t>on fait d’abord le tapis du 10 puis on place les réglettes dans l’ordre, en commençant par la réglette + celle qu’il faut pour obtenir la longueur 10, etc… Puis, on complète la maison en écrivant les additions qui correspondent aux trains des réglettes. On commence par l’addition avec le 0, puis par celle avec le 1, puis celle qui commence par 2. Lorsqu’on a trouvé une addition, on change la place des deux nombres et on en trouve une autre que l’on écrit en face, de l’autre côté de la double flèche. </a:t>
            </a:r>
            <a:endParaRPr lang="fr-FR" b="0" i="1"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9897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baseline="0" dirty="0">
                <a:solidFill>
                  <a:schemeClr val="tx1"/>
                </a:solidFill>
                <a:latin typeface="Calibri" panose="020F0502020204030204" pitchFamily="34" charset="0"/>
                <a:ea typeface="+mn-ea"/>
                <a:cs typeface="+mn-cs"/>
              </a:rPr>
              <a:t>Cherchez maintenant le tapis du 6, c’est-à-dire tous les trains de 2 réglettes qui font 6. Vous allez chercher les trains dans l’ordre, en commençant par la réglette 1 + une autre réglette, puis en dessous la réglette 2 + la réglette qui convient, etc.</a:t>
            </a:r>
          </a:p>
          <a:p>
            <a:r>
              <a:rPr lang="fr-FR" b="0" i="0" kern="1200" baseline="0" dirty="0">
                <a:solidFill>
                  <a:schemeClr val="tx1"/>
                </a:solidFill>
                <a:latin typeface="Calibri" panose="020F0502020204030204" pitchFamily="34" charset="0"/>
                <a:ea typeface="+mn-ea"/>
                <a:cs typeface="+mn-cs"/>
              </a:rPr>
              <a:t>Laisser 1 ou 2 min de recherche. </a:t>
            </a:r>
          </a:p>
          <a:p>
            <a:r>
              <a:rPr lang="fr-FR" b="0" i="0" kern="1200" baseline="0" dirty="0">
                <a:solidFill>
                  <a:schemeClr val="tx1"/>
                </a:solidFill>
                <a:latin typeface="Calibri" panose="020F0502020204030204" pitchFamily="34" charset="0"/>
                <a:ea typeface="+mn-ea"/>
                <a:cs typeface="+mn-cs"/>
              </a:rPr>
              <a:t>C</a:t>
            </a:r>
            <a:r>
              <a:rPr lang="fr-FR" b="0" i="0" dirty="0">
                <a:latin typeface="Calibri" panose="020F0502020204030204" pitchFamily="34" charset="0"/>
              </a:rPr>
              <a:t>orriger collectivement. Les élèves donnent les décompositions en utilisant les couleurs des réglettes.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49818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706D5-180F-4559-291C-9D33205A44B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D0CBC44-A94F-9439-4B48-D9B347672FE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33CBBCD-C855-8ADB-2F62-8E938FFC6EE8}"/>
              </a:ext>
            </a:extLst>
          </p:cNvPr>
          <p:cNvSpPr>
            <a:spLocks noGrp="1"/>
          </p:cNvSpPr>
          <p:nvPr>
            <p:ph type="body" idx="1"/>
          </p:nvPr>
        </p:nvSpPr>
        <p:spPr/>
        <p:txBody>
          <a:bodyPr/>
          <a:lstStyle/>
          <a:p>
            <a:r>
              <a:rPr lang="fr-FR" b="0" i="1" dirty="0">
                <a:latin typeface="Calibri" panose="020F0502020204030204" pitchFamily="34" charset="0"/>
              </a:rPr>
              <a:t>Sous la réglette vert foncé du 6, on place la réglette 1 (blanche) et on cherche la réglette qui convient pour faire 6. </a:t>
            </a:r>
          </a:p>
          <a:p>
            <a:r>
              <a:rPr lang="fr-FR" b="0" i="1" dirty="0">
                <a:latin typeface="Calibri" panose="020F0502020204030204" pitchFamily="34" charset="0"/>
              </a:rPr>
              <a:t>Quelle réglette faut-il ajouter à la réglette blanche pour que le train soit de la même longueur que la réglette vert foncé ? → </a:t>
            </a:r>
            <a:r>
              <a:rPr lang="fr-FR" b="0" i="0" dirty="0">
                <a:latin typeface="Calibri" panose="020F0502020204030204" pitchFamily="34" charset="0"/>
              </a:rPr>
              <a:t>C’est la jaune. </a:t>
            </a:r>
          </a:p>
          <a:p>
            <a:endParaRPr lang="fr-FR" dirty="0"/>
          </a:p>
        </p:txBody>
      </p:sp>
      <p:sp>
        <p:nvSpPr>
          <p:cNvPr id="4" name="Espace réservé du numéro de diapositive 3">
            <a:extLst>
              <a:ext uri="{FF2B5EF4-FFF2-40B4-BE49-F238E27FC236}">
                <a16:creationId xmlns:a16="http://schemas.microsoft.com/office/drawing/2014/main" id="{6DD06C97-47A5-EF40-1238-0A31229D14CC}"/>
              </a:ext>
            </a:extLst>
          </p:cNvPr>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391865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Oui, le train blanc + jaune est égal à la réglette vert foncé. </a:t>
            </a:r>
          </a:p>
          <a:p>
            <a:r>
              <a:rPr lang="fr-FR" b="0" i="1" dirty="0">
                <a:latin typeface="Calibri" panose="020F0502020204030204" pitchFamily="34" charset="0"/>
              </a:rPr>
              <a:t>Quelle réglette avez-vous placé dessous ?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2993476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551DC-6118-C70B-A8CE-4DF62926415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2D3D16C-BE6E-0E2A-4C1D-CD73BCDA43C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F9D136-6175-1143-3C29-0ABACE2B3355}"/>
              </a:ext>
            </a:extLst>
          </p:cNvPr>
          <p:cNvSpPr>
            <a:spLocks noGrp="1"/>
          </p:cNvSpPr>
          <p:nvPr>
            <p:ph type="body" idx="1"/>
          </p:nvPr>
        </p:nvSpPr>
        <p:spPr/>
        <p:txBody>
          <a:bodyPr/>
          <a:lstStyle/>
          <a:p>
            <a:r>
              <a:rPr lang="fr-FR" b="0" i="1" dirty="0">
                <a:latin typeface="Calibri" panose="020F0502020204030204" pitchFamily="34" charset="0"/>
              </a:rPr>
              <a:t>On place ensuite la réglette 2 (rouge) et on cherche la réglette qui convient pour faire 6. </a:t>
            </a:r>
          </a:p>
          <a:p>
            <a:r>
              <a:rPr lang="fr-FR" b="0" i="1" dirty="0">
                <a:latin typeface="Calibri" panose="020F0502020204030204" pitchFamily="34" charset="0"/>
              </a:rPr>
              <a:t>Quelle réglette faut-il ajouter à la réglette rouge pour que le train soit de la même longueur que la réglette vert foncé ? → </a:t>
            </a:r>
            <a:r>
              <a:rPr lang="fr-FR" b="0" i="0" dirty="0">
                <a:latin typeface="Calibri" panose="020F0502020204030204" pitchFamily="34" charset="0"/>
              </a:rPr>
              <a:t>C’est la rose. </a:t>
            </a:r>
          </a:p>
          <a:p>
            <a:endParaRPr lang="fr-FR" dirty="0"/>
          </a:p>
        </p:txBody>
      </p:sp>
      <p:sp>
        <p:nvSpPr>
          <p:cNvPr id="4" name="Espace réservé du numéro de diapositive 3">
            <a:extLst>
              <a:ext uri="{FF2B5EF4-FFF2-40B4-BE49-F238E27FC236}">
                <a16:creationId xmlns:a16="http://schemas.microsoft.com/office/drawing/2014/main" id="{F460683A-FC9E-3CD7-9FD9-D920E073D314}"/>
              </a:ext>
            </a:extLst>
          </p:cNvPr>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702211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Oui, le train des réglettes rouge + rose est égal à la réglette vert foncé.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Poursuivre avec la même démarche pour le reste du tapis.</a:t>
            </a:r>
          </a:p>
          <a:p>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3310286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05278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151516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62753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119318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25361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68963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30845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48151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9605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3894553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091729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629836"/>
      </p:ext>
    </p:extLst>
  </p:cSld>
  <p:clrMap bg1="lt1" tx1="dk1" bg2="lt2" tx2="dk2" accent1="accent1" accent2="accent2" accent3="accent3" accent4="accent4" accent5="accent5" accent6="accent6" hlink="hlink" folHlink="folHlink"/>
  <p:sldLayoutIdLst>
    <p:sldLayoutId id="2147483699"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06384"/>
      </p:ext>
    </p:extLst>
  </p:cSld>
  <p:clrMap bg1="lt1" tx1="dk1" bg2="lt2" tx2="dk2" accent1="accent1" accent2="accent2" accent3="accent3" accent4="accent4" accent5="accent5" accent6="accent6" hlink="hlink" folHlink="folHlink"/>
  <p:sldLayoutIdLst>
    <p:sldLayoutId id="2147483704" r:id="rId1"/>
    <p:sldLayoutId id="21474837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105291"/>
      </p:ext>
    </p:extLst>
  </p:cSld>
  <p:clrMap bg1="lt1" tx1="dk1" bg2="lt2" tx2="dk2" accent1="accent1" accent2="accent2" accent3="accent3" accent4="accent4" accent5="accent5" accent6="accent6" hlink="hlink" folHlink="folHlink"/>
  <p:sldLayoutIdLst>
    <p:sldLayoutId id="2147483709" r:id="rId1"/>
    <p:sldLayoutId id="214748371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94D8D623-2B5E-4170-A263-C607C356EFD2}"/>
              </a:ext>
            </a:extLst>
          </p:cNvPr>
          <p:cNvSpPr>
            <a:spLocks noGrp="1"/>
          </p:cNvSpPr>
          <p:nvPr>
            <p:ph type="ctrTitle"/>
          </p:nvPr>
        </p:nvSpPr>
        <p:spPr>
          <a:xfrm>
            <a:off x="752475" y="3041650"/>
            <a:ext cx="7772400" cy="774700"/>
          </a:xfrm>
        </p:spPr>
        <p:txBody>
          <a:bodyPr>
            <a:normAutofit fontScale="90000"/>
          </a:bodyPr>
          <a:lstStyle/>
          <a:p>
            <a:pPr>
              <a:spcBef>
                <a:spcPts val="1200"/>
              </a:spcBef>
              <a:spcAft>
                <a:spcPts val="1200"/>
              </a:spcAft>
            </a:pPr>
            <a:r>
              <a:rPr lang="fr-FR" dirty="0"/>
              <a:t>17. Décomposer les nombres 6 et 7</a:t>
            </a:r>
          </a:p>
        </p:txBody>
      </p:sp>
      <p:sp>
        <p:nvSpPr>
          <p:cNvPr id="3" name="Titre 3">
            <a:extLst>
              <a:ext uri="{FF2B5EF4-FFF2-40B4-BE49-F238E27FC236}">
                <a16:creationId xmlns:a16="http://schemas.microsoft.com/office/drawing/2014/main" id="{013A2E0A-CD12-462B-B4A8-9DB595DB6E28}"/>
              </a:ext>
            </a:extLst>
          </p:cNvPr>
          <p:cNvSpPr txBox="1">
            <a:spLocks/>
          </p:cNvSpPr>
          <p:nvPr/>
        </p:nvSpPr>
        <p:spPr>
          <a:xfrm>
            <a:off x="4322191" y="62272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rgbClr val="A39491"/>
                </a:solidFill>
                <a:latin typeface="Verdana" panose="020B0604030504040204" pitchFamily="34" charset="0"/>
                <a:ea typeface="Verdana" panose="020B0604030504040204" pitchFamily="34" charset="0"/>
              </a:rPr>
              <a:t>Réservé à la </a:t>
            </a:r>
            <a:r>
              <a:rPr lang="fr-FR" sz="2000" dirty="0" err="1">
                <a:solidFill>
                  <a:srgbClr val="A39491"/>
                </a:solidFill>
                <a:latin typeface="Verdana" panose="020B0604030504040204" pitchFamily="34" charset="0"/>
                <a:ea typeface="Verdana" panose="020B0604030504040204" pitchFamily="34" charset="0"/>
              </a:rPr>
              <a:t>vidéoprojection</a:t>
            </a:r>
            <a:endParaRPr lang="fr-FR" sz="2000" dirty="0">
              <a:solidFill>
                <a:srgbClr val="A3949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6714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CE597-FF39-8A36-25D0-C243BC6B2969}"/>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D8529D7-0298-8D9C-F44B-74E6D7F7447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40868C6-B849-6170-562A-1EFBF3C79DC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22087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D38AD22-938A-6C96-9194-D7DD91D7605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4A87FF0-4F57-E737-53F7-CB9309AD50C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00741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5B266-3E35-6D83-D631-76B85D4611C8}"/>
            </a:ext>
          </a:extLst>
        </p:cNvPr>
        <p:cNvGrpSpPr/>
        <p:nvPr/>
      </p:nvGrpSpPr>
      <p:grpSpPr>
        <a:xfrm>
          <a:off x="0" y="0"/>
          <a:ext cx="0" cy="0"/>
          <a:chOff x="0" y="0"/>
          <a:chExt cx="0" cy="0"/>
        </a:xfrm>
      </p:grpSpPr>
      <p:sp>
        <p:nvSpPr>
          <p:cNvPr id="15" name="Titre 14">
            <a:extLst>
              <a:ext uri="{FF2B5EF4-FFF2-40B4-BE49-F238E27FC236}">
                <a16:creationId xmlns:a16="http://schemas.microsoft.com/office/drawing/2014/main" id="{ECE5D2EC-1418-CDD0-E3BB-3C7DCD36C06A}"/>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CF2495B-A2AE-5DA6-FC4F-6DFD22645AE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16390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B222DE1-ADF1-D421-E9CC-A61B08BEDE9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0EE6F7A-6C2D-EB25-32DF-5E8039C988D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86664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E3C0CA5-3074-2C5F-A82A-360EC69819A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D73A077-05D1-604B-6601-9A0C5CEC8F7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23835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200FE-EAA0-B5D3-558B-AF33AB45AC3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F5942C8-61FC-3DD4-8274-3410D0F0D49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FD93C8E-D747-7EEB-E581-652F6FBD97F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83575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D9E4504-C505-C81F-63F7-62E76ECCE6F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04815DE-7A2F-8750-95C5-7B48E2153E1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23135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409E0-6879-A767-3E25-7C6D153C0B1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8295CA0-9FEC-973B-E814-E6616A6B7D4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FC41E12-340B-58C4-9F34-70918B58B8A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88314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D847AB5-E877-4A31-7F25-C0D9341BE99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857FD10-11D3-14E0-3493-DB4B7B7748A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4402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5C74A5-85BD-2695-E478-7584E2ACA203}"/>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B29E93DB-265C-C56B-94A4-E84D7BFC299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7019F79A-90DE-F4F2-9566-0E4A8588D83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11385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A96F286-DDB8-FCE5-D441-1136075CA90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0BBA2F8-63A9-F584-410A-F990A448C2B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19547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AB9EA2F9-0D10-CEC9-54E6-13C4F237F6A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AE665A3B-3284-51DC-F479-A005F48ECBC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67040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7F647-8FD6-2D2B-8FA5-7453DC29AA7A}"/>
            </a:ext>
          </a:extLst>
        </p:cNvPr>
        <p:cNvGrpSpPr/>
        <p:nvPr/>
      </p:nvGrpSpPr>
      <p:grpSpPr>
        <a:xfrm>
          <a:off x="0" y="0"/>
          <a:ext cx="0" cy="0"/>
          <a:chOff x="0" y="0"/>
          <a:chExt cx="0" cy="0"/>
        </a:xfrm>
      </p:grpSpPr>
      <p:sp>
        <p:nvSpPr>
          <p:cNvPr id="17" name="Titre 16">
            <a:extLst>
              <a:ext uri="{FF2B5EF4-FFF2-40B4-BE49-F238E27FC236}">
                <a16:creationId xmlns:a16="http://schemas.microsoft.com/office/drawing/2014/main" id="{DA2DFDE6-E0F2-815A-3CAC-F8E8C09E60EB}"/>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662A4878-540B-8442-FDB9-24AF1F85C2B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81731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AD8A5A9-F33C-2637-50AD-25A0CD3EBED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8254D03-4C01-8BC7-E01D-B33C0EC5C0A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35622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0549010A-BE8D-6414-DC9C-1C0186DDFCE8}"/>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7" name="Titre 6">
            <a:extLst>
              <a:ext uri="{FF2B5EF4-FFF2-40B4-BE49-F238E27FC236}">
                <a16:creationId xmlns:a16="http://schemas.microsoft.com/office/drawing/2014/main" id="{420FEF9E-E6C2-54AD-A5EF-EC5FF3C9BFEF}"/>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984106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26CF9A3-3190-8319-4506-5A8966721E2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88C7F4C-5863-A8CB-0C21-DBDD9E28B05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459113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E959CF-4016-AAE4-16F9-3DE12021969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3ACECB6-5005-574C-6F6C-F8A408A021A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565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6F6A7EF-31C7-D3BF-304E-1ED6D36B4EE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DF4A810-602B-78A5-1656-8D8CE7E4869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6007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94F3E31-9304-A28F-A790-846D0B8CE5D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427B4E4-C1FD-4A00-4957-7E1AD615E44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14922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83BA43F-5621-4138-71C0-D861F8C03F5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50829AC-AF77-5B5F-997F-D9956568BCF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937406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3A8E1B9-AE58-3F74-83F4-62FF84D6DC5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201E364-0A75-E79B-1CAE-764B519ACE1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85986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A0EBC8C-5684-10F4-97AE-186042E86A8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E29C9E9-BB8F-57A2-FB59-B8AE527CEDF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56309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AFA4F51-84ED-1C49-3F66-9440C7EA6B6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66FBD01-C37A-BE64-B130-1256B541C8E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081915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F0E3A66-8E3B-A9E0-F4B9-04727EF543C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8EB6665-4F2D-4E9E-EC3F-5E5EF96F8D1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85100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896752D-79EC-8FD3-8703-A76902416B7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B2746B7-DCF3-3EA5-4536-F90701F594C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823325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A4FDAFE-25AF-C7B2-1984-379C998D3CF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4B1604E-9E3C-48D6-2D60-C7B190D92DB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02095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698AD58-3F62-3A3A-D204-4FDB2164EE3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794CE8C-10B7-9B12-5BBC-5EAD42A3EE3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0097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399D1F-C28B-1BA5-879C-C34683252F9F}"/>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42FA8654-AE2E-5094-1B9A-B72996B8CB8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2231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DB3F414-73C1-7CF0-825A-FD32C1EC056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A560D12-4D84-244C-A605-B4208C58139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71387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F5CAC-4E53-E372-526C-9A8E390A221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DAD5667D-3DC3-FC3B-8B05-0995EDA0F0B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36111C8-94C4-786A-267C-196ACFDD7F8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46283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9050467-C46A-5FD8-1E54-B21E9F1B12D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DB8DC0A-97FE-F742-C8E2-C1F7003AA87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78888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B5ACE-C51D-FD50-2433-F9ADA8FDE29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83BBB87-0C5E-AF37-42DF-9D79D20EC3E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1D3026D-70E0-4259-8C9E-C9F46AAC293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76050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1E7A20B-B213-D7B4-0BC2-4BE45115227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0B0A81D-E278-802B-FE90-48E5EC756EA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82814519"/>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959C71-019F-4B17-9763-C60F634156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AC71FFA-E8D4-45A7-B53D-9EC090DD7389}">
  <ds:schemaRefs>
    <ds:schemaRef ds:uri="http://purl.org/dc/elements/1.1/"/>
    <ds:schemaRef ds:uri="http://schemas.microsoft.com/office/infopath/2007/PartnerControls"/>
    <ds:schemaRef ds:uri="05e35dcb-3e29-4319-8895-1aefbc7b9c14"/>
    <ds:schemaRef ds:uri="http://schemas.microsoft.com/office/2006/metadata/properties"/>
    <ds:schemaRef ds:uri="http://purl.org/dc/terms/"/>
    <ds:schemaRef ds:uri="http://schemas.microsoft.com/office/2006/documentManagement/types"/>
    <ds:schemaRef ds:uri="bfd01c09-4c2c-4413-a701-52472ac34042"/>
    <ds:schemaRef ds:uri="http://schemas.openxmlformats.org/package/2006/metadata/core-properties"/>
    <ds:schemaRef ds:uri="http://www.w3.org/XML/1998/namespace"/>
    <ds:schemaRef ds:uri="http://purl.org/dc/dcmitype/"/>
    <ds:schemaRef ds:uri="cd84cc96-e4f0-4e7f-873a-a508fb658c41"/>
    <ds:schemaRef ds:uri="27f64e36-29aa-44d5-a3e0-06242cad7d4d"/>
    <ds:schemaRef ds:uri="23cf7a0d-57af-4434-867c-c099e6f87b4a"/>
  </ds:schemaRefs>
</ds:datastoreItem>
</file>

<file path=customXml/itemProps3.xml><?xml version="1.0" encoding="utf-8"?>
<ds:datastoreItem xmlns:ds="http://schemas.openxmlformats.org/officeDocument/2006/customXml" ds:itemID="{424AE4C3-73E3-4681-9A1F-05DCAE7C04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1400</Words>
  <Application>Microsoft Office PowerPoint</Application>
  <PresentationFormat>Affichage à l'écran (4:3)</PresentationFormat>
  <Paragraphs>91</Paragraphs>
  <Slides>34</Slides>
  <Notes>34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34</vt:i4>
      </vt:variant>
    </vt:vector>
  </HeadingPairs>
  <TitlesOfParts>
    <vt:vector size="43" baseType="lpstr">
      <vt:lpstr>Calibri</vt:lpstr>
      <vt:lpstr>Arial</vt:lpstr>
      <vt:lpstr>Verdana</vt:lpstr>
      <vt:lpstr>Calibri Light</vt:lpstr>
      <vt:lpstr>Thème Office</vt:lpstr>
      <vt:lpstr>4_Thème Office</vt:lpstr>
      <vt:lpstr>1_Thème Office</vt:lpstr>
      <vt:lpstr>2_Thème Office</vt:lpstr>
      <vt:lpstr>3_Thème Office</vt:lpstr>
      <vt:lpstr>17. Décomposer les nombres 6 et 7</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BELLEMIN SANDRA</cp:lastModifiedBy>
  <cp:revision>2</cp:revision>
  <dcterms:created xsi:type="dcterms:W3CDTF">2022-01-07T11:15:07Z</dcterms:created>
  <dcterms:modified xsi:type="dcterms:W3CDTF">2025-09-12T09:12:19Z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