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93" r:id="rId5"/>
    <p:sldMasterId id="2147483698" r:id="rId6"/>
    <p:sldMasterId id="2147483703" r:id="rId7"/>
    <p:sldMasterId id="2147483708" r:id="rId8"/>
  </p:sldMasterIdLst>
  <p:notesMasterIdLst>
    <p:notesMasterId r:id="rId43"/>
  </p:notesMasterIdLst>
  <p:handoutMasterIdLst>
    <p:handoutMasterId r:id="rId44"/>
  </p:handoutMasterIdLst>
  <p:sldIdLst>
    <p:sldId id="276" r:id="rId9"/>
    <p:sldId id="277" r:id="rId10"/>
    <p:sldId id="279" r:id="rId11"/>
    <p:sldId id="278" r:id="rId12"/>
    <p:sldId id="280" r:id="rId13"/>
    <p:sldId id="281" r:id="rId14"/>
    <p:sldId id="282" r:id="rId15"/>
    <p:sldId id="286" r:id="rId16"/>
    <p:sldId id="287" r:id="rId17"/>
    <p:sldId id="309" r:id="rId18"/>
    <p:sldId id="308" r:id="rId19"/>
    <p:sldId id="310" r:id="rId20"/>
    <p:sldId id="311" r:id="rId21"/>
    <p:sldId id="288" r:id="rId22"/>
    <p:sldId id="289" r:id="rId23"/>
    <p:sldId id="290" r:id="rId24"/>
    <p:sldId id="312" r:id="rId25"/>
    <p:sldId id="291" r:id="rId26"/>
    <p:sldId id="313" r:id="rId27"/>
    <p:sldId id="306" r:id="rId28"/>
    <p:sldId id="285" r:id="rId29"/>
    <p:sldId id="293" r:id="rId30"/>
    <p:sldId id="294" r:id="rId31"/>
    <p:sldId id="295" r:id="rId32"/>
    <p:sldId id="301" r:id="rId33"/>
    <p:sldId id="300" r:id="rId34"/>
    <p:sldId id="296" r:id="rId35"/>
    <p:sldId id="303" r:id="rId36"/>
    <p:sldId id="297" r:id="rId37"/>
    <p:sldId id="298" r:id="rId38"/>
    <p:sldId id="304" r:id="rId39"/>
    <p:sldId id="299" r:id="rId40"/>
    <p:sldId id="302" r:id="rId41"/>
    <p:sldId id="305" r:id="rId42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45"/>
      <p:bold r:id="rId46"/>
      <p:italic r:id="rId47"/>
      <p:boldItalic r:id="rId4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33C2CF67-9BF0-36C3-EEE1-09B84C3469D6}" name="BELLEMIN SANDRA" initials="SB" userId="S::SBELLEMIN@editions-hatier.fr::5fe4e071-d3f4-40df-970f-ee8fcf898346" providerId="AD"/>
  <p188:author id="{99329D8D-736E-127F-056B-D92D91D3CEEB}" name="Harmonie Rossi Tessier" initials="HR" userId="ce3dc0babca3d520" providerId="Windows Live"/>
  <p188:author id="{CB410498-00AA-A716-1E6C-E42B11846246}" name="jennifer riviere" initials="jr" userId="77148290420568c5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6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riviere.jennifer" initials="ri" lastIdx="8" clrIdx="1">
    <p:extLst>
      <p:ext uri="{19B8F6BF-5375-455C-9EA6-DF929625EA0E}">
        <p15:presenceInfo xmlns:p15="http://schemas.microsoft.com/office/powerpoint/2012/main" userId="S::riviere.jennifer_gmail.com#ext#@hachette.onmicrosoft.com::1d9d5009-092f-4c80-8dba-153923be29d4" providerId="AD"/>
      </p:ext>
    </p:extLst>
  </p:cmAuthor>
  <p:cmAuthor id="3" name="pauline.negrellion" initials="pa" lastIdx="6" clrIdx="2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  <p:cmAuthor id="4" name="omenriah" initials="om" lastIdx="6" clrIdx="3">
    <p:extLst>
      <p:ext uri="{19B8F6BF-5375-455C-9EA6-DF929625EA0E}">
        <p15:presenceInfo xmlns:p15="http://schemas.microsoft.com/office/powerpoint/2012/main" userId="S::omenriah_gmail.com#ext#@hachette.onmicrosoft.com::1c7e23f3-21b9-4451-98c0-15057ee079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9491"/>
    <a:srgbClr val="FF9966"/>
    <a:srgbClr val="61C4D1"/>
    <a:srgbClr val="FFD333"/>
    <a:srgbClr val="EC527E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D09E5B-9E08-44CC-8D1B-CBA4A62DBC0D}" v="3" dt="2025-09-12T08:09:39.6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47" autoAdjust="0"/>
    <p:restoredTop sz="74958" autoAdjust="0"/>
  </p:normalViewPr>
  <p:slideViewPr>
    <p:cSldViewPr snapToGrid="0">
      <p:cViewPr varScale="1">
        <p:scale>
          <a:sx n="83" d="100"/>
          <a:sy n="83" d="100"/>
        </p:scale>
        <p:origin x="2310" y="66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141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font" Target="fonts/font3.fntdata"/><Relationship Id="rId50" Type="http://schemas.openxmlformats.org/officeDocument/2006/relationships/presProps" Target="presProps.xml"/><Relationship Id="rId55" Type="http://schemas.microsoft.com/office/2018/10/relationships/authors" Target="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font" Target="fonts/font2.fntdata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font" Target="fonts/font1.fntdata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commentAuthors" Target="commentAuthor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handoutMaster" Target="handoutMasters/handoutMaster1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4.fntdata"/><Relationship Id="rId8" Type="http://schemas.openxmlformats.org/officeDocument/2006/relationships/slideMaster" Target="slideMasters/slideMaster5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Aujourd’hui, nous allons apprendre à décomposer le nombre 10 en somme de deux nombres.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19653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9E2466-30BA-DA52-CB1A-59E498AB9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CD59A55-3BF7-2F09-17A6-C105D521D5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CED8163-09EA-0725-1415-F81F75CCEF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Sous la réglette orange du 10, on place la réglette 1 (blanche) et on cherche la réglette qui convient pour faire 10.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Quelle réglette faut-il ajouter à la réglette blanche pour que le train soit de la même longueur que la réglette orange ? 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9805961-6C3E-6102-880C-FF0AE056C3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4205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787C64-C7DB-D0EB-B566-5F36EBF5A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A43578C-7141-100A-DA9E-4F983AFC68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11A8003-9441-6F39-EC59-0B9C3BC7C9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→ C’est la bleue. </a:t>
            </a:r>
          </a:p>
          <a:p>
            <a:r>
              <a:rPr lang="fr-FR" i="1" dirty="0">
                <a:latin typeface="Calibri" panose="020F0502020204030204" pitchFamily="34" charset="0"/>
              </a:rPr>
              <a:t>Oui, le train des réglettes blanche + bleue est égal à la réglette orange.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Quel train avez-vous placé dessous ? 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F3D428D-D535-0BDB-43C4-BF76FDBA8A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49570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E5066A-D008-24AC-85A8-0981EEDA6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6D0D3D6-A4D0-4994-B980-5575C421FF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A92F38E-9EF0-3EFA-6A05-671FFCAA80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Oui, on continue avec la réglette 2 </a:t>
            </a:r>
            <a:r>
              <a:rPr lang="fr-FR" b="0" i="1" dirty="0">
                <a:latin typeface="Calibri" panose="020F0502020204030204" pitchFamily="34" charset="0"/>
              </a:rPr>
              <a:t>et on cherche la réglette qui convient pour faire 10. </a:t>
            </a:r>
            <a:endParaRPr lang="fr-FR" i="1" dirty="0">
              <a:latin typeface="Calibri" panose="020F0502020204030204" pitchFamily="34" charset="0"/>
            </a:endParaRPr>
          </a:p>
          <a:p>
            <a:r>
              <a:rPr lang="fr-FR" i="0" dirty="0">
                <a:latin typeface="Calibri" panose="020F0502020204030204" pitchFamily="34" charset="0"/>
              </a:rPr>
              <a:t>Poursuivre avec la même démarche pour le reste du tapis.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B98CCF-BFD3-17BC-7239-77F706D13E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9907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199F1A-C49F-9DDF-724B-DB4B7CD169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AA17670-FD52-3558-1CCA-30D3B1299F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3CA6FF8-2BF1-50BD-0D70-5F79478D0D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Le train des réglettes rouge + marron est égal à la réglette orange. </a:t>
            </a:r>
          </a:p>
          <a:p>
            <a:r>
              <a:rPr lang="fr-FR" i="0" dirty="0">
                <a:latin typeface="Calibri" panose="020F0502020204030204" pitchFamily="34" charset="0"/>
              </a:rPr>
              <a:t>Poursuivre avec la même démarche pour le reste du tapis.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890E234-1D27-3B3F-BFD0-D07251B371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05447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Puis, on continue avec la réglette 3.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1468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Même démarche.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73628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33114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D7ADB3-C1A6-6A35-838E-9ED96B2727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5DFEE95-B2F7-39DF-4CD7-3C7E4FE792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BE6D95B-D01B-9C8E-BB0F-BA33E430A2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8EDFB04-A3AE-1EC3-C567-014E58A39B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7670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On finit le tapis avec la réglette jaune.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8973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B7A847-4267-DDF5-2252-8264E43DF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B0526DF-E96F-B452-CCDE-903C54A774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FB29776-1E79-BD67-B4EA-8151C4C52F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On place la réglette jaune 2 fois pour compléter le train des réglettes.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F986DC5-1F4E-9FA2-F351-BE5188BA52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970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Mais d’abord, nous allons nous remémorer la valeur des réglettes. </a:t>
            </a:r>
            <a:r>
              <a:rPr lang="fr-FR" i="1" dirty="0">
                <a:effectLst/>
                <a:latin typeface="Calibri" panose="020F0502020204030204" pitchFamily="34" charset="0"/>
              </a:rPr>
              <a:t>Faites l’escalier des réglettes de la plus petite réglette à la plus grande. Cela permet aussi de vérifier que votre kit contient bien toutes les couleurs.</a:t>
            </a:r>
            <a:endParaRPr lang="fr-FR" i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Combien vaut la réglette jaune ? La marron ? La vert clair ? La orange ? </a:t>
            </a:r>
            <a:endParaRPr lang="fr-FR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8248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10632-8073-0D6B-8A43-FF5CEB123B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BEA2893-2A30-E164-1661-38D6F6ACEC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41D3DC5-5008-87B4-6BF0-EF4B38D704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Maintenant, on va remplir ensemble la maison du 10 en s’aidant de notre tapis de réglettes. </a:t>
            </a:r>
          </a:p>
          <a:p>
            <a:r>
              <a:rPr lang="fr-FR" b="0" i="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C</a:t>
            </a:r>
            <a:r>
              <a:rPr lang="fr-FR" b="0" i="0" dirty="0">
                <a:latin typeface="Calibri" panose="020F0502020204030204" pitchFamily="34" charset="0"/>
              </a:rPr>
              <a:t>ollectivement, les élèves donnent les décompositions à partir des réglettes en les traduisant en additions.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En premier, il n’y avait rien et on a posé la réglette 10. On écrit 0 + 10 </a:t>
            </a:r>
            <a:r>
              <a:rPr lang="fr-FR" i="1" dirty="0">
                <a:latin typeface="Calibri" panose="020F0502020204030204" pitchFamily="34" charset="0"/>
              </a:rPr>
              <a:t>et</a:t>
            </a:r>
            <a:r>
              <a:rPr lang="fr-FR" b="0" i="1" dirty="0">
                <a:latin typeface="Calibri" panose="020F0502020204030204" pitchFamily="34" charset="0"/>
              </a:rPr>
              <a:t> tout de suite en face, on écrit 10 + 0. </a:t>
            </a:r>
            <a:r>
              <a:rPr lang="fr-FR" b="0" i="0" dirty="0">
                <a:latin typeface="Calibri" panose="020F0502020204030204" pitchFamily="34" charset="0"/>
              </a:rPr>
              <a:t>Compléter la 1</a:t>
            </a:r>
            <a:r>
              <a:rPr lang="fr-FR" b="0" i="0" baseline="30000" dirty="0">
                <a:latin typeface="Calibri" panose="020F0502020204030204" pitchFamily="34" charset="0"/>
              </a:rPr>
              <a:t>re</a:t>
            </a:r>
            <a:r>
              <a:rPr lang="fr-FR" b="0" i="0" dirty="0">
                <a:latin typeface="Calibri" panose="020F0502020204030204" pitchFamily="34" charset="0"/>
              </a:rPr>
              <a:t> ligne de la maison au tableau.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Puis sur la 2</a:t>
            </a:r>
            <a:r>
              <a:rPr lang="fr-FR" b="0" i="1" baseline="30000" dirty="0">
                <a:latin typeface="Calibri" panose="020F0502020204030204" pitchFamily="34" charset="0"/>
              </a:rPr>
              <a:t>e</a:t>
            </a:r>
            <a:r>
              <a:rPr lang="fr-FR" b="0" i="1" dirty="0">
                <a:latin typeface="Calibri" panose="020F0502020204030204" pitchFamily="34" charset="0"/>
              </a:rPr>
              <a:t> ligne, on a posé la réglette 1. On cherche l’addition qui commence par le 1. Quelle est </a:t>
            </a:r>
            <a:r>
              <a:rPr lang="fr-FR" i="1" dirty="0">
                <a:latin typeface="Calibri" panose="020F0502020204030204" pitchFamily="34" charset="0"/>
              </a:rPr>
              <a:t>cette addition</a:t>
            </a:r>
            <a:r>
              <a:rPr lang="fr-FR" b="0" i="1" dirty="0">
                <a:latin typeface="Calibri" panose="020F0502020204030204" pitchFamily="34" charset="0"/>
              </a:rPr>
              <a:t> ? C’est 1 + 9. On sait que si on inverse l’ordre des réglettes, on obtient toujours la même longueur. Alors, on écrit en face l’addition obtenue en inversant les deux nombres (9 + 1). </a:t>
            </a:r>
            <a:r>
              <a:rPr lang="fr-FR" b="0" i="0" dirty="0">
                <a:latin typeface="Calibri" panose="020F0502020204030204" pitchFamily="34" charset="0"/>
              </a:rPr>
              <a:t>Continuer de la même manière avec les autres lignes, jusqu’à 5 + 5 qu’il est inutile d’écrire deux fois.</a:t>
            </a:r>
            <a:endParaRPr lang="fr-FR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D92178B-73E1-5630-A566-A1A6A9E28C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2377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Distribuer la fiche photocopiable 16.</a:t>
            </a:r>
          </a:p>
          <a:p>
            <a:r>
              <a:rPr lang="fr-FR" b="0" i="1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Maintenant que nous avons rempli la maison du 10 ensemble au tableau, vous allez essayer de la remplir tout seuls. Vous pouvez vous aider du tapis de la réglette 10. </a:t>
            </a:r>
          </a:p>
          <a:p>
            <a:r>
              <a:rPr lang="fr-FR" b="0" i="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Temps de recherche individuel (1 ou 2 min). Si le temps le permet, corriger une nouvelle fois la maison (plus rapidement). </a:t>
            </a:r>
            <a:endParaRPr lang="fr-FR" b="0" i="1" kern="1200" baseline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44009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Maintenant qu’on a construit le tapis et la maison du 10, on va pouvoir compléter des additions à trous dont le résultat est 10.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86413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Combien faut-il ajouter à 6 pour aller à 10 ?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Écris sur ton ardoise le nombre manquant. Utilise les réglettes si besoin.</a:t>
            </a:r>
          </a:p>
          <a:p>
            <a:r>
              <a:rPr lang="fr-FR" b="0" i="0" dirty="0">
                <a:latin typeface="Calibri" panose="020F0502020204030204" pitchFamily="34" charset="0"/>
              </a:rPr>
              <a:t>Corriger en écrivant le 4 sur les pointillés.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65285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Combien faut-il ajouter à 9 pour aller à 10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Corriger en écrivant le 1 sur les pointillés.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36425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>
                <a:latin typeface="Calibri" panose="020F0502020204030204" pitchFamily="34" charset="0"/>
              </a:rPr>
              <a:t>Les réglettes ne sont désormais plus affichées. Les élèves doivent se débrouiller seuls pour illustrer l’opération à trou avec leurs réglettes. </a:t>
            </a:r>
            <a:r>
              <a:rPr lang="fr-FR" b="0" i="1" dirty="0">
                <a:latin typeface="Calibri" panose="020F0502020204030204" pitchFamily="34" charset="0"/>
              </a:rPr>
              <a:t>Combien faut-il ajouter à 5 pour aller à 10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Écris sur ton ardoise le nombre manquant. </a:t>
            </a:r>
            <a:endParaRPr lang="fr-FR" b="0" i="0" dirty="0">
              <a:latin typeface="Calibri" panose="020F0502020204030204" pitchFamily="34" charset="0"/>
            </a:endParaRPr>
          </a:p>
          <a:p>
            <a:r>
              <a:rPr lang="fr-FR" b="0" i="0" dirty="0">
                <a:latin typeface="Calibri" panose="020F0502020204030204" pitchFamily="34" charset="0"/>
              </a:rPr>
              <a:t>Corriger en écrivant le 5 sur les pointillés.</a:t>
            </a:r>
            <a:endParaRPr lang="fr-FR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46657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Combien faut-il ajouter à 7 pour aller à 10 ?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45933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Combien faut-il ajouter à 4 pour aller à 10 ?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87420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01033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073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Les élèves doivent montrer la réglette bleue.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690317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92512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271368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>
                <a:latin typeface="Calibri" panose="020F0502020204030204" pitchFamily="34" charset="0"/>
              </a:rPr>
              <a:t>Ici, </a:t>
            </a:r>
            <a:r>
              <a:rPr lang="fr-FR" i="1" dirty="0">
                <a:latin typeface="Calibri" panose="020F0502020204030204" pitchFamily="34" charset="0"/>
              </a:rPr>
              <a:t>v</a:t>
            </a:r>
            <a:r>
              <a:rPr lang="fr-FR" i="1">
                <a:latin typeface="Calibri" panose="020F0502020204030204" pitchFamily="34" charset="0"/>
              </a:rPr>
              <a:t>ous </a:t>
            </a:r>
            <a:r>
              <a:rPr lang="fr-FR" i="1" dirty="0">
                <a:latin typeface="Calibri" panose="020F0502020204030204" pitchFamily="34" charset="0"/>
              </a:rPr>
              <a:t>devez remplir la maison du 6.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74263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Distribuer la leçon aux élèves et leur faire colorier les réglettes avant de coller la leçon dans leur cahier.</a:t>
            </a:r>
            <a:endParaRPr lang="fr-F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263895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501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Les élèves doivent montrer la réglette vert foncé.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7787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Les élèves doivent montrer la réglette rouge.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3665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Les élèves doivent montrer la réglette orange.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Aujourd’hui, on va remplir la maison du 10 en s’aidant des réglettes.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680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Souvenez-vous : on avait déjà rempli la maison du 5 lors d’une séance précédente. Comment avait-on fait pour être sûr de n’oublier aucune addition ?</a:t>
            </a:r>
          </a:p>
          <a:p>
            <a:r>
              <a:rPr lang="fr-FR" b="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Réponse attendue : </a:t>
            </a:r>
            <a:r>
              <a:rPr lang="fr-FR" b="0" i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on les range dans l’ordre, en commençant par le 0, puis par 1, puis par 2. Lorsqu’on a trouvé une addition, on inverse les deux nombres et on en trouve une autre.</a:t>
            </a:r>
            <a:endParaRPr lang="fr-FR" b="0" i="1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689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Cherchez maintenant le tapis du 10, c’est-à-dire tous les trains de 2 réglettes qui font 10. Rappelez-vous, on commence toujours par la réglette 1, puis on complète le train.</a:t>
            </a:r>
          </a:p>
          <a:p>
            <a:r>
              <a:rPr lang="fr-FR" b="0" i="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Laisser 1 ou 2 min de recherche. </a:t>
            </a:r>
          </a:p>
          <a:p>
            <a:r>
              <a:rPr lang="fr-FR" b="0" i="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C</a:t>
            </a:r>
            <a:r>
              <a:rPr lang="fr-FR" b="0" i="0" dirty="0">
                <a:latin typeface="Calibri" panose="020F0502020204030204" pitchFamily="34" charset="0"/>
              </a:rPr>
              <a:t>orriger collectivement. Les élèves donnent les décompositions en utilisant les couleurs des réglettes. 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52225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Sous la réglette orange du 10, on place la réglette 1 (blanche) et on cherche la réglette qui convient pour faire 10. 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132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94D8D623-2B5E-4170-A263-C607C356EF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2475" y="3041650"/>
            <a:ext cx="7772400" cy="7747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16. Décomposer le nombre 10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382022" y="6249846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A8DE8-76BE-9BC8-A3BC-0A9E0A74F5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99B98D0F-972A-F7A7-931A-5274460A3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7BA875-4E5C-7E31-2284-20064DE77A3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068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834EC-4855-D433-9DAB-CB0EE27B61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E58B3A7-4A33-4B67-95C7-556711AB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AD907BB-1FB0-1225-F919-139ECE6133D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47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990404-F7C4-DF29-E1B6-C864A4D2A4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994D4EAC-73E0-FB3D-3569-30BDBC1C0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A6A77A-0341-B6FA-6DF5-017E0233A96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155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C8A98-2417-4326-4D65-43582A828D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7B10298-6FFF-780B-22DE-788193C70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BCFA4C7-DBD9-ECE9-599C-3BF467A6218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024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8ABFAB1-C049-59D5-4BFE-A162BB309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429F4FB-1E3B-F0C7-56A9-1047CD03A4E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498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53427A4-48DE-8A9A-869A-DFBC5D8C3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CCAC18C-D936-8754-BA04-E0208ACE949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9291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91F1F673-2E39-5A11-7A23-9DEC99B3B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EBE0D36-8238-C92D-A23D-C795796EAF1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184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4CA08C-6CE6-4128-2175-D95CDDF9DD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380C47A-3312-D04C-DA79-FA2DFA176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624B90D-A867-80B0-F3C9-1230FF012C9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6291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4539D0D-E9F4-9D11-28F5-6100773E4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3BFEF63-8CA3-904D-5ADB-8D5D70FCF69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775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EA46E3-62C4-316C-98EA-836B9572A7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F8F0EAC-6F52-F761-EB81-29EFB4C8A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1DCFD9A-D505-D3BD-A304-3F8E3841AA2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825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14">
            <a:extLst>
              <a:ext uri="{FF2B5EF4-FFF2-40B4-BE49-F238E27FC236}">
                <a16:creationId xmlns:a16="http://schemas.microsoft.com/office/drawing/2014/main" id="{0BD722C2-B679-3108-D837-5C16F3581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C4352220-0D9B-05AE-EC4E-5F1A11B8EE9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5479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21FCAF-1AD0-6160-2ABC-6BE480B148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119697A-BD35-ABDB-D204-907692483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D579359-715E-AB57-7892-72011E975A4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2338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F6C073FB-488C-BFFB-359F-283515295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9B72FB0-7B6A-BAE6-464B-CF7AB1FD2E1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8388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BD5EBC75-3565-2DB4-25C0-BBCB61541DE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EE501A2D-AE77-AFEF-6194-578431448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06634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2930AA8-DFEB-D94F-4871-A35333125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20C873E-C49C-1DBC-A351-7E3D1DF9E17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8186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603C004B-32EF-D35E-37C0-B6981C341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4B9BC57-A42C-F0E0-DBB9-658E127DCCA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5536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F1C7368-3454-E358-7D7B-3EBDBAF1A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7F39452-410E-8928-BB83-3B8CECFE79F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3566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1CBC1D8-EE7C-E604-8301-4D7DBA8EB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0910BB5-3390-65F1-AA34-53D272C9813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233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F971E90-F3BE-58B0-8C74-7DA690D02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A3E61D0-2FA2-55B2-362C-20BA7347020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3143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68A469B-F70E-827D-A80F-CAA76A17E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A41DFFD-0A20-2293-E24A-C8AF6AC7378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0435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2B40BB5-5D51-E275-F45D-3FD4EA788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E4ACC50-FD31-C81A-8D63-CCD767C51F0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643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9DD69F6-1A90-2B0D-7F0D-72258FF43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20DA59BE-6D89-EE79-F440-0D136E977DC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4984507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61A20C2-2B42-8750-B783-D03A9A824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5E9398-2628-208E-0A47-6CB6739F413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172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24F1EB5-979C-AE4A-C46F-BD36A9466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EB19E19-39F5-4D68-9D89-86573B309C0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9704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1CF47BFC-46E7-2069-F7FE-473945105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7E86DC5-74E2-BD4F-C646-92731BAAE3E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4162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42A2332-C7B4-4502-D834-0DB510F90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7C88AB3-35B3-77F3-BAE8-EB820C6FE1B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3652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23105E1-050A-FDA2-01BA-25F866976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9F212E1-65E7-7FC5-91AA-D79F939BBF1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219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ED1CF093-FE8B-E2AF-2DA3-42F88DD42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ECB4B77A-9F82-520C-C2C8-022CEB53BCA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56861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0C99498-2DF4-6885-51EF-23B95150D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9EBF86D9-5E42-5514-3E6A-6BE2D8D3111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891351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2A6F280-0842-4385-91A7-3198DACCD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57594A07-151D-58B6-1264-82B40BEBF86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152673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E496C31-B919-C03E-3620-F0BFF3D92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A8EE2C5-1EEF-B8CB-6F54-ED297B0FDD9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49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C7A6AC7-DE9F-2099-FBA9-F2171DB1B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2497C30-CD79-016E-ECE9-3D04966AB6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743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FB2011E-992C-AA26-5F36-25E958534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BC087A3-F392-6596-4086-50B20FF1A64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6209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FC2B562-1E9E-441F-B25C-9B5858E30B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AC71FFA-E8D4-45A7-B53D-9EC090DD7389}">
  <ds:schemaRefs>
    <ds:schemaRef ds:uri="http://schemas.microsoft.com/office/2006/metadata/properties"/>
    <ds:schemaRef ds:uri="http://schemas.microsoft.com/office/infopath/2007/PartnerControls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23cf7a0d-57af-4434-867c-c099e6f87b4a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887</Words>
  <Application>Microsoft Office PowerPoint</Application>
  <PresentationFormat>Affichage à l'écran (4:3)</PresentationFormat>
  <Paragraphs>83</Paragraphs>
  <Slides>34</Slides>
  <Notes>34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34</vt:i4>
      </vt:variant>
    </vt:vector>
  </HeadingPairs>
  <TitlesOfParts>
    <vt:vector size="43" baseType="lpstr">
      <vt:lpstr>Calibri</vt:lpstr>
      <vt:lpstr>Arial</vt:lpstr>
      <vt:lpstr>Verdana</vt:lpstr>
      <vt:lpstr>Calibri Light</vt:lpstr>
      <vt:lpstr>Thème Office</vt:lpstr>
      <vt:lpstr>4_Thème Office</vt:lpstr>
      <vt:lpstr>1_Thème Office</vt:lpstr>
      <vt:lpstr>2_Thème Office</vt:lpstr>
      <vt:lpstr>3_Thème Office</vt:lpstr>
      <vt:lpstr>16. Décomposer le nombre 10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