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23"/>
  </p:notesMasterIdLst>
  <p:handoutMasterIdLst>
    <p:handoutMasterId r:id="rId24"/>
  </p:handoutMasterIdLst>
  <p:sldIdLst>
    <p:sldId id="276" r:id="rId9"/>
    <p:sldId id="278" r:id="rId10"/>
    <p:sldId id="279" r:id="rId11"/>
    <p:sldId id="280" r:id="rId12"/>
    <p:sldId id="283" r:id="rId13"/>
    <p:sldId id="284" r:id="rId14"/>
    <p:sldId id="285" r:id="rId15"/>
    <p:sldId id="286" r:id="rId16"/>
    <p:sldId id="288" r:id="rId17"/>
    <p:sldId id="289" r:id="rId18"/>
    <p:sldId id="290" r:id="rId19"/>
    <p:sldId id="291" r:id="rId20"/>
    <p:sldId id="292" r:id="rId21"/>
    <p:sldId id="293" r:id="rId2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33C2CF67-9BF0-36C3-EEE1-09B84C3469D6}" name="BELLEMIN SANDRA" initials="SB" userId="S::SBELLEMIN@editions-hatier.fr::5fe4e071-d3f4-40df-970f-ee8fcf89834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riviere.jennifer" initials="ri" lastIdx="11" clrIdx="1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3" name="pauline.negrellion" initials="pa" lastIdx="8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omenriah" initials="om" lastIdx="8" clrIdx="3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26615E-EC9A-4D78-9E28-B6A96B8C4B81}" v="5" dt="2025-09-12T08:02:51.6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4" autoAdjust="0"/>
    <p:restoredTop sz="79797" autoAdjust="0"/>
  </p:normalViewPr>
  <p:slideViewPr>
    <p:cSldViewPr snapToGrid="0">
      <p:cViewPr>
        <p:scale>
          <a:sx n="75" d="100"/>
          <a:sy n="75" d="100"/>
        </p:scale>
        <p:origin x="2502" y="36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font" Target="fonts/font3.fntdata"/><Relationship Id="rId30" Type="http://schemas.openxmlformats.org/officeDocument/2006/relationships/presProps" Target="presProps.xml"/><Relationship Id="rId35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/>
              </a:rPr>
              <a:t>Aujourd’hui</a:t>
            </a:r>
            <a:r>
              <a:rPr lang="fr-FR" b="0" i="1" baseline="0" dirty="0">
                <a:latin typeface="Calibri" panose="020F0502020204030204" pitchFamily="34" charset="0"/>
                <a:cs typeface="Arial"/>
              </a:rPr>
              <a:t> nous allons étudier les figures planes, ce sont des formes géométriques « à plat », c’est-à-dire qu’elles ne sont pas en relief.</a:t>
            </a:r>
            <a:endParaRPr lang="fr-FR" b="0" i="1" dirty="0">
              <a:latin typeface="Calibri" panose="020F0502020204030204" pitchFamily="34" charset="0"/>
              <a:cs typeface="Arial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567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Ces</a:t>
            </a:r>
            <a:r>
              <a:rPr lang="fr-FR" b="0" i="1" baseline="0" dirty="0">
                <a:latin typeface="Calibri" panose="020F0502020204030204" pitchFamily="34" charset="0"/>
              </a:rPr>
              <a:t> formes sont des cercles, mettez ensemble tous les cercles que vous avez sur votre table.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</a:rPr>
              <a:t>Faire énoncer par les élèves les lettres de tous les cercles qu'ils ont trouvés.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769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Faire remarquer le</a:t>
            </a:r>
            <a:r>
              <a:rPr lang="fr-FR" baseline="0" dirty="0">
                <a:latin typeface="Calibri" panose="020F0502020204030204" pitchFamily="34" charset="0"/>
              </a:rPr>
              <a:t> bord arrondi et continu des cercles, l’absence de sommet. Conclure la séance en demandant aux élèves s’ils connaissent d’autres formes géométriques.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676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Distribuer la fiche photocopiable n° 15 aux élèves → v</a:t>
            </a:r>
            <a:r>
              <a:rPr lang="fr-FR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oici des formes à découper et trier. Découpez sur les pointillés (et non le contour des formes)</a:t>
            </a:r>
            <a:r>
              <a:rPr lang="fr-FR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r>
              <a:rPr lang="fr-FR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Laisser un temps de découpage aux élèves, puis lire la consigne de l’exercice, puis le titre de chaque case : </a:t>
            </a:r>
            <a:r>
              <a:rPr lang="fr-FR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ici, on colle les cercles</a:t>
            </a:r>
            <a:r>
              <a:rPr lang="fr-FR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r>
              <a:rPr lang="fr-FR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Laisser un temps aux élèves pour placer leurs formes. Procéder de la même manière pour chaque case. </a:t>
            </a:r>
          </a:p>
          <a:p>
            <a:r>
              <a:rPr lang="fr-FR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Conseiller aux élèves de terminer leur tri et de le vérifier avant de coller les formes dans leur fichier.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487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Dans cet exercice, les élèves doivent compléter des phrases en dénombrant les côtés et les sommets de figures. </a:t>
            </a:r>
          </a:p>
          <a:p>
            <a:r>
              <a:rPr lang="fr-FR" dirty="0">
                <a:latin typeface="Calibri" panose="020F0502020204030204" pitchFamily="34" charset="0"/>
                <a:ea typeface="Calibri"/>
                <a:cs typeface="Calibri"/>
              </a:rPr>
              <a:t>Attention, les élèves peuvent ici rencontrer des problèmes de lecture, car à ce stade de l'année, ils ne sont pas lecteurs. Le petit encadré leur sert de référence pour identifier les mots « côté » et « sommet ».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009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095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Voici différentes</a:t>
            </a:r>
            <a:r>
              <a:rPr lang="fr-FR" b="0" i="1" baseline="0" dirty="0">
                <a:latin typeface="Calibri" panose="020F0502020204030204" pitchFamily="34" charset="0"/>
              </a:rPr>
              <a:t> formes géométriques que je vais vous distribuer. </a:t>
            </a:r>
            <a:r>
              <a:rPr lang="fr-FR" b="0" i="0" baseline="0" dirty="0">
                <a:latin typeface="Calibri" panose="020F0502020204030204" pitchFamily="34" charset="0"/>
              </a:rPr>
              <a:t>Distribuer les formes et laisser les élèves les découvrir.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Vous allez travailler par deux et classer ces formes en regroupant celles qui vous paraissent aller ensemble.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Laisser les élèves travailler en binômes (5 minutes maximum), puis procéder à la mise en commun.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697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Demander aux élèves quelles formes ils ont mis ensemble. Les élèves nomment les formes grâce aux lettres </a:t>
            </a:r>
            <a:r>
              <a:rPr lang="fr-FR">
                <a:latin typeface="Calibri" panose="020F0502020204030204" pitchFamily="34" charset="0"/>
              </a:rPr>
              <a:t>inscrites dessus.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707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Ces</a:t>
            </a:r>
            <a:r>
              <a:rPr lang="fr-FR" b="0" i="1" baseline="0" dirty="0">
                <a:latin typeface="Calibri" panose="020F0502020204030204" pitchFamily="34" charset="0"/>
              </a:rPr>
              <a:t> formes sont des triangles ; mettez ensemble tous les triangles que vous avez sur votre table.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Interroger un élève pour qu’il nomme les formes qui sont des triangles (en indiquant la lettre écrite dessus).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Après la phase principale de mise en commun, cette troisième phase de la séance permet de synthétiser les propriétés de chaque figure plane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306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Comment reconnait-on les triangles ? </a:t>
            </a:r>
            <a:r>
              <a:rPr lang="fr-FR" dirty="0">
                <a:latin typeface="Calibri" panose="020F0502020204030204" pitchFamily="34" charset="0"/>
              </a:rPr>
              <a:t>Il s’agit ici de faire une première description des propriétés</a:t>
            </a:r>
            <a:r>
              <a:rPr lang="fr-FR" baseline="0" dirty="0">
                <a:latin typeface="Calibri" panose="020F0502020204030204" pitchFamily="34" charset="0"/>
              </a:rPr>
              <a:t> des figures planes, basée sur l’observation.</a:t>
            </a:r>
          </a:p>
          <a:p>
            <a:r>
              <a:rPr lang="fr-FR" dirty="0">
                <a:latin typeface="Calibri" panose="020F0502020204030204" pitchFamily="34" charset="0"/>
              </a:rPr>
              <a:t>Faire</a:t>
            </a:r>
            <a:r>
              <a:rPr lang="fr-FR" baseline="0" dirty="0">
                <a:latin typeface="Calibri" panose="020F0502020204030204" pitchFamily="34" charset="0"/>
              </a:rPr>
              <a:t> remarquer qu’ils sont différents mais ont tous 3 « pointes » qu’on appelle « sommets » (les entourer</a:t>
            </a:r>
            <a:r>
              <a:rPr lang="fr-FR" dirty="0">
                <a:latin typeface="Calibri" panose="020F0502020204030204" pitchFamily="34" charset="0"/>
              </a:rPr>
              <a:t> sur un triangle</a:t>
            </a:r>
            <a:r>
              <a:rPr lang="fr-FR" baseline="0" dirty="0">
                <a:latin typeface="Calibri" panose="020F0502020204030204" pitchFamily="34" charset="0"/>
              </a:rPr>
              <a:t>) et 3 côtés</a:t>
            </a:r>
            <a:r>
              <a:rPr lang="fr-FR" dirty="0">
                <a:latin typeface="Calibri" panose="020F0502020204030204" pitchFamily="34" charset="0"/>
              </a:rPr>
              <a:t> (les repasser à l'aide d'une autre couleur).</a:t>
            </a:r>
            <a:endParaRPr lang="fr-FR" dirty="0">
              <a:latin typeface="Calibri" panose="020F0502020204030204" pitchFamily="34" charset="0"/>
              <a:ea typeface="Calibri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450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Ces</a:t>
            </a:r>
            <a:r>
              <a:rPr lang="fr-FR" b="0" i="1" baseline="0" dirty="0">
                <a:latin typeface="Calibri" panose="020F0502020204030204" pitchFamily="34" charset="0"/>
              </a:rPr>
              <a:t> formes sont des carrés ; mettez ensemble tous les carrés que vous avez sur votre table.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</a:rPr>
              <a:t>Faire énoncer par les élèves les lettres de tous les carrés qu'ils ont trouvés.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258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Faire</a:t>
            </a:r>
            <a:r>
              <a:rPr lang="fr-FR" baseline="0" dirty="0">
                <a:latin typeface="Calibri" panose="020F0502020204030204" pitchFamily="34" charset="0"/>
              </a:rPr>
              <a:t> remarquer ce que les carrés ont en commun : 4 sommets (les entourer) et 4 côtés de même longueur.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494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Ces</a:t>
            </a:r>
            <a:r>
              <a:rPr lang="fr-FR" b="0" i="1" baseline="0" dirty="0">
                <a:latin typeface="Calibri" panose="020F0502020204030204" pitchFamily="34" charset="0"/>
              </a:rPr>
              <a:t> formes sont des rectangles, mettez ensemble tous les rectangles que vous avez sur votre table.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</a:rPr>
              <a:t>Faire énoncer par les élèves les lettres de tous les rectangles qu'ils ont trouvés.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548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Faire remarquer les 4 sommets, les 4 côtés : deux côtés de même longueur et deux autres côtés de même longueur</a:t>
            </a:r>
            <a:r>
              <a:rPr lang="fr-FR" baseline="0" dirty="0">
                <a:latin typeface="Calibri" panose="020F0502020204030204" pitchFamily="34" charset="0"/>
              </a:rPr>
              <a:t>.</a:t>
            </a:r>
            <a:endParaRPr lang="fr-FR" dirty="0">
              <a:latin typeface="Calibri" panose="020F0502020204030204" pitchFamily="34" charset="0"/>
            </a:endParaRPr>
          </a:p>
          <a:p>
            <a:r>
              <a:rPr lang="fr-FR" dirty="0">
                <a:latin typeface="Calibri" panose="020F0502020204030204" pitchFamily="34" charset="0"/>
                <a:ea typeface="Calibri"/>
                <a:cs typeface="Calibri"/>
              </a:rPr>
              <a:t>Repassez les 2 côtés longs d'une couleur et les 2 côtés plus courts d'une autre couleur sur un même rectangle afin que les élèves les visualisent davantage. </a:t>
            </a:r>
          </a:p>
          <a:p>
            <a:endParaRPr lang="fr-FR" dirty="0">
              <a:ea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67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283026"/>
            <a:ext cx="7772400" cy="533323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15. Reconnaitre et nommer </a:t>
            </a:r>
            <a:br>
              <a:rPr lang="fr-FR" dirty="0"/>
            </a:br>
            <a:r>
              <a:rPr lang="fr-FR" dirty="0"/>
              <a:t>des figures planes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58276" y="6258799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64AA690-49D7-B440-13DE-0D4A2E145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BE419131-2BC1-BA03-E154-E325A4531F0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82147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FD2D8FB-AE15-994B-95A1-5DF1F9BC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C60A4A-48BF-1179-FA21-707879786FF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131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24050BB-8981-4B19-EDD3-61D1D822D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F75A2D1-4CE8-BD9D-7966-BAB5D47C61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50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75B830D-4BFA-8183-B186-8E32316B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ED2A9FA-5CF9-6387-5ADA-EA5EF86BF2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94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5BB45C1-3E9E-428E-CDF7-35B7DAC5D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86A5380-ADEB-F3BB-C205-EB58D08B8DD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02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16C88D-2245-85FE-BA72-EF2903172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49E8EF5-306E-7E3F-975E-3F13CE8962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87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FE291761-337A-64E6-5A1E-DB7A5F9D66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4A3E814E-098F-2F6B-F17C-52D43FC0D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4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515C36E-6F7F-95DC-5BCE-DEF15DB1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EC9EF725-14AC-560E-93AE-6971D771BE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83575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0300EF86-6F17-628B-D53F-CA2654F2B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D659FEE-29BD-506F-5212-C7FE7A4E44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1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2B03FEF-3255-B113-0BCB-6EA166752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E25D69F1-07F2-77F3-BF1D-E3114F22D1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72571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36C5799-FCB6-2291-13C1-FFC0FF9B8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4F9159D-4480-3A30-EA30-AB2CACFC5DE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59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43BC6AB-D54D-D844-BD89-C787EF33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43BC16E-36B9-F9C6-4D34-0A1B3C2175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064543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FF2356AB-2BFD-E1B0-9773-2A9116B19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AE1644E-9AEC-563B-0EE9-D3630796F2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479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493944-8130-4F87-B222-C8E751A5DC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C71FFA-E8D4-45A7-B53D-9EC090DD7389}">
  <ds:schemaRefs>
    <ds:schemaRef ds:uri="http://purl.org/dc/elements/1.1/"/>
    <ds:schemaRef ds:uri="bfd01c09-4c2c-4413-a701-52472ac34042"/>
    <ds:schemaRef ds:uri="http://schemas.microsoft.com/office/infopath/2007/PartnerControls"/>
    <ds:schemaRef ds:uri="http://purl.org/dc/terms/"/>
    <ds:schemaRef ds:uri="05e35dcb-3e29-4319-8895-1aefbc7b9c14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612</Words>
  <Application>Microsoft Office PowerPoint</Application>
  <PresentationFormat>Affichage à l'écran (4:3)</PresentationFormat>
  <Paragraphs>42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15. Reconnaitre et nommer  des figures planes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