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42"/>
  </p:notesMasterIdLst>
  <p:handoutMasterIdLst>
    <p:handoutMasterId r:id="rId43"/>
  </p:handoutMasterIdLst>
  <p:sldIdLst>
    <p:sldId id="276" r:id="rId9"/>
    <p:sldId id="277" r:id="rId10"/>
    <p:sldId id="282" r:id="rId11"/>
    <p:sldId id="285" r:id="rId12"/>
    <p:sldId id="284" r:id="rId13"/>
    <p:sldId id="290" r:id="rId14"/>
    <p:sldId id="292" r:id="rId15"/>
    <p:sldId id="293" r:id="rId16"/>
    <p:sldId id="286" r:id="rId17"/>
    <p:sldId id="287" r:id="rId18"/>
    <p:sldId id="294" r:id="rId19"/>
    <p:sldId id="296" r:id="rId20"/>
    <p:sldId id="301" r:id="rId21"/>
    <p:sldId id="297" r:id="rId22"/>
    <p:sldId id="302" r:id="rId23"/>
    <p:sldId id="303" r:id="rId24"/>
    <p:sldId id="298" r:id="rId25"/>
    <p:sldId id="299" r:id="rId26"/>
    <p:sldId id="304" r:id="rId27"/>
    <p:sldId id="305" r:id="rId28"/>
    <p:sldId id="300" r:id="rId29"/>
    <p:sldId id="306" r:id="rId30"/>
    <p:sldId id="319" r:id="rId31"/>
    <p:sldId id="309" r:id="rId32"/>
    <p:sldId id="310" r:id="rId33"/>
    <p:sldId id="311" r:id="rId34"/>
    <p:sldId id="316" r:id="rId35"/>
    <p:sldId id="312" r:id="rId36"/>
    <p:sldId id="313" r:id="rId37"/>
    <p:sldId id="314" r:id="rId38"/>
    <p:sldId id="315" r:id="rId39"/>
    <p:sldId id="317" r:id="rId40"/>
    <p:sldId id="318" r:id="rId41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6047C030-E687-B175-014B-7CB338CA2E3F}" name="riviere.jennifer" initials="ri" userId="S::riviere.jennifer_gmail.com#ext#@hachette.onmicrosoft.com::1d9d5009-092f-4c80-8dba-153923be29d4" providerId="AD"/>
  <p188:author id="{33C2CF67-9BF0-36C3-EEE1-09B84C3469D6}" name="BELLEMIN SANDRA" initials="SB" userId="S::SBELLEMIN@editions-hatier.fr::5fe4e071-d3f4-40df-970f-ee8fcf898346" providerId="AD"/>
  <p188:author id="{6E47C18F-DDAE-EA39-9B3A-D5582A6DAE9D}" name="pauline.negrellion" initials="pa" userId="S::pauline.negrellion_gmail.com#ext#@hachette.onmicrosoft.com::9fb65b54-3bbd-4994-b3cf-42d8602c7eef" providerId="AD"/>
  <p188:author id="{E89BFAD0-ACBE-9964-AB8B-A2E5DAC1FBA3}" name="omenriah" initials="om" userId="S::omenriah_gmail.com#ext#@hachette.onmicrosoft.com::1c7e23f3-21b9-4451-98c0-15057ee079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D102FC-FC3B-4513-AA74-50D25EBCD78A}" v="4" dt="2025-09-12T07:58:26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83266" autoAdjust="0"/>
  </p:normalViewPr>
  <p:slideViewPr>
    <p:cSldViewPr snapToGrid="0">
      <p:cViewPr varScale="1">
        <p:scale>
          <a:sx n="92" d="100"/>
          <a:sy n="92" d="100"/>
        </p:scale>
        <p:origin x="20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font" Target="fonts/font2.fntdata"/><Relationship Id="rId53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1.fntdata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handoutMaster" Target="handoutMasters/handoutMaster1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comparer deux nombres, c’est-à-dire à déterminer quel est le plus grand et quel est le plus petit.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652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558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345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Décrire les</a:t>
            </a:r>
            <a:r>
              <a:rPr lang="fr-FR" b="0" baseline="0" dirty="0">
                <a:latin typeface="Calibri" panose="020F0502020204030204" pitchFamily="34" charset="0"/>
              </a:rPr>
              <a:t> deux signes, leur forme de bouche. Expliquer que le côté ouvert se met du côté du nombre le plus grand et la pointe vers le nombre le plus petit.</a:t>
            </a:r>
          </a:p>
          <a:p>
            <a:r>
              <a:rPr lang="fr-FR" dirty="0">
                <a:latin typeface="Calibri" panose="020F0502020204030204" pitchFamily="34" charset="0"/>
              </a:rPr>
              <a:t>Pour bien le retenir, ils</a:t>
            </a:r>
            <a:r>
              <a:rPr lang="fr-FR" b="0" baseline="0" dirty="0">
                <a:latin typeface="Calibri" panose="020F0502020204030204" pitchFamily="34" charset="0"/>
              </a:rPr>
              <a:t> peuvent imaginer un petit monstre </a:t>
            </a:r>
            <a:r>
              <a:rPr lang="fr-FR" dirty="0">
                <a:latin typeface="Calibri" panose="020F0502020204030204" pitchFamily="34" charset="0"/>
              </a:rPr>
              <a:t>gourmand</a:t>
            </a:r>
            <a:r>
              <a:rPr lang="fr-FR" b="0" baseline="0" dirty="0">
                <a:latin typeface="Calibri" panose="020F0502020204030204" pitchFamily="34" charset="0"/>
              </a:rPr>
              <a:t> qui mangerait toujours du côté où il y </a:t>
            </a:r>
            <a:r>
              <a:rPr lang="fr-FR" dirty="0">
                <a:latin typeface="Calibri" panose="020F0502020204030204" pitchFamily="34" charset="0"/>
              </a:rPr>
              <a:t>en a</a:t>
            </a:r>
            <a:r>
              <a:rPr lang="fr-FR" b="0" baseline="0" dirty="0">
                <a:latin typeface="Calibri" panose="020F0502020204030204" pitchFamily="34" charset="0"/>
              </a:rPr>
              <a:t> le plus !</a:t>
            </a:r>
            <a:br>
              <a:rPr lang="fr-FR" b="0" baseline="0" dirty="0">
                <a:latin typeface="Calibri" panose="020F0502020204030204" pitchFamily="34" charset="0"/>
                <a:cs typeface="+mn-lt"/>
              </a:rPr>
            </a:br>
            <a:endParaRPr lang="fr-FR" b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24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Vous allez voir apparaitre deux nombres. Recopiez-les et complétez les trois points par le signe qui convient : plus grand, plus petit ou égal.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Vous connaissez déjà le signe égal, on l’utilise pour introduire le résultat des additions et des soustractions. Ce signe veut toujours dire qu'il y a la même quantité des deux côtés. Quand on compare deux nombres, on l’utilise pour dire que deux nombres sont égaux</a:t>
            </a:r>
            <a:r>
              <a:rPr lang="fr-FR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lang="fr-FR" b="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590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Recopiez les deux nombres et placez le bon signe entre les deux.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Attention, le </a:t>
            </a:r>
            <a:r>
              <a:rPr lang="fr-FR" i="1" dirty="0">
                <a:effectLst/>
                <a:latin typeface="Calibri" panose="020F0502020204030204" pitchFamily="34" charset="0"/>
              </a:rPr>
              <a:t>signe doit être écrit de sorte que le côté ouvert soit vers le grand nombre et que la pointe du signe soit du côté du petit nombre</a:t>
            </a:r>
            <a:r>
              <a:rPr lang="fr-FR" b="0" i="1" baseline="0" dirty="0">
                <a:latin typeface="Calibri" panose="020F0502020204030204" pitchFamily="34" charset="0"/>
              </a:rPr>
              <a:t>.</a:t>
            </a:r>
            <a:r>
              <a:rPr lang="fr-FR" b="0" i="1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Lors de la correction, interroger un élève, écrire le signe, puis faire lire par les élèves </a:t>
            </a:r>
            <a:r>
              <a:rPr lang="fr-FR" b="0" baseline="0" dirty="0">
                <a:latin typeface="Calibri" panose="020F0502020204030204" pitchFamily="34" charset="0"/>
              </a:rPr>
              <a:t>l’écriture mathématique en pointant chaque élément : </a:t>
            </a:r>
            <a:r>
              <a:rPr lang="fr-FR" b="0" i="1" baseline="0" dirty="0">
                <a:latin typeface="Calibri" panose="020F0502020204030204" pitchFamily="34" charset="0"/>
              </a:rPr>
              <a:t>8 </a:t>
            </a:r>
            <a:r>
              <a:rPr lang="fr-FR" b="0" i="0" baseline="0" dirty="0">
                <a:latin typeface="Calibri" panose="020F0502020204030204" pitchFamily="34" charset="0"/>
              </a:rPr>
              <a:t>(pointer le 8) </a:t>
            </a:r>
            <a:r>
              <a:rPr lang="fr-FR" b="0" i="1" baseline="0" dirty="0">
                <a:latin typeface="Calibri" panose="020F0502020204030204" pitchFamily="34" charset="0"/>
              </a:rPr>
              <a:t>est plus grand que </a:t>
            </a:r>
            <a:r>
              <a:rPr lang="fr-FR" b="0" i="0" baseline="0" dirty="0">
                <a:latin typeface="Calibri" panose="020F0502020204030204" pitchFamily="34" charset="0"/>
              </a:rPr>
              <a:t>(pointer le signe) </a:t>
            </a:r>
            <a:r>
              <a:rPr lang="fr-FR" b="0" i="1" baseline="0" dirty="0">
                <a:latin typeface="Calibri" panose="020F0502020204030204" pitchFamily="34" charset="0"/>
              </a:rPr>
              <a:t>6 </a:t>
            </a:r>
            <a:r>
              <a:rPr lang="fr-FR" b="0" i="0" baseline="0" dirty="0">
                <a:latin typeface="Calibri" panose="020F0502020204030204" pitchFamily="34" charset="0"/>
              </a:rPr>
              <a:t>(pointer le 6).</a:t>
            </a:r>
            <a:endParaRPr lang="fr-FR" b="0" i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440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557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042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Faire répéter par la classe entière en pointant au tableau : </a:t>
            </a:r>
            <a:r>
              <a:rPr lang="fr-FR" b="0" i="1" dirty="0">
                <a:latin typeface="Calibri" panose="020F0502020204030204" pitchFamily="34" charset="0"/>
              </a:rPr>
              <a:t>4 </a:t>
            </a:r>
            <a:r>
              <a:rPr lang="fr-FR" b="0" i="1" baseline="0" dirty="0">
                <a:latin typeface="Calibri" panose="020F0502020204030204" pitchFamily="34" charset="0"/>
              </a:rPr>
              <a:t>est plus petit que 5</a:t>
            </a:r>
            <a:r>
              <a:rPr lang="fr-FR" b="0" baseline="0" dirty="0">
                <a:latin typeface="Calibri" panose="020F0502020204030204" pitchFamily="34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259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678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Faire répéter par la classe entière en pointant au tableau : </a:t>
            </a:r>
            <a:r>
              <a:rPr lang="fr-FR" b="0" i="1" dirty="0">
                <a:latin typeface="Calibri" panose="020F0502020204030204" pitchFamily="34" charset="0"/>
              </a:rPr>
              <a:t>2 </a:t>
            </a:r>
            <a:r>
              <a:rPr lang="fr-FR" b="0" i="1" baseline="0" dirty="0">
                <a:latin typeface="Calibri" panose="020F0502020204030204" pitchFamily="34" charset="0"/>
              </a:rPr>
              <a:t>est égal à 2</a:t>
            </a:r>
            <a:r>
              <a:rPr lang="fr-FR" b="0" baseline="0" dirty="0">
                <a:latin typeface="Calibri" panose="020F0502020204030204" pitchFamily="34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928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Vous allez voir s’afficher deux nombres. Écrivez sur votre ardoise le plus grand des deux.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38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7241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latin typeface="Calibri" panose="020F0502020204030204" pitchFamily="34" charset="0"/>
              </a:rPr>
              <a:t>Faire répéter par la classe entière en pointant au tableau : </a:t>
            </a:r>
            <a:r>
              <a:rPr lang="fr-FR" b="0" i="1" dirty="0">
                <a:latin typeface="Calibri" panose="020F0502020204030204" pitchFamily="34" charset="0"/>
              </a:rPr>
              <a:t>9 </a:t>
            </a:r>
            <a:r>
              <a:rPr lang="fr-FR" b="0" i="1" baseline="0" dirty="0">
                <a:latin typeface="Calibri" panose="020F0502020204030204" pitchFamily="34" charset="0"/>
              </a:rPr>
              <a:t>est plus grand que 7</a:t>
            </a:r>
            <a:r>
              <a:rPr lang="fr-FR" b="0" baseline="0" dirty="0">
                <a:latin typeface="Calibri" panose="020F0502020204030204" pitchFamily="34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070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Maintenant, vous allez ranger des nombres dans l’ordre croissant, c’est-à-dire du plus petit</a:t>
            </a:r>
            <a:r>
              <a:rPr lang="fr-FR" b="0" i="1" baseline="0" dirty="0">
                <a:latin typeface="Calibri" panose="020F0502020204030204" pitchFamily="34" charset="0"/>
              </a:rPr>
              <a:t> au plus grand.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4 nombres vont s’afficher. Sur votre ardoise, écrivez d’abord le plus petit, puis le suivant, et ainsi de suite jusqu’au plus grand.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3371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064A1-8F77-1020-F55E-133660A9E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9329F5E-4E00-BDD4-87FC-24EF4769F8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7F67213-ED94-7806-925C-ACCA1C8BF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Laisser un temps de recherche (environ 1 min), puis corriger.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Quel est le plus petit nombre : 8, 5, 10 ou 3 ? </a:t>
            </a:r>
          </a:p>
          <a:p>
            <a:r>
              <a:rPr lang="fr-FR" b="0" dirty="0">
                <a:latin typeface="Calibri" panose="020F0502020204030204" pitchFamily="34" charset="0"/>
              </a:rPr>
              <a:t>Interroger un élève, noter ses réponses. Demander au reste de la classe s’ils valident ou non ce rangement et passer à la diapositive suivante pour vérifier avec les réglettes.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Pour plus de dynamisme, on peut aussi interroger un élève différent pour chaque nombre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F25DE9-198C-5790-9E9A-74455D2907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2025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3 est plus petit que 5, qui est plus petit que 8, qui est plus petit que 10.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0736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0006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010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0822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Lire la consigne car, dans cet exercice, elle diffère de ce qui a été fait sur l’ardoise précédemment.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2094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802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Faire lire</a:t>
            </a:r>
            <a:r>
              <a:rPr lang="fr-FR" i="0" baseline="0" dirty="0">
                <a:latin typeface="Calibri" panose="020F0502020204030204" pitchFamily="34" charset="0"/>
              </a:rPr>
              <a:t> les deux nombres et laisser quelques secondes de réflexion. Les élèves lèvent leur ardoise lorsqu’ils ont trouvé la réponse. Valider d’un signe de tête.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baseline="0" dirty="0">
                <a:latin typeface="Calibri" panose="020F0502020204030204" pitchFamily="34" charset="0"/>
              </a:rPr>
              <a:t>Interroger un élève en lui demandant de justifier sa réponse.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082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5998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devez calculer la somme puis comparer le résultat avec le nombre proposé.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8287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Distribuer la leçon aux élèves et leur faire colorier les réglettes du 2 (en rouge) et du 6 (en vert foncé) avant de leur faire coller dans leur cahier.</a:t>
            </a:r>
          </a:p>
          <a:p>
            <a:r>
              <a:rPr lang="fr-FR" dirty="0">
                <a:effectLst/>
                <a:latin typeface="Calibri" panose="020F0502020204030204" pitchFamily="34" charset="0"/>
              </a:rPr>
              <a:t>Cette étape peut-être réalisée dans un autre moment que la séance d’apprentissage. Au moment des devoirs par exemple.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3377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9116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Rappeler que «</a:t>
            </a:r>
            <a:r>
              <a:rPr lang="fr-FR" i="1" dirty="0">
                <a:latin typeface="Calibri" panose="020F0502020204030204" pitchFamily="34" charset="0"/>
              </a:rPr>
              <a:t> 8 c’est plus que 5</a:t>
            </a:r>
            <a:r>
              <a:rPr lang="fr-FR" dirty="0">
                <a:latin typeface="Calibri" panose="020F0502020204030204" pitchFamily="34" charset="0"/>
              </a:rPr>
              <a:t> », ou encore :</a:t>
            </a:r>
            <a:r>
              <a:rPr lang="fr-FR" baseline="0" dirty="0">
                <a:latin typeface="Calibri" panose="020F0502020204030204" pitchFamily="34" charset="0"/>
              </a:rPr>
              <a:t> </a:t>
            </a:r>
            <a:r>
              <a:rPr lang="fr-FR" i="1" baseline="0" dirty="0">
                <a:latin typeface="Calibri" panose="020F0502020204030204" pitchFamily="34" charset="0"/>
              </a:rPr>
              <a:t>quand on compte, on dit 5 avant 8</a:t>
            </a:r>
            <a:r>
              <a:rPr lang="fr-FR" baseline="0" dirty="0">
                <a:latin typeface="Calibri" panose="020F0502020204030204" pitchFamily="34" charset="0"/>
              </a:rPr>
              <a:t>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91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128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179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Maintenant, écrivez sur votre ardoise le nombre le plus petit.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591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252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4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328088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14. LES NOMBRES JUSQU’À 10</a:t>
            </a:r>
            <a:br>
              <a:rPr lang="fr-FR" dirty="0"/>
            </a:br>
            <a:r>
              <a:rPr lang="fr-FR" dirty="0"/>
              <a:t>Comparer et ranger les nombres,</a:t>
            </a:r>
            <a:br>
              <a:rPr lang="fr-FR" dirty="0"/>
            </a:br>
            <a:r>
              <a:rPr lang="fr-FR" dirty="0"/>
              <a:t>les signes &gt;, &lt;, =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35077" y="6268156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B42D585-BD1B-C00A-3E98-84EBABE65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58B9C9B-D4AD-65C3-E181-DD220C763D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399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4396240-6DAC-BD8C-4879-E29351592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F9A2608-316C-9527-0072-80F55C4634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02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F4C5C1BE-8443-0C2F-8205-D0DE8A6ECE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5C492D8-DDC3-CDB9-6F85-241E0233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60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33E8431-BACA-BA24-3519-3CB206A5C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46B0144D-0EB2-8E2B-2DA7-EC683AF29E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60044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AD8DA86-613E-FE05-7F14-E5E22D9B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B697BB-5856-4806-CDF0-8D877F5D34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78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5950F26-968E-3AA6-6E68-5AF6FB31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7675D8-3034-D452-7E56-9E076E1F66B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5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A23025B-F8AB-C759-64C7-CF6962815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52102F-98B5-C293-F1E5-74E7DC99B1E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90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1E9A557-1022-4CFB-5D5A-46A5A247B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65C045-529D-7FBE-59FE-A4D52CA7A5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38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48D8966-FBC5-74C5-75B4-B6FFF75F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72EDB7B-5074-5388-157F-59454B9BF2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8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260F7E1-335F-38B6-DC84-D794F9EFA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7CD39AF-A1AC-A373-A7DB-9747314080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0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E999E0E-C391-C260-C1E1-D2104F6082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362A3463-C006-7D50-F62C-A183ED46A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641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AB7CF55-3543-8CC4-D488-C0ADC9AA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A0E7B53-9783-6132-F607-77ACE7A1C3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45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6945E46-B648-7465-9BBF-0D4E8E819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73E95B7-7B90-003F-AB8E-10F45CF1C5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91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830C9D1B-0DF6-0150-5189-3E52D43435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D4A1B269-2DBC-702F-9C6A-84638F1C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471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11CE8-5B7A-37E9-2C6F-1C2E9EC65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203305B-BA20-3DB6-7540-597BEDCD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E39772C-4C0C-B369-04F3-6156ADABF5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46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0CB2568-A9B9-BE33-0FBA-7D04ED95D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86A8A2C-1C8D-54D8-83F6-CCE96704C6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12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7D3196D-D92C-579D-1FD8-878C5B1AE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F8AE8D7-EF39-D6A8-1D22-709BBD574A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75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E03E151-6EAE-3C6A-3F5F-CEEC9D4DA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DA9F80C-4C78-678C-320C-35F20A0FDAD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05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25C3F80-488B-18CA-F90B-314908F4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704D79-7C43-BCEA-F4DC-DF423D2B21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32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FFEBB06-DAFF-B95A-5501-41E1D870C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D3845EE-6915-B8AE-3B47-4DCC32DD30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527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CDF063B-5D27-93FC-F836-B90BED13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F9F2E5E-6F7F-AE3B-BF07-DC56A6AABB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1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ED5CA04-5A77-FD75-B37E-72A55B5B7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21C2C61-4501-DA68-5C9E-7D099C4BE6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250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7BE57C8-D092-E7D4-EEC7-7B484B5F9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274DC8-4FCF-DA2B-A36A-2F0BF7B811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30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A48A1E7-F9C8-5BCA-AE75-C37D9F7E3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1468F4-F9C1-B22E-C717-50917C95E8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205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AB87EC0-2900-037E-4742-15913597D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69CB063-737D-F285-19F7-2BA6AA2335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087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7C768E6-1474-642A-137B-8DFF857F4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22C85B-DBE2-23C1-93E8-A8AABBFEC3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0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64BFBC4-D877-4527-DC68-65B95DE6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0DFD0BF-8F0C-7C65-6C3C-137BBC356B3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2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C52ED17-0AFC-F3E1-177F-4A0F1368F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978B762-B91B-3F22-6C96-045259CF1A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705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0120518-5E2D-9C21-91B1-C96280470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E872696-0E33-DCE1-3CBD-4B838C8FB9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2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DEB1519D-CDAF-A83B-6625-6C2C588BE5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015C41FA-B5CD-3679-7FC2-EA22DEB8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575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73BA110-B7F3-B5A7-A3CF-A735431E4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ECFFCD7-F1AE-AAB5-0178-E05DBBB585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6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A179867-C1E8-B2FB-690D-D6B5DFDB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E8E856D-4C5E-D069-24A2-A171C5505E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76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F97278-F26A-48E5-9F00-80CEE8E535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C71FFA-E8D4-45A7-B53D-9EC090DD7389}">
  <ds:schemaRefs>
    <ds:schemaRef ds:uri="bfd01c09-4c2c-4413-a701-52472ac34042"/>
    <ds:schemaRef ds:uri="http://schemas.microsoft.com/office/infopath/2007/PartnerControls"/>
    <ds:schemaRef ds:uri="http://purl.org/dc/terms/"/>
    <ds:schemaRef ds:uri="05e35dcb-3e29-4319-8895-1aefbc7b9c14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693</Words>
  <Application>Microsoft Office PowerPoint</Application>
  <PresentationFormat>Affichage à l'écran (4:3)</PresentationFormat>
  <Paragraphs>65</Paragraphs>
  <Slides>33</Slides>
  <Notes>33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33</vt:i4>
      </vt:variant>
    </vt:vector>
  </HeadingPairs>
  <TitlesOfParts>
    <vt:vector size="42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14. LES NOMBRES JUSQU’À 10 Comparer et ranger les nombres, les signes &gt;, &lt;, =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