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  <p:sldMasterId id="2147483713" r:id="rId9"/>
  </p:sldMasterIdLst>
  <p:notesMasterIdLst>
    <p:notesMasterId r:id="rId29"/>
  </p:notesMasterIdLst>
  <p:handoutMasterIdLst>
    <p:handoutMasterId r:id="rId30"/>
  </p:handoutMasterIdLst>
  <p:sldIdLst>
    <p:sldId id="276" r:id="rId10"/>
    <p:sldId id="277" r:id="rId11"/>
    <p:sldId id="278" r:id="rId12"/>
    <p:sldId id="307" r:id="rId13"/>
    <p:sldId id="327" r:id="rId14"/>
    <p:sldId id="302" r:id="rId15"/>
    <p:sldId id="303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6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8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riviere.jennifer" initials="ri" lastIdx="12" clrIdx="2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4" name="pauline.negrellion" initials="pa" lastIdx="8" clrIdx="3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EE4733-8860-4996-AE32-BE35D01348EA}" v="14" dt="2025-09-12T07:47:59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397" autoAdjust="0"/>
  </p:normalViewPr>
  <p:slideViewPr>
    <p:cSldViewPr snapToGrid="0">
      <p:cViewPr>
        <p:scale>
          <a:sx n="75" d="100"/>
          <a:sy n="75" d="100"/>
        </p:scale>
        <p:origin x="1824" y="17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font" Target="fonts/font4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handoutMaster" Target="handoutMasters/handoutMaster1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Aujourd’hui, nous </a:t>
            </a:r>
            <a:r>
              <a:rPr lang="fr-FR" i="1">
                <a:latin typeface="Calibri" panose="020F0502020204030204" pitchFamily="34" charset="0"/>
              </a:rPr>
              <a:t>allons effectuer </a:t>
            </a:r>
            <a:r>
              <a:rPr lang="fr-FR" i="1" dirty="0">
                <a:latin typeface="Calibri" panose="020F0502020204030204" pitchFamily="34" charset="0"/>
              </a:rPr>
              <a:t>des soustractions avec des </a:t>
            </a:r>
            <a:r>
              <a:rPr lang="fr-FR" i="1">
                <a:latin typeface="Calibri" panose="020F0502020204030204" pitchFamily="34" charset="0"/>
              </a:rPr>
              <a:t>nombres jusqu’à 10.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512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17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2334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Lors du retour collectif, après que les élèves aient verbalisé leurs procédures, expliquer : </a:t>
            </a:r>
            <a:r>
              <a:rPr lang="fr-FR" i="1" dirty="0">
                <a:effectLst/>
                <a:latin typeface="Calibri" panose="020F0502020204030204" pitchFamily="34" charset="0"/>
              </a:rPr>
              <a:t>lorsqu’on enlève 1, il suffit de trouver le nombre précédent. Avant 6 il y a 5, donc 6 – 1 = 5.</a:t>
            </a:r>
            <a:endParaRPr lang="fr-FR" b="0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504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110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Expliciter le cas du zéro : </a:t>
            </a:r>
            <a:r>
              <a:rPr lang="fr-FR" b="0" i="1" dirty="0">
                <a:latin typeface="Calibri" panose="020F0502020204030204" pitchFamily="34" charset="0"/>
              </a:rPr>
              <a:t>on n’enlève rien,</a:t>
            </a:r>
            <a:r>
              <a:rPr lang="fr-FR" b="0" i="1" baseline="0" dirty="0">
                <a:latin typeface="Calibri" panose="020F0502020204030204" pitchFamily="34" charset="0"/>
              </a:rPr>
              <a:t> on a donc toujours la même quantité qu’au départ. On a le même nombre de doigts, on reste sur la même case.</a:t>
            </a:r>
            <a:endParaRPr lang="fr-FR" b="0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899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568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54308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970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s'agit désormais de calculer des différences inférieures ou égales à 20. ​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Attention, les élèves ne vont plus pouvoir se servir de </a:t>
            </a:r>
            <a:r>
              <a:rPr lang="fr-FR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leurs doigts : leur 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mettre à disposition la file numérique des nombres jusqu'à 20. 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920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308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079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1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Faire rappeler par les élèves les trois procédures pour faire une soustraction : </a:t>
            </a:r>
            <a:r>
              <a:rPr lang="fr-FR" i="1" dirty="0">
                <a:latin typeface="Calibri" panose="020F0502020204030204" pitchFamily="34" charset="0"/>
              </a:rPr>
              <a:t>on place 8 jetons sous la file numérique, puis on en enlève 3 (au tableau, on en barre 3 en partant du dernier).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95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Avec la file numérique seulement : on pose le doigt sur le 8 et on fait 3 bonds en arrière.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Avec les doigts : on affiche 8 doigts puis on en baisse 3 </a:t>
            </a:r>
            <a:r>
              <a:rPr lang="fr-FR" b="0" i="0" dirty="0">
                <a:latin typeface="Calibri" panose="020F0502020204030204" pitchFamily="34" charset="0"/>
              </a:rPr>
              <a:t>(montrer aux élèves en même temps).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922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 dirty="0">
                <a:latin typeface="Calibri" panose="020F0502020204030204" pitchFamily="34" charset="0"/>
              </a:rPr>
              <a:t>Distribuer la file numérique et les jetons.</a:t>
            </a:r>
          </a:p>
          <a:p>
            <a:r>
              <a:rPr lang="fr-FR" i="1" dirty="0">
                <a:latin typeface="Calibri" panose="020F0502020204030204" pitchFamily="34" charset="0"/>
              </a:rPr>
              <a:t>Vous allez voir apparaitre des soustractions. Calculez et écrivez la réponse sur votre ardoise.</a:t>
            </a:r>
          </a:p>
          <a:p>
            <a:r>
              <a:rPr lang="fr-FR" i="1" dirty="0">
                <a:latin typeface="Calibri" panose="020F0502020204030204" pitchFamily="34" charset="0"/>
              </a:rPr>
              <a:t>Vous pouvez utiliser les doigts, la file numérique et les jetons ou la file numérique seule. 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656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Énoncer le calcul en pointant chaque terme : </a:t>
            </a:r>
            <a:r>
              <a:rPr lang="fr-FR" b="0" i="1">
                <a:latin typeface="Calibri" panose="020F0502020204030204" pitchFamily="34" charset="0"/>
              </a:rPr>
              <a:t>10 – 2 =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Laisser</a:t>
            </a:r>
            <a:r>
              <a:rPr lang="fr-FR" b="0" i="0" baseline="0">
                <a:latin typeface="Calibri" panose="020F0502020204030204" pitchFamily="34" charset="0"/>
              </a:rPr>
              <a:t> un temps de recherche (1 minute) avant de passer à la correction.</a:t>
            </a:r>
            <a:endParaRPr lang="fr-FR" b="0" i="0">
              <a:latin typeface="Calibri" panose="020F050202020403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2109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Lors de la correction, demander à un élève d’expliquer la procédure qu’il a utilisée ; expliciter cette procédure au tableau.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891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69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E27D8D1-9051-462E-BA07-0D6B38188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18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852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16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9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68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/>
              <a:t>12. LES NOMBRES JUSQU’À 10</a:t>
            </a:r>
            <a:br>
              <a:rPr lang="fr-FR"/>
            </a:br>
            <a:r>
              <a:rPr lang="fr-FR"/>
              <a:t>Calculer des différences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55925" y="625207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2E0A1C4-82CA-DF8D-B201-9D2FD7C16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0B98A50-745F-CCA8-7601-8667799F18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42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85B5861-D9F4-6BDD-0235-5468AD42D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EDDF03-1A09-4B08-A927-204F88EC2F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13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B6D2AE-8841-53FA-E124-DE35D88A5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0C77198-0B8C-F104-D999-AA53C0E39F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822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F65CA8F-03C6-F578-8ABD-66B8FD7EB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D50B2DB-C10B-0E71-CFBA-0B2B7F2856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64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454FFE4-D192-55CC-C828-CA4845A00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0EBF19-6C61-3BD4-9D39-9A305ECAA9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82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8630453-25E2-6D8A-A996-B04626D91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AFA965-6712-0B63-E05D-5141CDC091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51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E8127C-BB42-4B13-629D-162A1B1AA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5D0D3A4-5AB3-0ADC-5A70-6F3B92BAA8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52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1433A7F-71BD-3C18-72D3-A010EA9F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176C34-0500-BE6D-688B-7A799C3AF7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31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B503202-4B64-0247-3D79-4E8B6A2E2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64487FF-D4DF-BB33-FD96-BB6FE72922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36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8E277C1-AA72-57F1-77AA-0F4646CD5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57EFA9-666C-B18D-FB6D-7E6FE0C5DC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5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18A719C3-58BA-007E-9ECD-3770F38734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45AA1D53-4BC9-B78E-EDB5-B846BE715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84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8DDAAA9-B491-F8A0-D57F-A69058EB0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BDA0D04-A649-544B-FB18-4B49CB9982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5797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8923949E-122D-0562-721C-F0D271261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4" name="Espace réservé du contenu 23">
            <a:extLst>
              <a:ext uri="{FF2B5EF4-FFF2-40B4-BE49-F238E27FC236}">
                <a16:creationId xmlns:a16="http://schemas.microsoft.com/office/drawing/2014/main" id="{CD42EF96-C1EC-4277-E6B5-AC82BA20F1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57774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F675BFA-0474-6424-06A2-9AC9B8DB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FE0EB5D-702E-82AD-AFB5-6ACAC6B51B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6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B08A8B-6D49-9AD7-61D6-83F012FC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5DE73B53-8C1E-D770-9A71-9D0F3B7493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737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39CA67E2-7A5F-8965-44FF-19672A21D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43E7025-2F31-45EB-76AA-84DB034ABD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03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52E648C-BBC1-8AD8-7CAA-EE26594FF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C251683-E6E5-0E50-7385-1B9BF2A2EF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52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C3FD3E4-DFFB-C383-CBF1-32D698D3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77627B5-D31D-4833-0E0D-500AB3276D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69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purl.org/dc/terms/"/>
    <ds:schemaRef ds:uri="http://schemas.microsoft.com/office/2006/documentManagement/types"/>
    <ds:schemaRef ds:uri="http://purl.org/dc/elements/1.1/"/>
    <ds:schemaRef ds:uri="23cf7a0d-57af-4434-867c-c099e6f87b4a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AF9BA37-0D37-49F0-ACA3-C75DAE40C8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342</Words>
  <Application>Microsoft Office PowerPoint</Application>
  <PresentationFormat>Affichage à l'écran (4:3)</PresentationFormat>
  <Paragraphs>35</Paragraphs>
  <Slides>19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5_Thème Office</vt:lpstr>
      <vt:lpstr>12. LES NOMBRES JUSQU’À 10 Calculer des différences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