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4"/>
    <p:sldMasterId id="2147483693" r:id="rId5"/>
    <p:sldMasterId id="2147483698" r:id="rId6"/>
    <p:sldMasterId id="2147483703" r:id="rId7"/>
    <p:sldMasterId id="2147483708" r:id="rId8"/>
  </p:sldMasterIdLst>
  <p:notesMasterIdLst>
    <p:notesMasterId r:id="rId34"/>
  </p:notesMasterIdLst>
  <p:handoutMasterIdLst>
    <p:handoutMasterId r:id="rId35"/>
  </p:handoutMasterIdLst>
  <p:sldIdLst>
    <p:sldId id="276" r:id="rId9"/>
    <p:sldId id="277" r:id="rId10"/>
    <p:sldId id="278" r:id="rId11"/>
    <p:sldId id="279" r:id="rId12"/>
    <p:sldId id="323" r:id="rId13"/>
    <p:sldId id="304" r:id="rId14"/>
    <p:sldId id="320" r:id="rId15"/>
    <p:sldId id="302" r:id="rId16"/>
    <p:sldId id="303" r:id="rId17"/>
    <p:sldId id="305" r:id="rId18"/>
    <p:sldId id="306" r:id="rId19"/>
    <p:sldId id="308" r:id="rId20"/>
    <p:sldId id="307" r:id="rId21"/>
    <p:sldId id="309" r:id="rId22"/>
    <p:sldId id="311" r:id="rId23"/>
    <p:sldId id="312" r:id="rId24"/>
    <p:sldId id="313" r:id="rId25"/>
    <p:sldId id="314" r:id="rId26"/>
    <p:sldId id="315" r:id="rId27"/>
    <p:sldId id="316" r:id="rId28"/>
    <p:sldId id="317" r:id="rId29"/>
    <p:sldId id="318" r:id="rId30"/>
    <p:sldId id="321" r:id="rId31"/>
    <p:sldId id="322" r:id="rId32"/>
    <p:sldId id="324" r:id="rId33"/>
  </p:sldIdLst>
  <p:sldSz cx="9144000" cy="6858000" type="screen4x3"/>
  <p:notesSz cx="6858000" cy="9144000"/>
  <p:embeddedFontLst>
    <p:embeddedFont>
      <p:font typeface="Verdana" panose="020B0604030504040204" pitchFamily="34" charset="0"/>
      <p:regular r:id="rId36"/>
      <p:bold r:id="rId37"/>
      <p:italic r:id="rId38"/>
      <p:boldItalic r:id="rId39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3C2CF67-9BF0-36C3-EEE1-09B84C3469D6}" name="BELLEMIN SANDRA" initials="SB" userId="S::SBELLEMIN@editions-hatier.fr::5fe4e071-d3f4-40df-970f-ee8fcf898346" providerId="AD"/>
  <p188:author id="{CB410498-00AA-A716-1E6C-E42B11846246}" name="jennifer riviere" initials="jr" userId="77148290420568c5" providerId="Windows Liv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UVELLIER ANNE" initials="CA" lastIdx="7" clrIdx="0">
    <p:extLst>
      <p:ext uri="{19B8F6BF-5375-455C-9EA6-DF929625EA0E}">
        <p15:presenceInfo xmlns:p15="http://schemas.microsoft.com/office/powerpoint/2012/main" userId="S::ACHAUVELLIER@editions-hatier.fr::63234966-364e-422f-8c52-45fd5239a521" providerId="AD"/>
      </p:ext>
    </p:extLst>
  </p:cmAuthor>
  <p:cmAuthor id="2" name="omenriah" initials="om" lastIdx="8" clrIdx="1">
    <p:extLst>
      <p:ext uri="{19B8F6BF-5375-455C-9EA6-DF929625EA0E}">
        <p15:presenceInfo xmlns:p15="http://schemas.microsoft.com/office/powerpoint/2012/main" userId="S::omenriah_gmail.com#ext#@hachette.onmicrosoft.com::1c7e23f3-21b9-4451-98c0-15057ee07999" providerId="AD"/>
      </p:ext>
    </p:extLst>
  </p:cmAuthor>
  <p:cmAuthor id="3" name="riviere.jennifer" initials="ri" lastIdx="12" clrIdx="2">
    <p:extLst>
      <p:ext uri="{19B8F6BF-5375-455C-9EA6-DF929625EA0E}">
        <p15:presenceInfo xmlns:p15="http://schemas.microsoft.com/office/powerpoint/2012/main" userId="S::riviere.jennifer_gmail.com#ext#@hachette.onmicrosoft.com::1d9d5009-092f-4c80-8dba-153923be29d4" providerId="AD"/>
      </p:ext>
    </p:extLst>
  </p:cmAuthor>
  <p:cmAuthor id="4" name="pauline.negrellion" initials="pa" lastIdx="13" clrIdx="3">
    <p:extLst>
      <p:ext uri="{19B8F6BF-5375-455C-9EA6-DF929625EA0E}">
        <p15:presenceInfo xmlns:p15="http://schemas.microsoft.com/office/powerpoint/2012/main" userId="S::pauline.negrellion_gmail.com#ext#@hachette.onmicrosoft.com::9fb65b54-3bbd-4994-b3cf-42d8602c7ee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66"/>
    <a:srgbClr val="61C4D1"/>
    <a:srgbClr val="FFD333"/>
    <a:srgbClr val="EC527E"/>
    <a:srgbClr val="A39491"/>
    <a:srgbClr val="E7E7E8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5390D91-397C-4E6C-A93A-D83EB5B491FE}" v="14" dt="2025-09-12T07:43:57.0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191" autoAdjust="0"/>
  </p:normalViewPr>
  <p:slideViewPr>
    <p:cSldViewPr snapToGrid="0">
      <p:cViewPr varScale="1">
        <p:scale>
          <a:sx n="94" d="100"/>
          <a:sy n="94" d="100"/>
        </p:scale>
        <p:origin x="128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font" Target="fonts/font4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34" Type="http://schemas.openxmlformats.org/officeDocument/2006/relationships/notesMaster" Target="notesMasters/notesMaster1.xml"/><Relationship Id="rId42" Type="http://schemas.openxmlformats.org/officeDocument/2006/relationships/viewProps" Target="viewProp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font" Target="fonts/font3.fntdata"/><Relationship Id="rId46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font" Target="fonts/font2.fntdata"/><Relationship Id="rId40" Type="http://schemas.openxmlformats.org/officeDocument/2006/relationships/commentAuthors" Target="commentAuthors.xml"/><Relationship Id="rId45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font" Target="fonts/font1.fntdata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handoutMaster" Target="handoutMasters/handoutMaster1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0074845C-01D3-4A94-B358-B5EA6BB3D0B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D5E4F85-0A44-485A-B3E7-E7F67DCD33F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D0855C-FD51-445B-A359-7C4B20F7D243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F174665-A1D2-4C3E-9799-B49DDE1180B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00C2DCE-ED8C-41F9-8310-1B6BA664E25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4C6B46-A4C9-4C71-A8DF-EA4F4E3643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04420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70AB8-E483-4FFD-B222-30C933BD9122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038E3-B7CF-455E-96F4-A4DE1B1434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8865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dirty="0">
                <a:latin typeface="Calibri" panose="020F0502020204030204" pitchFamily="34" charset="0"/>
                <a:cs typeface="Arial" panose="020B0604020202020204" pitchFamily="34" charset="0"/>
              </a:rPr>
              <a:t>Aujourd’hui, nous allons effectuer des additions.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29804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</a:rPr>
              <a:t>Lors de la correction, demander à un élève d’expliciter la procédure qu’il a utilisée.</a:t>
            </a:r>
          </a:p>
          <a:p>
            <a:r>
              <a:rPr lang="fr-FR" dirty="0">
                <a:latin typeface="Calibri" panose="020F0502020204030204" pitchFamily="34" charset="0"/>
              </a:rPr>
              <a:t>Écrire le résultat sur les pointillés. Utiliser du matériel aimanté pour illustrer la procédure « file numérique et jetons ».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79365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>
                <a:latin typeface="Calibri" panose="020F0502020204030204" pitchFamily="34" charset="0"/>
              </a:rPr>
              <a:t>Même démarche.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31099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>
                <a:latin typeface="Calibri" panose="020F0502020204030204" pitchFamily="34" charset="0"/>
              </a:rPr>
              <a:t>Faire émerger l’intérêt de calculer 5 + 2 plutôt que 2 + 5 : </a:t>
            </a:r>
            <a:r>
              <a:rPr lang="fr-FR" i="1">
                <a:latin typeface="Calibri" panose="020F0502020204030204" pitchFamily="34" charset="0"/>
              </a:rPr>
              <a:t>c’est plus facile avec les doigts mais également avec la file numérique, car on ne fait que 2 bonds</a:t>
            </a:r>
            <a:r>
              <a:rPr lang="fr-FR">
                <a:latin typeface="Calibri" panose="020F0502020204030204" pitchFamily="34" charset="0"/>
              </a:rPr>
              <a:t>. </a:t>
            </a:r>
          </a:p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09659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71451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>
                <a:latin typeface="Calibri" panose="020F0502020204030204" pitchFamily="34" charset="0"/>
              </a:rPr>
              <a:t>Même démarche.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86473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50966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i="1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166654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>
                <a:latin typeface="Calibri" panose="020F0502020204030204" pitchFamily="34" charset="0"/>
              </a:rPr>
              <a:t>Faire verbaliser l’intérêt de permuter les deux termes de l’addition : </a:t>
            </a:r>
            <a:r>
              <a:rPr lang="fr-FR" i="1">
                <a:latin typeface="Calibri" panose="020F0502020204030204" pitchFamily="34" charset="0"/>
              </a:rPr>
              <a:t>en inversant les nombres dans l’addition, le calcul est plus rapide.</a:t>
            </a:r>
          </a:p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261413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164348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53548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6704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>
                <a:latin typeface="Calibri" panose="020F0502020204030204" pitchFamily="34" charset="0"/>
              </a:rPr>
              <a:t>Faire remarquer la particularité de l’ajout de 0 : </a:t>
            </a:r>
            <a:r>
              <a:rPr lang="fr-FR" i="1">
                <a:latin typeface="Calibri" panose="020F0502020204030204" pitchFamily="34" charset="0"/>
              </a:rPr>
              <a:t>on n’ajoute rien. Sur la main, on n’ajoute pas de doigt. Sur la file numérique, on reste sur la même case. Ajouter 0 ne change pas le nombre de départ. </a:t>
            </a:r>
            <a:endParaRPr lang="fr-FR">
              <a:latin typeface="Calibri" panose="020F0502020204030204" pitchFamily="34" charset="0"/>
            </a:endParaRPr>
          </a:p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817030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739443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748852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583441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Il s'agit désormais de calculer des sommes inférieures ou égales à 20. ​</a:t>
            </a:r>
            <a:br>
              <a:rPr lang="fr-FR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fr-FR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Attention, la procédure des doigts seuls ne fonctionnera plus : les élèves vont devoir </a:t>
            </a:r>
            <a:r>
              <a:rPr lang="fr-FR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surcompter</a:t>
            </a:r>
            <a:r>
              <a:rPr lang="fr-FR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ou se servir de la file numérique des nombres jusqu'à 20. 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255178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73771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21411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Voici un exemple. 5 jetons + 3 jetons est égale à 8 jetons.</a:t>
            </a:r>
            <a:r>
              <a:rPr lang="fr-FR" i="1" dirty="0">
                <a:latin typeface="Calibri" panose="020F0502020204030204" pitchFamily="34" charset="0"/>
              </a:rPr>
              <a:t> On peut écrire 5 + 3 = 8. </a:t>
            </a:r>
            <a:endParaRPr lang="fr-FR" b="0" i="1" dirty="0">
              <a:latin typeface="Calibri" panose="020F0502020204030204" pitchFamily="34" charset="0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57614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>
                <a:latin typeface="Calibri" panose="020F0502020204030204" pitchFamily="34" charset="0"/>
              </a:rPr>
              <a:t>Rappeler les trois techniques pour faire une addition : </a:t>
            </a:r>
            <a:r>
              <a:rPr lang="fr-FR" i="1" dirty="0">
                <a:latin typeface="Calibri" panose="020F0502020204030204" pitchFamily="34" charset="0"/>
              </a:rPr>
              <a:t>on place 5 jetons sous la file numérique, puis on en ajoute 3.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35487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</a:rPr>
              <a:t>Avec la file numérique seulement : on se place sur 5 et on avance de 3 cases.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Avec les mains : on affiche 5 doigts puis on en ajoute 3 </a:t>
            </a:r>
            <a:r>
              <a:rPr lang="fr-FR" b="0" i="0" dirty="0">
                <a:latin typeface="Calibri" panose="020F0502020204030204" pitchFamily="34" charset="0"/>
              </a:rPr>
              <a:t>(montrer aux élèves en même temps).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>
              <a:latin typeface="Calibri" panose="020F0502020204030204" pitchFamily="34" charset="0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06737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>
                <a:latin typeface="Calibri" panose="020F0502020204030204" pitchFamily="34" charset="0"/>
              </a:rPr>
              <a:t>Souvenez-vous : dans</a:t>
            </a:r>
            <a:r>
              <a:rPr lang="fr-FR" b="0" i="1">
                <a:latin typeface="Calibri" panose="020F0502020204030204" pitchFamily="34" charset="0"/>
              </a:rPr>
              <a:t> une addition, l’ordre des nombres ne </a:t>
            </a:r>
            <a:r>
              <a:rPr lang="fr-FR" i="1">
                <a:latin typeface="Calibri" panose="020F0502020204030204" pitchFamily="34" charset="0"/>
              </a:rPr>
              <a:t>change pas le résultat</a:t>
            </a:r>
            <a:r>
              <a:rPr lang="fr-FR" b="0" i="1">
                <a:latin typeface="Calibri" panose="020F0502020204030204" pitchFamily="34" charset="0"/>
              </a:rPr>
              <a:t>. On peut </a:t>
            </a:r>
            <a:r>
              <a:rPr lang="fr-FR" i="1">
                <a:latin typeface="Calibri" panose="020F0502020204030204" pitchFamily="34" charset="0"/>
              </a:rPr>
              <a:t>dire </a:t>
            </a:r>
            <a:r>
              <a:rPr lang="fr-FR" b="0" i="1">
                <a:latin typeface="Calibri" panose="020F0502020204030204" pitchFamily="34" charset="0"/>
              </a:rPr>
              <a:t>aussi</a:t>
            </a:r>
            <a:r>
              <a:rPr lang="fr-FR" i="1">
                <a:latin typeface="Calibri" panose="020F0502020204030204" pitchFamily="34" charset="0"/>
              </a:rPr>
              <a:t> : 3</a:t>
            </a:r>
            <a:r>
              <a:rPr lang="fr-FR" b="0" i="1">
                <a:latin typeface="Calibri" panose="020F0502020204030204" pitchFamily="34" charset="0"/>
              </a:rPr>
              <a:t> jetons plus 5 jetons égale 8</a:t>
            </a:r>
            <a:r>
              <a:rPr lang="fr-FR" i="1">
                <a:latin typeface="Calibri" panose="020F0502020204030204" pitchFamily="34" charset="0"/>
              </a:rPr>
              <a:t> jetons</a:t>
            </a:r>
            <a:r>
              <a:rPr lang="fr-FR" b="0" i="1">
                <a:latin typeface="Calibri" panose="020F0502020204030204" pitchFamily="34" charset="0"/>
              </a:rPr>
              <a:t>.</a:t>
            </a:r>
            <a:r>
              <a:rPr lang="fr-FR" i="1">
                <a:latin typeface="Calibri" panose="020F0502020204030204" pitchFamily="34" charset="0"/>
              </a:rPr>
              <a:t>  On écrit : 3 + 5 = 8. </a:t>
            </a:r>
            <a:endParaRPr lang="fr-FR" b="0" i="1">
              <a:latin typeface="Calibri" panose="020F0502020204030204" pitchFamily="34" charset="0"/>
            </a:endParaRPr>
          </a:p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9591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0" dirty="0">
                <a:latin typeface="Calibri" panose="020F0502020204030204" pitchFamily="34" charset="0"/>
              </a:rPr>
              <a:t>Distribuer la file numérique et les jetons aux élèves.</a:t>
            </a:r>
          </a:p>
          <a:p>
            <a:r>
              <a:rPr lang="fr-FR" i="1" dirty="0">
                <a:latin typeface="Calibri" panose="020F0502020204030204" pitchFamily="34" charset="0"/>
              </a:rPr>
              <a:t>Des additions vont apparaitre. Vous allez calculer les sommes. La somme, c’est le résultat d’une addition. Vous pouvez utiliser les doigts ou la file numérique, avec ou sans jetons. 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56569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>
                <a:latin typeface="Calibri" panose="020F0502020204030204" pitchFamily="34" charset="0"/>
              </a:rPr>
              <a:t>Lire le calcul en pointant en même temps avec le doigt :  </a:t>
            </a:r>
            <a:r>
              <a:rPr lang="fr-FR" i="1">
                <a:latin typeface="Calibri" panose="020F0502020204030204" pitchFamily="34" charset="0"/>
              </a:rPr>
              <a:t>6 + 2</a:t>
            </a:r>
            <a:r>
              <a:rPr lang="fr-FR">
                <a:latin typeface="Calibri" panose="020F0502020204030204" pitchFamily="34" charset="0"/>
              </a:rPr>
              <a:t>. Laisser un temps de recherche sur ardoise d’une minute.</a:t>
            </a:r>
          </a:p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21096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769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C5949D7-6DDB-49D5-8300-650FD14B962A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0F193E-E2AF-4A76-8C7D-DA6C7489E21C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2783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5161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A8DF7BD-4FC4-46D8-8E51-1C50A815652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6689A6C-72B0-4D31-9978-689932D59F48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75370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18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142B62-8702-46AD-A56A-699683BE7F15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9966"/>
          </a:solidFill>
          <a:ln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9966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DE1FD07-0DEE-4B0E-B813-DB8FC437B3D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61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-1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235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5715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475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1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445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630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F1EA03B-2F57-4AA5-9C24-4EB203E6C4DC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E3D788D-DDD6-4F09-BBA3-1F39D88DC4A9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0845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C2A8DC0-C626-44FE-B0FA-3AC7B44F0388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063D9CA-628E-4BBF-879C-92236F3E0FEC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1519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06D532-34F8-45B7-BD03-BB9137FD2C46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EC527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511F10A-F4A0-4222-8B4E-B311B8929ED7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052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455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931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7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12/09/2025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0917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12/09/2025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1629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12/09/2025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9506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12/09/2025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6105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:a16="http://schemas.microsoft.com/office/drawing/2014/main" id="{94D8D623-2B5E-4170-A263-C607C356EF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2475" y="3041650"/>
            <a:ext cx="7772400" cy="774700"/>
          </a:xfrm>
        </p:spPr>
        <p:txBody>
          <a:bodyPr>
            <a:normAutofit fontScale="9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fr-FR"/>
              <a:t>11. LES NOMBRES JUSQU’À 10</a:t>
            </a:r>
            <a:br>
              <a:rPr lang="fr-FR"/>
            </a:br>
            <a:r>
              <a:rPr lang="fr-FR"/>
              <a:t>Calculer des sommes</a:t>
            </a:r>
          </a:p>
        </p:txBody>
      </p:sp>
      <p:sp>
        <p:nvSpPr>
          <p:cNvPr id="3" name="Titre 3">
            <a:extLst>
              <a:ext uri="{FF2B5EF4-FFF2-40B4-BE49-F238E27FC236}">
                <a16:creationId xmlns:a16="http://schemas.microsoft.com/office/drawing/2014/main" id="{013A2E0A-CD12-462B-B4A8-9DB595DB6E28}"/>
              </a:ext>
            </a:extLst>
          </p:cNvPr>
          <p:cNvSpPr txBox="1">
            <a:spLocks/>
          </p:cNvSpPr>
          <p:nvPr/>
        </p:nvSpPr>
        <p:spPr>
          <a:xfrm>
            <a:off x="4455582" y="6217436"/>
            <a:ext cx="4421378" cy="499464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Réservé à la </a:t>
            </a:r>
            <a:r>
              <a:rPr lang="fr-FR" sz="2000" dirty="0" err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vidéoprojection</a:t>
            </a:r>
            <a:endParaRPr lang="fr-FR" sz="2000" dirty="0">
              <a:solidFill>
                <a:srgbClr val="A3949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71451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F3BF73E2-AB3C-EC53-27AB-57E635410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0D270017-B440-61F9-42AA-0FE57C14F1B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3737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>
            <a:extLst>
              <a:ext uri="{FF2B5EF4-FFF2-40B4-BE49-F238E27FC236}">
                <a16:creationId xmlns:a16="http://schemas.microsoft.com/office/drawing/2014/main" id="{F0DC955E-042B-7AC2-45B1-995D521FD7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3C9A91F0-A82E-0FF7-8E72-86A29F710FE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6681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57206D07-1080-CE3C-4B62-D2A16D685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E1E95EA2-2EE4-23C4-3761-C191586CFC3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0235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8475F377-13A4-8D78-1B84-D935E488FE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E2CB9E13-1DF8-F13F-5B8D-A0FBBF02223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5637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>
            <a:extLst>
              <a:ext uri="{FF2B5EF4-FFF2-40B4-BE49-F238E27FC236}">
                <a16:creationId xmlns:a16="http://schemas.microsoft.com/office/drawing/2014/main" id="{2638BF6D-4BA1-79E2-FCDF-385CDEE28F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69FB4022-DB89-039F-B7BB-5A0A97127B1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8402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4D3E5D8C-4819-C68B-6A90-D77C724B1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EA4D8584-F7DF-4200-0082-33E855B0674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2317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>
            <a:extLst>
              <a:ext uri="{FF2B5EF4-FFF2-40B4-BE49-F238E27FC236}">
                <a16:creationId xmlns:a16="http://schemas.microsoft.com/office/drawing/2014/main" id="{298AA3C4-811F-6674-3D84-5DEFA014E6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C6C81C45-C0A6-E1F1-C2B0-A45508859B3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9251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782B2084-1FB2-9CCD-2C39-AB01482AD1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A54A1AC2-1E4C-08E3-CE5C-9EF27E71BBE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2366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A1CDCB2-9C54-0C5D-726B-A939302EB5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5E39AA5A-E217-2BFC-3333-0599EE9122F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7323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>
            <a:extLst>
              <a:ext uri="{FF2B5EF4-FFF2-40B4-BE49-F238E27FC236}">
                <a16:creationId xmlns:a16="http://schemas.microsoft.com/office/drawing/2014/main" id="{BD50BA3B-57E5-F040-FE14-6E0C2D8DD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4BDCF366-93FB-6DFF-63C4-DBE9635DFB1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7375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9116B14E-E947-D002-7C59-AC422B7062E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  <p:sp>
        <p:nvSpPr>
          <p:cNvPr id="7" name="Titre 6">
            <a:extLst>
              <a:ext uri="{FF2B5EF4-FFF2-40B4-BE49-F238E27FC236}">
                <a16:creationId xmlns:a16="http://schemas.microsoft.com/office/drawing/2014/main" id="{0D1506E6-76D9-F37A-1EA2-B18CA010D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6586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ED4C6AA7-B514-4F1D-A316-306C30C7AE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4B4C4A1C-1309-D7EB-7E87-41213926654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6245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>
            <a:extLst>
              <a:ext uri="{FF2B5EF4-FFF2-40B4-BE49-F238E27FC236}">
                <a16:creationId xmlns:a16="http://schemas.microsoft.com/office/drawing/2014/main" id="{5CD901B1-7383-1F64-413E-02BB7E6DC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7E83FF69-EC54-3B7D-6024-928B099DB46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8097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99152D3C-C825-A61D-333C-D4B09CEDB5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A4074893-3072-A63B-9BD2-8346482153F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6547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9593269C-CB82-AEFC-8C03-9C07ACB0A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D711699-80F9-9EB5-B3BD-97330C72589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9636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FDC328D2-604A-6755-FCA1-69289DE00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FDB74D50-4E05-6BD4-347F-254879DDB14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3342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C6F55E45-07AA-764C-BED4-0DD93E1A8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32C832B-ADC0-AC94-3AC8-CD64632BAE9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823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A3215B10-FAE8-33BE-7F8C-1F7E1B663E6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  <p:sp>
        <p:nvSpPr>
          <p:cNvPr id="7" name="Titre 6">
            <a:extLst>
              <a:ext uri="{FF2B5EF4-FFF2-40B4-BE49-F238E27FC236}">
                <a16:creationId xmlns:a16="http://schemas.microsoft.com/office/drawing/2014/main" id="{F5CB988A-88D1-6B63-7AEE-321B54CB65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0335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BE1D75AC-2FC6-3B3C-6581-3E0C8E3CA6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FF01C17-5C7C-0F6D-7B68-997517D9380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4392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66017472-0B52-4D28-18EA-9CF60DA452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FC957AB-175B-58A6-1692-1CF06842BB0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474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3D07F463-130B-9075-1054-AC1435CCE2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92B2DB3-AC27-D14B-35C0-FE3497ABE61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4088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E272E5CF-486B-1E05-0BD2-3D93F2EB6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2F49FB4-C865-3EFC-A2BE-7AF4B15B3D7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7860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94A7A439-75F5-0AB8-51A1-CACE04966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3" name="Espace réservé du contenu 12">
            <a:extLst>
              <a:ext uri="{FF2B5EF4-FFF2-40B4-BE49-F238E27FC236}">
                <a16:creationId xmlns:a16="http://schemas.microsoft.com/office/drawing/2014/main" id="{F720333C-79B9-69A6-7467-A6A87688859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9473747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>
            <a:extLst>
              <a:ext uri="{FF2B5EF4-FFF2-40B4-BE49-F238E27FC236}">
                <a16:creationId xmlns:a16="http://schemas.microsoft.com/office/drawing/2014/main" id="{67ACA8CB-619D-4951-96BB-606CBFFF13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65AC3D13-0DBB-550C-22A8-5A7200FA8B2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20377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3cf7a0d-57af-4434-867c-c099e6f87b4a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5D1979698DF1E409B2B7EB07AB6DCB7" ma:contentTypeVersion="11" ma:contentTypeDescription="Crée un document." ma:contentTypeScope="" ma:versionID="ec0aa7ed66a7a26c77cccaf660251685">
  <xsd:schema xmlns:xsd="http://www.w3.org/2001/XMLSchema" xmlns:xs="http://www.w3.org/2001/XMLSchema" xmlns:p="http://schemas.microsoft.com/office/2006/metadata/properties" xmlns:ns2="23cf7a0d-57af-4434-867c-c099e6f87b4a" targetNamespace="http://schemas.microsoft.com/office/2006/metadata/properties" ma:root="true" ma:fieldsID="845a7ad382637897703b55a84309d506" ns2:_="">
    <xsd:import namespace="23cf7a0d-57af-4434-867c-c099e6f87b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cf7a0d-57af-4434-867c-c099e6f87b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alises d’image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AC71FFA-E8D4-45A7-B53D-9EC090DD7389}">
  <ds:schemaRefs>
    <ds:schemaRef ds:uri="http://schemas.microsoft.com/office/infopath/2007/PartnerControls"/>
    <ds:schemaRef ds:uri="http://purl.org/dc/elements/1.1/"/>
    <ds:schemaRef ds:uri="23cf7a0d-57af-4434-867c-c099e6f87b4a"/>
    <ds:schemaRef ds:uri="http://schemas.microsoft.com/office/2006/documentManagement/types"/>
    <ds:schemaRef ds:uri="http://www.w3.org/XML/1998/namespace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26135F59-286A-4D10-AF1F-6D27290958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3cf7a0d-57af-4434-867c-c099e6f87b4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24AE4C3-73E3-4681-9A1F-05DCAE7C04B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433</Words>
  <Application>Microsoft Office PowerPoint</Application>
  <PresentationFormat>Affichage à l'écran (4:3)</PresentationFormat>
  <Paragraphs>44</Paragraphs>
  <Slides>25</Slides>
  <Notes>25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25</vt:i4>
      </vt:variant>
    </vt:vector>
  </HeadingPairs>
  <TitlesOfParts>
    <vt:vector size="34" baseType="lpstr">
      <vt:lpstr>Calibri</vt:lpstr>
      <vt:lpstr>Arial</vt:lpstr>
      <vt:lpstr>Verdana</vt:lpstr>
      <vt:lpstr>Calibri Light</vt:lpstr>
      <vt:lpstr>Thème Office</vt:lpstr>
      <vt:lpstr>4_Thème Office</vt:lpstr>
      <vt:lpstr>1_Thème Office</vt:lpstr>
      <vt:lpstr>2_Thème Office</vt:lpstr>
      <vt:lpstr>3_Thème Office</vt:lpstr>
      <vt:lpstr>11. LES NOMBRES JUSQU’À 10 Calculer des sommes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Éditions Hatier</dc:creator>
  <cp:lastModifiedBy>BELLEMIN SANDRA</cp:lastModifiedBy>
  <cp:revision>2</cp:revision>
  <dcterms:created xsi:type="dcterms:W3CDTF">2022-01-07T11:15:07Z</dcterms:created>
  <dcterms:modified xsi:type="dcterms:W3CDTF">2025-09-12T09:11:52Z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0x010100B5D1979698DF1E409B2B7EB07AB6DCB7</vt:lpwstr>
  </property>
  <property fmtid="{D5CDD505-2E9C-101B-9397-08002B2CF9AE}" pid="3" name="MediaServiceImageTags">
    <vt:lpwstr/>
  </property>
</Properties>
</file>