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7"/>
  </p:notesMasterIdLst>
  <p:handoutMasterIdLst>
    <p:handoutMasterId r:id="rId28"/>
  </p:handoutMasterIdLst>
  <p:sldIdLst>
    <p:sldId id="276" r:id="rId9"/>
    <p:sldId id="277" r:id="rId10"/>
    <p:sldId id="278" r:id="rId11"/>
    <p:sldId id="279" r:id="rId12"/>
    <p:sldId id="280" r:id="rId13"/>
    <p:sldId id="292" r:id="rId14"/>
    <p:sldId id="281" r:id="rId15"/>
    <p:sldId id="283" r:id="rId16"/>
    <p:sldId id="284" r:id="rId17"/>
    <p:sldId id="285" r:id="rId18"/>
    <p:sldId id="286" r:id="rId19"/>
    <p:sldId id="295" r:id="rId20"/>
    <p:sldId id="287" r:id="rId21"/>
    <p:sldId id="288" r:id="rId22"/>
    <p:sldId id="289" r:id="rId23"/>
    <p:sldId id="290" r:id="rId24"/>
    <p:sldId id="293" r:id="rId25"/>
    <p:sldId id="294" r:id="rId26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47C030-E687-B175-014B-7CB338CA2E3F}" name="riviere.jennifer" initials="ri" userId="S::riviere.jennifer_gmail.com#ext#@hachette.onmicrosoft.com::1d9d5009-092f-4c80-8dba-153923be29d4" providerId="AD"/>
  <p188:author id="{33C2CF67-9BF0-36C3-EEE1-09B84C3469D6}" name="BELLEMIN SANDRA" initials="SB" userId="S::SBELLEMIN@editions-hatier.fr::5fe4e071-d3f4-40df-970f-ee8fcf898346" providerId="AD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E89BFAD0-ACBE-9964-AB8B-A2E5DAC1FBA3}" name="omenriah" initials="om" userId="S::omenriah_gmail.com#ext#@hachette.onmicrosoft.com::1c7e23f3-21b9-4451-98c0-15057ee079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2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4CA36-342C-4F35-9C90-D621D50F57A7}" v="1" dt="2025-09-12T07:35:26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21" autoAdjust="0"/>
  </p:normalViewPr>
  <p:slideViewPr>
    <p:cSldViewPr snapToGrid="0">
      <p:cViewPr varScale="1">
        <p:scale>
          <a:sx n="95" d="100"/>
          <a:sy n="95" d="100"/>
        </p:scale>
        <p:origin x="20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  <a:cs typeface="Arial"/>
              </a:rPr>
              <a:t>Aujourd’hui, nous allons encore travailler avec les nombres 1 à 10 : les écrire en chiffres dans une file numérique, apprendre à les reconnaitre lorsqu’ils sont écrits </a:t>
            </a:r>
            <a:r>
              <a:rPr lang="fr-FR" i="1">
                <a:latin typeface="Calibri" panose="020F0502020204030204" pitchFamily="34" charset="0"/>
                <a:cs typeface="Arial"/>
              </a:rPr>
              <a:t>en </a:t>
            </a:r>
            <a:r>
              <a:rPr lang="fr-FR" b="0" i="1">
                <a:latin typeface="Calibri" panose="020F0502020204030204" pitchFamily="34" charset="0"/>
                <a:cs typeface="Arial"/>
              </a:rPr>
              <a:t>lettres, dire le nombre suivant et le nombre précédent.</a:t>
            </a:r>
            <a:r>
              <a:rPr lang="fr-FR" i="1">
                <a:latin typeface="Calibri" panose="020F0502020204030204" pitchFamily="34" charset="0"/>
                <a:cs typeface="Arial"/>
              </a:rPr>
              <a:t> </a:t>
            </a:r>
            <a:endParaRPr lang="fr-FR" b="0" i="1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50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501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740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55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169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098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895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devez compléter les morceaux de file numérique avec des nombres compris entre 10 et 20.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422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512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76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Vous allez voir apparaitre </a:t>
            </a:r>
            <a:r>
              <a:rPr lang="fr-FR" i="1" dirty="0">
                <a:latin typeface="Calibri" panose="020F0502020204030204" pitchFamily="34" charset="0"/>
              </a:rPr>
              <a:t>un nombre dans la case du milieu </a:t>
            </a:r>
            <a:r>
              <a:rPr lang="fr-FR" i="0" dirty="0">
                <a:latin typeface="Calibri" panose="020F0502020204030204" pitchFamily="34" charset="0"/>
              </a:rPr>
              <a:t>(pointer la case). </a:t>
            </a:r>
            <a:r>
              <a:rPr lang="fr-FR" i="1" dirty="0">
                <a:latin typeface="Calibri" panose="020F0502020204030204" pitchFamily="34" charset="0"/>
              </a:rPr>
              <a:t>Il faut trouver le nombre juste avant </a:t>
            </a:r>
            <a:r>
              <a:rPr lang="fr-FR" i="0" dirty="0">
                <a:latin typeface="Calibri" panose="020F0502020204030204" pitchFamily="34" charset="0"/>
              </a:rPr>
              <a:t>(pointer la case de gauche) </a:t>
            </a:r>
            <a:r>
              <a:rPr lang="fr-FR" i="1" dirty="0">
                <a:latin typeface="Calibri" panose="020F0502020204030204" pitchFamily="34" charset="0"/>
              </a:rPr>
              <a:t>et le nombre juste après </a:t>
            </a:r>
            <a:r>
              <a:rPr lang="fr-FR" i="0" dirty="0">
                <a:latin typeface="Calibri" panose="020F0502020204030204" pitchFamily="34" charset="0"/>
              </a:rPr>
              <a:t>(pointer la case de droite).</a:t>
            </a:r>
            <a:br>
              <a:rPr lang="fr-FR" i="1" dirty="0">
                <a:latin typeface="Calibri" panose="020F0502020204030204" pitchFamily="34" charset="0"/>
                <a:cs typeface="+mn-lt"/>
              </a:rPr>
            </a:br>
            <a:r>
              <a:rPr lang="fr-FR" i="1" dirty="0">
                <a:effectLst/>
                <a:latin typeface="Calibri" panose="020F0502020204030204" pitchFamily="34" charset="0"/>
              </a:rPr>
              <a:t>Avant de commencer, tracez deux traits verticaux sur votre ardoise pour obtenir ces trois cases.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873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Recopiez le nombre du milieu, puis écrivez le nombre précédent et le nombre suivant. </a:t>
            </a:r>
          </a:p>
          <a:p>
            <a:r>
              <a:rPr lang="fr-FR" b="0" dirty="0">
                <a:latin typeface="Calibri" panose="020F0502020204030204" pitchFamily="34" charset="0"/>
              </a:rPr>
              <a:t>Les élèves lèvent leur ardoise ; l’enseignant valide au fur et à mesure, puis interroge un élève. </a:t>
            </a:r>
          </a:p>
          <a:p>
            <a:r>
              <a:rPr lang="fr-FR" b="0" dirty="0">
                <a:latin typeface="Calibri" panose="020F0502020204030204" pitchFamily="34" charset="0"/>
              </a:rPr>
              <a:t>Inciter les élèves en difficulté à s’aider de la file numérique affichée dans la classe. 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164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635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Exercice à mener en collectif.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Nous allons compléter une file numérique. Attention, elle ne commence pas forcément par 1 ! 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359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>
                <a:latin typeface="Calibri" panose="020F0502020204030204" pitchFamily="34" charset="0"/>
              </a:rPr>
              <a:t>Nous allons compléter cette file numérique. Le 8 est déjà placé. Comment pouvons-nous faire</a:t>
            </a:r>
            <a:r>
              <a:rPr lang="fr-FR" i="1">
                <a:latin typeface="Calibri" panose="020F0502020204030204" pitchFamily="34" charset="0"/>
              </a:rPr>
              <a:t> </a:t>
            </a:r>
            <a:r>
              <a:rPr lang="fr-FR" b="0" i="1">
                <a:latin typeface="Calibri" panose="020F0502020204030204" pitchFamily="34" charset="0"/>
              </a:rPr>
              <a:t>?</a:t>
            </a:r>
            <a:r>
              <a:rPr lang="fr-FR" i="1">
                <a:latin typeface="Calibri" panose="020F0502020204030204" pitchFamily="34" charset="0"/>
              </a:rPr>
              <a:t>  </a:t>
            </a:r>
            <a:endParaRPr lang="fr-FR" b="0" i="1">
              <a:latin typeface="Calibri" panose="020F0502020204030204" pitchFamily="34" charset="0"/>
            </a:endParaRPr>
          </a:p>
          <a:p>
            <a:r>
              <a:rPr lang="fr-FR" b="0" i="0">
                <a:latin typeface="Calibri" panose="020F0502020204030204" pitchFamily="34" charset="0"/>
              </a:rPr>
              <a:t>Faire émerger que l’on peut partir du nombre 8 et écrire le nombre précédent et le nombre suivant, puis continuer à remplir les cases selon le même procédé.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488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Un nombre va apparaitre, écrit en lettres. Vous ne savez pas encore lire mais vous pouvez vous aider des affichages de la classe pour trouver quel est ce nombre </a:t>
            </a:r>
            <a:r>
              <a:rPr lang="fr-FR" b="0" i="0">
                <a:latin typeface="Calibri" panose="020F0502020204030204" pitchFamily="34" charset="0"/>
              </a:rPr>
              <a:t>(montrer l’affichage). </a:t>
            </a:r>
            <a:r>
              <a:rPr lang="fr-FR" b="0" i="1">
                <a:latin typeface="Calibri" panose="020F0502020204030204" pitchFamily="34" charset="0"/>
              </a:rPr>
              <a:t>Écrivez-le en chiffre sur votre ardoise.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494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>
                <a:latin typeface="Calibri" panose="020F0502020204030204" pitchFamily="34" charset="0"/>
              </a:rPr>
              <a:t>Interroger un élève ; montrer le mot sur l’affichage de la classe.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057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" y="-1"/>
            <a:ext cx="5065161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511653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5260370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/>
              <a:t>10. LES NOMBRES JUSQU’À 10</a:t>
            </a:r>
            <a:br>
              <a:rPr lang="fr-FR"/>
            </a:br>
            <a:r>
              <a:rPr lang="fr-FR"/>
              <a:t>Lire, écrire, encadrer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83748" y="6358536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E8D5DEA-9D75-114C-57B4-58683CDC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8B04EED-6CBD-6D1E-4C77-6FBF6EFB66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95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4839D64-894E-3FB9-12C1-E9A857AF5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A23BC9-028A-BF75-50C4-05711CFE3B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0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567F32C-D248-2461-B700-C11B84185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CC5AD8-C850-18D4-073A-01E40D2988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15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FE38483-A772-857D-213D-1FD2918B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21D5801-BEE5-F2F6-4DB5-3B862E803B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87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6EC14D6-7D70-E112-E859-B946B08B5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1C6289-023F-6548-FB7E-BB72CCEC04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44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69E066F-6489-D6EC-20CD-E8678574C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6D1BAD1-DD27-FF60-A7FE-123CD66241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44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189313B-91BB-ADEF-63E9-24B1D36A6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1C3DBC-2D2D-A89F-BD46-B60766279C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2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1606E22-2324-39FD-7A0C-1E09E1CC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61096C1-E27D-ED15-7DAC-2278FBAE95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95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979C573-3C67-215F-FB31-3062BCC49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5A5BD21-4608-B55E-26EF-480B40E995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1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3DF785-4781-DCD8-B9ED-7D7BEA219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A375A8A1-A186-B4D6-8BAA-01CBB5F111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7052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591ECF4-242F-8C3C-EDA5-2D9B71D4D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95397504-1822-5A41-3E4D-54ADFA8D3F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6585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2059D92-97D8-DAA8-A66B-AE5531785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44604401-1998-D465-4490-89C88A6CF4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9211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27C6CCE-1974-D549-D384-500A2017A0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924222B2-0039-0EAB-F40D-3226D00CB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590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2FE129C-03DD-5FA7-2CED-2E26F2818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A7E97DD-CE84-966E-7C10-3C336E04EB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63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F2B96B18-44F8-1815-B001-EBB519B702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9DCDD61A-30AF-E394-7673-64872C145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10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897BC658-A961-0033-79E4-49A600358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DA3FA80-8D06-97E5-85F5-6FE7A6EC61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14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535D75F-F331-693A-AE9B-22668BF5A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2A662AE-DE5E-951D-F2B2-81276838A9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672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schemas.microsoft.com/office/2006/documentManagement/types"/>
    <ds:schemaRef ds:uri="23cf7a0d-57af-4434-867c-c099e6f87b4a"/>
    <ds:schemaRef ds:uri="http://schemas.openxmlformats.org/package/2006/metadata/core-properties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C429D2-AE66-4A9F-A4B1-0CFD61F175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334</Words>
  <Application>Microsoft Office PowerPoint</Application>
  <PresentationFormat>Affichage à l'écran (4:3)</PresentationFormat>
  <Paragraphs>34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10. LES NOMBRES JUSQU’À 10 Lire, écrire, encadrer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