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93" r:id="rId5"/>
    <p:sldMasterId id="2147483698" r:id="rId6"/>
    <p:sldMasterId id="2147483703" r:id="rId7"/>
    <p:sldMasterId id="2147483708" r:id="rId8"/>
  </p:sldMasterIdLst>
  <p:notesMasterIdLst>
    <p:notesMasterId r:id="rId35"/>
  </p:notesMasterIdLst>
  <p:handoutMasterIdLst>
    <p:handoutMasterId r:id="rId36"/>
  </p:handoutMasterIdLst>
  <p:sldIdLst>
    <p:sldId id="276" r:id="rId9"/>
    <p:sldId id="277" r:id="rId10"/>
    <p:sldId id="278" r:id="rId11"/>
    <p:sldId id="280" r:id="rId12"/>
    <p:sldId id="281" r:id="rId13"/>
    <p:sldId id="286" r:id="rId14"/>
    <p:sldId id="282" r:id="rId15"/>
    <p:sldId id="284" r:id="rId16"/>
    <p:sldId id="288" r:id="rId17"/>
    <p:sldId id="292" r:id="rId18"/>
    <p:sldId id="293" r:id="rId19"/>
    <p:sldId id="294" r:id="rId20"/>
    <p:sldId id="295" r:id="rId21"/>
    <p:sldId id="296" r:id="rId22"/>
    <p:sldId id="297" r:id="rId23"/>
    <p:sldId id="298" r:id="rId24"/>
    <p:sldId id="299" r:id="rId25"/>
    <p:sldId id="301" r:id="rId26"/>
    <p:sldId id="300" r:id="rId27"/>
    <p:sldId id="308" r:id="rId28"/>
    <p:sldId id="302" r:id="rId29"/>
    <p:sldId id="304" r:id="rId30"/>
    <p:sldId id="305" r:id="rId31"/>
    <p:sldId id="306" r:id="rId32"/>
    <p:sldId id="307" r:id="rId33"/>
    <p:sldId id="309" r:id="rId34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37"/>
      <p:bold r:id="rId38"/>
      <p:italic r:id="rId39"/>
      <p:boldItalic r:id="rId4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3C2CF67-9BF0-36C3-EEE1-09B84C3469D6}" name="BELLEMIN SANDRA" initials="SB" userId="S::SBELLEMIN@editions-hatier.fr::5fe4e071-d3f4-40df-970f-ee8fcf898346" providerId="AD"/>
  <p188:author id="{CB410498-00AA-A716-1E6C-E42B11846246}" name="jennifer riviere" initials="jr" userId="77148290420568c5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333"/>
    <a:srgbClr val="FF9966"/>
    <a:srgbClr val="61C4D1"/>
    <a:srgbClr val="EC527E"/>
    <a:srgbClr val="A39491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020E78-2B02-4BC6-8F06-889B610C36B8}" v="4" dt="2025-09-12T07:36:03.4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4" autoAdjust="0"/>
    <p:restoredTop sz="78431" autoAdjust="0"/>
  </p:normalViewPr>
  <p:slideViewPr>
    <p:cSldViewPr snapToGrid="0">
      <p:cViewPr varScale="1">
        <p:scale>
          <a:sx n="87" d="100"/>
          <a:sy n="87" d="100"/>
        </p:scale>
        <p:origin x="2172" y="60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141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font" Target="fonts/font2.fntdata"/><Relationship Id="rId46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notesMaster" Target="notesMasters/notesMaster1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074845C-01D3-4A94-B358-B5EA6BB3D0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5E4F85-0A44-485A-B3E7-E7F67DCD33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0855C-FD51-445B-A359-7C4B20F7D243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174665-A1D2-4C3E-9799-B49DDE1180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00C2DCE-ED8C-41F9-8310-1B6BA664E2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C6B46-A4C9-4C71-A8DF-EA4F4E3643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442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  <a:cs typeface="Arial"/>
              </a:rPr>
              <a:t>Aujourd’hui, nous allons travailler avec les nombres de 1 à 10 : les montrer avec les doigts, les écrire, compter des objets.</a:t>
            </a:r>
            <a:r>
              <a:rPr lang="fr-FR" b="1" dirty="0">
                <a:latin typeface="Calibri" panose="020F0502020204030204" pitchFamily="34" charset="0"/>
                <a:cs typeface="Arial"/>
              </a:rPr>
              <a:t> </a:t>
            </a:r>
            <a:endParaRPr lang="fr-FR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65382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effectLst/>
                <a:latin typeface="Calibri" panose="020F0502020204030204" pitchFamily="34" charset="0"/>
              </a:rPr>
              <a:t>6, c’est 5 et encore 1. Pour faire 6, on montre une main entière, 5, et le premier doigt de l’autre main.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6694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85825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effectLst/>
                <a:latin typeface="Calibri" panose="020F0502020204030204" pitchFamily="34" charset="0"/>
              </a:rPr>
              <a:t>9, c’est 10 moins 1. Pour faire 9, on montre tous les doigts, 10, et on enlève un doigt.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17881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Maintenant, vous allez voir apparaitre des objets : des billes, des carrés, des traits représentant des doigts. Comptez-les puis écrivez le nombre sur votre ardoise. 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0649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Les élèves lèvent leur ardoise quand ils ont répondu et l’enseignant valide (ou invalide) chaque proposition d’élève, le plus discrètement possible pour ne pas gêner les autres élèves.</a:t>
            </a:r>
          </a:p>
          <a:p>
            <a:r>
              <a:rPr lang="fr-FR" dirty="0">
                <a:latin typeface="Calibri" panose="020F0502020204030204" pitchFamily="34" charset="0"/>
              </a:rPr>
              <a:t>Les élèves qui ont échoué </a:t>
            </a:r>
            <a:r>
              <a:rPr lang="fr-FR" strike="noStrike" dirty="0">
                <a:latin typeface="Calibri" panose="020F0502020204030204" pitchFamily="34" charset="0"/>
              </a:rPr>
              <a:t>l’item</a:t>
            </a:r>
            <a:r>
              <a:rPr lang="fr-FR" dirty="0">
                <a:latin typeface="Calibri" panose="020F0502020204030204" pitchFamily="34" charset="0"/>
              </a:rPr>
              <a:t> sont invités à essayer de nouveau. </a:t>
            </a:r>
            <a:endParaRPr lang="fr-FR" dirty="0">
              <a:latin typeface="Calibri" panose="020F0502020204030204" pitchFamily="34" charset="0"/>
              <a:cs typeface="Calibri"/>
            </a:endParaRPr>
          </a:p>
          <a:p>
            <a:r>
              <a:rPr lang="fr-FR" dirty="0">
                <a:latin typeface="Calibri" panose="020F0502020204030204" pitchFamily="34" charset="0"/>
              </a:rPr>
              <a:t>Lorsque la grande majorité de la classe a trouvé la bonne réponse, l’enseignant interroge un élève. </a:t>
            </a:r>
            <a:endParaRPr lang="fr-FR" dirty="0">
              <a:latin typeface="Calibri" panose="020F0502020204030204" pitchFamily="34" charset="0"/>
              <a:cs typeface="Calibri"/>
            </a:endParaRPr>
          </a:p>
          <a:p>
            <a:r>
              <a:rPr lang="fr-FR" dirty="0">
                <a:latin typeface="Calibri" panose="020F0502020204030204" pitchFamily="34" charset="0"/>
              </a:rPr>
              <a:t>On peut demander à un élève en difficulté de dénombrer. L’enseignant au tableau pointe avec son stylo chaque élément compté au fur et à mesure des nombres énoncés par l’élève. </a:t>
            </a:r>
            <a:endParaRPr lang="fr-FR" dirty="0">
              <a:latin typeface="Calibri" panose="020F0502020204030204" pitchFamily="34" charset="0"/>
              <a:cs typeface="Calibri"/>
            </a:endParaRPr>
          </a:p>
          <a:p>
            <a:r>
              <a:rPr lang="fr-FR" dirty="0">
                <a:latin typeface="Calibri" panose="020F0502020204030204" pitchFamily="34" charset="0"/>
              </a:rPr>
              <a:t>L’enseignant écrit au tableau la réponse. Si besoin, il verbalise le geste d'écriture du chiffre 4. 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0969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Même démarche.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50958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14436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69572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Réponse attendue : 9.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37427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Réponse attendue : 8.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3417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baseline="0" dirty="0">
                <a:latin typeface="Calibri" panose="020F0502020204030204" pitchFamily="34" charset="0"/>
              </a:rPr>
              <a:t>Nous allons jouer au jeu du furet : chaque élève à tour de rôle doit dire le nombre suivant. Nous allons jusqu’à 10, puis nous recommençons</a:t>
            </a:r>
            <a:r>
              <a:rPr lang="fr-FR" b="0" baseline="0" dirty="0">
                <a:latin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baseline="0" dirty="0">
                <a:latin typeface="Calibri" panose="020F0502020204030204" pitchFamily="34" charset="0"/>
              </a:rPr>
              <a:t>Pointer simultanément les nombres sur la file numérique collective.</a:t>
            </a:r>
            <a:endParaRPr lang="fr-FR" b="0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66194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89136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44775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45551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66275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17145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55073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9220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baseline="0" dirty="0">
                <a:latin typeface="Calibri" panose="020F0502020204030204" pitchFamily="34" charset="0"/>
              </a:rPr>
              <a:t>Maintenant, nous allons partir de 10 et compter à reculons, comme le compte à rebours d’une fusée.</a:t>
            </a:r>
            <a:endParaRPr lang="fr-FR" b="0" i="1" dirty="0">
              <a:latin typeface="Calibri" panose="020F0502020204030204" pitchFamily="34" charset="0"/>
            </a:endParaRPr>
          </a:p>
          <a:p>
            <a:r>
              <a:rPr lang="fr-FR" b="0" baseline="0" dirty="0">
                <a:latin typeface="Calibri" panose="020F0502020204030204" pitchFamily="34" charset="0"/>
              </a:rPr>
              <a:t>Faire d’abord réciter par les élèves ensemble les nombres de 10 à 0 en pointant la file numérique, puis démarrer l’activité.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0633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Je vais dire un nombre entre 1 et 10 et il faudra montrer le nombre de doigts correspondants. 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50682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682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Si certains élèves affichent 4 doigts et 4 doigts, accepter la réponse mais leur montrer la représentation « témoin » (5 et 3) en leur précisant qu’elle permet de calculer plus facilement. </a:t>
            </a:r>
            <a:endParaRPr lang="fr-FR">
              <a:latin typeface="Calibri" panose="020F0502020204030204" pitchFamily="34" charset="0"/>
            </a:endParaRPr>
          </a:p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7585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4078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effectLst/>
                <a:latin typeface="Calibri" panose="020F0502020204030204" pitchFamily="34" charset="0"/>
              </a:rPr>
              <a:t>On a 10 doigts, quand on veut montrer 10, il faut montrer tous les doigts des 2 mains.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5538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5459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76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783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516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537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318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6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" y="0"/>
            <a:ext cx="5147354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4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63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845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519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52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5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31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091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162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950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10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3776E6-FDAB-4DC4-9050-5852F249B9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9. LES NOMBRES JUSQU’À 10</a:t>
            </a:r>
            <a:br>
              <a:rPr lang="fr-FR" dirty="0"/>
            </a:br>
            <a:r>
              <a:rPr lang="fr-FR" dirty="0"/>
              <a:t>Dire, lire, écrire, dénombrer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013A2E0A-CD12-462B-B4A8-9DB595DB6E28}"/>
              </a:ext>
            </a:extLst>
          </p:cNvPr>
          <p:cNvSpPr txBox="1">
            <a:spLocks/>
          </p:cNvSpPr>
          <p:nvPr/>
        </p:nvSpPr>
        <p:spPr>
          <a:xfrm>
            <a:off x="4447286" y="6255843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srgbClr val="A394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145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2FDBD560-D389-110C-5709-D338E4566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AF8A7EB-9DE9-A120-DB0D-08F4A5A3FA2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324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947FDCF-F5CA-6466-7F2F-B5C88B40B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84A7E28C-4400-8A0F-FCEA-D0D53487373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126565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D562C00-61F6-F613-5BFB-0724348D0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166F1DC-2964-5A74-D4C7-1186203B866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658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1791B80C-A774-0188-38CC-435678DA6CD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05B86A5C-C380-C7B2-939D-1BFD267CA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8981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C7467F9-26E2-0826-040A-C6A86264A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8FFF2D3-1C26-DD85-9711-CDD4DF59D2E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3654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7F546A4-559B-8C80-0E3B-A2AB63988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23F0F71-7C12-85D8-FE1C-58813ACF498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986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FCC5527-5440-2B92-C235-12BC14D0B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EA2738E-B049-B8AF-9942-53CF18F49BC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050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69AB38D-DB61-E815-C84B-03C4B3A30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52CBC5E-EC5F-D850-4327-D664964D3E1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063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CF44C76-9A00-577E-E79B-46F5A4EB9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132C3ED-76FA-9344-1789-72664D651B7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476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698FE1B-3E4A-6C2E-EADA-2013D5CD8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A87E7B1A-E0D1-EA6C-DB74-BD7ABA84FA6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37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D922389-58C8-F560-D6BA-407E4A38D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CE530531-8593-2B05-66D0-63F5E13AF85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4446028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6BF28CD-CE8C-A9F8-3B13-81BD59922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6C60CDD-2A9C-A2F5-67C1-7E12D04CDFE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8020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3DF7FED-25E4-1818-DD04-9651EA52A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0F758A9-8123-9AF3-BD25-0820561EF35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5475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B181E430-2A6E-DB4E-92C1-BEFA554AA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54E00E9-BF3F-779E-8E1D-A61191A016C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3315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0A78D17-E351-B26A-D5C1-F15806CEF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B7F1C2E-3721-B349-9AC0-7ACC1CD93BF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4869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B07FEA34-3689-ECEF-6660-6F4739EEF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6D138BA-3B26-63EB-C70B-2C4A8F88857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069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0CBB46D2-5922-3D0C-6FE4-A100C6F5A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DDB9716-0DF2-F65B-B8A8-EC86E8AF135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379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CEC89D36-66F8-EC3B-6A7D-0DD6B6B7B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E29DB73-3F01-9831-130A-3C9E3C26AAB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873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E2CF86BD-3A10-64FB-451C-558DD971779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10" name="Titre 9">
            <a:extLst>
              <a:ext uri="{FF2B5EF4-FFF2-40B4-BE49-F238E27FC236}">
                <a16:creationId xmlns:a16="http://schemas.microsoft.com/office/drawing/2014/main" id="{1F128C59-216D-D6E3-6C33-60C7FE091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5028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3829B5ED-9129-B415-58B8-0ACF171C434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0F9C09FE-6A39-6F73-6D51-6EBF00A23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169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3AE8F64-15D3-85B2-34B7-231BD9D5B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573A955C-DA31-814E-F6C3-B382D52F6FD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620791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A02D1EF-6F7F-59E0-A3F0-2DAB3A87F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6CCC063-ECAA-037F-B01F-E94A568EB8E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005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20F9106-7808-54A2-B12E-526E3E35D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3CE5A122-20C3-08AA-3790-2D157DDEF7D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836327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E4E7482-7FC5-E099-E876-BBC26083C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1DF12DD-6066-CA52-D3D8-F6946E64848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620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BC39628-312B-FA49-EFA6-9B9D6ACDC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59662E84-34C2-4A23-A02C-D4ED3DEA01D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390322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82012E0-82A0-4EE2-8182-A586225DD9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AC71FFA-E8D4-45A7-B53D-9EC090DD7389}">
  <ds:schemaRefs>
    <ds:schemaRef ds:uri="23cf7a0d-57af-4434-867c-c099e6f87b4a"/>
    <ds:schemaRef ds:uri="http://www.w3.org/XML/1998/namespace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24AE4C3-73E3-4681-9A1F-05DCAE7C04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438</Words>
  <Application>Microsoft Office PowerPoint</Application>
  <PresentationFormat>Affichage à l'écran (4:3)</PresentationFormat>
  <Paragraphs>47</Paragraphs>
  <Slides>26</Slides>
  <Notes>26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26</vt:i4>
      </vt:variant>
    </vt:vector>
  </HeadingPairs>
  <TitlesOfParts>
    <vt:vector size="35" baseType="lpstr">
      <vt:lpstr>Calibri</vt:lpstr>
      <vt:lpstr>Arial</vt:lpstr>
      <vt:lpstr>Verdana</vt:lpstr>
      <vt:lpstr>Calibri Light</vt:lpstr>
      <vt:lpstr>Thème Office</vt:lpstr>
      <vt:lpstr>4_Thème Office</vt:lpstr>
      <vt:lpstr>1_Thème Office</vt:lpstr>
      <vt:lpstr>2_Thème Office</vt:lpstr>
      <vt:lpstr>3_Thème Office</vt:lpstr>
      <vt:lpstr>9. LES NOMBRES JUSQU’À 10 Dire, lire, écrire, dénombrer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BELLEMIN SANDRA</cp:lastModifiedBy>
  <cp:revision>2</cp:revision>
  <dcterms:created xsi:type="dcterms:W3CDTF">2022-01-07T11:15:07Z</dcterms:created>
  <dcterms:modified xsi:type="dcterms:W3CDTF">2025-09-12T09:11:44Z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