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47"/>
  </p:notesMasterIdLst>
  <p:handoutMasterIdLst>
    <p:handoutMasterId r:id="rId48"/>
  </p:handoutMasterIdLst>
  <p:sldIdLst>
    <p:sldId id="276" r:id="rId9"/>
    <p:sldId id="283" r:id="rId10"/>
    <p:sldId id="284" r:id="rId11"/>
    <p:sldId id="285" r:id="rId12"/>
    <p:sldId id="309" r:id="rId13"/>
    <p:sldId id="310" r:id="rId14"/>
    <p:sldId id="286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8" r:id="rId24"/>
    <p:sldId id="327" r:id="rId25"/>
    <p:sldId id="329" r:id="rId26"/>
    <p:sldId id="330" r:id="rId27"/>
    <p:sldId id="331" r:id="rId28"/>
    <p:sldId id="332" r:id="rId29"/>
    <p:sldId id="333" r:id="rId30"/>
    <p:sldId id="334" r:id="rId31"/>
    <p:sldId id="335" r:id="rId32"/>
    <p:sldId id="336" r:id="rId33"/>
    <p:sldId id="337" r:id="rId34"/>
    <p:sldId id="338" r:id="rId35"/>
    <p:sldId id="339" r:id="rId36"/>
    <p:sldId id="340" r:id="rId37"/>
    <p:sldId id="341" r:id="rId38"/>
    <p:sldId id="342" r:id="rId39"/>
    <p:sldId id="343" r:id="rId40"/>
    <p:sldId id="344" r:id="rId41"/>
    <p:sldId id="345" r:id="rId42"/>
    <p:sldId id="346" r:id="rId43"/>
    <p:sldId id="281" r:id="rId44"/>
    <p:sldId id="347" r:id="rId45"/>
    <p:sldId id="348" r:id="rId46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49"/>
      <p:bold r:id="rId50"/>
      <p:italic r:id="rId51"/>
      <p:boldItalic r:id="rId5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CB410498-00AA-A716-1E6C-E42B11846246}" name="jennifer riviere" initials="jr" userId="77148290420568c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5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omenriah" initials="om" lastIdx="2" clrIdx="1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  <p:cmAuthor id="3" name="pauline.negrellion" initials="pa" lastIdx="6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riviere.jennifer" initials="ri" lastIdx="6" clrIdx="3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DC2CBC-AF10-4EE4-8B03-CE88927C40E6}" v="3" dt="2025-09-12T07:25:53.9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692" autoAdjust="0"/>
  </p:normalViewPr>
  <p:slideViewPr>
    <p:cSldViewPr snapToGrid="0">
      <p:cViewPr varScale="1">
        <p:scale>
          <a:sx n="87" d="100"/>
          <a:sy n="87" d="100"/>
        </p:scale>
        <p:origin x="2304" y="7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2.fntdata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commentAuthors" Target="commentAuthors.xml"/><Relationship Id="rId58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font" Target="fonts/font1.fntdata"/><Relationship Id="rId57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handoutMaster" Target="handoutMasters/handoutMaster1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font" Target="fonts/font3.fntdata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  <a:cs typeface="Arial" panose="020B0604020202020204" pitchFamily="34" charset="0"/>
              </a:rPr>
              <a:t>Aujourd’hui, nous allons faire du calcul : des additions et des soustractions. 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994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>
                <a:latin typeface="Calibri" panose="020F0502020204030204" pitchFamily="34" charset="0"/>
              </a:rPr>
              <a:t>Rappeler la leçon sur la soustraction vue en séance 6.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772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Calculez le résultat de cette soustraction en utilisant la procédure de votre choix.</a:t>
            </a:r>
            <a:r>
              <a:rPr lang="fr-FR" i="0" dirty="0">
                <a:latin typeface="Calibri" panose="020F0502020204030204" pitchFamily="34" charset="0"/>
              </a:rPr>
              <a:t> </a:t>
            </a:r>
          </a:p>
          <a:p>
            <a:r>
              <a:rPr lang="fr-FR" i="0" dirty="0">
                <a:latin typeface="Calibri" panose="020F0502020204030204" pitchFamily="34" charset="0"/>
              </a:rPr>
              <a:t>Laisser un temps de recherche aux élèves ; ils écrivent le résultat sur leur ardoise.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2977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la procédure avec les jetons</a:t>
            </a:r>
            <a:r>
              <a:rPr lang="fr-FR" dirty="0">
                <a:latin typeface="Calibri" panose="020F0502020204030204" pitchFamily="34" charset="0"/>
              </a:rPr>
              <a:t> </a:t>
            </a:r>
            <a:r>
              <a:rPr lang="fr-FR" b="0" dirty="0">
                <a:latin typeface="Calibri" panose="020F0502020204030204" pitchFamily="34" charset="0"/>
              </a:rPr>
              <a:t>: </a:t>
            </a:r>
            <a:r>
              <a:rPr lang="fr-FR" b="0" i="1" dirty="0">
                <a:latin typeface="Calibri" panose="020F0502020204030204" pitchFamily="34" charset="0"/>
              </a:rPr>
              <a:t>je mets 5 jetons.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endParaRPr lang="fr-FR" b="0" i="1" dirty="0">
              <a:latin typeface="Calibri" panose="020F0502020204030204" pitchFamily="34" charset="0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3078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</a:rPr>
              <a:t>Moins 3 : j’enlève 3 jetons en partant des derniers. Il en reste 2.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877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la procédure avec la file numérique, sans les jetons : </a:t>
            </a:r>
            <a:r>
              <a:rPr lang="fr-FR" b="0" i="1" dirty="0">
                <a:latin typeface="Calibri" panose="020F0502020204030204" pitchFamily="34" charset="0"/>
              </a:rPr>
              <a:t>je me place sur 5…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15713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… et je recule de 3 cases. J’arrive sur 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également la procédure avec les doigts : </a:t>
            </a:r>
            <a:r>
              <a:rPr lang="fr-FR" b="0" i="1" dirty="0">
                <a:latin typeface="Calibri" panose="020F0502020204030204" pitchFamily="34" charset="0"/>
              </a:rPr>
              <a:t>je mets 5 doigts et j’en baisse 3 en partant du dernier, ça fait 2</a:t>
            </a:r>
            <a:r>
              <a:rPr lang="fr-FR" b="0" dirty="0">
                <a:latin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4885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Maintenant, vous allez voir apparaitre un calcul ; attention, ce sera soit une addition, soit une soustraction. Faites bien attention au signe ! Utilisez la procédure de votre choix.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147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="0" dirty="0">
                <a:latin typeface="Calibri" panose="020F0502020204030204" pitchFamily="34" charset="0"/>
              </a:rPr>
              <a:t>Lire : </a:t>
            </a:r>
            <a:r>
              <a:rPr lang="fr-FR" b="0" i="1" dirty="0">
                <a:latin typeface="Calibri" panose="020F0502020204030204" pitchFamily="34" charset="0"/>
              </a:rPr>
              <a:t>3 plus 2 égale ?</a:t>
            </a:r>
            <a:r>
              <a:rPr lang="fr-FR" b="0" dirty="0">
                <a:latin typeface="Calibri" panose="020F0502020204030204" pitchFamily="34" charset="0"/>
              </a:rPr>
              <a:t> </a:t>
            </a:r>
          </a:p>
          <a:p>
            <a:pPr>
              <a:defRPr/>
            </a:pPr>
            <a:r>
              <a:rPr lang="fr-FR" b="0" dirty="0">
                <a:latin typeface="Calibri" panose="020F0502020204030204" pitchFamily="34" charset="0"/>
              </a:rPr>
              <a:t>Cela aide les élèves à repérer le type d’opération qu’ils doivent faire car ils entendent « plus » ou « moins ».</a:t>
            </a:r>
            <a:r>
              <a:rPr lang="fr-FR" dirty="0">
                <a:latin typeface="Calibri" panose="020F0502020204030204" pitchFamily="34" charset="0"/>
              </a:rPr>
              <a:t> </a:t>
            </a:r>
            <a:endParaRPr lang="fr-FR" b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Demander aux élèves de noter uniquement le résultat sur leur ardoise et de la lever dès qu’ils l’ont trouvé. Valider discrètement d’un signe de tête.</a:t>
            </a:r>
            <a:endParaRPr lang="fr-FR" b="1" dirty="0">
              <a:latin typeface="Calibri" panose="020F0502020204030204" pitchFamily="34" charset="0"/>
            </a:endParaRPr>
          </a:p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1976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a 3 jetons au départ. On voit le signe « plus », donc on va en ajouter.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87327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+ 2 : c’est une addition ; on ajoute deux jetons. Combien y en a-t-il maintenant ? </a:t>
            </a:r>
            <a:endParaRPr lang="fr-FR" b="0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1839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Qui peut rappeler ce qu’est une addition ? </a:t>
            </a:r>
            <a:r>
              <a:rPr lang="fr-FR" b="0" dirty="0">
                <a:latin typeface="Calibri" panose="020F0502020204030204" pitchFamily="34" charset="0"/>
              </a:rPr>
              <a:t>Réponse attendue : </a:t>
            </a:r>
            <a:r>
              <a:rPr lang="fr-FR" b="0" i="1" dirty="0">
                <a:latin typeface="Calibri" panose="020F0502020204030204" pitchFamily="34" charset="0"/>
              </a:rPr>
              <a:t>c’est lorsqu’on ajoute quelque chose ; on écrit une addition avec le signe +.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37246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la procédure avec la file numérique : </a:t>
            </a:r>
            <a:r>
              <a:rPr lang="fr-FR" b="0" i="1" dirty="0">
                <a:latin typeface="Calibri" panose="020F0502020204030204" pitchFamily="34" charset="0"/>
              </a:rPr>
              <a:t>je me place sur 3 et j’avance en faisant 2 bonds en avant</a:t>
            </a:r>
            <a:r>
              <a:rPr lang="fr-FR" i="1" dirty="0">
                <a:latin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également la procédure avec les doigts : </a:t>
            </a:r>
            <a:r>
              <a:rPr lang="fr-FR" b="0" i="1" dirty="0">
                <a:latin typeface="Calibri" panose="020F0502020204030204" pitchFamily="34" charset="0"/>
              </a:rPr>
              <a:t>je mets 3 doigts et j’en ajoute 2, ça fait 5</a:t>
            </a:r>
            <a:r>
              <a:rPr lang="fr-FR" b="0" dirty="0">
                <a:latin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dirty="0">
              <a:latin typeface="Calibri" panose="020F0502020204030204" pitchFamily="34" charset="0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81572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="0">
                <a:latin typeface="Calibri" panose="020F0502020204030204" pitchFamily="34" charset="0"/>
              </a:rPr>
              <a:t>Lire : </a:t>
            </a:r>
            <a:r>
              <a:rPr lang="fr-FR" b="0" i="1">
                <a:latin typeface="Calibri" panose="020F0502020204030204" pitchFamily="34" charset="0"/>
              </a:rPr>
              <a:t>4 moins 3 égale ?</a:t>
            </a:r>
            <a:r>
              <a:rPr lang="fr-FR" b="0">
                <a:latin typeface="Calibri" panose="020F0502020204030204" pitchFamily="34" charset="0"/>
              </a:rPr>
              <a:t> </a:t>
            </a:r>
          </a:p>
          <a:p>
            <a:endParaRPr lang="fr-FR" i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8057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Verbaliser la </a:t>
            </a:r>
            <a:r>
              <a:rPr lang="fr-FR" b="0" dirty="0">
                <a:latin typeface="Calibri" panose="020F0502020204030204" pitchFamily="34" charset="0"/>
              </a:rPr>
              <a:t>procédure</a:t>
            </a:r>
            <a:r>
              <a:rPr lang="fr-FR" b="0" i="0" dirty="0">
                <a:latin typeface="Calibri" panose="020F0502020204030204" pitchFamily="34" charset="0"/>
              </a:rPr>
              <a:t> avec les jetons : </a:t>
            </a:r>
            <a:r>
              <a:rPr lang="fr-FR" b="0" i="1" dirty="0">
                <a:latin typeface="Calibri" panose="020F0502020204030204" pitchFamily="34" charset="0"/>
              </a:rPr>
              <a:t>je mets 4 jetons</a:t>
            </a:r>
            <a:r>
              <a:rPr lang="fr-FR" b="0" i="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94884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Il y a un « moins », donc on enlève des jetons. On enlève 3 jetons. Combien en reste-t-il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r>
              <a:rPr lang="fr-FR" b="0" i="1" dirty="0">
                <a:latin typeface="Calibri" panose="020F0502020204030204" pitchFamily="34" charset="0"/>
              </a:rPr>
              <a:t>?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endParaRPr lang="fr-FR" b="0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759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On peut aussi utiliser la file numérique sans les jetons, c’est plus rapide.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On se place sur 4…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94475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… et on recule en faisant 3 bonds en arrière. On arrive sur 1.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également la procédure avec les doigts : </a:t>
            </a:r>
            <a:r>
              <a:rPr lang="fr-FR" b="0" i="1" dirty="0">
                <a:latin typeface="Calibri" panose="020F0502020204030204" pitchFamily="34" charset="0"/>
              </a:rPr>
              <a:t>je mets 4 doigts et j’en baisse 3 en partant du dernier, ça fait 1</a:t>
            </a:r>
            <a:r>
              <a:rPr lang="fr-FR" b="0" dirty="0">
                <a:latin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39647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0" dirty="0">
                <a:latin typeface="Calibri" panose="020F0502020204030204" pitchFamily="34" charset="0"/>
              </a:rPr>
              <a:t>Ne plus lire les calculs ; laisser les élèves repérer le signe.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5181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</a:rPr>
              <a:t>On a 3 jetons au départ.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61737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</a:rPr>
              <a:t>Et on enlève 3 jetons. Combien en reste-t-il</a:t>
            </a:r>
            <a:r>
              <a:rPr lang="fr-FR" i="1">
                <a:latin typeface="Calibri" panose="020F0502020204030204" pitchFamily="34" charset="0"/>
              </a:rPr>
              <a:t> </a:t>
            </a:r>
            <a:r>
              <a:rPr lang="fr-FR" b="0" i="1">
                <a:latin typeface="Calibri" panose="020F0502020204030204" pitchFamily="34" charset="0"/>
              </a:rPr>
              <a:t>?</a:t>
            </a:r>
            <a:r>
              <a:rPr lang="fr-FR" i="1">
                <a:latin typeface="Calibri" panose="020F0502020204030204" pitchFamily="34" charset="0"/>
              </a:rPr>
              <a:t> → Il n’y en a plus, ça fait zéro.</a:t>
            </a:r>
            <a:endParaRPr lang="fr-FR" b="0" i="1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9690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</a:rPr>
              <a:t>Avec la file numérique seulement : on se place sur le 3…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483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>
                <a:latin typeface="Calibri" panose="020F0502020204030204" pitchFamily="34" charset="0"/>
              </a:rPr>
              <a:t>Rappeler la leçon sur l’addition vue en séance 4.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1141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et on recule en faisant 3 bonds en arrière. On arrive sur zéro. On a tout enlevé ; il ne reste rien.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</a:rPr>
              <a:t>Rappeler que lorsque l’on enlève le même nombre que le nombre de départ, le résultat est toujours zéro. Interroger les élèves à l’oral : </a:t>
            </a:r>
            <a:r>
              <a:rPr lang="fr-FR" i="1" dirty="0">
                <a:effectLst/>
                <a:latin typeface="Calibri" panose="020F0502020204030204" pitchFamily="34" charset="0"/>
              </a:rPr>
              <a:t>6 </a:t>
            </a:r>
            <a:r>
              <a:rPr lang="fr-F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─</a:t>
            </a:r>
            <a:r>
              <a:rPr lang="fr-FR" i="1" dirty="0">
                <a:effectLst/>
                <a:latin typeface="Calibri" panose="020F0502020204030204" pitchFamily="34" charset="0"/>
              </a:rPr>
              <a:t> 6 ? 4 </a:t>
            </a:r>
            <a:r>
              <a:rPr lang="fr-F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─</a:t>
            </a:r>
            <a:r>
              <a:rPr lang="fr-FR" i="1" dirty="0">
                <a:effectLst/>
                <a:latin typeface="Calibri" panose="020F0502020204030204" pitchFamily="34" charset="0"/>
              </a:rPr>
              <a:t> 4 ? 9 </a:t>
            </a:r>
            <a:r>
              <a:rPr lang="fr-F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─</a:t>
            </a:r>
            <a:r>
              <a:rPr lang="fr-FR" i="1" dirty="0">
                <a:effectLst/>
                <a:latin typeface="Calibri" panose="020F0502020204030204" pitchFamily="34" charset="0"/>
              </a:rPr>
              <a:t> 9 ?</a:t>
            </a:r>
            <a:endParaRPr lang="fr-FR" b="0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01126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6221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52174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7016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07882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75365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313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cet exercice, les additions et les soustractions de nombres jusqu’à 10 sont mélangées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56187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67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Calculez le résultat de cette addition en utilisant la technique de votre choix.</a:t>
            </a:r>
            <a:r>
              <a:rPr lang="fr-FR" i="0" dirty="0">
                <a:latin typeface="Calibri" panose="020F0502020204030204" pitchFamily="34" charset="0"/>
              </a:rPr>
              <a:t> Laisser un temps de recherche aux élèves (1 min maximum) ; ils écrivent le résultat sur leur ardoise.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355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Verbaliser la procédure avec les jetons :</a:t>
            </a:r>
            <a:r>
              <a:rPr lang="fr-FR" b="0" i="1" dirty="0">
                <a:latin typeface="Calibri" panose="020F0502020204030204" pitchFamily="34" charset="0"/>
              </a:rPr>
              <a:t> j</a:t>
            </a:r>
            <a:r>
              <a:rPr lang="fr-FR" i="1" dirty="0">
                <a:latin typeface="Calibri" panose="020F0502020204030204" pitchFamily="34" charset="0"/>
              </a:rPr>
              <a:t>e place 3 jetons en commençant par le début de la file numérique.</a:t>
            </a:r>
            <a:endParaRPr lang="fr-FR" b="0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2367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>
                <a:latin typeface="Calibri" panose="020F0502020204030204" pitchFamily="34" charset="0"/>
              </a:rPr>
              <a:t>J’ajoute un jeton. Il y en a 4 à la fin. </a:t>
            </a:r>
            <a:endParaRPr lang="fr-FR" b="0" i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280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la procédure avec la file numérique, sans les jetons : </a:t>
            </a:r>
            <a:r>
              <a:rPr lang="fr-FR" b="0" i="1" dirty="0">
                <a:latin typeface="Calibri" panose="020F0502020204030204" pitchFamily="34" charset="0"/>
              </a:rPr>
              <a:t>je me place sur 3…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100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… et j’avance d’une case. J’arrive sur 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également la procédure avec les doigts : </a:t>
            </a:r>
            <a:r>
              <a:rPr lang="fr-FR" b="0" i="1" dirty="0">
                <a:latin typeface="Calibri" panose="020F0502020204030204" pitchFamily="34" charset="0"/>
              </a:rPr>
              <a:t>je mets 3 doigts et je lève encore un doigt, ça fait 4</a:t>
            </a:r>
            <a:r>
              <a:rPr lang="fr-FR" b="0" dirty="0">
                <a:latin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6378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</a:rPr>
              <a:t>Qui peut rappeler ce qu’est une soustraction ? </a:t>
            </a:r>
            <a:r>
              <a:rPr lang="fr-FR" b="0">
                <a:latin typeface="Calibri" panose="020F0502020204030204" pitchFamily="34" charset="0"/>
              </a:rPr>
              <a:t>Réponse attendue : </a:t>
            </a:r>
            <a:r>
              <a:rPr lang="fr-FR" b="0" i="1">
                <a:latin typeface="Calibri" panose="020F0502020204030204" pitchFamily="34" charset="0"/>
              </a:rPr>
              <a:t>c’est lorsqu’on enlève quelque chose ; on écrit une soustraction avec le signe </a:t>
            </a:r>
            <a:r>
              <a:rPr lang="fr-FR" b="0" i="1">
                <a:latin typeface="Calibri" panose="020F0502020204030204" pitchFamily="34" charset="0"/>
                <a:cs typeface="Calibri" panose="020F0502020204030204" pitchFamily="34" charset="0"/>
              </a:rPr>
              <a:t>─</a:t>
            </a:r>
            <a:r>
              <a:rPr lang="fr-FR" b="0" i="1">
                <a:latin typeface="Calibri" panose="020F0502020204030204" pitchFamily="34" charset="0"/>
              </a:rPr>
              <a:t>.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811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573" y="3429000"/>
            <a:ext cx="8240853" cy="77619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/>
              <a:t>7. LES NOMBRES JUSQU’À 5 </a:t>
            </a:r>
            <a:br>
              <a:rPr lang="fr-FR"/>
            </a:br>
            <a:r>
              <a:rPr lang="fr-FR"/>
              <a:t>Calculer des sommes et </a:t>
            </a:r>
            <a:br>
              <a:rPr lang="fr-FR"/>
            </a:br>
            <a:r>
              <a:rPr lang="fr-FR"/>
              <a:t>des différences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90833" y="6279307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459A7EF-D88F-CE28-1D3D-6EB853ECA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A3E4D55-8632-5999-9D81-BEF7F5C0269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20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65109AD-47F5-3EA1-D306-CF157356E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30E28E-512D-5D40-5199-6CF737D74DC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57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753FF89-D2F5-4B35-58C4-C5C55D585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E106B1F8-E4DC-872D-CB73-1DFD430BDF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99711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B183966-89C3-7A38-32A4-16C306D8D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05A3F136-4A98-C237-0E1B-DECA7ACBE2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94469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24B648E-998F-4A24-8AAE-2BD65FA1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27307B40-1973-7022-0D53-F6610A1A6C3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26918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2DAC421-9546-A6E6-1307-1B24CD8B0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9" name="Espace réservé du contenu 18">
            <a:extLst>
              <a:ext uri="{FF2B5EF4-FFF2-40B4-BE49-F238E27FC236}">
                <a16:creationId xmlns:a16="http://schemas.microsoft.com/office/drawing/2014/main" id="{28386DCB-077B-F2D0-4164-C47797691E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577283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91205DB-C85A-79B9-FB04-7ACB59F7C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1ED98027-BC9D-8B01-E38C-1315E80B7E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10468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5C7A9B1D-B0B1-B6BD-F8E4-5B2575545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0D7C71E-ED64-496D-F248-1B47887240A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848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1442107-552A-4359-C998-6A56FCAF7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61D97340-F624-BC8B-4449-11C0BED59AC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185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4AD6404-6135-B2F6-4811-69F924F54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165F8087-73C1-BCD9-8154-5BDBEE3D60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40167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2CCBEB0-5D34-D98D-7743-6484F7B58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3F9C36D6-ADE9-F15C-02CF-00EB86F4B0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30602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33F70FB-CAF8-5F5F-C219-80CDC93CA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35C780D-DAE1-C3F5-3497-8AD017E44D3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40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ACDBABB-1333-0228-EE78-F3733812B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D35841A-2422-A043-CA77-91A4E1C26B2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25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EC98B9D-AC25-DC20-DB8A-8CD2C3F47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3E8DCD40-9EDA-B48B-F580-8333CBDF6A0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35944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E089FE5-FAA6-C971-E8A2-AC8344418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A9BBFBC6-8AAF-56BE-F71A-D76752AA8B8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93015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FFA9C51-CFFD-D409-2661-983EA827B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29E1A1F1-1B7A-2085-86C6-77ECA7612EF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179048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514492-DC3B-4549-A2ED-FABFE5CA6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Espace réservé du contenu 19">
            <a:extLst>
              <a:ext uri="{FF2B5EF4-FFF2-40B4-BE49-F238E27FC236}">
                <a16:creationId xmlns:a16="http://schemas.microsoft.com/office/drawing/2014/main" id="{CD1EEFF0-5CF6-BDEE-18A9-A79F121B5C5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0641353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0B78BBC-CEDE-E780-F202-8A8C89496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92307F5-DAAE-6525-E637-853369AB658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576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28FE768-9F28-3A1A-B894-5A4723655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CEF2D838-07A9-C7DF-135B-0A162012CF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31384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3C17D14-D3F2-6937-8B9A-0F881C4D6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44C6EBA3-E59B-7101-8306-075B8C2571B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650297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CD1D892-259B-8EF7-CD4C-DCAB62B17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9E50F8D6-60E4-436B-A371-A6ED538D817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3798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2FE51A2-06C2-00BF-E781-7D1B5F284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7EAAAB-A6C2-758E-A3AF-ED060A05156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6861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385BE0A-1C5F-2FF7-E9FE-CD3FB217F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1" name="Espace réservé du contenu 20">
            <a:extLst>
              <a:ext uri="{FF2B5EF4-FFF2-40B4-BE49-F238E27FC236}">
                <a16:creationId xmlns:a16="http://schemas.microsoft.com/office/drawing/2014/main" id="{DFD48A80-E70F-0BC6-4C09-A23E6CF2A15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988459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05767F0-2B72-42C0-5E49-FCD31CD67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1B6F3FB-8B4A-1434-24A6-871F86CDDB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3583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2034B57-E11E-B965-1335-3F8FD9AF6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16FA8DF2-D629-109F-0B4A-C815E26A1DD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780765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D919FA8-D198-2654-3CE7-57318E725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2EAD863F-BB0B-35F8-3E19-FD9EC4F556E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740156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0933D04-8AB1-9B38-4429-D28606813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FE8C20D3-6912-271C-79B5-4635CA94E0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396166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630A7FC-468C-6C94-A660-902D60A6E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69CA2E8-202F-446A-0CA3-47195928633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1089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F6F44C4-1E03-CDFF-BF13-918A8054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BD1A44C-2B91-B474-DF94-8D7ECE3101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9606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B2C362A-DE80-35C1-F684-62EE7A78E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1D3D6-4BA5-C04A-543C-F9A43471E06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3901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018DFAC-E220-BFE6-58D1-8E61B8A60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15B0AE7-377C-A5F4-AB0D-E4C8A708E0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50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3F26572-EB83-7E94-145B-60F15A52B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6B64DBE-EE6A-DF61-DE60-0621FF2A04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92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2CFA882-05C4-CC3B-0E5B-90DFD3301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4DA55783-3345-EF94-9425-0D98D91853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105353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77C3DA4-0208-CE49-4D07-A84C5AA3C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A0696327-E863-DD77-EA00-6456BCB5EC8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39151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1BB15BC-C924-BBFA-8795-FED1A059C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6AAFC938-06C7-DF3C-A6B6-06F74AC8F5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61440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9B88C1F-0993-F35B-714C-7C1E77968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36806DC-A3C1-42C6-5736-0A17134614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87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51897A-0E70-6F23-A2C6-4027262A7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1712BA9B-AA62-612B-A57C-A428DEA4912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8540315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C71FFA-E8D4-45A7-B53D-9EC090DD7389}">
  <ds:schemaRefs>
    <ds:schemaRef ds:uri="23cf7a0d-57af-4434-867c-c099e6f87b4a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1C4DC15B-648F-4F5E-958C-E0D77BB92C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788</Words>
  <Application>Microsoft Office PowerPoint</Application>
  <PresentationFormat>Affichage à l'écran (4:3)</PresentationFormat>
  <Paragraphs>82</Paragraphs>
  <Slides>38</Slides>
  <Notes>38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38</vt:i4>
      </vt:variant>
    </vt:vector>
  </HeadingPairs>
  <TitlesOfParts>
    <vt:vector size="47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7. LES NOMBRES JUSQU’À 5  Calculer des sommes et  des différences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