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693" r:id="rId5"/>
    <p:sldMasterId id="2147483698" r:id="rId6"/>
    <p:sldMasterId id="2147483703" r:id="rId7"/>
    <p:sldMasterId id="2147483708" r:id="rId8"/>
  </p:sldMasterIdLst>
  <p:notesMasterIdLst>
    <p:notesMasterId r:id="rId41"/>
  </p:notesMasterIdLst>
  <p:handoutMasterIdLst>
    <p:handoutMasterId r:id="rId42"/>
  </p:handoutMasterIdLst>
  <p:sldIdLst>
    <p:sldId id="276" r:id="rId9"/>
    <p:sldId id="283" r:id="rId10"/>
    <p:sldId id="284" r:id="rId11"/>
    <p:sldId id="303" r:id="rId12"/>
    <p:sldId id="305" r:id="rId13"/>
    <p:sldId id="306" r:id="rId14"/>
    <p:sldId id="307" r:id="rId15"/>
    <p:sldId id="308" r:id="rId16"/>
    <p:sldId id="286" r:id="rId17"/>
    <p:sldId id="309" r:id="rId18"/>
    <p:sldId id="310" r:id="rId19"/>
    <p:sldId id="322" r:id="rId20"/>
    <p:sldId id="324" r:id="rId21"/>
    <p:sldId id="325" r:id="rId22"/>
    <p:sldId id="290" r:id="rId23"/>
    <p:sldId id="326" r:id="rId24"/>
    <p:sldId id="327" r:id="rId25"/>
    <p:sldId id="328" r:id="rId26"/>
    <p:sldId id="330" r:id="rId27"/>
    <p:sldId id="329" r:id="rId28"/>
    <p:sldId id="331" r:id="rId29"/>
    <p:sldId id="332" r:id="rId30"/>
    <p:sldId id="333" r:id="rId31"/>
    <p:sldId id="334" r:id="rId32"/>
    <p:sldId id="335" r:id="rId33"/>
    <p:sldId id="339" r:id="rId34"/>
    <p:sldId id="304" r:id="rId35"/>
    <p:sldId id="340" r:id="rId36"/>
    <p:sldId id="281" r:id="rId37"/>
    <p:sldId id="336" r:id="rId38"/>
    <p:sldId id="337" r:id="rId39"/>
    <p:sldId id="338" r:id="rId40"/>
  </p:sldIdLst>
  <p:sldSz cx="9144000" cy="6858000" type="screen4x3"/>
  <p:notesSz cx="6858000" cy="9144000"/>
  <p:embeddedFontLst>
    <p:embeddedFont>
      <p:font typeface="Verdana" panose="020B0604030504040204" pitchFamily="34" charset="0"/>
      <p:regular r:id="rId43"/>
      <p:bold r:id="rId44"/>
      <p:italic r:id="rId45"/>
      <p:boldItalic r:id="rId46"/>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3C2CF67-9BF0-36C3-EEE1-09B84C3469D6}" name="BELLEMIN SANDRA" initials="SB" userId="S::SBELLEMIN@editions-hatier.fr::5fe4e071-d3f4-40df-970f-ee8fcf898346" providerId="AD"/>
  <p188:author id="{CB410498-00AA-A716-1E6C-E42B11846246}" name="jennifer riviere" initials="jr" userId="77148290420568c5"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1" clrIdx="0">
    <p:extLst>
      <p:ext uri="{19B8F6BF-5375-455C-9EA6-DF929625EA0E}">
        <p15:presenceInfo xmlns:p15="http://schemas.microsoft.com/office/powerpoint/2012/main" userId="S::ACHAUVELLIER@editions-hatier.fr::63234966-364e-422f-8c52-45fd5239a521" providerId="AD"/>
      </p:ext>
    </p:extLst>
  </p:cmAuthor>
  <p:cmAuthor id="2" name="pauline.negrellion" initials="pa" lastIdx="4" clrIdx="1">
    <p:extLst>
      <p:ext uri="{19B8F6BF-5375-455C-9EA6-DF929625EA0E}">
        <p15:presenceInfo xmlns:p15="http://schemas.microsoft.com/office/powerpoint/2012/main" userId="S::pauline.negrellion_gmail.com#ext#@hachette.onmicrosoft.com::9fb65b54-3bbd-4994-b3cf-42d8602c7eef" providerId="AD"/>
      </p:ext>
    </p:extLst>
  </p:cmAuthor>
  <p:cmAuthor id="3" name="riviere.jennifer" initials="ri" lastIdx="7" clrIdx="2">
    <p:extLst>
      <p:ext uri="{19B8F6BF-5375-455C-9EA6-DF929625EA0E}">
        <p15:presenceInfo xmlns:p15="http://schemas.microsoft.com/office/powerpoint/2012/main" userId="S::riviere.jennifer_gmail.com#ext#@hachette.onmicrosoft.com::1d9d5009-092f-4c80-8dba-153923be29d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FF9966"/>
    <a:srgbClr val="61C4D1"/>
    <a:srgbClr val="FFD333"/>
    <a:srgbClr val="EC527E"/>
    <a:srgbClr val="A39491"/>
    <a:srgbClr val="E7E7E8"/>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11B820-D38B-4203-9D82-B3B2E4445247}" v="6" dt="2025-09-12T09:04:50.8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38" autoAdjust="0"/>
    <p:restoredTop sz="73850" autoAdjust="0"/>
  </p:normalViewPr>
  <p:slideViewPr>
    <p:cSldViewPr snapToGrid="0">
      <p:cViewPr varScale="1">
        <p:scale>
          <a:sx n="81" d="100"/>
          <a:sy n="81" d="100"/>
        </p:scale>
        <p:origin x="2280" y="96"/>
      </p:cViewPr>
      <p:guideLst/>
    </p:cSldViewPr>
  </p:slideViewPr>
  <p:notesTextViewPr>
    <p:cViewPr>
      <p:scale>
        <a:sx n="150" d="100"/>
        <a:sy n="150" d="100"/>
      </p:scale>
      <p:origin x="0" y="0"/>
    </p:cViewPr>
  </p:notesTextViewPr>
  <p:notesViewPr>
    <p:cSldViewPr snapToGrid="0">
      <p:cViewPr varScale="1">
        <p:scale>
          <a:sx n="53" d="100"/>
          <a:sy n="53" d="100"/>
        </p:scale>
        <p:origin x="2141" y="53"/>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handoutMaster" Target="handoutMasters/handoutMaster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font" Target="fonts/font4.fntdata"/><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font" Target="fonts/font3.fntdata"/><Relationship Id="rId53"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font" Target="fonts/font2.fntdata"/><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font" Target="fonts/font1.fntdata"/><Relationship Id="rId48"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074845C-01D3-4A94-B358-B5EA6BB3D0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1D5E4F85-0A44-485A-B3E7-E7F67DCD33F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AD0855C-FD51-445B-A359-7C4B20F7D243}" type="datetimeFigureOut">
              <a:rPr lang="fr-FR" smtClean="0"/>
              <a:t>12/09/2025</a:t>
            </a:fld>
            <a:endParaRPr lang="fr-FR"/>
          </a:p>
        </p:txBody>
      </p:sp>
      <p:sp>
        <p:nvSpPr>
          <p:cNvPr id="4" name="Espace réservé du pied de page 3">
            <a:extLst>
              <a:ext uri="{FF2B5EF4-FFF2-40B4-BE49-F238E27FC236}">
                <a16:creationId xmlns:a16="http://schemas.microsoft.com/office/drawing/2014/main" id="{FF174665-A1D2-4C3E-9799-B49DDE1180B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100C2DCE-ED8C-41F9-8310-1B6BA664E25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4C6B46-A4C9-4C71-A8DF-EA4F4E3643B6}" type="slidenum">
              <a:rPr lang="fr-FR" smtClean="0"/>
              <a:t>‹N°›</a:t>
            </a:fld>
            <a:endParaRPr lang="fr-FR"/>
          </a:p>
        </p:txBody>
      </p:sp>
    </p:spTree>
    <p:extLst>
      <p:ext uri="{BB962C8B-B14F-4D97-AF65-F5344CB8AC3E}">
        <p14:creationId xmlns:p14="http://schemas.microsoft.com/office/powerpoint/2010/main" val="4260442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12/09/2025</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cs typeface="Arial"/>
              </a:rPr>
              <a:t>Aujourd’hui, nous allons apprendre deux nouvelles procédures pour calculer</a:t>
            </a:r>
            <a:r>
              <a:rPr lang="fr-FR" b="0" i="1" baseline="0" dirty="0">
                <a:latin typeface="Calibri" panose="020F0502020204030204" pitchFamily="34" charset="0"/>
                <a:cs typeface="Arial"/>
              </a:rPr>
              <a:t> des soustractions</a:t>
            </a:r>
            <a:r>
              <a:rPr lang="fr-FR" b="0" i="1" dirty="0">
                <a:latin typeface="Calibri" panose="020F0502020204030204" pitchFamily="34" charset="0"/>
                <a:cs typeface="Arial"/>
              </a:rPr>
              <a:t>.</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a:t>
            </a:fld>
            <a:endParaRPr lang="fr-FR"/>
          </a:p>
        </p:txBody>
      </p:sp>
    </p:spTree>
    <p:extLst>
      <p:ext uri="{BB962C8B-B14F-4D97-AF65-F5344CB8AC3E}">
        <p14:creationId xmlns:p14="http://schemas.microsoft.com/office/powerpoint/2010/main" val="2823882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On se place sur le nombre 5, parce qu’on a cinq jetons au départ (un, un, un, un et encore un).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1"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8289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Et on recule de deux cases, parce qu’on enlève deux jetons.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On fait un premier bond en arrière. 5 </a:t>
            </a:r>
            <a:r>
              <a:rPr lang="fr-FR" b="0" i="1" dirty="0">
                <a:latin typeface="Calibri" panose="020F0502020204030204" pitchFamily="34" charset="0"/>
                <a:cs typeface="Calibri" panose="020F0502020204030204" pitchFamily="34" charset="0"/>
              </a:rPr>
              <a:t>─</a:t>
            </a:r>
            <a:r>
              <a:rPr lang="fr-FR" b="0" i="1" dirty="0">
                <a:latin typeface="Calibri" panose="020F0502020204030204" pitchFamily="34" charset="0"/>
              </a:rPr>
              <a:t> </a:t>
            </a:r>
            <a:r>
              <a:rPr lang="fr-FR" i="1" dirty="0">
                <a:latin typeface="Calibri" panose="020F0502020204030204" pitchFamily="34" charset="0"/>
              </a:rPr>
              <a:t>1 </a:t>
            </a:r>
            <a:r>
              <a:rPr lang="fr-FR" b="0" i="1" dirty="0">
                <a:latin typeface="Calibri" panose="020F0502020204030204" pitchFamily="34" charset="0"/>
              </a:rPr>
              <a:t>: on arrive sur le 4.</a:t>
            </a:r>
            <a:endParaRPr lang="fr-FR"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cs typeface="Calibri" panose="020F0502020204030204" pitchFamily="34" charset="0"/>
              </a:rPr>
              <a:t>─</a:t>
            </a:r>
            <a:r>
              <a:rPr lang="fr-FR" i="1" dirty="0">
                <a:latin typeface="Calibri" panose="020F0502020204030204" pitchFamily="34" charset="0"/>
              </a:rPr>
              <a:t> 1 </a:t>
            </a:r>
            <a:r>
              <a:rPr lang="fr-FR" b="0" i="1" dirty="0">
                <a:latin typeface="Calibri" panose="020F0502020204030204" pitchFamily="34" charset="0"/>
              </a:rPr>
              <a:t>: on arrive sur le 3. </a:t>
            </a:r>
            <a:endParaRPr lang="fr-FR"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u="none" dirty="0">
                <a:latin typeface="Calibri" panose="020F0502020204030204" pitchFamily="34" charset="0"/>
              </a:rPr>
              <a:t>Donc 5 </a:t>
            </a:r>
            <a:r>
              <a:rPr lang="fr-FR" b="0" i="1" dirty="0">
                <a:latin typeface="Calibri" panose="020F0502020204030204" pitchFamily="34" charset="0"/>
                <a:cs typeface="Calibri" panose="020F0502020204030204" pitchFamily="34" charset="0"/>
              </a:rPr>
              <a:t>─</a:t>
            </a:r>
            <a:r>
              <a:rPr lang="fr-FR" b="0" i="1" u="none" dirty="0">
                <a:latin typeface="Calibri" panose="020F0502020204030204" pitchFamily="34" charset="0"/>
              </a:rPr>
              <a:t> 2 égale …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1" u="none" dirty="0">
                <a:latin typeface="Calibri" panose="020F0502020204030204" pitchFamily="34" charset="0"/>
              </a:rPr>
              <a:t>3</a:t>
            </a:r>
            <a:r>
              <a:rPr lang="fr-FR" b="0" i="1" u="none" dirty="0">
                <a:latin typeface="Calibri" panose="020F0502020204030204" pitchFamily="34" charset="0"/>
              </a:rPr>
              <a:t>. On a 3 jetons</a:t>
            </a:r>
            <a:r>
              <a:rPr lang="fr-FR" b="1" i="1" dirty="0">
                <a:latin typeface="Calibri" panose="020F0502020204030204" pitchFamily="34" charset="0"/>
              </a:rPr>
              <a:t> </a:t>
            </a:r>
            <a:r>
              <a:rPr lang="fr-FR" b="0" i="1" dirty="0">
                <a:latin typeface="Calibri" panose="020F0502020204030204" pitchFamily="34" charset="0"/>
              </a:rPr>
              <a:t>en tout.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latin typeface="Calibri" panose="020F0502020204030204" pitchFamily="34" charset="0"/>
                <a:cs typeface="Calibri" panose="020F0502020204030204" pitchFamily="34" charset="0"/>
              </a:rPr>
              <a:t>Écrire le résultat de la soustraction</a:t>
            </a:r>
            <a:r>
              <a:rPr lang="fr-FR" b="0" dirty="0">
                <a:latin typeface="Calibri" panose="020F0502020204030204" pitchFamily="34" charset="0"/>
              </a:rPr>
              <a:t> en verbalisant : </a:t>
            </a:r>
            <a:r>
              <a:rPr lang="fr-FR" b="0" i="1" dirty="0">
                <a:latin typeface="Calibri" panose="020F0502020204030204" pitchFamily="34" charset="0"/>
              </a:rPr>
              <a:t>cinq jetons moins deux jetons est égale à trois jetons.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1"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1571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Maintenant, vous allez calculer les résultats des soustractions en vous servant de la file numérique et des jetons.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latin typeface="Calibri" panose="020F0502020204030204" pitchFamily="34" charset="0"/>
              </a:rPr>
              <a:t>Distribuer </a:t>
            </a:r>
            <a:r>
              <a:rPr lang="fr-FR" b="0" baseline="0" dirty="0">
                <a:latin typeface="Calibri" panose="020F0502020204030204" pitchFamily="34" charset="0"/>
              </a:rPr>
              <a:t>la file numérique avec les cases et 5 jetons de la même couleur.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baseline="0" dirty="0">
                <a:latin typeface="Calibri" panose="020F0502020204030204" pitchFamily="34" charset="0"/>
              </a:rPr>
              <a:t>C</a:t>
            </a:r>
            <a:r>
              <a:rPr lang="fr-FR" b="0" i="1" dirty="0">
                <a:latin typeface="Calibri" panose="020F0502020204030204" pitchFamily="34" charset="0"/>
              </a:rPr>
              <a:t>alculez 4 </a:t>
            </a:r>
            <a:r>
              <a:rPr lang="fr-FR" b="0" i="1" dirty="0">
                <a:latin typeface="Calibri" panose="020F0502020204030204" pitchFamily="34" charset="0"/>
                <a:cs typeface="Calibri" panose="020F0502020204030204" pitchFamily="34" charset="0"/>
              </a:rPr>
              <a:t>─</a:t>
            </a:r>
            <a:r>
              <a:rPr lang="fr-FR" b="0" i="1" dirty="0">
                <a:latin typeface="Calibri" panose="020F0502020204030204" pitchFamily="34" charset="0"/>
              </a:rPr>
              <a:t> 3.</a:t>
            </a:r>
            <a:endParaRPr lang="fr-FR" b="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latin typeface="Calibri" panose="020F0502020204030204" pitchFamily="34" charset="0"/>
              </a:rPr>
              <a:t>Laisser les élèves chercher et inscrire la réponse sur leur ardoise. Passer dans les rangs pour les aider à s’approprier</a:t>
            </a:r>
            <a:r>
              <a:rPr lang="fr-FR" b="0" baseline="0" dirty="0">
                <a:latin typeface="Calibri" panose="020F0502020204030204" pitchFamily="34" charset="0"/>
              </a:rPr>
              <a:t> le matériel.</a:t>
            </a:r>
            <a:endParaRPr lang="fr-FR" b="0" dirty="0">
              <a:latin typeface="Calibri" panose="020F0502020204030204" pitchFamily="34" charset="0"/>
            </a:endParaRPr>
          </a:p>
          <a:p>
            <a:endParaRPr lang="fr-FR" dirty="0">
              <a:latin typeface="+mn-lt"/>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68983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a </a:t>
            </a:r>
            <a:r>
              <a:rPr lang="fr-FR" b="0" i="1" dirty="0">
                <a:latin typeface="Calibri" panose="020F0502020204030204" pitchFamily="34" charset="0"/>
              </a:rPr>
              <a:t>4 </a:t>
            </a:r>
            <a:r>
              <a:rPr lang="fr-FR" i="1" dirty="0">
                <a:latin typeface="Calibri" panose="020F0502020204030204" pitchFamily="34" charset="0"/>
              </a:rPr>
              <a:t>jetons. On les place sous la file numérique. </a:t>
            </a: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92680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cs typeface="Calibri" panose="020F0502020204030204" pitchFamily="34" charset="0"/>
              </a:rPr>
              <a:t>─</a:t>
            </a:r>
            <a:r>
              <a:rPr lang="fr-FR" b="0" i="1" dirty="0">
                <a:latin typeface="Calibri" panose="020F0502020204030204" pitchFamily="34" charset="0"/>
              </a:rPr>
              <a:t> 3 : vous avez enlevé 3 jetons. Ici, sur le schéma, pour montrer qu’on en enlève, o</a:t>
            </a:r>
            <a:r>
              <a:rPr lang="fr-FR" i="1" dirty="0">
                <a:latin typeface="Calibri" panose="020F0502020204030204" pitchFamily="34" charset="0"/>
              </a:rPr>
              <a:t>n en barre 3. </a:t>
            </a:r>
            <a:r>
              <a:rPr lang="fr-FR" b="0" i="1" dirty="0">
                <a:latin typeface="Calibri" panose="020F0502020204030204" pitchFamily="34" charset="0"/>
              </a:rPr>
              <a:t>Combien y en a-t-il maintenant ? </a:t>
            </a:r>
          </a:p>
          <a:p>
            <a:r>
              <a:rPr lang="fr-FR" b="0" i="1" dirty="0">
                <a:latin typeface="Calibri" panose="020F0502020204030204" pitchFamily="34" charset="0"/>
              </a:rPr>
              <a:t>1 : </a:t>
            </a:r>
            <a:r>
              <a:rPr lang="fr-FR" b="0" i="0" dirty="0">
                <a:latin typeface="Calibri" panose="020F0502020204030204" pitchFamily="34" charset="0"/>
              </a:rPr>
              <a:t>I</a:t>
            </a:r>
            <a:r>
              <a:rPr lang="fr-FR" b="0" dirty="0">
                <a:latin typeface="Calibri" panose="020F0502020204030204" pitchFamily="34" charset="0"/>
              </a:rPr>
              <a:t>nscrire le 1.</a:t>
            </a:r>
          </a:p>
          <a:p>
            <a:r>
              <a:rPr lang="fr-FR" b="0" i="1" dirty="0">
                <a:latin typeface="Calibri" panose="020F0502020204030204" pitchFamily="34" charset="0"/>
              </a:rPr>
              <a:t>4 </a:t>
            </a:r>
            <a:r>
              <a:rPr lang="fr-FR" b="0" i="1" dirty="0">
                <a:latin typeface="Calibri" panose="020F0502020204030204" pitchFamily="34" charset="0"/>
                <a:cs typeface="Calibri" panose="020F0502020204030204" pitchFamily="34" charset="0"/>
              </a:rPr>
              <a:t>─ </a:t>
            </a:r>
            <a:r>
              <a:rPr lang="fr-FR" b="0" i="1" dirty="0">
                <a:latin typeface="Calibri" panose="020F0502020204030204" pitchFamily="34" charset="0"/>
              </a:rPr>
              <a:t>3 = 1.</a:t>
            </a:r>
            <a:endParaRPr lang="fr-FR" i="1" dirty="0">
              <a:latin typeface="Calibri" panose="020F050202020403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12992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Maintenant, on va effectuer cette soustraction avec la file numérique seulement, sans les jetons.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0"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34997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 On a 4</a:t>
            </a:r>
            <a:r>
              <a:rPr lang="fr-FR" b="1" i="1" dirty="0">
                <a:latin typeface="Calibri" panose="020F0502020204030204" pitchFamily="34" charset="0"/>
              </a:rPr>
              <a:t> </a:t>
            </a:r>
            <a:r>
              <a:rPr lang="fr-FR" b="0" i="1" dirty="0">
                <a:latin typeface="Calibri" panose="020F0502020204030204" pitchFamily="34" charset="0"/>
              </a:rPr>
              <a:t>au départ : on se place donc sur le 4.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0"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0260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cs typeface="Calibri" panose="020F0502020204030204" pitchFamily="34" charset="0"/>
              </a:rPr>
              <a:t>─ 3 : on recule de 3 cases. On arrive sur le 1.</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cs typeface="Calibri" panose="020F0502020204030204" pitchFamily="34" charset="0"/>
              </a:rPr>
              <a:t>4 ─ 3 = 1.</a:t>
            </a:r>
            <a:endParaRPr lang="fr-FR" b="0"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2922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Calculez 3 </a:t>
            </a:r>
            <a:r>
              <a:rPr lang="fr-FR" b="0" i="1" dirty="0">
                <a:latin typeface="Calibri" panose="020F0502020204030204" pitchFamily="34" charset="0"/>
                <a:cs typeface="Calibri" panose="020F0502020204030204" pitchFamily="34" charset="0"/>
              </a:rPr>
              <a:t>─ 2</a:t>
            </a:r>
            <a:r>
              <a:rPr lang="fr-FR" b="0" i="1" dirty="0">
                <a:latin typeface="Calibri" panose="020F0502020204030204" pitchFamily="34" charset="0"/>
              </a:rPr>
              <a:t> en vous servant de la file numérique et des jetons. </a:t>
            </a:r>
            <a:endParaRPr lang="fr-FR" b="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latin typeface="Calibri" panose="020F0502020204030204" pitchFamily="34" charset="0"/>
              </a:rPr>
              <a:t>Laisser les élèves chercher et inscrire la réponse sur leur ardoise. Passer dans les rangs pour les aider à s’approprier</a:t>
            </a:r>
            <a:r>
              <a:rPr lang="fr-FR" b="0" baseline="0" dirty="0">
                <a:latin typeface="Calibri" panose="020F0502020204030204" pitchFamily="34" charset="0"/>
              </a:rPr>
              <a:t> le matériel.</a:t>
            </a:r>
            <a:endParaRPr lang="fr-FR" b="0" dirty="0">
              <a:latin typeface="Calibri" panose="020F050202020403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38825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a </a:t>
            </a:r>
            <a:r>
              <a:rPr lang="fr-FR" b="0" i="1" dirty="0">
                <a:latin typeface="Calibri" panose="020F0502020204030204" pitchFamily="34" charset="0"/>
              </a:rPr>
              <a:t>3</a:t>
            </a:r>
            <a:r>
              <a:rPr lang="fr-FR" i="1" dirty="0">
                <a:latin typeface="Calibri" panose="020F0502020204030204" pitchFamily="34" charset="0"/>
              </a:rPr>
              <a:t> jetons. On les place sous la file numérique. </a:t>
            </a: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1778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Faire rappeler par les élèves ce qu’est une soustraction.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Réponse attendue : </a:t>
            </a:r>
            <a:r>
              <a:rPr lang="fr-FR" i="1" dirty="0">
                <a:latin typeface="Calibri" panose="020F0502020204030204" pitchFamily="34" charset="0"/>
              </a:rPr>
              <a:t>c’est lorsqu’on enlève quelque chose ; on l’écrit avec le signe « moins ».</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2858645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cs typeface="Calibri" panose="020F0502020204030204" pitchFamily="34" charset="0"/>
              </a:rPr>
              <a:t>─</a:t>
            </a:r>
            <a:r>
              <a:rPr lang="fr-FR" b="0" i="1" dirty="0">
                <a:latin typeface="Calibri" panose="020F0502020204030204" pitchFamily="34" charset="0"/>
              </a:rPr>
              <a:t> 2 : o</a:t>
            </a:r>
            <a:r>
              <a:rPr lang="fr-FR" i="1" dirty="0">
                <a:latin typeface="Calibri" panose="020F0502020204030204" pitchFamily="34" charset="0"/>
              </a:rPr>
              <a:t>n en barre 2. </a:t>
            </a:r>
            <a:r>
              <a:rPr lang="fr-FR" b="0" i="1" dirty="0">
                <a:latin typeface="Calibri" panose="020F0502020204030204" pitchFamily="34" charset="0"/>
              </a:rPr>
              <a:t>Combien y en a-t-il maintenant ? </a:t>
            </a:r>
          </a:p>
          <a:p>
            <a:r>
              <a:rPr lang="fr-FR" b="0" i="1" dirty="0">
                <a:latin typeface="Calibri" panose="020F0502020204030204" pitchFamily="34" charset="0"/>
              </a:rPr>
              <a:t>1 : </a:t>
            </a:r>
            <a:r>
              <a:rPr lang="fr-FR" b="0" i="0" dirty="0">
                <a:latin typeface="Calibri" panose="020F0502020204030204" pitchFamily="34" charset="0"/>
              </a:rPr>
              <a:t>I</a:t>
            </a:r>
            <a:r>
              <a:rPr lang="fr-FR" b="0" dirty="0">
                <a:latin typeface="Calibri" panose="020F0502020204030204" pitchFamily="34" charset="0"/>
              </a:rPr>
              <a:t>nscrire le 1.</a:t>
            </a:r>
          </a:p>
          <a:p>
            <a:r>
              <a:rPr lang="fr-FR" b="0" i="1" dirty="0">
                <a:latin typeface="Calibri" panose="020F0502020204030204" pitchFamily="34" charset="0"/>
              </a:rPr>
              <a:t>3 </a:t>
            </a:r>
            <a:r>
              <a:rPr lang="fr-FR" b="0" i="1" dirty="0">
                <a:latin typeface="Calibri" panose="020F0502020204030204" pitchFamily="34" charset="0"/>
                <a:cs typeface="Calibri" panose="020F0502020204030204" pitchFamily="34" charset="0"/>
              </a:rPr>
              <a:t>─ 2</a:t>
            </a:r>
            <a:r>
              <a:rPr lang="fr-FR" b="0" i="1" dirty="0">
                <a:latin typeface="Calibri" panose="020F0502020204030204" pitchFamily="34" charset="0"/>
              </a:rPr>
              <a:t> = 1.</a:t>
            </a:r>
            <a:endParaRPr lang="fr-FR" i="1" dirty="0">
              <a:latin typeface="Calibri" panose="020F050202020403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83873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Maintenant, on va effectuer cette soustraction avec la file numérique seulement, sans les jetons.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0"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79401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 On a 3</a:t>
            </a:r>
            <a:r>
              <a:rPr lang="fr-FR" b="1" i="1" dirty="0">
                <a:latin typeface="Calibri" panose="020F0502020204030204" pitchFamily="34" charset="0"/>
              </a:rPr>
              <a:t> </a:t>
            </a:r>
            <a:r>
              <a:rPr lang="fr-FR" b="0" i="1" dirty="0">
                <a:latin typeface="Calibri" panose="020F0502020204030204" pitchFamily="34" charset="0"/>
              </a:rPr>
              <a:t>au départ : on se place donc sur le 3.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0"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85810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cs typeface="Calibri" panose="020F0502020204030204" pitchFamily="34" charset="0"/>
              </a:rPr>
              <a:t>─</a:t>
            </a:r>
            <a:r>
              <a:rPr lang="fr-FR" b="0" i="1" dirty="0">
                <a:latin typeface="Calibri" panose="020F0502020204030204" pitchFamily="34" charset="0"/>
              </a:rPr>
              <a:t> 2 : on recule de 2 cases. On arrive sur le 1.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3 </a:t>
            </a:r>
            <a:r>
              <a:rPr lang="fr-FR" b="1" i="1" dirty="0">
                <a:latin typeface="Calibri" panose="020F0502020204030204" pitchFamily="34" charset="0"/>
                <a:cs typeface="Calibri" panose="020F0502020204030204" pitchFamily="34" charset="0"/>
              </a:rPr>
              <a:t>─ </a:t>
            </a:r>
            <a:r>
              <a:rPr lang="fr-FR" b="0" i="1" dirty="0">
                <a:latin typeface="Calibri" panose="020F0502020204030204" pitchFamily="34" charset="0"/>
                <a:cs typeface="Calibri" panose="020F0502020204030204" pitchFamily="34" charset="0"/>
              </a:rPr>
              <a:t>2</a:t>
            </a:r>
            <a:r>
              <a:rPr lang="fr-FR" b="0" i="1" dirty="0">
                <a:latin typeface="Calibri" panose="020F0502020204030204" pitchFamily="34" charset="0"/>
              </a:rPr>
              <a:t> = 1.</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0"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98218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Je vais vous proposer des soustractions : vous utiliserez que l’on vient de voir pour </a:t>
            </a:r>
            <a:r>
              <a:rPr lang="fr-FR" b="0" i="1" baseline="0" dirty="0">
                <a:latin typeface="Calibri" panose="020F0502020204030204" pitchFamily="34" charset="0"/>
              </a:rPr>
              <a:t>calculer</a:t>
            </a:r>
            <a:r>
              <a:rPr lang="fr-FR" b="0" i="1" dirty="0">
                <a:latin typeface="Calibri" panose="020F0502020204030204" pitchFamily="34" charset="0"/>
              </a:rPr>
              <a:t>. Écrivez uniquement la réponse sur votre ardoise.</a:t>
            </a:r>
          </a:p>
          <a:p>
            <a:pPr defTabSz="0"/>
            <a:endParaRPr lang="fr-FR" baseline="0"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56569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41133887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844D6-DA4B-8640-0C79-2C8743B0980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BAC65C2-18FE-AA24-C7C2-83A700E8622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BFC46AD-1A32-D6EF-37CD-4F9747CD376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latin typeface="Calibri" panose="020F0502020204030204" pitchFamily="34" charset="0"/>
              </a:rPr>
              <a:t>Après un temps de recherche (1 min. au maximum), interroger des élèves. Leur demander quelle procédure ils ont utilisée (avec ou sans les jetons)</a:t>
            </a:r>
            <a:r>
              <a:rPr lang="fr-FR" b="0" i="1" dirty="0">
                <a:latin typeface="Calibri" panose="020F0502020204030204" pitchFamily="34" charset="0"/>
              </a:rPr>
              <a:t> </a:t>
            </a:r>
            <a:r>
              <a:rPr lang="fr-FR" b="0" i="0" dirty="0">
                <a:latin typeface="Calibri" panose="020F0502020204030204" pitchFamily="34" charset="0"/>
              </a:rPr>
              <a:t>et l’expliciter au tableau.</a:t>
            </a:r>
          </a:p>
        </p:txBody>
      </p:sp>
      <p:sp>
        <p:nvSpPr>
          <p:cNvPr id="4" name="Espace réservé du numéro de diapositive 3">
            <a:extLst>
              <a:ext uri="{FF2B5EF4-FFF2-40B4-BE49-F238E27FC236}">
                <a16:creationId xmlns:a16="http://schemas.microsoft.com/office/drawing/2014/main" id="{2A5920EA-C1FD-E40E-4B13-BCE7194EE5E7}"/>
              </a:ext>
            </a:extLst>
          </p:cNvPr>
          <p:cNvSpPr>
            <a:spLocks noGrp="1"/>
          </p:cNvSpPr>
          <p:nvPr>
            <p:ph type="sldNum" sz="quarter" idx="5"/>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34372930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18196115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65D369-4FCB-58F8-1225-143E3E57E4F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38FF36D-672B-6F40-D138-D6D5D9BD976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8B074EC-ED35-A8B6-F84F-114E1049A15F}"/>
              </a:ext>
            </a:extLst>
          </p:cNvPr>
          <p:cNvSpPr>
            <a:spLocks noGrp="1"/>
          </p:cNvSpPr>
          <p:nvPr>
            <p:ph type="body" idx="1"/>
          </p:nvPr>
        </p:nvSpPr>
        <p:spPr/>
        <p:txBody>
          <a:bodyPr/>
          <a:lstStyle/>
          <a:p>
            <a:r>
              <a:rPr lang="fr-FR" i="1" dirty="0">
                <a:latin typeface="Calibri" panose="020F0502020204030204" pitchFamily="34" charset="0"/>
              </a:rPr>
              <a:t>Rappelez-vous, q</a:t>
            </a:r>
            <a:r>
              <a:rPr lang="fr-FR" i="1" dirty="0">
                <a:effectLst/>
                <a:latin typeface="Calibri" panose="020F0502020204030204" pitchFamily="34" charset="0"/>
                <a:ea typeface="Calibri" panose="020F0502020204030204" pitchFamily="34" charset="0"/>
                <a:cs typeface="Arial" panose="020B0604020202020204" pitchFamily="34" charset="0"/>
              </a:rPr>
              <a:t>uand on enlève 0, on n’enlève rien ; le nombre de départ reste le même. 5 – 0 = 5.</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2C9F43E-D57C-93C6-994B-1D14C3C792D5}"/>
              </a:ext>
            </a:extLst>
          </p:cNvPr>
          <p:cNvSpPr>
            <a:spLocks noGrp="1"/>
          </p:cNvSpPr>
          <p:nvPr>
            <p:ph type="sldNum" sz="quarter" idx="5"/>
          </p:nvPr>
        </p:nvSpPr>
        <p:spPr/>
        <p:txBody>
          <a:bodyPr/>
          <a:lstStyle/>
          <a:p>
            <a:fld id="{0F5038E3-B7CF-455E-96F4-A4DE1B143443}" type="slidenum">
              <a:rPr lang="fr-FR" smtClean="0"/>
              <a:t>28</a:t>
            </a:fld>
            <a:endParaRPr lang="fr-FR"/>
          </a:p>
        </p:txBody>
      </p:sp>
    </p:spTree>
    <p:extLst>
      <p:ext uri="{BB962C8B-B14F-4D97-AF65-F5344CB8AC3E}">
        <p14:creationId xmlns:p14="http://schemas.microsoft.com/office/powerpoint/2010/main" val="38741648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29</a:t>
            </a:fld>
            <a:endParaRPr lang="fr-FR"/>
          </a:p>
        </p:txBody>
      </p:sp>
    </p:spTree>
    <p:extLst>
      <p:ext uri="{BB962C8B-B14F-4D97-AF65-F5344CB8AC3E}">
        <p14:creationId xmlns:p14="http://schemas.microsoft.com/office/powerpoint/2010/main" val="3067669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effectLst/>
                <a:latin typeface="Calibri" panose="020F0502020204030204" pitchFamily="34" charset="0"/>
                <a:ea typeface="Calibri" panose="020F0502020204030204" pitchFamily="34" charset="0"/>
                <a:cs typeface="Times New Roman" panose="02020603050405020304" pitchFamily="18" charset="0"/>
              </a:rPr>
              <a:t>Faire rappeler par les élèves les procédures utilisées lors de la séance précédente pour calculer combien il y avait de jetons dans la boite. </a:t>
            </a:r>
            <a:endParaRPr lang="fr-FR" dirty="0">
              <a:latin typeface="Calibri" panose="020F050202020403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26370892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effectLst/>
                <a:latin typeface="Calibri" panose="020F0502020204030204" pitchFamily="34" charset="0"/>
                <a:ea typeface="Calibri" panose="020F0502020204030204" pitchFamily="34" charset="0"/>
                <a:cs typeface="Times New Roman" panose="02020603050405020304" pitchFamily="18" charset="0"/>
              </a:rPr>
              <a:t>Ici, ce sont des soustractions à trous. Dans chaque calcul, il manque le nombre que l’on enlève. Vous devez le retrouver.</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30</a:t>
            </a:fld>
            <a:endParaRPr lang="fr-FR"/>
          </a:p>
        </p:txBody>
      </p:sp>
    </p:spTree>
    <p:extLst>
      <p:ext uri="{BB962C8B-B14F-4D97-AF65-F5344CB8AC3E}">
        <p14:creationId xmlns:p14="http://schemas.microsoft.com/office/powerpoint/2010/main" val="37936668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31</a:t>
            </a:fld>
            <a:endParaRPr lang="fr-FR"/>
          </a:p>
        </p:txBody>
      </p:sp>
    </p:spTree>
    <p:extLst>
      <p:ext uri="{BB962C8B-B14F-4D97-AF65-F5344CB8AC3E}">
        <p14:creationId xmlns:p14="http://schemas.microsoft.com/office/powerpoint/2010/main" val="38000045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32</a:t>
            </a:fld>
            <a:endParaRPr lang="fr-FR"/>
          </a:p>
        </p:txBody>
      </p:sp>
    </p:spTree>
    <p:extLst>
      <p:ext uri="{BB962C8B-B14F-4D97-AF65-F5344CB8AC3E}">
        <p14:creationId xmlns:p14="http://schemas.microsoft.com/office/powerpoint/2010/main" val="3856811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Pour calculer le résultat d’une soustraction, on peut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effectLst/>
                <a:latin typeface="Calibri" panose="020F0502020204030204" pitchFamily="34" charset="0"/>
              </a:rPr>
              <a:t>─ </a:t>
            </a:r>
            <a:r>
              <a:rPr lang="fr-FR" i="1" dirty="0">
                <a:effectLst/>
                <a:latin typeface="Calibri" panose="020F0502020204030204" pitchFamily="34" charset="0"/>
              </a:rPr>
              <a:t>manipuler de vrais jetons et une boite. Certains ont réussi à juste dessiner puis barrer les jetons sur l’ardoise sans avoir besoin de les manipuler réellement ; </a:t>
            </a:r>
          </a:p>
          <a:p>
            <a:r>
              <a:rPr lang="fr-FR" i="1" strike="noStrike" dirty="0">
                <a:effectLst/>
                <a:latin typeface="Calibri" panose="020F0502020204030204" pitchFamily="34" charset="0"/>
              </a:rPr>
              <a:t>─ compter les jetons sur les doigts de la main (on met sur les doigts de la main la quantité de départ, puis on baisse les doigts pour la quantité qu’on enlève).</a:t>
            </a:r>
          </a:p>
          <a:p>
            <a:pPr marL="0" indent="0">
              <a:buFontTx/>
              <a:buNone/>
            </a:pPr>
            <a:endParaRPr lang="fr-FR" sz="1200" i="1" dirty="0">
              <a:latin typeface="+mn-lt"/>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2425997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Aujourd’hui, nous allons apprendre à faire des soustractions en nous servant de la file numérique.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On va calculer</a:t>
            </a:r>
            <a:r>
              <a:rPr lang="fr-FR" i="1" dirty="0">
                <a:latin typeface="Calibri" panose="020F0502020204030204" pitchFamily="34" charset="0"/>
              </a:rPr>
              <a:t> </a:t>
            </a:r>
            <a:r>
              <a:rPr lang="fr-FR" b="0" i="1" dirty="0">
                <a:latin typeface="Calibri" panose="020F0502020204030204" pitchFamily="34" charset="0"/>
              </a:rPr>
              <a:t>5 – 2. </a:t>
            </a:r>
            <a:br>
              <a:rPr lang="fr-FR" i="1" dirty="0">
                <a:latin typeface="Calibri" panose="020F0502020204030204" pitchFamily="34" charset="0"/>
                <a:cs typeface="+mn-lt"/>
              </a:rPr>
            </a:br>
            <a:r>
              <a:rPr lang="fr-FR" i="1" dirty="0">
                <a:latin typeface="Calibri" panose="020F0502020204030204" pitchFamily="34" charset="0"/>
              </a:rPr>
              <a:t>Pour</a:t>
            </a:r>
            <a:r>
              <a:rPr lang="fr-FR" b="0" i="1" dirty="0">
                <a:latin typeface="Calibri" panose="020F0502020204030204" pitchFamily="34" charset="0"/>
              </a:rPr>
              <a:t> bien comprendre, nous allons utiliser des jetons, comme pour l’addition.</a:t>
            </a: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1289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On place cinq jetons : un sous le 1, un sous le 2, un sous le 3, un sous le 4 et un sous le 5 puisque « cinq, c’est un, un, un, un et encore un » </a:t>
            </a:r>
            <a:r>
              <a:rPr lang="fr-FR" b="0" i="0" dirty="0">
                <a:latin typeface="Calibri" panose="020F0502020204030204" pitchFamily="34" charset="0"/>
              </a:rPr>
              <a:t>(accompagner la parole du geste qui montre un à un tous les jetons).</a:t>
            </a: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1743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 2 : c’est une soustraction, on en enlève deux, en partant des derniers : un et encore un</a:t>
            </a:r>
            <a:r>
              <a:rPr lang="fr-FR" b="1" dirty="0">
                <a:latin typeface="Calibri" panose="020F0502020204030204" pitchFamily="34" charset="0"/>
              </a:rPr>
              <a:t> </a:t>
            </a:r>
            <a:r>
              <a:rPr lang="fr-FR" b="0" dirty="0">
                <a:latin typeface="Calibri" panose="020F0502020204030204" pitchFamily="34" charset="0"/>
              </a:rPr>
              <a:t>(les montrer en même temps sur le tableau).</a:t>
            </a: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895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Combien a-t-on de jetons maintenant ?</a:t>
            </a:r>
            <a:r>
              <a:rPr lang="fr-FR" b="1" dirty="0">
                <a:latin typeface="Calibri" panose="020F0502020204030204" pitchFamily="34" charset="0"/>
              </a:rPr>
              <a:t> </a:t>
            </a:r>
            <a:r>
              <a:rPr lang="fr-FR" b="0" dirty="0">
                <a:latin typeface="Calibri" panose="020F0502020204030204" pitchFamily="34" charset="0"/>
              </a:rPr>
              <a:t>Réponse attendue : </a:t>
            </a:r>
            <a:r>
              <a:rPr lang="fr-FR" b="0" i="1" dirty="0">
                <a:latin typeface="Calibri" panose="020F0502020204030204" pitchFamily="34" charset="0"/>
              </a:rPr>
              <a:t>3.</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latin typeface="Calibri" panose="020F0502020204030204" pitchFamily="34" charset="0"/>
              </a:rPr>
              <a:t>→ Écrire le 3 sur les pointillés en verbalisant : </a:t>
            </a:r>
            <a:r>
              <a:rPr lang="fr-FR" b="0" i="1" dirty="0">
                <a:latin typeface="Calibri" panose="020F0502020204030204" pitchFamily="34" charset="0"/>
              </a:rPr>
              <a:t>cinq jetons moins deux jetons est égale à trois jetons.</a:t>
            </a: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0830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On peut aussi effectuer cette soustraction avec la file numérique, mais sans les jetons. C’est plus rapide.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1"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31001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245769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052783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151516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627537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119318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Tree>
    <p:extLst>
      <p:ext uri="{BB962C8B-B14F-4D97-AF65-F5344CB8AC3E}">
        <p14:creationId xmlns:p14="http://schemas.microsoft.com/office/powerpoint/2010/main" val="25361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1653235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5715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44047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1"/>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3928445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689630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30845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481519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396052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3894553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12/09/2025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10993150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0917292"/>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1629836"/>
      </p:ext>
    </p:extLst>
  </p:cSld>
  <p:clrMap bg1="lt1" tx1="dk1" bg2="lt2" tx2="dk2" accent1="accent1" accent2="accent2" accent3="accent3" accent4="accent4" accent5="accent5" accent6="accent6" hlink="hlink" folHlink="folHlink"/>
  <p:sldLayoutIdLst>
    <p:sldLayoutId id="2147483699" r:id="rId1"/>
    <p:sldLayoutId id="214748370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9506384"/>
      </p:ext>
    </p:extLst>
  </p:cSld>
  <p:clrMap bg1="lt1" tx1="dk1" bg2="lt2" tx2="dk2" accent1="accent1" accent2="accent2" accent3="accent3" accent4="accent4" accent5="accent5" accent6="accent6" hlink="hlink" folHlink="folHlink"/>
  <p:sldLayoutIdLst>
    <p:sldLayoutId id="2147483704" r:id="rId1"/>
    <p:sldLayoutId id="214748370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105291"/>
      </p:ext>
    </p:extLst>
  </p:cSld>
  <p:clrMap bg1="lt1" tx1="dk1" bg2="lt2" tx2="dk2" accent1="accent1" accent2="accent2" accent3="accent3" accent4="accent4" accent5="accent5" accent6="accent6" hlink="hlink" folHlink="folHlink"/>
  <p:sldLayoutIdLst>
    <p:sldLayoutId id="2147483709" r:id="rId1"/>
    <p:sldLayoutId id="214748371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3776E6-FDAB-4DC4-9050-5852F249B93E}"/>
              </a:ext>
            </a:extLst>
          </p:cNvPr>
          <p:cNvSpPr>
            <a:spLocks noGrp="1"/>
          </p:cNvSpPr>
          <p:nvPr>
            <p:ph type="ctrTitle"/>
          </p:nvPr>
        </p:nvSpPr>
        <p:spPr>
          <a:xfrm>
            <a:off x="685800" y="3429000"/>
            <a:ext cx="7772400" cy="776190"/>
          </a:xfrm>
        </p:spPr>
        <p:txBody>
          <a:bodyPr>
            <a:normAutofit fontScale="90000"/>
          </a:bodyPr>
          <a:lstStyle/>
          <a:p>
            <a:pPr>
              <a:spcBef>
                <a:spcPts val="1200"/>
              </a:spcBef>
              <a:spcAft>
                <a:spcPts val="1200"/>
              </a:spcAft>
            </a:pPr>
            <a:r>
              <a:rPr lang="fr-FR" dirty="0"/>
              <a:t>6. LES NOMBRES JUSQU’À 5 </a:t>
            </a:r>
            <a:br>
              <a:rPr lang="fr-FR" dirty="0"/>
            </a:br>
            <a:r>
              <a:rPr lang="fr-FR" dirty="0"/>
              <a:t>Calculer des différences, </a:t>
            </a:r>
            <a:br>
              <a:rPr lang="fr-FR" dirty="0"/>
            </a:br>
            <a:r>
              <a:rPr lang="fr-FR" dirty="0"/>
              <a:t>les signes </a:t>
            </a:r>
            <a:r>
              <a:rPr lang="fr-FR" dirty="0">
                <a:latin typeface="Calibri" panose="020F0502020204030204" pitchFamily="34" charset="0"/>
                <a:cs typeface="Calibri" panose="020F0502020204030204" pitchFamily="34" charset="0"/>
              </a:rPr>
              <a:t>─, =</a:t>
            </a:r>
            <a:endParaRPr lang="fr-FR" dirty="0"/>
          </a:p>
        </p:txBody>
      </p:sp>
      <p:sp>
        <p:nvSpPr>
          <p:cNvPr id="3" name="Titre 3">
            <a:extLst>
              <a:ext uri="{FF2B5EF4-FFF2-40B4-BE49-F238E27FC236}">
                <a16:creationId xmlns:a16="http://schemas.microsoft.com/office/drawing/2014/main" id="{013A2E0A-CD12-462B-B4A8-9DB595DB6E28}"/>
              </a:ext>
            </a:extLst>
          </p:cNvPr>
          <p:cNvSpPr txBox="1">
            <a:spLocks/>
          </p:cNvSpPr>
          <p:nvPr/>
        </p:nvSpPr>
        <p:spPr>
          <a:xfrm>
            <a:off x="4433951" y="625774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srgbClr val="A39491"/>
                </a:solidFill>
                <a:latin typeface="Verdana" panose="020B0604030504040204" pitchFamily="34" charset="0"/>
                <a:ea typeface="Verdana" panose="020B0604030504040204" pitchFamily="34" charset="0"/>
              </a:rPr>
              <a:t>Réservé à la </a:t>
            </a:r>
            <a:r>
              <a:rPr lang="fr-FR" sz="2000" dirty="0" err="1">
                <a:solidFill>
                  <a:srgbClr val="A39491"/>
                </a:solidFill>
                <a:latin typeface="Verdana" panose="020B0604030504040204" pitchFamily="34" charset="0"/>
                <a:ea typeface="Verdana" panose="020B0604030504040204" pitchFamily="34" charset="0"/>
              </a:rPr>
              <a:t>vidéoprojection</a:t>
            </a:r>
            <a:endParaRPr lang="fr-FR" sz="2000" dirty="0">
              <a:solidFill>
                <a:srgbClr val="A3949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167145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0AA64D04-1A2E-2A43-CB3E-1D703EB863A6}"/>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8" name="Titre 7">
            <a:extLst>
              <a:ext uri="{FF2B5EF4-FFF2-40B4-BE49-F238E27FC236}">
                <a16:creationId xmlns:a16="http://schemas.microsoft.com/office/drawing/2014/main" id="{3385624E-1072-6EA3-E192-D1338C39A275}"/>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134114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Espace réservé du contenu 17">
            <a:extLst>
              <a:ext uri="{FF2B5EF4-FFF2-40B4-BE49-F238E27FC236}">
                <a16:creationId xmlns:a16="http://schemas.microsoft.com/office/drawing/2014/main" id="{B9A818BE-9740-8589-44DB-F8C87868466B}"/>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6" name="Titre 15">
            <a:extLst>
              <a:ext uri="{FF2B5EF4-FFF2-40B4-BE49-F238E27FC236}">
                <a16:creationId xmlns:a16="http://schemas.microsoft.com/office/drawing/2014/main" id="{11165AF6-3C5D-B3BA-9E3B-B5D86BA6F620}"/>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626918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F312B1B-C3F1-9EC2-5E94-8E907BE35170}"/>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5F8C91DC-4913-8912-1AF1-A06E002662FF}"/>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278857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Espace réservé du contenu 14">
            <a:extLst>
              <a:ext uri="{FF2B5EF4-FFF2-40B4-BE49-F238E27FC236}">
                <a16:creationId xmlns:a16="http://schemas.microsoft.com/office/drawing/2014/main" id="{2220E270-80BD-8C83-86D8-111A9E3A2116}"/>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3" name="Titre 12">
            <a:extLst>
              <a:ext uri="{FF2B5EF4-FFF2-40B4-BE49-F238E27FC236}">
                <a16:creationId xmlns:a16="http://schemas.microsoft.com/office/drawing/2014/main" id="{1AF2478A-AEF9-70EA-92FC-AF2116528BFB}"/>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4170073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Espace réservé du contenu 17">
            <a:extLst>
              <a:ext uri="{FF2B5EF4-FFF2-40B4-BE49-F238E27FC236}">
                <a16:creationId xmlns:a16="http://schemas.microsoft.com/office/drawing/2014/main" id="{1AB3C78A-8C7B-AD66-9327-3B114E591C68}"/>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4" name="Titre 13">
            <a:extLst>
              <a:ext uri="{FF2B5EF4-FFF2-40B4-BE49-F238E27FC236}">
                <a16:creationId xmlns:a16="http://schemas.microsoft.com/office/drawing/2014/main" id="{73061D05-897C-D018-9D76-EDF51F345511}"/>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878432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FBBF13E-5658-B9BC-0D88-62D63B3F0C28}"/>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9769B62-5CD9-BB8C-B8EF-6428C299D3E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29396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0EC049B-7844-3A98-6F1D-EAE2BDB46C83}"/>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0C4436E0-9B0D-807C-23F4-2729C46137C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8893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F55C07D-2F47-04B3-90EF-E239F19E01E5}"/>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78CE3E79-9FDB-1DC1-2B2C-71E78D874154}"/>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03661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DB689830-407F-5BC6-93CB-A4FF420CC785}"/>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8" name="Titre 7">
            <a:extLst>
              <a:ext uri="{FF2B5EF4-FFF2-40B4-BE49-F238E27FC236}">
                <a16:creationId xmlns:a16="http://schemas.microsoft.com/office/drawing/2014/main" id="{F115E42B-44D3-9C75-6EE3-F6E96180AFD9}"/>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9759931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Espace réservé du contenu 13">
            <a:extLst>
              <a:ext uri="{FF2B5EF4-FFF2-40B4-BE49-F238E27FC236}">
                <a16:creationId xmlns:a16="http://schemas.microsoft.com/office/drawing/2014/main" id="{4FD58B44-AF52-B0CC-9C9F-9A9DAB1E872D}"/>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2" name="Titre 11">
            <a:extLst>
              <a:ext uri="{FF2B5EF4-FFF2-40B4-BE49-F238E27FC236}">
                <a16:creationId xmlns:a16="http://schemas.microsoft.com/office/drawing/2014/main" id="{0F9EA67C-6D32-D40B-551A-4506738C8EA7}"/>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616525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CB99E34B-3D81-CE98-F00B-BCDD16CBE1FD}"/>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7" name="Titre 6">
            <a:extLst>
              <a:ext uri="{FF2B5EF4-FFF2-40B4-BE49-F238E27FC236}">
                <a16:creationId xmlns:a16="http://schemas.microsoft.com/office/drawing/2014/main" id="{8D37BC6D-6497-FDCC-644C-ADE3140B2689}"/>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086745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Espace réservé du contenu 13">
            <a:extLst>
              <a:ext uri="{FF2B5EF4-FFF2-40B4-BE49-F238E27FC236}">
                <a16:creationId xmlns:a16="http://schemas.microsoft.com/office/drawing/2014/main" id="{06E46CCA-61E0-CA57-1513-3EE634094E71}"/>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2" name="Titre 11">
            <a:extLst>
              <a:ext uri="{FF2B5EF4-FFF2-40B4-BE49-F238E27FC236}">
                <a16:creationId xmlns:a16="http://schemas.microsoft.com/office/drawing/2014/main" id="{88A6F767-E3B8-7FCE-C80C-AD368D21980B}"/>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6070842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B7E84BE-F3D1-8230-2F66-45B74F4E1B35}"/>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21F65741-6041-5530-F51D-0488F80521F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7242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9EEB6FC-F027-43CA-A16E-614B97687E38}"/>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B1A6BA54-8B40-2C14-C51A-905E64BE799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04545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BF54F52-0BC4-1427-A892-9F10FA03B34D}"/>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BD50287F-14CD-6202-84BA-15AA3D5923D1}"/>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489788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u contenu 10">
            <a:extLst>
              <a:ext uri="{FF2B5EF4-FFF2-40B4-BE49-F238E27FC236}">
                <a16:creationId xmlns:a16="http://schemas.microsoft.com/office/drawing/2014/main" id="{A09B590C-2B6B-6152-F2D9-7E4F91390664}"/>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9" name="Titre 8">
            <a:extLst>
              <a:ext uri="{FF2B5EF4-FFF2-40B4-BE49-F238E27FC236}">
                <a16:creationId xmlns:a16="http://schemas.microsoft.com/office/drawing/2014/main" id="{FD62E786-BA00-D906-4851-36D5B4C350EA}"/>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2122325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934FA63-7D78-C422-5D81-4155815C2C0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CD8FAF47-C5E0-0B5B-23CB-A9A5DD3CC7B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362757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FEB5D9-EF92-AD00-F22A-F42918DE428C}"/>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5EAFD731-6B38-FF10-448B-5D5756AE77F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745B4A6-D591-0CD9-D906-73166FC42D0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063609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4170E54-EDD1-4206-656A-36551D6228F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DFDA600-DC37-7C2B-2E60-9EBECF7BDA68}"/>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09006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0CB126-9BCB-5DD4-CE36-F052F93DE4BC}"/>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8DD0B80E-EA3D-8EA8-19E3-9B2230E87E2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CF6B54C-B932-5B6F-749D-3CC1EAE921B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947779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08871C1C-1831-84E7-B417-041CBDA81A0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12A68CE-4570-B0CD-DDFD-3A792649211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05960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0F54351-6F61-792B-DCB8-6CB371540969}"/>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C537654E-C9BE-218A-7BB0-ADEEDD2763D0}"/>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11745194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0E907F3-512C-2C6F-9FCF-A078F0743600}"/>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FF235B67-DAE9-CB7E-E75C-55E1FBAE84F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6980902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E09CEE2-BBCE-F0D2-FDE7-AB4EA4F1A86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8C34B1E-795D-1E9C-7C41-2FFD67CE537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11671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CD34716-B639-D33D-DABD-F7EDF793965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AB6E522-18B4-C327-8B94-61E062B950F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95578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967519D-970E-2C27-EACD-4D57262034F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4C10C22-9DF2-EED3-E3FA-4B627B93A7F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16992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3CC36E4F-BC04-E44E-2D35-A239AF650910}"/>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8" name="Titre 7">
            <a:extLst>
              <a:ext uri="{FF2B5EF4-FFF2-40B4-BE49-F238E27FC236}">
                <a16:creationId xmlns:a16="http://schemas.microsoft.com/office/drawing/2014/main" id="{AA0313BB-8FD5-D74E-D93D-A1181B10D1A0}"/>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877873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10A28876-B044-6927-F66A-1AE150A595C2}"/>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4" name="Titre 13">
            <a:extLst>
              <a:ext uri="{FF2B5EF4-FFF2-40B4-BE49-F238E27FC236}">
                <a16:creationId xmlns:a16="http://schemas.microsoft.com/office/drawing/2014/main" id="{B5C56708-C8BA-BEC3-1D85-26DDB6A68FB7}"/>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4208641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Espace réservé du contenu 18">
            <a:extLst>
              <a:ext uri="{FF2B5EF4-FFF2-40B4-BE49-F238E27FC236}">
                <a16:creationId xmlns:a16="http://schemas.microsoft.com/office/drawing/2014/main" id="{D90D505C-77A2-FBEE-D7CA-4945A2766222}"/>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7" name="Titre 16">
            <a:extLst>
              <a:ext uri="{FF2B5EF4-FFF2-40B4-BE49-F238E27FC236}">
                <a16:creationId xmlns:a16="http://schemas.microsoft.com/office/drawing/2014/main" id="{104FE0D4-B9E3-1CF0-D245-0248EB4A1A75}"/>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857774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Espace réservé du contenu 18">
            <a:extLst>
              <a:ext uri="{FF2B5EF4-FFF2-40B4-BE49-F238E27FC236}">
                <a16:creationId xmlns:a16="http://schemas.microsoft.com/office/drawing/2014/main" id="{833412E1-A69E-B955-8D62-4F432FC597BD}"/>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4" name="Titre 13">
            <a:extLst>
              <a:ext uri="{FF2B5EF4-FFF2-40B4-BE49-F238E27FC236}">
                <a16:creationId xmlns:a16="http://schemas.microsoft.com/office/drawing/2014/main" id="{695A4543-D746-251B-C6EC-1769938E48C3}"/>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925265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6797C077-DACA-CE0E-C250-452D846B93DB}"/>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7" name="Titre 6">
            <a:extLst>
              <a:ext uri="{FF2B5EF4-FFF2-40B4-BE49-F238E27FC236}">
                <a16:creationId xmlns:a16="http://schemas.microsoft.com/office/drawing/2014/main" id="{07675283-FEAA-F1A2-5D87-61DCB187EFE7}"/>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4261440904"/>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3cf7a0d-57af-4434-867c-c099e6f87b4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5D1979698DF1E409B2B7EB07AB6DCB7" ma:contentTypeVersion="11" ma:contentTypeDescription="Crée un document." ma:contentTypeScope="" ma:versionID="ec0aa7ed66a7a26c77cccaf660251685">
  <xsd:schema xmlns:xsd="http://www.w3.org/2001/XMLSchema" xmlns:xs="http://www.w3.org/2001/XMLSchema" xmlns:p="http://schemas.microsoft.com/office/2006/metadata/properties" xmlns:ns2="23cf7a0d-57af-4434-867c-c099e6f87b4a" targetNamespace="http://schemas.microsoft.com/office/2006/metadata/properties" ma:root="true" ma:fieldsID="845a7ad382637897703b55a84309d506" ns2:_="">
    <xsd:import namespace="23cf7a0d-57af-4434-867c-c099e6f87b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lcf76f155ced4ddcb4097134ff3c332f"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cf7a0d-57af-4434-867c-c099e6f87b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AC71FFA-E8D4-45A7-B53D-9EC090DD7389}">
  <ds:schemaRefs>
    <ds:schemaRef ds:uri="http://www.w3.org/XML/1998/namespace"/>
    <ds:schemaRef ds:uri="http://purl.org/dc/elements/1.1/"/>
    <ds:schemaRef ds:uri="http://schemas.microsoft.com/office/2006/documentManagement/types"/>
    <ds:schemaRef ds:uri="http://schemas.microsoft.com/office/2006/metadata/properties"/>
    <ds:schemaRef ds:uri="http://schemas.openxmlformats.org/package/2006/metadata/core-properties"/>
    <ds:schemaRef ds:uri="http://purl.org/dc/terms/"/>
    <ds:schemaRef ds:uri="http://schemas.microsoft.com/office/infopath/2007/PartnerControls"/>
    <ds:schemaRef ds:uri="23cf7a0d-57af-4434-867c-c099e6f87b4a"/>
    <ds:schemaRef ds:uri="http://purl.org/dc/dcmitype/"/>
  </ds:schemaRefs>
</ds:datastoreItem>
</file>

<file path=customXml/itemProps2.xml><?xml version="1.0" encoding="utf-8"?>
<ds:datastoreItem xmlns:ds="http://schemas.openxmlformats.org/officeDocument/2006/customXml" ds:itemID="{424AE4C3-73E3-4681-9A1F-05DCAE7C04B2}">
  <ds:schemaRefs>
    <ds:schemaRef ds:uri="http://schemas.microsoft.com/sharepoint/v3/contenttype/forms"/>
  </ds:schemaRefs>
</ds:datastoreItem>
</file>

<file path=customXml/itemProps3.xml><?xml version="1.0" encoding="utf-8"?>
<ds:datastoreItem xmlns:ds="http://schemas.openxmlformats.org/officeDocument/2006/customXml" ds:itemID="{8F5B13E0-72D3-4B6B-AE7F-1DBC4625D8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cf7a0d-57af-4434-867c-c099e6f87b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896</Words>
  <Application>Microsoft Office PowerPoint</Application>
  <PresentationFormat>Affichage à l'écran (4:3)</PresentationFormat>
  <Paragraphs>82</Paragraphs>
  <Slides>32</Slides>
  <Notes>32</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32</vt:i4>
      </vt:variant>
    </vt:vector>
  </HeadingPairs>
  <TitlesOfParts>
    <vt:vector size="41" baseType="lpstr">
      <vt:lpstr>Calibri</vt:lpstr>
      <vt:lpstr>Arial</vt:lpstr>
      <vt:lpstr>Verdana</vt:lpstr>
      <vt:lpstr>Calibri Light</vt:lpstr>
      <vt:lpstr>Thème Office</vt:lpstr>
      <vt:lpstr>4_Thème Office</vt:lpstr>
      <vt:lpstr>1_Thème Office</vt:lpstr>
      <vt:lpstr>2_Thème Office</vt:lpstr>
      <vt:lpstr>3_Thème Office</vt:lpstr>
      <vt:lpstr>6. LES NOMBRES JUSQU’À 5  Calculer des différences,  les signes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Éditions Hatier</dc:creator>
  <cp:lastModifiedBy>BELLEMIN SANDRA</cp:lastModifiedBy>
  <cp:revision>2</cp:revision>
  <dcterms:created xsi:type="dcterms:W3CDTF">2022-01-07T11:15:07Z</dcterms:created>
  <dcterms:modified xsi:type="dcterms:W3CDTF">2025-09-12T09:11:26Z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0x010100B5D1979698DF1E409B2B7EB07AB6DCB7</vt:lpwstr>
  </property>
  <property fmtid="{D5CDD505-2E9C-101B-9397-08002B2CF9AE}" pid="3" name="MediaServiceImageTags">
    <vt:lpwstr/>
  </property>
</Properties>
</file>