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70" r:id="rId5"/>
    <p:sldMasterId id="2147483676" r:id="rId6"/>
    <p:sldMasterId id="2147483681" r:id="rId7"/>
    <p:sldMasterId id="2147483685" r:id="rId8"/>
  </p:sldMasterIdLst>
  <p:notesMasterIdLst>
    <p:notesMasterId r:id="rId30"/>
  </p:notesMasterIdLst>
  <p:sldIdLst>
    <p:sldId id="256" r:id="rId9"/>
    <p:sldId id="273" r:id="rId10"/>
    <p:sldId id="276" r:id="rId11"/>
    <p:sldId id="275" r:id="rId12"/>
    <p:sldId id="277" r:id="rId13"/>
    <p:sldId id="279" r:id="rId14"/>
    <p:sldId id="282" r:id="rId15"/>
    <p:sldId id="296" r:id="rId16"/>
    <p:sldId id="283" r:id="rId17"/>
    <p:sldId id="284" r:id="rId18"/>
    <p:sldId id="285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297" r:id="rId27"/>
    <p:sldId id="298" r:id="rId28"/>
    <p:sldId id="299" r:id="rId29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6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7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pauline.negrellion" initials="pa" lastIdx="8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riviere.jennifer" initials="ri" lastIdx="10" clrIdx="3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5" name="omenriah" initials="om" lastIdx="4" clrIdx="4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96DB05-0CE5-4DDA-A9F7-EDCC25CB3D76}" v="9" dt="2025-09-12T09:00:30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2155" autoAdjust="0"/>
  </p:normalViewPr>
  <p:slideViewPr>
    <p:cSldViewPr snapToGrid="0">
      <p:cViewPr varScale="1">
        <p:scale>
          <a:sx n="80" d="100"/>
          <a:sy n="80" d="100"/>
        </p:scale>
        <p:origin x="15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font" Target="fonts/font4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Aujourd’hui, nous allons calculer avec les nombres jusqu’à 5.</a:t>
            </a:r>
          </a:p>
          <a:p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Il en reste deux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>
                <a:latin typeface="Calibri" panose="020F0502020204030204" pitchFamily="34" charset="0"/>
                <a:cs typeface="Arial" panose="020B0604020202020204" pitchFamily="34" charset="0"/>
              </a:rPr>
              <a:t>5 – 3 = 2. 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On écrit le 2. </a:t>
            </a:r>
          </a:p>
          <a:p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559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Maintenant, je vais vous montrer des soustractions et vous allez calculer leur résultat et l’écrire sur l’ardoise.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</a:rPr>
              <a:t>Vous allez pouvoir reproduire la situation de la boite pour vous aider à trouver le résultat des soustractions. </a:t>
            </a:r>
            <a:br>
              <a:rPr lang="fr-FR" i="1" dirty="0">
                <a:effectLst/>
                <a:latin typeface="Calibri" panose="020F0502020204030204" pitchFamily="34" charset="0"/>
              </a:rPr>
            </a:br>
            <a:r>
              <a:rPr lang="fr-FR" dirty="0">
                <a:effectLst/>
                <a:latin typeface="Calibri" panose="020F0502020204030204" pitchFamily="34" charset="0"/>
              </a:rPr>
              <a:t>Distribuer à chaque élève les jetons.</a:t>
            </a:r>
          </a:p>
          <a:p>
            <a:endParaRPr lang="fr-FR" sz="12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990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Verbaliser le premier calcul en faisant le lien avec la situation de la boite : </a:t>
            </a:r>
            <a:r>
              <a:rPr lang="fr-FR" i="1" dirty="0"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a trois jetons dans la boite, donc on écrit 3.</a:t>
            </a:r>
            <a:endParaRPr lang="fr-FR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9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On va en enlever, donc on écrit le signe ─ 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445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en enlève deux, donc on écrit 2 après le signe </a:t>
            </a: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─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32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met le signe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pour introduire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résultat du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calcul 3 </a:t>
            </a: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─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3 ─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2 = ?</a:t>
            </a:r>
          </a:p>
          <a:p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Laisser un temps de recherche et interroger un élève.</a:t>
            </a:r>
          </a:p>
          <a:p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Lors de la correction, insister</a:t>
            </a:r>
            <a:r>
              <a:rPr lang="fr-FR" baseline="0" dirty="0">
                <a:latin typeface="Calibri" panose="020F0502020204030204" pitchFamily="34" charset="0"/>
                <a:cs typeface="Arial" panose="020B0604020202020204" pitchFamily="34" charset="0"/>
              </a:rPr>
              <a:t> sur les procédures </a:t>
            </a: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utilisées.</a:t>
            </a:r>
            <a:b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fr-FR" dirty="0">
                <a:effectLst/>
                <a:latin typeface="Calibri" panose="020F0502020204030204" pitchFamily="34" charset="0"/>
              </a:rPr>
              <a:t>Les élèves disposent de jetons et d’une boite (ou de leur ardoise, qui fera office de boite) pour représenter la situation. Certains élèves parviendront à trouver la réponse sans manipulation, en dessinant et en barrant les jetons sur leur ardoise.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766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  <a:cs typeface="Arial" panose="020B0604020202020204" pitchFamily="34" charset="0"/>
              </a:rPr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Lors du retour collectif, généraliser les explications sur le fait de retirer le même nombre que le nombre de départ : </a:t>
            </a:r>
            <a:r>
              <a:rPr lang="fr-FR" i="1" dirty="0">
                <a:effectLst/>
                <a:latin typeface="Calibri" panose="020F0502020204030204" pitchFamily="34" charset="0"/>
              </a:rPr>
              <a:t>Si j’ai 4 et que j’enlève 4, cela signifie qu’il ne reste plus rien. Donc 4 –4 = 0.</a:t>
            </a:r>
            <a:br>
              <a:rPr lang="fr-FR" dirty="0">
                <a:effectLst/>
                <a:latin typeface="Calibri" panose="020F0502020204030204" pitchFamily="34" charset="0"/>
              </a:rPr>
            </a:br>
            <a:r>
              <a:rPr lang="fr-FR" dirty="0">
                <a:effectLst/>
                <a:latin typeface="Calibri" panose="020F0502020204030204" pitchFamily="34" charset="0"/>
              </a:rPr>
              <a:t>Puis interroger à l'oral les élèves : </a:t>
            </a:r>
            <a:r>
              <a:rPr lang="fr-FR" i="1" dirty="0">
                <a:effectLst/>
                <a:latin typeface="Calibri" panose="020F0502020204030204" pitchFamily="34" charset="0"/>
              </a:rPr>
              <a:t>1 – 1 ? 8 – 8 ? 5 – 5 ?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80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5584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Quand on enlève 0, on n’enlève rien ; le nombre de départ reste le même. 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Puis interroger à l'oral les élèves : </a:t>
            </a:r>
            <a:r>
              <a:rPr lang="fr-FR" i="1" dirty="0">
                <a:effectLst/>
                <a:latin typeface="Calibri" panose="020F0502020204030204" pitchFamily="34" charset="0"/>
              </a:rPr>
              <a:t>2 – 0 ? 5 – 0 ? 10 – 0 ?</a:t>
            </a:r>
            <a:endParaRPr lang="fr-FR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297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L’exe</a:t>
            </a: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rcice 1 reprend la situation de la boite avec des jetons :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observez et complétez le résultat sur les pointillés</a:t>
            </a: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L’exercice 2 propose des soustractions sans le schéma :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utilisez la procédure que vous voulez et écrivez le résultat sur les pointillés.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096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Nous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 allons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travailler 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de nouveau avec la boite.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Mais aujourd'hui, je 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vais mettre des jetons à l’intérieur, puis en </a:t>
            </a:r>
            <a:r>
              <a:rPr lang="fr-FR" b="1" i="1" dirty="0">
                <a:latin typeface="Calibri" panose="020F0502020204030204" pitchFamily="34" charset="0"/>
                <a:cs typeface="Arial" panose="020B0604020202020204" pitchFamily="34" charset="0"/>
              </a:rPr>
              <a:t>enlever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b="0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À vous de trouver combien il y en a en tout.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  <a:cs typeface="Arial" panose="020B0604020202020204" pitchFamily="34" charset="0"/>
              </a:rPr>
              <a:t>Placer un par un </a:t>
            </a:r>
            <a:r>
              <a:rPr lang="fr-FR" b="0" baseline="0" dirty="0">
                <a:latin typeface="Calibri" panose="020F0502020204030204" pitchFamily="34" charset="0"/>
                <a:cs typeface="Arial" panose="020B0604020202020204" pitchFamily="34" charset="0"/>
              </a:rPr>
              <a:t>trois jetons dans une boite opaque</a:t>
            </a:r>
            <a:r>
              <a:rPr lang="fr-FR" b="0" i="0" baseline="0" dirty="0">
                <a:latin typeface="Calibri" panose="020F0502020204030204" pitchFamily="34" charset="0"/>
                <a:cs typeface="Arial" panose="020B0604020202020204" pitchFamily="34" charset="0"/>
              </a:rPr>
              <a:t>. → </a:t>
            </a:r>
            <a:r>
              <a:rPr lang="fr-FR" b="0" i="1" baseline="0" dirty="0">
                <a:latin typeface="Calibri" panose="020F0502020204030204" pitchFamily="34" charset="0"/>
                <a:cs typeface="Arial" panose="020B0604020202020204" pitchFamily="34" charset="0"/>
              </a:rPr>
              <a:t>Combien y a-t-il de jetons dans la boite 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  <a:cs typeface="Arial" panose="020B0604020202020204" pitchFamily="34" charset="0"/>
              </a:rPr>
              <a:t>→ Réponse attendue : </a:t>
            </a:r>
            <a:r>
              <a:rPr lang="fr-FR" b="0" i="1" baseline="0" dirty="0">
                <a:latin typeface="Calibri" panose="020F0502020204030204" pitchFamily="34" charset="0"/>
                <a:cs typeface="Arial" panose="020B0604020202020204" pitchFamily="34" charset="0"/>
              </a:rPr>
              <a:t>3. </a:t>
            </a:r>
          </a:p>
          <a:p>
            <a:pPr>
              <a:defRPr/>
            </a:pPr>
            <a:r>
              <a:rPr lang="fr-FR" b="0" i="0" baseline="0" dirty="0">
                <a:latin typeface="Calibri" panose="020F0502020204030204" pitchFamily="34" charset="0"/>
                <a:cs typeface="Arial" panose="020B0604020202020204" pitchFamily="34" charset="0"/>
              </a:rPr>
              <a:t>Puis enlever un jeton. → </a:t>
            </a:r>
            <a:r>
              <a:rPr lang="fr-FR" b="0" i="1" baseline="0" dirty="0">
                <a:latin typeface="Calibri" panose="020F0502020204030204" pitchFamily="34" charset="0"/>
                <a:cs typeface="Arial" panose="020B0604020202020204" pitchFamily="34" charset="0"/>
              </a:rPr>
              <a:t>J’en enlève un. Combien y en a-t-il maintenant dans la boite ? </a:t>
            </a:r>
          </a:p>
          <a:p>
            <a:pPr>
              <a:defRPr/>
            </a:pPr>
            <a:r>
              <a:rPr lang="fr-FR" b="0" i="1" baseline="0" dirty="0">
                <a:latin typeface="Calibri" panose="020F0502020204030204" pitchFamily="34" charset="0"/>
                <a:cs typeface="Arial" panose="020B0604020202020204" pitchFamily="34" charset="0"/>
              </a:rPr>
              <a:t>Cherchez et écrivez la réponse sur votre ardoise.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1650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L’exercice des champions propose également des soustractions mais avec des nombres plus grands. </a:t>
            </a:r>
          </a:p>
          <a:p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Les nombres à trouver sont tous plus petits que 10 :  vous pouvez toujours compter sur vos doigts ou vous aider d’un dessin sur l’ardoise.</a:t>
            </a:r>
          </a:p>
          <a:p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8066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832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Comment avez-vous fait pour trouver la réponse ?</a:t>
            </a:r>
          </a:p>
          <a:p>
            <a:pPr>
              <a:defRPr/>
            </a:pPr>
            <a:r>
              <a:rPr lang="fr-FR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Interroger un élève ayant utilisé les doigts.</a:t>
            </a:r>
            <a:r>
              <a:rPr lang="fr-FR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J’ai mis trois doigts sur ma main puis j’en ai baissé un. </a:t>
            </a:r>
          </a:p>
          <a:p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Insister sur la procédure efficace :</a:t>
            </a: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l faut enlever le </a:t>
            </a:r>
            <a:r>
              <a:rPr lang="fr-FR" b="1" i="1" dirty="0">
                <a:latin typeface="Calibri" panose="020F0502020204030204" pitchFamily="34" charset="0"/>
                <a:cs typeface="Arial" panose="020B0604020202020204" pitchFamily="34" charset="0"/>
              </a:rPr>
              <a:t>dernier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 doigt levé.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i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Interroger un élève ayant utilisé l’ardoise. →</a:t>
            </a: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’ai dessiné trois jetons et puis j’en ai barré un. </a:t>
            </a:r>
          </a:p>
          <a:p>
            <a:endParaRPr lang="fr-FR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123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Même démarche avec d’autres situations soustractives : 4 – 3 puis 5 – 3.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38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Lire la diapositive, puis annoncer aux élèves :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je vais vous donner un exemple.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10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Il y a 5 jetons dans la boite, donc on écrit 5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b="0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965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On va enlever des jetons de la boite : c’est une </a:t>
            </a:r>
            <a:r>
              <a:rPr lang="fr-FR" b="1" i="1" dirty="0">
                <a:latin typeface="Calibri" panose="020F0502020204030204" pitchFamily="34" charset="0"/>
                <a:cs typeface="Arial" panose="020B0604020202020204" pitchFamily="34" charset="0"/>
              </a:rPr>
              <a:t>soustraction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. On</a:t>
            </a: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écrit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donc le</a:t>
            </a: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signe  ─ 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654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On enlève trois jetons de la boite, donc on écrit 3 après le signe ─ 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→</a:t>
            </a:r>
            <a:r>
              <a:rPr lang="fr-FR" b="1" i="1" dirty="0">
                <a:latin typeface="Calibri" panose="020F0502020204030204" pitchFamily="34" charset="0"/>
                <a:cs typeface="Arial" panose="020B0604020202020204" pitchFamily="34" charset="0"/>
              </a:rPr>
              <a:t> 5 ─ 3. </a:t>
            </a:r>
            <a:endParaRPr lang="fr-FR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857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On met le signe égal et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 de l’autre côté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on va écrire 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le résultat de la soustraction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 5 ─ 3</a:t>
            </a:r>
            <a:r>
              <a:rPr lang="fr-FR" i="1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Combien y a-t-il de jetons </a:t>
            </a:r>
            <a:r>
              <a:rPr lang="fr-FR" b="1" i="1" dirty="0">
                <a:latin typeface="Calibri" panose="020F0502020204030204" pitchFamily="34" charset="0"/>
                <a:cs typeface="Arial" panose="020B0604020202020204" pitchFamily="34" charset="0"/>
              </a:rPr>
              <a:t>à l’intérieur 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de la boite ?</a:t>
            </a:r>
          </a:p>
          <a:p>
            <a:r>
              <a:rPr lang="fr-FR" b="0" i="0" dirty="0">
                <a:latin typeface="Calibri" panose="020F0502020204030204" pitchFamily="34" charset="0"/>
                <a:cs typeface="Arial" panose="020B0604020202020204" pitchFamily="34" charset="0"/>
              </a:rPr>
              <a:t>Laisser les élèves compter et en </a:t>
            </a:r>
            <a:r>
              <a:rPr lang="fr-FR" dirty="0">
                <a:latin typeface="Calibri" panose="020F0502020204030204" pitchFamily="34" charset="0"/>
                <a:cs typeface="Arial" panose="020B0604020202020204" pitchFamily="34" charset="0"/>
              </a:rPr>
              <a:t>interroger un.</a:t>
            </a:r>
            <a:endParaRPr lang="fr-FR" b="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59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E27D8D1-9051-462E-BA07-0D6B38188D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7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33A2A52-9D33-0621-5EE0-B1E26A065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FD19967-17BF-48AB-7D67-A86AD07AF6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954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04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800136E-57F9-98D5-1080-E7B9EC70BF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8334E45-7720-4696-8CA9-679672762A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558D1C6-1A3F-F085-0D88-B19DC0CFDE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81E5EE0-261F-9909-8EA5-2A52165CDD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97854A7-5757-FBE8-7015-7CABDBC2C6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A9BB5C3-ED42-E5E9-EF53-7286B0B5BF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99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5429" y="2126255"/>
            <a:ext cx="8251371" cy="1690840"/>
          </a:xfrm>
        </p:spPr>
        <p:txBody>
          <a:bodyPr>
            <a:normAutofit/>
          </a:bodyPr>
          <a:lstStyle/>
          <a:p>
            <a:r>
              <a:rPr lang="fr-FR" dirty="0"/>
              <a:t>5. LES NOMBRES JUSQU’À 5 </a:t>
            </a:r>
            <a:br>
              <a:rPr lang="fr-FR" dirty="0"/>
            </a:br>
            <a:r>
              <a:rPr lang="fr-FR" dirty="0"/>
              <a:t>Calculer des différences, les signes ─ et =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68892" y="6145493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1EE38AF-6598-8261-0BB8-4A085CBDE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1109A8-BB3C-C812-125C-4631DDF4A3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11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5EB9AD1-FC3C-D44D-FB26-4478C7FA3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1689E9C-D64D-DDC8-C9DD-3F1B3ADB43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826279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3FD7C49-B988-5D2D-3D82-B00EC425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FF04DF7-A7A2-4C47-E3D9-245A75164D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91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3E65757-CD42-E135-6CB0-049E4F6BE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3BD341-26B6-71B6-7D68-D5893BB25AD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34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0295249-31A5-1FB5-DF8F-1F5E739C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6E8DE1-7E9A-56FB-87D6-6BCFB1ACE5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3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344F8018-ADC5-7668-E00E-1EBF81F82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B03AD8D-177E-150D-69FE-8B311B80E7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16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AB5B50DD-F305-2FD9-17B5-5C9912E3A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63FADBB-52ED-9530-204D-DCD886629C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641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2E19F626-4397-5F57-BB15-9025A340A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B75BDCA-7FE6-87AE-7BEA-DF8F62D195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84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7A66FC21-F09B-BD6B-D719-4C0952176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0A90A13-87B0-489C-4FA9-F482DF1ACA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564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81738B5-DA48-2F09-CAC9-A497040E5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4965ABF-543A-8058-4058-89D472C88E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EECB49DE-6A82-C9FC-FBF7-16B8244F9B3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93DD52FE-C42E-CF6F-4654-D7D5AF493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05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1F60D42-2A24-CCFC-4CC6-E3B9AF7BF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86C6990-5753-4C00-6157-00BA8CF3AC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38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3D0E445-2417-803D-E81B-5090D5EB9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FECE42D-BB01-1688-C49A-0DF3471950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2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F865A78-15CF-992E-8F49-B2329EE4C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740EEA5E-C0BC-80D2-571C-F8BA5C02E54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0947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AC72E75-5C15-AD44-B0D6-0E7121270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175584FE-9AD0-A62B-804F-AE3203F82B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5099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C9A19CC4-66BE-4870-843E-EBEDFA8085F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5A2B5537-C415-5C1B-1D4D-94302CC6B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974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4716C79-9505-F0ED-6D7F-0037378D6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B292EFC-6C2A-4AA8-EF92-2C47FBA534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07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98E2314-0566-43FF-AF45-5BE146452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FE4CD2-AEBC-8E4B-59DF-E9E65896A9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0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BD537CE-203D-7E2F-CAA7-82A7D5CB1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9C674E7-C59B-BE43-F674-3AFCC41018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93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2F6B42C-DBB5-D59A-3727-7E767242E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1C051B8-5C8C-06F8-ACC6-165BBD4E93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939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13AED0-1A4C-43F3-95C0-29E92B780A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E52F75-6865-4AD0-BF22-CDF90D7C130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23cf7a0d-57af-4434-867c-c099e6f87b4a"/>
  </ds:schemaRefs>
</ds:datastoreItem>
</file>

<file path=customXml/itemProps3.xml><?xml version="1.0" encoding="utf-8"?>
<ds:datastoreItem xmlns:ds="http://schemas.openxmlformats.org/officeDocument/2006/customXml" ds:itemID="{300E0783-F542-4815-8A4F-83BFA0367A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728</Words>
  <Application>Microsoft Office PowerPoint</Application>
  <PresentationFormat>Affichage à l'écran (4:3)</PresentationFormat>
  <Paragraphs>62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21</vt:i4>
      </vt:variant>
    </vt:vector>
  </HeadingPairs>
  <TitlesOfParts>
    <vt:vector size="30" baseType="lpstr">
      <vt:lpstr>Calibri</vt:lpstr>
      <vt:lpstr>Arial</vt:lpstr>
      <vt:lpstr>Verdana</vt:lpstr>
      <vt:lpstr>Calibri Light</vt:lpstr>
      <vt:lpstr>Thème Office</vt:lpstr>
      <vt:lpstr>1_Thème Office</vt:lpstr>
      <vt:lpstr>2_Thème Office</vt:lpstr>
      <vt:lpstr>3_Thème Office</vt:lpstr>
      <vt:lpstr>4_Thème Office</vt:lpstr>
      <vt:lpstr>5. LES NOMBRES JUSQU’À 5  Calculer des différences, les signes ─ et =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