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4"/>
    <p:sldMasterId id="2147483670" r:id="rId5"/>
    <p:sldMasterId id="2147483676" r:id="rId6"/>
    <p:sldMasterId id="2147483685" r:id="rId7"/>
    <p:sldMasterId id="2147483681" r:id="rId8"/>
  </p:sldMasterIdLst>
  <p:notesMasterIdLst>
    <p:notesMasterId r:id="rId43"/>
  </p:notesMasterIdLst>
  <p:sldIdLst>
    <p:sldId id="273" r:id="rId9"/>
    <p:sldId id="274" r:id="rId10"/>
    <p:sldId id="275" r:id="rId11"/>
    <p:sldId id="276" r:id="rId12"/>
    <p:sldId id="277" r:id="rId13"/>
    <p:sldId id="279" r:id="rId14"/>
    <p:sldId id="309" r:id="rId15"/>
    <p:sldId id="310" r:id="rId16"/>
    <p:sldId id="286" r:id="rId17"/>
    <p:sldId id="293" r:id="rId18"/>
    <p:sldId id="291" r:id="rId19"/>
    <p:sldId id="287" r:id="rId20"/>
    <p:sldId id="311" r:id="rId21"/>
    <p:sldId id="313" r:id="rId22"/>
    <p:sldId id="290" r:id="rId23"/>
    <p:sldId id="294" r:id="rId24"/>
    <p:sldId id="315" r:id="rId25"/>
    <p:sldId id="295" r:id="rId26"/>
    <p:sldId id="316" r:id="rId27"/>
    <p:sldId id="317" r:id="rId28"/>
    <p:sldId id="299" r:id="rId29"/>
    <p:sldId id="318" r:id="rId30"/>
    <p:sldId id="319" r:id="rId31"/>
    <p:sldId id="302" r:id="rId32"/>
    <p:sldId id="307" r:id="rId33"/>
    <p:sldId id="323" r:id="rId34"/>
    <p:sldId id="303" r:id="rId35"/>
    <p:sldId id="322" r:id="rId36"/>
    <p:sldId id="308" r:id="rId37"/>
    <p:sldId id="324" r:id="rId38"/>
    <p:sldId id="306" r:id="rId39"/>
    <p:sldId id="320" r:id="rId40"/>
    <p:sldId id="325" r:id="rId41"/>
    <p:sldId id="321" r:id="rId42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44"/>
      <p:bold r:id="rId45"/>
      <p:italic r:id="rId46"/>
      <p:boldItalic r:id="rId47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3C2CF67-9BF0-36C3-EEE1-09B84C3469D6}" name="BELLEMIN SANDRA" initials="SB" userId="S::SBELLEMIN@editions-hatier.fr::5fe4e071-d3f4-40df-970f-ee8fcf898346" providerId="AD"/>
  <p188:author id="{CB410498-00AA-A716-1E6C-E42B11846246}" name="jennifer riviere" initials="jr" userId="77148290420568c5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18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omenriah" initials="om" lastIdx="2" clrIdx="1">
    <p:extLst>
      <p:ext uri="{19B8F6BF-5375-455C-9EA6-DF929625EA0E}">
        <p15:presenceInfo xmlns:p15="http://schemas.microsoft.com/office/powerpoint/2012/main" userId="S::omenriah_gmail.com#ext#@hachette.onmicrosoft.com::1c7e23f3-21b9-4451-98c0-15057ee07999" providerId="AD"/>
      </p:ext>
    </p:extLst>
  </p:cmAuthor>
  <p:cmAuthor id="3" name="catherine.mallard2" initials="ca" lastIdx="6" clrIdx="2">
    <p:extLst>
      <p:ext uri="{19B8F6BF-5375-455C-9EA6-DF929625EA0E}">
        <p15:presenceInfo xmlns:p15="http://schemas.microsoft.com/office/powerpoint/2012/main" userId="S::catherine.mallard2_gmail.com#ext#@hachette.onmicrosoft.com::943e5806-a044-4790-a0a9-05d7075f8f80" providerId="AD"/>
      </p:ext>
    </p:extLst>
  </p:cmAuthor>
  <p:cmAuthor id="4" name="pauline.negrellion" initials="pa" lastIdx="8" clrIdx="3">
    <p:extLst>
      <p:ext uri="{19B8F6BF-5375-455C-9EA6-DF929625EA0E}">
        <p15:presenceInfo xmlns:p15="http://schemas.microsoft.com/office/powerpoint/2012/main" userId="S::pauline.negrellion_gmail.com#ext#@hachette.onmicrosoft.com::9fb65b54-3bbd-4994-b3cf-42d8602c7eef" providerId="AD"/>
      </p:ext>
    </p:extLst>
  </p:cmAuthor>
  <p:cmAuthor id="5" name="riviere.jennifer" initials="ri" lastIdx="11" clrIdx="4">
    <p:extLst>
      <p:ext uri="{19B8F6BF-5375-455C-9EA6-DF929625EA0E}">
        <p15:presenceInfo xmlns:p15="http://schemas.microsoft.com/office/powerpoint/2012/main" userId="S::riviere.jennifer_gmail.com#ext#@hachette.onmicrosoft.com::1d9d5009-092f-4c80-8dba-153923be29d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9491"/>
    <a:srgbClr val="3B8569"/>
    <a:srgbClr val="61C4D1"/>
    <a:srgbClr val="FFD333"/>
    <a:srgbClr val="EC527E"/>
    <a:srgbClr val="E7E7E8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E00916-961F-4B2E-B93A-6D2D16EA5B84}" v="6" dt="2025-09-12T08:56:29.4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70944" autoAdjust="0"/>
  </p:normalViewPr>
  <p:slideViewPr>
    <p:cSldViewPr snapToGrid="0">
      <p:cViewPr varScale="1">
        <p:scale>
          <a:sx n="78" d="100"/>
          <a:sy n="78" d="100"/>
        </p:scale>
        <p:origin x="2610" y="96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font" Target="fonts/font4.fntdata"/><Relationship Id="rId50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font" Target="fonts/font3.fntdata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slide" Target="slides/slide33.xml"/><Relationship Id="rId54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font" Target="fonts/font2.fntdata"/><Relationship Id="rId53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font" Target="fonts/font1.fntdata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notesMaster" Target="notesMasters/notesMaster1.xml"/><Relationship Id="rId48" Type="http://schemas.openxmlformats.org/officeDocument/2006/relationships/commentAuthors" Target="commentAuthors.xml"/><Relationship Id="rId8" Type="http://schemas.openxmlformats.org/officeDocument/2006/relationships/slideMaster" Target="slideMasters/slideMaster5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  <a:cs typeface="Arial"/>
              </a:rPr>
              <a:t>Aujourd’hui, nous allons apprendre deux nouvelles procédures pour résoudre</a:t>
            </a:r>
            <a:r>
              <a:rPr lang="fr-FR" b="0" i="1" baseline="0" dirty="0">
                <a:latin typeface="Calibri" panose="020F0502020204030204" pitchFamily="34" charset="0"/>
                <a:cs typeface="Arial"/>
              </a:rPr>
              <a:t> des additions</a:t>
            </a:r>
            <a:r>
              <a:rPr lang="fr-FR" b="0" i="1" dirty="0">
                <a:latin typeface="Calibri" panose="020F0502020204030204" pitchFamily="34" charset="0"/>
                <a:cs typeface="Arial"/>
              </a:rPr>
              <a:t>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48416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On se place sur le nombre 2, parce qu’on a </a:t>
            </a:r>
            <a:r>
              <a:rPr lang="fr-FR" b="1" i="1" dirty="0">
                <a:latin typeface="Calibri" panose="020F0502020204030204" pitchFamily="34" charset="0"/>
              </a:rPr>
              <a:t>deux jetons au départ </a:t>
            </a:r>
            <a:r>
              <a:rPr lang="fr-FR" b="0" i="1" dirty="0">
                <a:latin typeface="Calibri" panose="020F0502020204030204" pitchFamily="34" charset="0"/>
              </a:rPr>
              <a:t>(un, et encore un).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06338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Et on avance de trois cases, parce qu’on ajoute trois jetons.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On fait un premier bond en avant. 2 + </a:t>
            </a:r>
            <a:r>
              <a:rPr lang="fr-FR" i="1" dirty="0">
                <a:latin typeface="Calibri" panose="020F0502020204030204" pitchFamily="34" charset="0"/>
              </a:rPr>
              <a:t>1 </a:t>
            </a:r>
            <a:r>
              <a:rPr lang="fr-FR" b="0" i="1" dirty="0">
                <a:latin typeface="Calibri" panose="020F0502020204030204" pitchFamily="34" charset="0"/>
              </a:rPr>
              <a:t>: on arrive sur le </a:t>
            </a:r>
            <a:r>
              <a:rPr lang="fr-FR" i="1" dirty="0">
                <a:latin typeface="Calibri" panose="020F0502020204030204" pitchFamily="34" charset="0"/>
              </a:rPr>
              <a:t>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+ 1 </a:t>
            </a:r>
            <a:r>
              <a:rPr lang="fr-FR" b="0" i="1" dirty="0">
                <a:latin typeface="Calibri" panose="020F0502020204030204" pitchFamily="34" charset="0"/>
              </a:rPr>
              <a:t>: on arrive sur le 4  </a:t>
            </a:r>
            <a:endParaRPr lang="fr-FR" i="1" dirty="0">
              <a:latin typeface="Calibri" panose="020F0502020204030204" pitchFamily="34" charset="0"/>
            </a:endParaRPr>
          </a:p>
          <a:p>
            <a:r>
              <a:rPr lang="fr-FR" i="1" dirty="0">
                <a:latin typeface="Calibri" panose="020F0502020204030204" pitchFamily="34" charset="0"/>
              </a:rPr>
              <a:t>+ 1 : on arrive sur le 5.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dirty="0">
                <a:latin typeface="Calibri" panose="020F0502020204030204" pitchFamily="34" charset="0"/>
              </a:rPr>
              <a:t>Donc 2 + 3 égale …  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1" i="1" u="none" dirty="0">
                <a:latin typeface="Calibri" panose="020F0502020204030204" pitchFamily="34" charset="0"/>
              </a:rPr>
              <a:t>5</a:t>
            </a:r>
            <a:r>
              <a:rPr lang="fr-FR" b="0" i="1" u="none" dirty="0">
                <a:latin typeface="Calibri" panose="020F0502020204030204" pitchFamily="34" charset="0"/>
              </a:rPr>
              <a:t>. On a 5 jetons</a:t>
            </a:r>
            <a:r>
              <a:rPr lang="fr-FR" b="1" i="1" dirty="0">
                <a:latin typeface="Calibri" panose="020F0502020204030204" pitchFamily="34" charset="0"/>
              </a:rPr>
              <a:t> </a:t>
            </a:r>
            <a:r>
              <a:rPr lang="fr-FR" b="0" i="1" dirty="0">
                <a:latin typeface="Calibri" panose="020F0502020204030204" pitchFamily="34" charset="0"/>
              </a:rPr>
              <a:t>en tout.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  <a:cs typeface="Calibri" panose="020F0502020204030204" pitchFamily="34" charset="0"/>
              </a:rPr>
              <a:t>Écrire le résultat de l’addition</a:t>
            </a:r>
            <a:r>
              <a:rPr lang="fr-FR" b="0" dirty="0">
                <a:latin typeface="Calibri" panose="020F0502020204030204" pitchFamily="34" charset="0"/>
              </a:rPr>
              <a:t> en verbalisant : </a:t>
            </a:r>
            <a:r>
              <a:rPr lang="fr-FR" b="0" i="1" dirty="0">
                <a:latin typeface="Calibri" panose="020F0502020204030204" pitchFamily="34" charset="0"/>
              </a:rPr>
              <a:t>deux jetons plus trois jetons est égale à cinq jetons.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82890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Maintenant, vous allez calculer les résultats des additions en vous servant de la file numérique et des jetons.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dirty="0">
                <a:latin typeface="Calibri" panose="020F0502020204030204" pitchFamily="34" charset="0"/>
              </a:rPr>
              <a:t>Distribuer </a:t>
            </a:r>
            <a:r>
              <a:rPr lang="fr-FR" b="0" baseline="0" dirty="0">
                <a:latin typeface="Calibri" panose="020F0502020204030204" pitchFamily="34" charset="0"/>
              </a:rPr>
              <a:t>la file numérique avec les cases et 10 jetons (5 bleus, 5 verts).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baseline="0" dirty="0">
                <a:latin typeface="Calibri" panose="020F0502020204030204" pitchFamily="34" charset="0"/>
              </a:rPr>
              <a:t>C</a:t>
            </a:r>
            <a:r>
              <a:rPr lang="fr-FR" b="0" i="1" dirty="0">
                <a:latin typeface="Calibri" panose="020F0502020204030204" pitchFamily="34" charset="0"/>
              </a:rPr>
              <a:t>alculez 3 + 1.</a:t>
            </a:r>
            <a:endParaRPr lang="fr-FR" b="0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dirty="0">
                <a:latin typeface="Calibri" panose="020F0502020204030204" pitchFamily="34" charset="0"/>
              </a:rPr>
              <a:t>Laisser les élèves chercher et inscrire la réponse sur leur ardoise. Passer dans les rangs pour les aider à s’approprier</a:t>
            </a:r>
            <a:r>
              <a:rPr lang="fr-FR" b="0" baseline="0" dirty="0">
                <a:latin typeface="Calibri" panose="020F0502020204030204" pitchFamily="34" charset="0"/>
              </a:rPr>
              <a:t> le matériel.</a:t>
            </a:r>
            <a:endParaRPr lang="fr-FR" b="0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03604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On a </a:t>
            </a:r>
            <a:r>
              <a:rPr lang="fr-FR" b="1" i="1" dirty="0">
                <a:latin typeface="Calibri" panose="020F0502020204030204" pitchFamily="34" charset="0"/>
              </a:rPr>
              <a:t>3</a:t>
            </a:r>
            <a:r>
              <a:rPr lang="fr-FR" i="1" dirty="0">
                <a:latin typeface="Calibri" panose="020F0502020204030204" pitchFamily="34" charset="0"/>
              </a:rPr>
              <a:t> jetons. On les place dans la file numérique.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2017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 i="1" dirty="0">
                <a:latin typeface="Calibri" panose="020F0502020204030204" pitchFamily="34" charset="0"/>
              </a:rPr>
              <a:t>+ 1 : </a:t>
            </a:r>
            <a:r>
              <a:rPr lang="fr-FR" i="1" dirty="0">
                <a:latin typeface="Calibri" panose="020F0502020204030204" pitchFamily="34" charset="0"/>
              </a:rPr>
              <a:t>On en ajoute 1. </a:t>
            </a:r>
            <a:r>
              <a:rPr lang="fr-FR" b="0" i="1" dirty="0">
                <a:latin typeface="Calibri" panose="020F0502020204030204" pitchFamily="34" charset="0"/>
              </a:rPr>
              <a:t>Combien y en a-t-il maintenant ? </a:t>
            </a:r>
          </a:p>
          <a:p>
            <a:r>
              <a:rPr lang="fr-FR" b="1" i="1" dirty="0">
                <a:latin typeface="Calibri" panose="020F0502020204030204" pitchFamily="34" charset="0"/>
              </a:rPr>
              <a:t>4 : </a:t>
            </a:r>
            <a:r>
              <a:rPr lang="fr-FR" b="0" dirty="0">
                <a:latin typeface="Calibri" panose="020F0502020204030204" pitchFamily="34" charset="0"/>
              </a:rPr>
              <a:t>inscrire le 4.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3 + 1 = 4</a:t>
            </a:r>
            <a:endParaRPr lang="fr-FR" i="1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57784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Maintenant, on va effectuer cette addition avec la file numérique seulement, sans les jetons.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34997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On a </a:t>
            </a:r>
            <a:r>
              <a:rPr lang="fr-FR" b="1" i="1" dirty="0">
                <a:latin typeface="Calibri" panose="020F0502020204030204" pitchFamily="34" charset="0"/>
              </a:rPr>
              <a:t>3 </a:t>
            </a:r>
            <a:r>
              <a:rPr lang="fr-FR" b="0" i="1" dirty="0">
                <a:latin typeface="Calibri" panose="020F0502020204030204" pitchFamily="34" charset="0"/>
              </a:rPr>
              <a:t>au départ : on se place donc sur le 3.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07313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1" i="1" dirty="0">
                <a:latin typeface="Calibri" panose="020F0502020204030204" pitchFamily="34" charset="0"/>
              </a:rPr>
              <a:t>+1 : </a:t>
            </a:r>
            <a:r>
              <a:rPr lang="fr-FR" b="0" i="1" dirty="0">
                <a:latin typeface="Calibri" panose="020F0502020204030204" pitchFamily="34" charset="0"/>
              </a:rPr>
              <a:t>on avance d’une case. On arrive sur le 4.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3 + 1 = 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11560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>
                <a:latin typeface="Calibri" panose="020F0502020204030204" pitchFamily="34" charset="0"/>
              </a:rPr>
              <a:t>Calculez 1 + 4 en vous servant de la file numérique et des jetons. </a:t>
            </a:r>
            <a:endParaRPr lang="fr-FR" b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>
                <a:latin typeface="Calibri" panose="020F0502020204030204" pitchFamily="34" charset="0"/>
              </a:rPr>
              <a:t>Laisser les élèves chercher et inscrire la réponse sur leur ardoise. Passer dans les rangs pour les aider à s’approprier</a:t>
            </a:r>
            <a:r>
              <a:rPr lang="fr-FR" b="0" baseline="0">
                <a:latin typeface="Calibri" panose="020F0502020204030204" pitchFamily="34" charset="0"/>
              </a:rPr>
              <a:t> le matériel.</a:t>
            </a:r>
            <a:endParaRPr lang="fr-FR" b="0">
              <a:latin typeface="Calibri" panose="020F0502020204030204" pitchFamily="34" charset="0"/>
            </a:endParaRPr>
          </a:p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30982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On a </a:t>
            </a:r>
            <a:r>
              <a:rPr lang="fr-FR" b="1" i="1" dirty="0">
                <a:latin typeface="Calibri" panose="020F0502020204030204" pitchFamily="34" charset="0"/>
              </a:rPr>
              <a:t>1</a:t>
            </a:r>
            <a:r>
              <a:rPr lang="fr-FR" i="1" dirty="0">
                <a:latin typeface="Calibri" panose="020F0502020204030204" pitchFamily="34" charset="0"/>
              </a:rPr>
              <a:t> jeton. On le place sous la file numérique.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77678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Faites rappeler par les élèves ce qu’est une addition </a:t>
            </a:r>
            <a:r>
              <a:rPr lang="fr-FR" i="1" dirty="0">
                <a:latin typeface="Calibri" panose="020F0502020204030204" pitchFamily="34" charset="0"/>
              </a:rPr>
              <a:t>: c’est quand on ajoute un objet : on met le signe « plus ».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54704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1" i="1" dirty="0">
                <a:latin typeface="Calibri" panose="020F0502020204030204" pitchFamily="34" charset="0"/>
              </a:rPr>
              <a:t>+ 4 : </a:t>
            </a:r>
            <a:r>
              <a:rPr lang="fr-FR" b="0" i="1" dirty="0">
                <a:latin typeface="Calibri" panose="020F0502020204030204" pitchFamily="34" charset="0"/>
              </a:rPr>
              <a:t>on en ajoute quatre : un, un, un et encore un.</a:t>
            </a:r>
            <a:r>
              <a:rPr lang="fr-FR" b="1" dirty="0">
                <a:latin typeface="Calibri" panose="020F0502020204030204" pitchFamily="34" charset="0"/>
              </a:rPr>
              <a:t> </a:t>
            </a:r>
            <a:r>
              <a:rPr lang="fr-FR" b="0" dirty="0">
                <a:latin typeface="Calibri" panose="020F0502020204030204" pitchFamily="34" charset="0"/>
              </a:rPr>
              <a:t>(Les </a:t>
            </a:r>
            <a:r>
              <a:rPr lang="fr-FR" dirty="0">
                <a:latin typeface="Calibri" panose="020F0502020204030204" pitchFamily="34" charset="0"/>
              </a:rPr>
              <a:t>montrer</a:t>
            </a:r>
            <a:r>
              <a:rPr lang="fr-FR" b="0" dirty="0">
                <a:latin typeface="Calibri" panose="020F0502020204030204" pitchFamily="34" charset="0"/>
              </a:rPr>
              <a:t> en même temps sur le tableau.)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Combien y a-t-il de jetons en tout maintenant 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1" i="1" dirty="0">
                <a:latin typeface="Calibri" panose="020F0502020204030204" pitchFamily="34" charset="0"/>
              </a:rPr>
              <a:t>5 : </a:t>
            </a:r>
            <a:r>
              <a:rPr lang="fr-FR" b="0" i="0" dirty="0">
                <a:latin typeface="Calibri" panose="020F0502020204030204" pitchFamily="34" charset="0"/>
              </a:rPr>
              <a:t>inscrire le 5.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1 + 4 = 5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71108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On peut aussi calculer 1 + 4 en se servant de la file numérique seulement, sans les jetons.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75874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 On a </a:t>
            </a:r>
            <a:r>
              <a:rPr lang="fr-FR" b="1" i="1" dirty="0">
                <a:latin typeface="Calibri" panose="020F0502020204030204" pitchFamily="34" charset="0"/>
              </a:rPr>
              <a:t>1</a:t>
            </a:r>
            <a:r>
              <a:rPr lang="fr-FR" b="0" i="1" dirty="0">
                <a:latin typeface="Calibri" panose="020F0502020204030204" pitchFamily="34" charset="0"/>
              </a:rPr>
              <a:t> au départ : on se place donc sur le 1.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11005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1" i="1" dirty="0">
                <a:latin typeface="Calibri" panose="020F0502020204030204" pitchFamily="34" charset="0"/>
              </a:rPr>
              <a:t>+ 4 : </a:t>
            </a:r>
            <a:r>
              <a:rPr lang="fr-FR" b="0" i="1" dirty="0">
                <a:latin typeface="Calibri" panose="020F0502020204030204" pitchFamily="34" charset="0"/>
              </a:rPr>
              <a:t>on avance de 4 cases. On arrive sur le 5.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1 + 4 = 5.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637892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Je vais vous proposer des additions : vous utiliserez une des procédures que l’on vient de voir pour calculer.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6569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51523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dirty="0">
                <a:latin typeface="Calibri" panose="020F0502020204030204" pitchFamily="34" charset="0"/>
              </a:rPr>
              <a:t>Après un temps de recherche, interroger des élèves. Leur demander quelle procédure ils ont utilisée et l’expliciter au tableau.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874995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</a:rPr>
              <a:t>Même démarche.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88899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effectLst/>
                <a:latin typeface="Calibri" panose="020F0502020204030204" pitchFamily="34" charset="0"/>
              </a:rPr>
              <a:t>Lors du retour collectif, généraliser les explications sur le fait d’ajouter zéro : 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Quand on ajoute 0, on n’ajoute rien ; le nombre de départ reste le même. </a:t>
            </a:r>
            <a:br>
              <a:rPr lang="fr-FR" dirty="0">
                <a:effectLst/>
                <a:latin typeface="Calibri" panose="020F0502020204030204" pitchFamily="34" charset="0"/>
              </a:rPr>
            </a:br>
            <a:r>
              <a:rPr lang="fr-FR" dirty="0">
                <a:effectLst/>
                <a:latin typeface="Calibri" panose="020F0502020204030204" pitchFamily="34" charset="0"/>
              </a:rPr>
              <a:t>Puis interroger à l'oral les élèves : </a:t>
            </a:r>
            <a:r>
              <a:rPr lang="fr-FR" i="1" dirty="0">
                <a:effectLst/>
                <a:latin typeface="Calibri" panose="020F0502020204030204" pitchFamily="34" charset="0"/>
              </a:rPr>
              <a:t>5 + 0 ? 2 + 0 ? 8 + 0 ?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923538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5206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Faites rappeler par les élèves les procédures utilisées lors de la séance précédente pour calculer combien il y avait de jetons dans la boite opaque. </a:t>
            </a:r>
            <a:endParaRPr lang="fr-FR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171845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032095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310786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Dans cet exercice, les additions ne sont pas complètes. Elles ont un « trou ». Vous devez trouver quel est le nombre qui manque.</a:t>
            </a:r>
            <a:endParaRPr lang="fr-FR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983518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13687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7426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On peut : </a:t>
            </a:r>
          </a:p>
          <a:p>
            <a:r>
              <a:rPr lang="fr-FR" dirty="0">
                <a:effectLst/>
                <a:latin typeface="Calibri" panose="020F0502020204030204" pitchFamily="34" charset="0"/>
              </a:rPr>
              <a:t>─</a:t>
            </a:r>
            <a:r>
              <a:rPr lang="fr-FR" i="1" dirty="0">
                <a:effectLst/>
                <a:latin typeface="Calibri" panose="020F0502020204030204" pitchFamily="34" charset="0"/>
              </a:rPr>
              <a:t> manipuler de vrais jetons et une boite. Certains ont réussi à juste dessiner les jetons sur l’ardoise sans avoir besoin de les manipuler réellement ; </a:t>
            </a:r>
          </a:p>
          <a:p>
            <a:r>
              <a:rPr lang="fr-FR" i="1" dirty="0">
                <a:latin typeface="Calibri" panose="020F0502020204030204" pitchFamily="34" charset="0"/>
              </a:rPr>
              <a:t>─ dessiner les jetons sur l’ardoise ; </a:t>
            </a:r>
          </a:p>
          <a:p>
            <a:r>
              <a:rPr lang="fr-FR" i="1" dirty="0">
                <a:latin typeface="Calibri" panose="020F0502020204030204" pitchFamily="34" charset="0"/>
              </a:rPr>
              <a:t>─ compter les jetons sur les doigts de la main. </a:t>
            </a:r>
          </a:p>
          <a:p>
            <a:r>
              <a:rPr lang="fr-FR" i="1" dirty="0">
                <a:latin typeface="Calibri" panose="020F0502020204030204" pitchFamily="34" charset="0"/>
              </a:rPr>
              <a:t>Aujourd’hui, nous allons apprendre une nouvelle procédure : nous allons calculer le résultat des additions en nous aidant de la file numérique. </a:t>
            </a:r>
          </a:p>
          <a:p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/>
              </a:rPr>
              <a:t>C’est un outil que vous connaissez bien, vous l’avez déjà utilisé en maternelle. Vous allez voir qu’elle sert aussi à </a:t>
            </a:r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Calibri"/>
              </a:rPr>
              <a:t>résoudre des calculs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/>
              </a:rPr>
              <a:t>.</a:t>
            </a:r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Calibri"/>
              </a:rPr>
              <a:t> </a:t>
            </a:r>
            <a:endParaRPr lang="fr-FR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7985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On va calculer le résultat de l’addition 2 + 3 avec la file numérique. Pour bien comprendre comment cela fonctionne, on va utiliser des jetons.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12890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On place </a:t>
            </a:r>
            <a:r>
              <a:rPr lang="fr-FR" b="1" i="1" dirty="0">
                <a:latin typeface="Calibri" panose="020F0502020204030204" pitchFamily="34" charset="0"/>
              </a:rPr>
              <a:t>2 </a:t>
            </a:r>
            <a:r>
              <a:rPr lang="fr-FR" b="0" i="1" dirty="0">
                <a:latin typeface="Calibri" panose="020F0502020204030204" pitchFamily="34" charset="0"/>
              </a:rPr>
              <a:t>jetons bleus : un sous le 1 et un sous le 2, puisque deux, « c’est un et encore un ».</a:t>
            </a:r>
            <a:r>
              <a:rPr lang="fr-FR" b="0" i="0" dirty="0">
                <a:latin typeface="Calibri" panose="020F0502020204030204" pitchFamily="34" charset="0"/>
              </a:rPr>
              <a:t> (Montrer le premier jeton, puis le second).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62749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1" i="1" dirty="0">
                <a:latin typeface="Calibri" panose="020F0502020204030204" pitchFamily="34" charset="0"/>
              </a:rPr>
              <a:t>+ 3 : </a:t>
            </a:r>
            <a:r>
              <a:rPr lang="fr-FR" b="0" i="1" dirty="0">
                <a:latin typeface="Calibri" panose="020F0502020204030204" pitchFamily="34" charset="0"/>
              </a:rPr>
              <a:t>on ajoute 3 jetons verts : un, un et encore un.</a:t>
            </a:r>
            <a:r>
              <a:rPr lang="fr-FR" b="1" dirty="0">
                <a:latin typeface="Calibri" panose="020F0502020204030204" pitchFamily="34" charset="0"/>
              </a:rPr>
              <a:t> </a:t>
            </a:r>
            <a:r>
              <a:rPr lang="fr-FR" b="0" dirty="0">
                <a:latin typeface="Calibri" panose="020F0502020204030204" pitchFamily="34" charset="0"/>
              </a:rPr>
              <a:t>(Les </a:t>
            </a:r>
            <a:r>
              <a:rPr lang="fr-FR" dirty="0">
                <a:latin typeface="Calibri" panose="020F0502020204030204" pitchFamily="34" charset="0"/>
              </a:rPr>
              <a:t>montrer</a:t>
            </a:r>
            <a:r>
              <a:rPr lang="fr-FR" b="0" dirty="0">
                <a:latin typeface="Calibri" panose="020F0502020204030204" pitchFamily="34" charset="0"/>
              </a:rPr>
              <a:t> en même temps sur le tableau.)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On ajoute des jetons d’une autre couleur pour bien voir les deux quantités : celle que l’on a au début (2 jetons bleus) et celle que l’on ajoute (3 jetons verts).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Combien y a-t-il de jetons en tout maintenant 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23670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Il y a </a:t>
            </a:r>
            <a:r>
              <a:rPr lang="fr-FR" b="1" i="1" dirty="0">
                <a:latin typeface="Calibri" panose="020F0502020204030204" pitchFamily="34" charset="0"/>
              </a:rPr>
              <a:t>5 jetons </a:t>
            </a:r>
            <a:r>
              <a:rPr lang="fr-FR" b="0" i="1" dirty="0">
                <a:latin typeface="Calibri" panose="020F0502020204030204" pitchFamily="34" charset="0"/>
              </a:rPr>
              <a:t>en tout. </a:t>
            </a:r>
            <a:r>
              <a:rPr lang="fr-FR" b="0" i="0" dirty="0">
                <a:latin typeface="Calibri" panose="020F0502020204030204" pitchFamily="34" charset="0"/>
                <a:cs typeface="Calibri" panose="020F0502020204030204" pitchFamily="34" charset="0"/>
              </a:rPr>
              <a:t>Écrire le résultat de l’addition</a:t>
            </a:r>
            <a:r>
              <a:rPr lang="fr-FR" b="0" dirty="0">
                <a:latin typeface="Calibri" panose="020F0502020204030204" pitchFamily="34" charset="0"/>
              </a:rPr>
              <a:t> en verbalisant : </a:t>
            </a:r>
            <a:r>
              <a:rPr lang="fr-FR" b="0" i="1" dirty="0">
                <a:latin typeface="Calibri" panose="020F0502020204030204" pitchFamily="34" charset="0"/>
              </a:rPr>
              <a:t>deux jetons plus trois jetons est égale à cinq jetons.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5103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On peut aussi effectuer cette addition avec la file numérique, mais sans les jetons. C’est plus rapide.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3100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0E58683-73D0-49D7-AEA2-D3F99190548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7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76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68" y="0"/>
            <a:ext cx="4113032" cy="476673"/>
          </a:xfrm>
          <a:solidFill>
            <a:srgbClr val="FFD333"/>
          </a:solidFill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533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" y="0"/>
            <a:ext cx="3886200" cy="476672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7933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3565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634825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685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68" y="0"/>
            <a:ext cx="4113032" cy="476673"/>
          </a:xfrm>
          <a:solidFill>
            <a:srgbClr val="61C4D1"/>
          </a:solidFill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9652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" y="0"/>
            <a:ext cx="3886200" cy="476672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657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-1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72ABBB6-9E66-4A3E-8A74-D4372EDD45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235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39ADC73-5BBD-4674-99FC-E1D0F3E99C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475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1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4774736-E226-45A3-BE85-5FE0463D32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445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59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EC527E"/>
          </a:solidFill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err="1"/>
              <a:t>Entrainement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650EFA5-6562-4706-B517-FFA60848BC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597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err="1"/>
              <a:t>Entrainement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033BE40-C138-4B1A-AA71-9138E5050F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127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AF3FC50-31D1-4EDF-AE69-2F62D708C6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722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609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931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90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9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1554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797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8313DF-BF54-40A9-8DFB-8FAAB26748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0932" y="2222340"/>
            <a:ext cx="7772400" cy="1724628"/>
          </a:xfrm>
        </p:spPr>
        <p:txBody>
          <a:bodyPr>
            <a:normAutofit/>
          </a:bodyPr>
          <a:lstStyle/>
          <a:p>
            <a:br>
              <a:rPr lang="fr-FR" dirty="0"/>
            </a:br>
            <a:r>
              <a:rPr lang="fr-FR" dirty="0"/>
              <a:t>4. LES NOMBRES JUSQU’À 5</a:t>
            </a:r>
            <a:br>
              <a:rPr lang="fr-FR" dirty="0"/>
            </a:br>
            <a:r>
              <a:rPr lang="fr-FR" dirty="0"/>
              <a:t>Calculer des sommes, les signes +, =</a:t>
            </a:r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013A2E0A-CD12-462B-B4A8-9DB595DB6E28}"/>
              </a:ext>
            </a:extLst>
          </p:cNvPr>
          <p:cNvSpPr txBox="1">
            <a:spLocks/>
          </p:cNvSpPr>
          <p:nvPr/>
        </p:nvSpPr>
        <p:spPr>
          <a:xfrm>
            <a:off x="4370733" y="6182113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dirty="0" err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 dirty="0">
              <a:solidFill>
                <a:srgbClr val="A3949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316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C87C517-9A9C-C304-B728-31F680859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A71DB1A-2E71-9962-A7B0-A75B66768B6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7024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1AE9F60-E767-178C-1FD8-E45F49D7C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A6AE9CB-71B3-1F73-3C28-B9836F827B5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2164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DA7B03BB-DFDE-2ED4-9125-5A1C8EAE488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1C138685-A2BA-894D-5BA0-ECBDC0961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02093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Espace réservé du contenu 14">
            <a:extLst>
              <a:ext uri="{FF2B5EF4-FFF2-40B4-BE49-F238E27FC236}">
                <a16:creationId xmlns:a16="http://schemas.microsoft.com/office/drawing/2014/main" id="{CC127486-0635-FBE2-0097-D9CCC88BDD2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EB380A3D-ABEC-2B6F-EADC-242DAE492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16962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Espace réservé du contenu 15">
            <a:extLst>
              <a:ext uri="{FF2B5EF4-FFF2-40B4-BE49-F238E27FC236}">
                <a16:creationId xmlns:a16="http://schemas.microsoft.com/office/drawing/2014/main" id="{C82AAA43-89A9-14E7-B21D-C4B4F2F3E80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E0E718DD-5454-AC35-A8F7-7C9759098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55318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3BA08EB-7BE1-FB31-DB52-20124C4A3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8257DB7-A7B1-5A48-A141-FE19A181F5F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3961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AB100555-62D3-ACBD-6FE2-29A5431DD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B481D0E-F1BD-760D-9E7B-2EA5CF58E98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2692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EC02261-9943-0974-3712-AC47D5B6A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786252E-0509-8471-52A4-77A2781C6BB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8603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4019F665-50A5-016E-113B-2F0240E294D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D4E5EE7D-81A7-1E58-EBF2-35A2AE27F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18948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40028F5B-BF80-1DCB-94BC-1BD7402F2A9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E252D349-A4EF-98C0-5FB3-04D21FE51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8638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7F50ECCD-54EE-FCBB-98A1-B109B40F1B7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6B3EB7C1-BF0F-5936-70BA-D3610A71B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33025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Espace réservé du contenu 14">
            <a:extLst>
              <a:ext uri="{FF2B5EF4-FFF2-40B4-BE49-F238E27FC236}">
                <a16:creationId xmlns:a16="http://schemas.microsoft.com/office/drawing/2014/main" id="{20830531-B120-A04C-D809-5AB295EA0F9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13" name="Titre 12">
            <a:extLst>
              <a:ext uri="{FF2B5EF4-FFF2-40B4-BE49-F238E27FC236}">
                <a16:creationId xmlns:a16="http://schemas.microsoft.com/office/drawing/2014/main" id="{506A7652-C9ED-7810-551F-6A8B706C9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70850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A115B0F-C328-C0D1-CA96-8F4C9D985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FA128D2-FE5D-82CC-5A53-AE877CE18B1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670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AE693B2-EE33-3E46-320B-6CD99383E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9C34760-F8DC-B9E9-FD12-E36914EB540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4887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B5C530DF-7810-FC49-149F-1DDD108D1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5B8F78A-D299-F01E-2D8A-56964F7D602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2877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BB0A4EAA-24DA-57F8-FEDC-5D73F74CD94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9" name="Titre 8">
            <a:extLst>
              <a:ext uri="{FF2B5EF4-FFF2-40B4-BE49-F238E27FC236}">
                <a16:creationId xmlns:a16="http://schemas.microsoft.com/office/drawing/2014/main" id="{A088F3C4-0035-9126-A32C-72923FB7E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73747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F05F1C87-361D-43F9-F2C1-A6A645BB6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3CD5AE88-51AF-B7C7-08B1-6288ADEF03A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6041680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80B91D39-9844-8211-5369-56ECBE00D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Espace réservé du contenu 11">
            <a:extLst>
              <a:ext uri="{FF2B5EF4-FFF2-40B4-BE49-F238E27FC236}">
                <a16:creationId xmlns:a16="http://schemas.microsoft.com/office/drawing/2014/main" id="{C8238A43-872A-6DD0-7CC2-6D2E0EE945C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3707679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C98072BB-4243-12F3-2813-B0DD4542B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C9153271-4D9B-6523-306D-2A83CB278AF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1001105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CD8DBD6-16D2-5ECF-88CA-C853D4768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Espace réservé du contenu 11">
            <a:extLst>
              <a:ext uri="{FF2B5EF4-FFF2-40B4-BE49-F238E27FC236}">
                <a16:creationId xmlns:a16="http://schemas.microsoft.com/office/drawing/2014/main" id="{BD1675E2-AE9F-A910-8CA1-706A4882B7C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5957118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DB12D9CB-AEE2-536A-6F5D-36B3729C6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37A4E5D6-19A3-8D22-7891-4A2FDE44F1C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750447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0FC3175A-F9AB-F399-0BBA-C0665936E58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3816BDB0-FE56-182C-BB82-FC7E7C507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93467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44087B52-86C4-4C1D-6275-A4AE1880E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Espace réservé du contenu 11">
            <a:extLst>
              <a:ext uri="{FF2B5EF4-FFF2-40B4-BE49-F238E27FC236}">
                <a16:creationId xmlns:a16="http://schemas.microsoft.com/office/drawing/2014/main" id="{1B117ABF-7E4A-18F9-46D8-1394134E6EC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3049096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96B32240-290E-2914-FB9B-FBFD121A8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CDA5B83-4892-8F1B-CCD3-BB3AA3FF1B5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6991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4375EF5C-338B-4E56-1302-AB7551C1A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01B45FC-8FDD-3FB3-3636-C1126695E6C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1613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E3E3161A-CB22-B036-76D5-30D74D703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EA56B3F-5716-B1CC-C427-02CBF3F3210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0689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F3A11BC9-14DC-7F42-14AA-0D2973341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A0AE7AA-EC7F-7B0C-862F-C557E3C182A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454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A8856F3-1344-321E-83BD-E63C3872E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E1E3188-8FCC-E1DC-C472-2A729F3859A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713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F94181D5-4579-259C-8EB0-DF52A144210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8" name="Titre 7">
            <a:extLst>
              <a:ext uri="{FF2B5EF4-FFF2-40B4-BE49-F238E27FC236}">
                <a16:creationId xmlns:a16="http://schemas.microsoft.com/office/drawing/2014/main" id="{9BD687A5-C042-1850-DCDF-98E5C833E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7873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950D3D38-5D37-4C07-72FD-1D22847E93C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6" name="Titre 5">
            <a:extLst>
              <a:ext uri="{FF2B5EF4-FFF2-40B4-BE49-F238E27FC236}">
                <a16:creationId xmlns:a16="http://schemas.microsoft.com/office/drawing/2014/main" id="{BC7FFF60-C078-31AA-FEDB-C70295966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1012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Espace réservé du contenu 16">
            <a:extLst>
              <a:ext uri="{FF2B5EF4-FFF2-40B4-BE49-F238E27FC236}">
                <a16:creationId xmlns:a16="http://schemas.microsoft.com/office/drawing/2014/main" id="{9260221F-7022-67AB-AD93-8FC9545FCDE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2403DC0D-96E1-0324-28E3-CA3CB13BF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53530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28E313FC-C0AC-929C-EDBA-A26EDC28322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6" name="Titre 5">
            <a:extLst>
              <a:ext uri="{FF2B5EF4-FFF2-40B4-BE49-F238E27FC236}">
                <a16:creationId xmlns:a16="http://schemas.microsoft.com/office/drawing/2014/main" id="{896988E7-ED6C-A0C0-8049-05873F7A9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3335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E6FFB54D-5B8A-971B-6A36-C988FBE5566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BA74E2A5-5E1A-1EEE-429B-A35AC43C1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144090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3cf7a0d-57af-4434-867c-c099e6f87b4a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D1979698DF1E409B2B7EB07AB6DCB7" ma:contentTypeVersion="11" ma:contentTypeDescription="Crée un document." ma:contentTypeScope="" ma:versionID="ec0aa7ed66a7a26c77cccaf660251685">
  <xsd:schema xmlns:xsd="http://www.w3.org/2001/XMLSchema" xmlns:xs="http://www.w3.org/2001/XMLSchema" xmlns:p="http://schemas.microsoft.com/office/2006/metadata/properties" xmlns:ns2="23cf7a0d-57af-4434-867c-c099e6f87b4a" targetNamespace="http://schemas.microsoft.com/office/2006/metadata/properties" ma:root="true" ma:fieldsID="845a7ad382637897703b55a84309d506" ns2:_="">
    <xsd:import namespace="23cf7a0d-57af-4434-867c-c099e6f87b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cf7a0d-57af-4434-867c-c099e6f87b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E3CE643-005D-4289-B978-13DB701D6BE0}">
  <ds:schemaRefs>
    <ds:schemaRef ds:uri="http://schemas.openxmlformats.org/package/2006/metadata/core-properties"/>
    <ds:schemaRef ds:uri="http://purl.org/dc/elements/1.1/"/>
    <ds:schemaRef ds:uri="http://www.w3.org/XML/1998/namespace"/>
    <ds:schemaRef ds:uri="http://purl.org/dc/dcmitype/"/>
    <ds:schemaRef ds:uri="23cf7a0d-57af-4434-867c-c099e6f87b4a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904AC44F-AF0D-44E0-8CEC-17F554D3C1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cf7a0d-57af-4434-867c-c099e6f87b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E1462AA-BF24-4EFA-A93C-29A71D8C9E1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932</Words>
  <Application>Microsoft Office PowerPoint</Application>
  <PresentationFormat>Affichage à l'écran (4:3)</PresentationFormat>
  <Paragraphs>88</Paragraphs>
  <Slides>34</Slides>
  <Notes>34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34</vt:i4>
      </vt:variant>
    </vt:vector>
  </HeadingPairs>
  <TitlesOfParts>
    <vt:vector size="43" baseType="lpstr">
      <vt:lpstr>Calibri</vt:lpstr>
      <vt:lpstr>Arial</vt:lpstr>
      <vt:lpstr>Verdana</vt:lpstr>
      <vt:lpstr>Calibri Light</vt:lpstr>
      <vt:lpstr>Thème Office</vt:lpstr>
      <vt:lpstr>1_Thème Office</vt:lpstr>
      <vt:lpstr>2_Thème Office</vt:lpstr>
      <vt:lpstr>4_Thème Office</vt:lpstr>
      <vt:lpstr>3_Thème Office</vt:lpstr>
      <vt:lpstr> 4. LES NOMBRES JUSQU’À 5 Calculer des sommes, les signes +, =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BELLEMIN SANDRA</cp:lastModifiedBy>
  <cp:revision>2</cp:revision>
  <dcterms:created xsi:type="dcterms:W3CDTF">2022-01-07T11:15:07Z</dcterms:created>
  <dcterms:modified xsi:type="dcterms:W3CDTF">2025-09-12T09:11:16Z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0x010100B5D1979698DF1E409B2B7EB07AB6DCB7</vt:lpwstr>
  </property>
  <property fmtid="{D5CDD505-2E9C-101B-9397-08002B2CF9AE}" pid="3" name="MediaServiceImageTags">
    <vt:lpwstr/>
  </property>
</Properties>
</file>