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  <p:sldMasterId id="2147483670" r:id="rId5"/>
    <p:sldMasterId id="2147483676" r:id="rId6"/>
    <p:sldMasterId id="2147483681" r:id="rId7"/>
  </p:sldMasterIdLst>
  <p:notesMasterIdLst>
    <p:notesMasterId r:id="rId30"/>
  </p:notesMasterIdLst>
  <p:sldIdLst>
    <p:sldId id="256" r:id="rId8"/>
    <p:sldId id="273" r:id="rId9"/>
    <p:sldId id="276" r:id="rId10"/>
    <p:sldId id="275" r:id="rId11"/>
    <p:sldId id="277" r:id="rId12"/>
    <p:sldId id="278" r:id="rId13"/>
    <p:sldId id="279" r:id="rId14"/>
    <p:sldId id="282" r:id="rId15"/>
    <p:sldId id="280" r:id="rId16"/>
    <p:sldId id="283" r:id="rId17"/>
    <p:sldId id="284" r:id="rId18"/>
    <p:sldId id="296" r:id="rId19"/>
    <p:sldId id="297" r:id="rId20"/>
    <p:sldId id="298" r:id="rId21"/>
    <p:sldId id="299" r:id="rId22"/>
    <p:sldId id="300" r:id="rId23"/>
    <p:sldId id="302" r:id="rId24"/>
    <p:sldId id="303" r:id="rId25"/>
    <p:sldId id="304" r:id="rId26"/>
    <p:sldId id="293" r:id="rId27"/>
    <p:sldId id="295" r:id="rId28"/>
    <p:sldId id="294" r:id="rId29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31"/>
      <p:bold r:id="rId32"/>
      <p:italic r:id="rId33"/>
      <p:boldItalic r:id="rId3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BELLEMIN SANDRA" initials="SB" lastIdx="10" clrIdx="6">
    <p:extLst>
      <p:ext uri="{19B8F6BF-5375-455C-9EA6-DF929625EA0E}">
        <p15:presenceInfo xmlns:p15="http://schemas.microsoft.com/office/powerpoint/2012/main" userId="S::SBELLEMIN@editions-hatier.fr::5fe4e071-d3f4-40df-970f-ee8fcf898346" providerId="AD"/>
      </p:ext>
    </p:extLst>
  </p:cmAuthor>
  <p:cmAuthor id="1" name="CHAUVELLIER ANNE" initials="CA" lastIdx="7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6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  <p:cmAuthor id="3" name="pauline.negrellion" initials="pa" lastIdx="9" clrIdx="2">
    <p:extLst>
      <p:ext uri="{19B8F6BF-5375-455C-9EA6-DF929625EA0E}">
        <p15:presenceInfo xmlns:p15="http://schemas.microsoft.com/office/powerpoint/2012/main" userId="S::pauline.negrellion_gmail.com#ext#@hachette.onmicrosoft.com::9fb65b54-3bbd-4994-b3cf-42d8602c7eef" providerId="AD"/>
      </p:ext>
    </p:extLst>
  </p:cmAuthor>
  <p:cmAuthor id="4" name="riviere.jennifer" initials="ri" lastIdx="12" clrIdx="3">
    <p:extLst>
      <p:ext uri="{19B8F6BF-5375-455C-9EA6-DF929625EA0E}">
        <p15:presenceInfo xmlns:p15="http://schemas.microsoft.com/office/powerpoint/2012/main" userId="S::riviere.jennifer_gmail.com#ext#@hachette.onmicrosoft.com::1d9d5009-092f-4c80-8dba-153923be29d4" providerId="AD"/>
      </p:ext>
    </p:extLst>
  </p:cmAuthor>
  <p:cmAuthor id="5" name="omenriah" initials="om" lastIdx="12" clrIdx="4">
    <p:extLst>
      <p:ext uri="{19B8F6BF-5375-455C-9EA6-DF929625EA0E}">
        <p15:presenceInfo xmlns:p15="http://schemas.microsoft.com/office/powerpoint/2012/main" userId="S::omenriah_gmail.com#ext#@hachette.onmicrosoft.com::1c7e23f3-21b9-4451-98c0-15057ee07999" providerId="AD"/>
      </p:ext>
    </p:extLst>
  </p:cmAuthor>
  <p:cmAuthor id="6" name="jennifer riviere" initials="jr" lastIdx="11" clrIdx="5">
    <p:extLst>
      <p:ext uri="{19B8F6BF-5375-455C-9EA6-DF929625EA0E}">
        <p15:presenceInfo xmlns:p15="http://schemas.microsoft.com/office/powerpoint/2012/main" userId="77148290420568c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9491"/>
    <a:srgbClr val="3B8569"/>
    <a:srgbClr val="FFFFFF"/>
    <a:srgbClr val="61C4D1"/>
    <a:srgbClr val="FFD333"/>
    <a:srgbClr val="EC527E"/>
    <a:srgbClr val="E7E7E8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A398C4-2DAF-4C94-83EB-F10BB6BDE866}" v="2" dt="2025-09-12T08:50:52.6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12" autoAdjust="0"/>
    <p:restoredTop sz="75071" autoAdjust="0"/>
  </p:normalViewPr>
  <p:slideViewPr>
    <p:cSldViewPr snapToGrid="0">
      <p:cViewPr varScale="1">
        <p:scale>
          <a:sx n="83" d="100"/>
          <a:sy n="83" d="100"/>
        </p:scale>
        <p:origin x="12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font" Target="fonts/font4.fntdata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font" Target="fonts/font3.fntdata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font" Target="fonts/font2.fntdata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notesMaster" Target="notesMasters/notesMaster1.xml"/><Relationship Id="rId35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effectLst/>
                <a:latin typeface="Calibri" panose="020F0502020204030204" pitchFamily="34" charset="0"/>
              </a:rPr>
              <a:t>Aujourd’hui, nous allons calculer avec les nombres jusqu’à 5.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On met le signe égal et</a:t>
            </a:r>
            <a:r>
              <a:rPr lang="fr-FR" i="1" dirty="0">
                <a:latin typeface="Calibri" panose="020F0502020204030204" pitchFamily="34" charset="0"/>
              </a:rPr>
              <a:t>,</a:t>
            </a:r>
            <a:r>
              <a:rPr lang="fr-FR" b="0" i="1" dirty="0">
                <a:latin typeface="Calibri" panose="020F0502020204030204" pitchFamily="34" charset="0"/>
              </a:rPr>
              <a:t> de l’autre côté</a:t>
            </a:r>
            <a:r>
              <a:rPr lang="fr-FR" i="1" dirty="0">
                <a:latin typeface="Calibri" panose="020F0502020204030204" pitchFamily="34" charset="0"/>
              </a:rPr>
              <a:t>, </a:t>
            </a:r>
            <a:r>
              <a:rPr lang="fr-FR" b="0" i="1" dirty="0">
                <a:latin typeface="Calibri" panose="020F0502020204030204" pitchFamily="34" charset="0"/>
              </a:rPr>
              <a:t>on va écrire </a:t>
            </a:r>
            <a:r>
              <a:rPr lang="fr-FR" i="1" dirty="0">
                <a:latin typeface="Calibri" panose="020F0502020204030204" pitchFamily="34" charset="0"/>
              </a:rPr>
              <a:t>le résultat de l’addition</a:t>
            </a:r>
            <a:r>
              <a:rPr lang="fr-FR" b="0" i="1" dirty="0">
                <a:latin typeface="Calibri" panose="020F0502020204030204" pitchFamily="34" charset="0"/>
              </a:rPr>
              <a:t> 3 + 2</a:t>
            </a:r>
            <a:r>
              <a:rPr lang="fr-FR" i="1" dirty="0">
                <a:latin typeface="Calibri" panose="020F0502020204030204" pitchFamily="34" charset="0"/>
              </a:rPr>
              <a:t>. </a:t>
            </a:r>
            <a:r>
              <a:rPr lang="fr-FR" b="0" i="1" dirty="0">
                <a:latin typeface="Calibri" panose="020F0502020204030204" pitchFamily="34" charset="0"/>
              </a:rPr>
              <a:t>Combien y a-t-il de jetons en tout ?</a:t>
            </a:r>
          </a:p>
          <a:p>
            <a:r>
              <a:rPr lang="fr-FR" b="0" i="0" dirty="0">
                <a:latin typeface="Calibri" panose="020F0502020204030204" pitchFamily="34" charset="0"/>
              </a:rPr>
              <a:t>Laisser les élèves compter, puis en </a:t>
            </a:r>
            <a:r>
              <a:rPr lang="fr-FR" dirty="0">
                <a:latin typeface="Calibri" panose="020F0502020204030204" pitchFamily="34" charset="0"/>
              </a:rPr>
              <a:t>interroger un.</a:t>
            </a:r>
            <a:endParaRPr lang="fr-FR" b="0" dirty="0">
              <a:latin typeface="Calibri" panose="020F0502020204030204" pitchFamily="34" charset="0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0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45985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 i="1" dirty="0">
                <a:latin typeface="Calibri" panose="020F0502020204030204" pitchFamily="34" charset="0"/>
              </a:rPr>
              <a:t>→ 5</a:t>
            </a:r>
            <a:r>
              <a:rPr lang="fr-FR" b="0" i="1" dirty="0">
                <a:latin typeface="Calibri" panose="020F0502020204030204" pitchFamily="34" charset="0"/>
              </a:rPr>
              <a:t>. Trois plus deux égale </a:t>
            </a:r>
            <a:r>
              <a:rPr lang="fr-FR" i="1" dirty="0">
                <a:latin typeface="Calibri" panose="020F0502020204030204" pitchFamily="34" charset="0"/>
              </a:rPr>
              <a:t>cinq. On</a:t>
            </a:r>
            <a:r>
              <a:rPr lang="fr-FR" b="0" i="1" dirty="0">
                <a:latin typeface="Calibri" panose="020F0502020204030204" pitchFamily="34" charset="0"/>
              </a:rPr>
              <a:t> écrit le </a:t>
            </a:r>
            <a:r>
              <a:rPr lang="fr-FR" i="1" dirty="0">
                <a:latin typeface="Calibri" panose="020F0502020204030204" pitchFamily="34" charset="0"/>
              </a:rPr>
              <a:t>5.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25591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Maintenant, je vais vous montrer des additions et vous allez calculer leur résultat et l’écrire sur l’ardoise.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5564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</a:rPr>
              <a:t>Verbaliser le premier calcul en faisant le lien avec la situation de la boite : </a:t>
            </a:r>
            <a:r>
              <a:rPr lang="fr-FR" i="1" dirty="0">
                <a:effectLst/>
                <a:latin typeface="Calibri" panose="020F0502020204030204" pitchFamily="34" charset="0"/>
                <a:cs typeface="Calibri"/>
              </a:rPr>
              <a:t>o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/>
              </a:rPr>
              <a:t>n a trois jetons dans la boite, donc on écrit 3.</a:t>
            </a:r>
            <a:endParaRPr lang="fr-FR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04484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On va en ajouter, donc on écrit le signe +.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3981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/>
              </a:rPr>
              <a:t>On en ajoute 1, donc on écrit 1 après le signe 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/>
              </a:rPr>
              <a:t>+.</a:t>
            </a:r>
            <a:endParaRPr lang="fr-FR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52189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/>
              </a:rPr>
              <a:t>On met le signe 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/>
              </a:rPr>
              <a:t>=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/>
              </a:rPr>
              <a:t> pour introduire 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/>
              </a:rPr>
              <a:t>le résultat du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/>
              </a:rPr>
              <a:t> calcul 3 + 1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3 + 1 = ? </a:t>
            </a:r>
            <a:r>
              <a:rPr lang="fr-FR" dirty="0">
                <a:latin typeface="Calibri" panose="020F0502020204030204" pitchFamily="34" charset="0"/>
              </a:rPr>
              <a:t>Laisser un temps de recherche, puis interroger un élève.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</a:rPr>
              <a:t>Lors de la correction, insister</a:t>
            </a:r>
            <a:r>
              <a:rPr lang="fr-FR" baseline="0" dirty="0">
                <a:latin typeface="Calibri" panose="020F0502020204030204" pitchFamily="34" charset="0"/>
              </a:rPr>
              <a:t> sur les procédures </a:t>
            </a:r>
            <a:r>
              <a:rPr lang="fr-FR" dirty="0">
                <a:latin typeface="Calibri" panose="020F0502020204030204" pitchFamily="34" charset="0"/>
              </a:rPr>
              <a:t>utilisées.</a:t>
            </a:r>
            <a:br>
              <a:rPr lang="fr-FR" dirty="0">
                <a:latin typeface="Calibri" panose="020F0502020204030204" pitchFamily="34" charset="0"/>
                <a:cs typeface="+mn-lt"/>
              </a:rPr>
            </a:br>
            <a:r>
              <a:rPr lang="fr-FR" dirty="0">
                <a:latin typeface="Calibri" panose="020F0502020204030204" pitchFamily="34" charset="0"/>
              </a:rPr>
              <a:t>Les</a:t>
            </a:r>
            <a:r>
              <a:rPr lang="fr-FR" baseline="0" dirty="0">
                <a:latin typeface="Calibri" panose="020F0502020204030204" pitchFamily="34" charset="0"/>
              </a:rPr>
              <a:t> élèves qui en ont besoin peuvent disposer de jetons et d’une boite (ou de leur ardoise, qui fera office de boite) pour représenter la situation.</a:t>
            </a:r>
            <a:endParaRPr lang="fr-FR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20378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Même démarche.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90386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effectLst/>
                <a:latin typeface="Calibri" panose="020F0502020204030204" pitchFamily="34" charset="0"/>
              </a:rPr>
              <a:t>Lors du retour collectif, généraliser les explications sur l'ajout de zéro : </a:t>
            </a:r>
            <a:r>
              <a:rPr lang="fr-FR" i="1" dirty="0">
                <a:effectLst/>
                <a:latin typeface="Calibri" panose="020F0502020204030204" pitchFamily="34" charset="0"/>
              </a:rPr>
              <a:t>+ 0 signifie que l'on ne rajoute rien, la quantité ne change donc pas. 2 + 0 = 2</a:t>
            </a:r>
            <a:r>
              <a:rPr lang="fr-FR" dirty="0">
                <a:effectLst/>
                <a:latin typeface="Calibri" panose="020F0502020204030204" pitchFamily="34" charset="0"/>
              </a:rPr>
              <a:t>. </a:t>
            </a:r>
          </a:p>
          <a:p>
            <a:r>
              <a:rPr lang="fr-FR" dirty="0">
                <a:effectLst/>
                <a:latin typeface="Calibri" panose="020F0502020204030204" pitchFamily="34" charset="0"/>
              </a:rPr>
              <a:t>Puis interroger à l'oral les élèves : </a:t>
            </a:r>
            <a:r>
              <a:rPr lang="fr-FR" i="1" dirty="0">
                <a:effectLst/>
                <a:latin typeface="Calibri" panose="020F0502020204030204" pitchFamily="34" charset="0"/>
              </a:rPr>
              <a:t>4 + 0 ? 1 + 0 ? 5 + 0 ? 10 + 0 ?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83384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3287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FR" b="0" i="1" dirty="0">
                <a:latin typeface="Calibri" panose="020F0502020204030204" pitchFamily="34" charset="0"/>
              </a:rPr>
              <a:t>Je vais mettre des jetons à l’intérieur d’une boite, puis en </a:t>
            </a:r>
            <a:r>
              <a:rPr lang="fr-FR" b="1" i="1" dirty="0">
                <a:latin typeface="Calibri" panose="020F0502020204030204" pitchFamily="34" charset="0"/>
              </a:rPr>
              <a:t>ajouter</a:t>
            </a:r>
            <a:r>
              <a:rPr lang="fr-FR" b="0" i="1" dirty="0">
                <a:latin typeface="Calibri" panose="020F0502020204030204" pitchFamily="34" charset="0"/>
              </a:rPr>
              <a:t>.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b="0" i="1" dirty="0">
                <a:latin typeface="Calibri" panose="020F0502020204030204" pitchFamily="34" charset="0"/>
              </a:rPr>
              <a:t>À vous de trouver combien il y en a en tout.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dirty="0">
                <a:latin typeface="Calibri" panose="020F0502020204030204" pitchFamily="34" charset="0"/>
              </a:rPr>
              <a:t>Placer un par un </a:t>
            </a:r>
            <a:r>
              <a:rPr lang="fr-FR" b="0" baseline="0" dirty="0">
                <a:latin typeface="Calibri" panose="020F0502020204030204" pitchFamily="34" charset="0"/>
              </a:rPr>
              <a:t>trois jetons dans une boite opaque</a:t>
            </a:r>
            <a:r>
              <a:rPr lang="fr-FR" b="0" i="0" baseline="0" dirty="0">
                <a:latin typeface="Calibri" panose="020F0502020204030204" pitchFamily="34" charset="0"/>
              </a:rPr>
              <a:t>. → </a:t>
            </a:r>
            <a:r>
              <a:rPr lang="fr-FR" b="0" i="1" baseline="0" dirty="0">
                <a:latin typeface="Calibri" panose="020F0502020204030204" pitchFamily="34" charset="0"/>
              </a:rPr>
              <a:t>Combien y a-t-il de jetons dans la boite ? </a:t>
            </a:r>
            <a:r>
              <a:rPr lang="fr-FR" b="1" i="0" u="none" baseline="0" dirty="0">
                <a:latin typeface="Calibri" panose="020F0502020204030204" pitchFamily="34" charset="0"/>
              </a:rPr>
              <a:t>Réponse attendue : </a:t>
            </a:r>
            <a:r>
              <a:rPr lang="fr-FR" b="0" i="1" baseline="0" dirty="0">
                <a:latin typeface="Calibri" panose="020F0502020204030204" pitchFamily="34" charset="0"/>
              </a:rPr>
              <a:t>3. </a:t>
            </a:r>
            <a:endParaRPr lang="fr-FR" b="0" i="1" baseline="0" dirty="0">
              <a:latin typeface="Calibri" panose="020F0502020204030204" pitchFamily="34" charset="0"/>
              <a:cs typeface="Calibri"/>
            </a:endParaRPr>
          </a:p>
          <a:p>
            <a:pPr>
              <a:defRPr/>
            </a:pPr>
            <a:r>
              <a:rPr lang="fr-FR" b="0" i="0" baseline="0" dirty="0">
                <a:latin typeface="Calibri" panose="020F0502020204030204" pitchFamily="34" charset="0"/>
              </a:rPr>
              <a:t>Ajouter deux jetons. → </a:t>
            </a:r>
            <a:r>
              <a:rPr lang="fr-FR" b="0" i="1" baseline="0" dirty="0">
                <a:latin typeface="Calibri" panose="020F0502020204030204" pitchFamily="34" charset="0"/>
              </a:rPr>
              <a:t>J’en ajoute deux. Combien y en a-t-il maintenant dans la boite ? </a:t>
            </a:r>
          </a:p>
          <a:p>
            <a:pPr>
              <a:defRPr/>
            </a:pPr>
            <a:r>
              <a:rPr lang="fr-FR" b="0" i="1" baseline="0" dirty="0">
                <a:latin typeface="Calibri" panose="020F0502020204030204" pitchFamily="34" charset="0"/>
              </a:rPr>
              <a:t>Cherchez et écrivez la réponse sur votre ardoise.</a:t>
            </a:r>
            <a:endParaRPr lang="fr-FR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31650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i="0" dirty="0">
                <a:latin typeface="Calibri" panose="020F0502020204030204" pitchFamily="34" charset="0"/>
                <a:cs typeface="Calibri"/>
              </a:rPr>
              <a:t>L’exercice</a:t>
            </a:r>
            <a:r>
              <a:rPr lang="fr-FR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/>
              </a:rPr>
              <a:t> </a:t>
            </a:r>
            <a:r>
              <a:rPr lang="fr-FR" i="0" dirty="0">
                <a:latin typeface="Calibri" panose="020F0502020204030204" pitchFamily="34" charset="0"/>
                <a:cs typeface="Calibri"/>
              </a:rPr>
              <a:t>1 reprend la situation de la boite avec des jetons : </a:t>
            </a:r>
            <a:r>
              <a:rPr lang="fr-FR" i="1" dirty="0">
                <a:latin typeface="Calibri" panose="020F0502020204030204" pitchFamily="34" charset="0"/>
                <a:cs typeface="Calibri"/>
              </a:rPr>
              <a:t>observez et complétez le résultat sur les pointillés</a:t>
            </a:r>
            <a:r>
              <a:rPr lang="fr-FR" i="0" dirty="0">
                <a:latin typeface="Calibri" panose="020F0502020204030204" pitchFamily="34" charset="0"/>
                <a:cs typeface="Calibri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i="0" dirty="0">
                <a:latin typeface="Calibri" panose="020F0502020204030204" pitchFamily="34" charset="0"/>
                <a:cs typeface="Calibri"/>
              </a:rPr>
              <a:t>L’exercice 2 propose des additions sans le schéma : </a:t>
            </a:r>
            <a:r>
              <a:rPr lang="fr-FR" i="1" dirty="0">
                <a:latin typeface="Calibri" panose="020F0502020204030204" pitchFamily="34" charset="0"/>
                <a:cs typeface="Calibri"/>
              </a:rPr>
              <a:t>utilisez la procédure que vous voulez et écrivez le résultat sur les pointillés</a:t>
            </a:r>
            <a:r>
              <a:rPr lang="fr-FR" i="0" dirty="0">
                <a:latin typeface="Calibri" panose="020F0502020204030204" pitchFamily="34" charset="0"/>
                <a:cs typeface="Calibri"/>
              </a:rPr>
              <a:t>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36015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Dans cet exercice, les élèves calculent </a:t>
            </a:r>
            <a:r>
              <a:rPr lang="fr-FR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des sommes </a:t>
            </a:r>
            <a:r>
              <a: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jusqu’à 10. 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99274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762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FR" b="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/>
              </a:rPr>
              <a:t>Comment avez-vous fait pour trouver la réponse ?</a:t>
            </a:r>
            <a:endParaRPr lang="fr-FR" b="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Interroger un élève ayant utilisé les doigts.</a:t>
            </a:r>
            <a:r>
              <a:rPr lang="fr-FR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</a:t>
            </a:r>
            <a:r>
              <a:rPr lang="fr-FR" i="1" dirty="0">
                <a:latin typeface="Calibri" panose="020F0502020204030204" pitchFamily="34" charset="0"/>
                <a:cs typeface="Calibri"/>
              </a:rPr>
              <a:t>J’ai mis trois doigts sur ma main puis j’en ai ajouté deux. </a:t>
            </a:r>
          </a:p>
          <a:p>
            <a:r>
              <a:rPr lang="fr-FR" dirty="0">
                <a:latin typeface="Calibri" panose="020F0502020204030204" pitchFamily="34" charset="0"/>
                <a:cs typeface="Times New Roman" panose="02020603050405020304" pitchFamily="18" charset="0"/>
              </a:rPr>
              <a:t>Insister sur la procédure efficace :</a:t>
            </a:r>
            <a:r>
              <a:rPr lang="fr-FR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i="1" dirty="0">
                <a:latin typeface="Calibri" panose="020F0502020204030204" pitchFamily="34" charset="0"/>
                <a:cs typeface="Calibri"/>
              </a:rPr>
              <a:t>il faut utiliser les doigts de la même main</a:t>
            </a:r>
            <a:r>
              <a:rPr lang="fr-FR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  <a:cs typeface="Times New Roman" panose="02020603050405020304" pitchFamily="18" charset="0"/>
              </a:rPr>
              <a:t>Interroger un élève ayant utilisé l’ardoise. →</a:t>
            </a:r>
            <a:r>
              <a:rPr lang="fr-FR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i="1" dirty="0">
                <a:latin typeface="Calibri" panose="020F0502020204030204" pitchFamily="34" charset="0"/>
                <a:cs typeface="Calibri"/>
              </a:rPr>
              <a:t>J’ai dessiné trois jetons et puis j’en ai fait encore deux. </a:t>
            </a:r>
          </a:p>
          <a:p>
            <a:endParaRPr lang="fr-FR" i="1" dirty="0">
              <a:latin typeface="Calibri" panose="020F0502020204030204" pitchFamily="34" charset="0"/>
              <a:cs typeface="Calibri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2123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  <a:cs typeface="Times New Roman" panose="02020603050405020304" pitchFamily="18" charset="0"/>
              </a:rPr>
              <a:t>Recommencer avec d’autres situations additives : 2 + 3 puis 2 + 2 puis 1 + 4.</a:t>
            </a:r>
          </a:p>
          <a:p>
            <a:endParaRPr lang="fr-FR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038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Lire la diapositive puis annoncer aux élèves : </a:t>
            </a:r>
            <a:r>
              <a:rPr lang="fr-FR" i="1" dirty="0">
                <a:latin typeface="Calibri" panose="020F0502020204030204" pitchFamily="34" charset="0"/>
              </a:rPr>
              <a:t>je vais vous donner un exemple.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2103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On met 3 jetons dans la boite</a:t>
            </a:r>
            <a:r>
              <a:rPr lang="fr-FR" i="1" dirty="0">
                <a:latin typeface="Calibri" panose="020F0502020204030204" pitchFamily="34" charset="0"/>
              </a:rPr>
              <a:t>.</a:t>
            </a:r>
            <a:endParaRPr lang="fr-FR" b="0" i="1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0979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Il y a 3 jetons dans la boite, donc on écrit 3</a:t>
            </a:r>
            <a:r>
              <a:rPr lang="fr-FR" i="1" dirty="0">
                <a:latin typeface="Calibri" panose="020F0502020204030204" pitchFamily="34" charset="0"/>
              </a:rPr>
              <a:t>.</a:t>
            </a:r>
            <a:endParaRPr lang="fr-FR" b="0" i="1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69650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On va mettre d’autres jetons dans la boite. On va en </a:t>
            </a:r>
            <a:r>
              <a:rPr lang="fr-FR" b="1" i="1" dirty="0">
                <a:latin typeface="Calibri" panose="020F0502020204030204" pitchFamily="34" charset="0"/>
              </a:rPr>
              <a:t>ajouter</a:t>
            </a:r>
            <a:r>
              <a:rPr lang="fr-FR" i="1" dirty="0">
                <a:latin typeface="Calibri" panose="020F0502020204030204" pitchFamily="34" charset="0"/>
              </a:rPr>
              <a:t> : c’est une </a:t>
            </a:r>
            <a:r>
              <a:rPr lang="fr-FR" b="1" i="1" dirty="0">
                <a:latin typeface="Calibri" panose="020F0502020204030204" pitchFamily="34" charset="0"/>
              </a:rPr>
              <a:t>addition</a:t>
            </a:r>
            <a:r>
              <a:rPr lang="fr-FR" i="1" dirty="0">
                <a:latin typeface="Calibri" panose="020F0502020204030204" pitchFamily="34" charset="0"/>
              </a:rPr>
              <a:t>. On</a:t>
            </a:r>
            <a:r>
              <a:rPr lang="fr-FR" b="0" i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 écrit </a:t>
            </a:r>
            <a:r>
              <a:rPr lang="fr-FR" i="1" dirty="0">
                <a:latin typeface="Calibri" panose="020F0502020204030204" pitchFamily="34" charset="0"/>
              </a:rPr>
              <a:t>donc le</a:t>
            </a:r>
            <a:r>
              <a:rPr lang="fr-FR" b="0" i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 signe +</a:t>
            </a:r>
            <a:r>
              <a:rPr lang="fr-FR" b="0" i="1" dirty="0">
                <a:latin typeface="Calibri" panose="020F0502020204030204" pitchFamily="34" charset="0"/>
              </a:rPr>
              <a:t>.</a:t>
            </a:r>
            <a:endParaRPr lang="fr-FR" b="0" i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6545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On ajoute 2 jetons dans la boite, donc on écrit 2 après le signe +.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→</a:t>
            </a:r>
            <a:r>
              <a:rPr lang="fr-FR" b="1" i="1" dirty="0">
                <a:latin typeface="Calibri" panose="020F0502020204030204" pitchFamily="34" charset="0"/>
              </a:rPr>
              <a:t> 3 + 2. 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0512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56C0BC05-AC54-4586-93AC-59F1C9FCA3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7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76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68" y="0"/>
            <a:ext cx="4113032" cy="476673"/>
          </a:xfrm>
          <a:solidFill>
            <a:srgbClr val="FFD333"/>
          </a:solidFill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533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" y="0"/>
            <a:ext cx="3886200" cy="476672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793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685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68" y="0"/>
            <a:ext cx="4113032" cy="476673"/>
          </a:xfrm>
          <a:solidFill>
            <a:srgbClr val="61C4D1"/>
          </a:solidFill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965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" y="0"/>
            <a:ext cx="3886200" cy="476672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657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83822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071449E-AAA3-4E3C-8005-57EC205263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23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886D50-4456-49F3-ABB6-99B64A4452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47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599B4F5-BB5B-4A1C-B086-AA65208F6F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44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9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68" y="0"/>
            <a:ext cx="4113032" cy="476673"/>
          </a:xfrm>
          <a:solidFill>
            <a:srgbClr val="EC527E"/>
          </a:solidFill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C0FFE8-B5D4-4010-BEE9-4C7BB0E9A2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597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5A3A13D-7B68-428C-9B3D-E656B8CB7A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127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06953B1-76C8-42FD-8784-2B6534A896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722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609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31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9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9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79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51996C-ACCB-46F7-84CF-CD773B2A99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3673" y="2214390"/>
            <a:ext cx="7495309" cy="1602705"/>
          </a:xfrm>
        </p:spPr>
        <p:txBody>
          <a:bodyPr>
            <a:normAutofit/>
          </a:bodyPr>
          <a:lstStyle/>
          <a:p>
            <a:r>
              <a:rPr lang="fr-FR" dirty="0"/>
              <a:t>3. LES NOMBRES JUSQU’À 5</a:t>
            </a:r>
            <a:br>
              <a:rPr lang="fr-FR" dirty="0"/>
            </a:br>
            <a:r>
              <a:rPr lang="fr-FR" dirty="0"/>
              <a:t>Calculer des sommes, les signes +, =</a:t>
            </a:r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013A2E0A-CD12-462B-B4A8-9DB595DB6E28}"/>
              </a:ext>
            </a:extLst>
          </p:cNvPr>
          <p:cNvSpPr txBox="1">
            <a:spLocks/>
          </p:cNvSpPr>
          <p:nvPr/>
        </p:nvSpPr>
        <p:spPr>
          <a:xfrm>
            <a:off x="4348607" y="6178500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dirty="0" err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 dirty="0">
              <a:solidFill>
                <a:srgbClr val="A3949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6599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164C2EF-93C1-3117-1CE0-B4B63FEED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95EEB73-DF70-7ACC-BC3B-B8E8013DA66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993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31C0C5C-F9DD-AF28-F191-32CCFF84A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5B6D9E7-EAB6-EBAA-979F-8C061C795ED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111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C43963A7-4328-E54E-8C9E-FAC8407CC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D62863B1-F31A-500E-F546-0E7340E633F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639198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9E135FB0-646A-CE20-67FF-F4E045416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41F615B-2CB4-3F1D-C4B7-9B4898EA466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7944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28B56E7D-B022-529E-ED71-A333E8D27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E612812-ED3F-DA81-F2C4-AC4932B7B92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343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F1EAFBD4-1CD4-8764-7E4B-D1FE3156C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3F969D4-4939-B40A-E266-18C54CB5C97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4259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3CF3A437-A999-951F-9DC6-D87073DEA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58505400-51F7-F4E9-1E45-1EF5CB27D36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3175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8F8DDC66-4A20-AD57-D2B4-87DA6E944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A1A92AC-2696-9334-B02C-A2FD8C01AB2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0094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5C4D9FF7-F41A-63DB-3FA6-C799D041B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0C36CF9-C8D2-4ACB-51D4-8CC190286B9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1020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803E1DE-E6B9-CBEE-1A84-829DFF465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F9C4B8D-2A29-C5A2-4FAB-6588B19DC88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178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DFD9108E-E5E0-BE2F-AE99-9023CD18D93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Titre 7">
            <a:extLst>
              <a:ext uri="{FF2B5EF4-FFF2-40B4-BE49-F238E27FC236}">
                <a16:creationId xmlns:a16="http://schemas.microsoft.com/office/drawing/2014/main" id="{E2C018AD-9EFC-8823-F71B-3EFA4429B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8050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D3156BD-766C-A7D7-28F3-1C4E566FD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AF6FFDB-AFAC-762E-14D7-E35455A532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5856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2AD2E9A-B87D-B060-2D9C-C9D45CAF7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5E673A7-7CA7-0DBB-8DA1-AAC88363BB2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6767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EFD74A9-C97A-7519-717D-D3279D0C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12083C8-DE7E-9AE0-71CE-2C4AAE22186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608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AAE1C53A-2409-3060-504B-9622FCEAB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9C7662BD-807A-9DC1-2BDB-4B2F54AE260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409475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66F9182-637A-0F48-42C3-8C32D8C6C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D3F274C1-D43F-F956-CE50-2932096205E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850991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9D4948E8-EE97-9B30-F9A8-DED7C370E9C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7AA6200B-55EF-CE50-15B9-336114A58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7974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6D086219-1B3A-43E5-FE6B-64B852744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95C2DAC-BCAD-F6F2-81D7-8B1B1F99132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36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9F3CCBA9-7725-E124-F8B1-D43F9AB69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4458AB4-4705-9F9B-57E4-672AA2959A9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707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0F204F7-DD89-7F06-37AA-0182C65D7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F3828E8-96CF-93A4-982C-1DDA7729A4D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90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FA074ADB-5740-2D79-B297-243DA2429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3044871-D56B-2FCD-E65A-02779E3F905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663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cf7a0d-57af-4434-867c-c099e6f87b4a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D1979698DF1E409B2B7EB07AB6DCB7" ma:contentTypeVersion="11" ma:contentTypeDescription="Crée un document." ma:contentTypeScope="" ma:versionID="ec0aa7ed66a7a26c77cccaf660251685">
  <xsd:schema xmlns:xsd="http://www.w3.org/2001/XMLSchema" xmlns:xs="http://www.w3.org/2001/XMLSchema" xmlns:p="http://schemas.microsoft.com/office/2006/metadata/properties" xmlns:ns2="23cf7a0d-57af-4434-867c-c099e6f87b4a" targetNamespace="http://schemas.microsoft.com/office/2006/metadata/properties" ma:root="true" ma:fieldsID="845a7ad382637897703b55a84309d506" ns2:_="">
    <xsd:import namespace="23cf7a0d-57af-4434-867c-c099e6f87b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cf7a0d-57af-4434-867c-c099e6f87b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D2B4315-55C4-4CC7-96BA-A80C0B02B2B1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23cf7a0d-57af-4434-867c-c099e6f87b4a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1B23FCD-F439-4D70-BC6C-6C2D1822D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f7a0d-57af-4434-867c-c099e6f87b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AC0B593-7294-481E-B3BE-52E23E8622F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612</Words>
  <Application>Microsoft Office PowerPoint</Application>
  <PresentationFormat>Affichage à l'écran (4:3)</PresentationFormat>
  <Paragraphs>56</Paragraphs>
  <Slides>22</Slides>
  <Notes>22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22</vt:i4>
      </vt:variant>
    </vt:vector>
  </HeadingPairs>
  <TitlesOfParts>
    <vt:vector size="30" baseType="lpstr">
      <vt:lpstr>Calibri</vt:lpstr>
      <vt:lpstr>Arial</vt:lpstr>
      <vt:lpstr>Verdana</vt:lpstr>
      <vt:lpstr>Calibri Light</vt:lpstr>
      <vt:lpstr>Thème Office</vt:lpstr>
      <vt:lpstr>1_Thème Office</vt:lpstr>
      <vt:lpstr>2_Thème Office</vt:lpstr>
      <vt:lpstr>3_Thème Office</vt:lpstr>
      <vt:lpstr>3. LES NOMBRES JUSQU’À 5 Calculer des sommes, les signes +, =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BELLEMIN SANDRA</cp:lastModifiedBy>
  <cp:revision>2</cp:revision>
  <dcterms:created xsi:type="dcterms:W3CDTF">2022-01-07T11:15:07Z</dcterms:created>
  <dcterms:modified xsi:type="dcterms:W3CDTF">2025-09-12T09:11:09Z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0x010100B5D1979698DF1E409B2B7EB07AB6DCB7</vt:lpwstr>
  </property>
  <property fmtid="{D5CDD505-2E9C-101B-9397-08002B2CF9AE}" pid="3" name="MediaServiceImageTags">
    <vt:lpwstr/>
  </property>
</Properties>
</file>