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3.xml" ContentType="application/vnd.openxmlformats-officedocument.theme+xml"/>
  <Override PartName="/ppt/slideLayouts/slideLayout9.xml" ContentType="application/vnd.openxmlformats-officedocument.presentationml.slideLayout+xml"/>
  <Override PartName="/ppt/theme/theme4.xml" ContentType="application/vnd.openxmlformats-officedocument.theme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  <p:sldMasterId id="2147483653" r:id="rId5"/>
    <p:sldMasterId id="2147483658" r:id="rId6"/>
    <p:sldMasterId id="2147483662" r:id="rId7"/>
    <p:sldMasterId id="2147483666" r:id="rId8"/>
  </p:sldMasterIdLst>
  <p:notesMasterIdLst>
    <p:notesMasterId r:id="rId42"/>
  </p:notesMasterIdLst>
  <p:sldIdLst>
    <p:sldId id="256" r:id="rId9"/>
    <p:sldId id="309" r:id="rId10"/>
    <p:sldId id="310" r:id="rId11"/>
    <p:sldId id="302" r:id="rId12"/>
    <p:sldId id="320" r:id="rId13"/>
    <p:sldId id="321" r:id="rId14"/>
    <p:sldId id="313" r:id="rId15"/>
    <p:sldId id="308" r:id="rId16"/>
    <p:sldId id="307" r:id="rId17"/>
    <p:sldId id="304" r:id="rId18"/>
    <p:sldId id="314" r:id="rId19"/>
    <p:sldId id="303" r:id="rId20"/>
    <p:sldId id="322" r:id="rId21"/>
    <p:sldId id="311" r:id="rId22"/>
    <p:sldId id="305" r:id="rId23"/>
    <p:sldId id="315" r:id="rId24"/>
    <p:sldId id="300" r:id="rId25"/>
    <p:sldId id="325" r:id="rId26"/>
    <p:sldId id="306" r:id="rId27"/>
    <p:sldId id="324" r:id="rId28"/>
    <p:sldId id="323" r:id="rId29"/>
    <p:sldId id="316" r:id="rId30"/>
    <p:sldId id="317" r:id="rId31"/>
    <p:sldId id="318" r:id="rId32"/>
    <p:sldId id="319" r:id="rId33"/>
    <p:sldId id="285" r:id="rId34"/>
    <p:sldId id="288" r:id="rId35"/>
    <p:sldId id="364" r:id="rId36"/>
    <p:sldId id="365" r:id="rId37"/>
    <p:sldId id="366" r:id="rId38"/>
    <p:sldId id="286" r:id="rId39"/>
    <p:sldId id="289" r:id="rId40"/>
    <p:sldId id="287" r:id="rId41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43"/>
      <p:bold r:id="rId44"/>
      <p:italic r:id="rId45"/>
      <p:bold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5" roundtripDataSignature="AMtx7miNbJHp9ho4ruAvxi+IG1Imtxoxr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51BF5A0C-B0EB-839A-131C-955373972CF5}" name="LE BOT SANDRA" initials="SL" userId="S::SLEBOT@editions-hatier.fr::5fe4e071-d3f4-40df-970f-ee8fcf898346" providerId="AD"/>
  <p188:author id="{8035A710-E786-5AD4-6E6B-F2C4540F2679}" name="CHAUVELLIER ANNE" initials="CA" userId="S::ACHAUVELLIER@editions-hatier.fr::f6f57ace-c9cf-44ce-941b-3615434e65b1" providerId="AD"/>
  <p188:author id="{5F8BA321-80A1-CEA0-CCDE-AB6954515002}" name="TAILLADE JUSTINE" initials="TJ" userId="S::JTAILLADE@editions-hatier.fr::7689be7a-6074-46a5-a6a4-f2fd3e4f6393" providerId="AD"/>
  <p188:author id="{BCEC0C35-085C-D9B9-E378-2995294E600F}" name="Sylvie Advenier" initials="SA" userId="516bcc22ff4f1580" providerId="Windows Live"/>
  <p188:author id="{99329D8D-736E-127F-056B-D92D91D3CEEB}" name="Harmonie Rossi Tessier" initials="HRT" userId="ce3dc0babca3d520" providerId="Windows Live"/>
  <p188:author id="{6E47C18F-DDAE-EA39-9B3A-D5582A6DAE9D}" name="pauline.negrellion" initials="pa" userId="S::pauline.negrellion_gmail.com#ext#@hachette.onmicrosoft.com::9fb65b54-3bbd-4994-b3cf-42d8602c7eef" providerId="AD"/>
  <p188:author id="{CB410498-00AA-A716-1E6C-E42B11846246}" name="jennifer riviere" initials="jr" userId="77148290420568c5" providerId="Windows Live"/>
  <p188:author id="{A731B9A7-FB2F-8BD0-97C6-EA6906EE8F3B}" name="Justine Taillade" initials="JT" userId="Justine Taillade" providerId="None"/>
  <p188:author id="{99B08BAC-A5CC-5B93-C974-BC3036FFCE66}" name="yaelb06" initials="ya" userId="S::yaelb06_yahoo.fr#ext#@hachette.onmicrosoft.com::178ef0ed-7e4d-4a1d-b478-d626cbda7b77" providerId="AD"/>
  <p188:author id="{2EACF4B5-B5D6-1F77-434B-4ACC816D40DA}" name="Caroline HACHE" initials="CH" userId="Caroline HACHE" providerId="None"/>
  <p188:author id="{EC690DC6-A5A8-45CC-58AB-0C5F588EDC89}" name="LION Pascal" initials="PL" userId="S::pascal.lion@kemone.com::fbec95ae-2e6f-4ba0-8a1e-416917b9e63f" providerId="AD"/>
  <p188:author id="{9A92F9CE-EE8D-8993-D9DE-1B8EF4557F24}" name="cri.dracos@outlook.fr" initials="c" userId="Anonymous_cri.dracos@outlook.fr" providerId="None"/>
  <p188:author id="{4FF4CFEC-E717-A85B-221E-54576BCF7E1A}" name="Pauline Negrel" initials="PN" userId="S::pauline.negrel@ac-aix-marseille.fr::26a6f53f-97b6-482a-86bf-81043e9826c1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ristophe DRACOS" initials="" lastIdx="5" clrIdx="0"/>
  <p:cmAuthor id="1" name="jennifer r" initials="" lastIdx="10" clrIdx="1"/>
  <p:cmAuthor id="2" name="Catherine MALLARD" initials="" lastIdx="7" clrIdx="2"/>
  <p:cmAuthor id="3" name="Pauline Negrel-Lion" initials="" lastIdx="10" clrIdx="3"/>
  <p:cmAuthor id="4" name="HACHE Caroline" initials="" lastIdx="3" clrIdx="4"/>
  <p:cmAuthor id="5" name="Harmonie Tessier" initials="" lastIdx="3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C4D1"/>
    <a:srgbClr val="FFD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69128" autoAdjust="0"/>
  </p:normalViewPr>
  <p:slideViewPr>
    <p:cSldViewPr snapToGrid="0">
      <p:cViewPr>
        <p:scale>
          <a:sx n="66" d="100"/>
          <a:sy n="66" d="100"/>
        </p:scale>
        <p:origin x="2268" y="294"/>
      </p:cViewPr>
      <p:guideLst>
        <p:guide orient="horz" pos="2160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notesMaster" Target="notesMasters/notesMaster1.xml"/><Relationship Id="rId55" Type="http://customschemas.google.com/relationships/presentationmetadata" Target="metadata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font" Target="fonts/font4.fntdata"/><Relationship Id="rId59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font" Target="fonts/font3.fntdata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57" Type="http://schemas.openxmlformats.org/officeDocument/2006/relationships/presProps" Target="presProps.xml"/><Relationship Id="rId61" Type="http://schemas.microsoft.com/office/2018/10/relationships/authors" Target="author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font" Target="fonts/font2.fntdata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font" Target="fonts/font1.fntdata"/><Relationship Id="rId56" Type="http://schemas.openxmlformats.org/officeDocument/2006/relationships/commentAuthors" Target="commentAuthors.xml"/><Relationship Id="rId8" Type="http://schemas.openxmlformats.org/officeDocument/2006/relationships/slideMaster" Target="slideMasters/slideMaster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Aujourd’hui, nous allons revoir les différentes grandeurs en mesure (longueur, masse, contenance, durée) et comment convertir des mesures, c’est-à-dire passer d’une unité à une autre. </a:t>
            </a:r>
            <a:endParaRPr i="1" dirty="0"/>
          </a:p>
        </p:txBody>
      </p:sp>
      <p:sp>
        <p:nvSpPr>
          <p:cNvPr id="108" name="Google Shape;10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Maintenant, on va convertir des masses, c’est-à-dire passer d’une unité à une autre pour exprimer une même masse.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14609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6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kilogrammes, c’est égal à combien de grammes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? </a:t>
            </a: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Laisser quelques secondes aux élèves pour qu’ils répondent sur leur ardoise.</a:t>
            </a: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6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kg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6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000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g. </a:t>
            </a: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Organiser le retour collectif.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kilogramme c’est combien de grammes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? </a:t>
            </a:r>
            <a:r>
              <a:rPr lang="fr-FR" b="0" i="1" baseline="0" dirty="0">
                <a:effectLst/>
                <a:latin typeface="Calibri" panose="020F0502020204030204" pitchFamily="34" charset="0"/>
                <a:ea typeface="Calibri" charset="0"/>
                <a:cs typeface="Times New Roman" charset="0"/>
              </a:rPr>
              <a:t>→ </a:t>
            </a:r>
            <a:r>
              <a:rPr lang="fr-FR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000. Souvenez-vous que le préfixe «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kilo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» signifie «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mille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» en grec. Donc un kilogramme est </a:t>
            </a:r>
            <a:r>
              <a:rPr lang="fr-FR" i="1" u="none" dirty="0">
                <a:latin typeface="Calibri" panose="020F0502020204030204" pitchFamily="34" charset="0"/>
              </a:rPr>
              <a:t>égal</a:t>
            </a:r>
            <a:r>
              <a:rPr lang="fr-FR" i="1" dirty="0">
                <a:latin typeface="Calibri" panose="020F0502020204030204" pitchFamily="34" charset="0"/>
              </a:rPr>
              <a:t> à 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000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grammes.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Donc 6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kilogrammes, c’est 6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fois 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000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grammes, donc, c’est 6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000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grammes.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49834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0" dirty="0">
                <a:latin typeface="Calibri" panose="020F0502020204030204" pitchFamily="34" charset="0"/>
              </a:rPr>
              <a:t>Même démarche.</a:t>
            </a: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 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t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70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kg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070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kg.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t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70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kg signifie que l’on a 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tonne et encore 70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kilogrammes. 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tonne est égale à 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000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kilogrammes. On ajoute les 70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kilogrammes. On obtient 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000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+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70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070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kg.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93960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Nous allons continuer avec les contenances. Quelles sont les unités que vous connaissez pour mesurer des contenances. </a:t>
            </a: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Interroger les élèves pour qu’ils rappellent les unités ainsi que les objets de référence.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93416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0" dirty="0">
                <a:latin typeface="Calibri" panose="020F0502020204030204" pitchFamily="34" charset="0"/>
              </a:rPr>
              <a:t>Présenter les différentes unités et leur objet de référence.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L, c’est la contenance d’une brique de jus de fruits.  </a:t>
            </a:r>
          </a:p>
          <a:p>
            <a:pPr marL="0" indent="0">
              <a:buFontTx/>
              <a:buNone/>
            </a:pPr>
            <a:r>
              <a:rPr lang="fr-FR" i="1" dirty="0">
                <a:latin typeface="Calibri" panose="020F0502020204030204" pitchFamily="34" charset="0"/>
              </a:rPr>
              <a:t>Il existe des unités inférieures au litre. Au CE2, nous travaillons le décilitre, c’est la contenance d’une tasse à café. On a aussi étudié le centilitre, c’est à peu près la contenance d’une cuillère à dessert.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7126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Maintenant, on va convertir des contenances, c’est-à-dire passer d’une unité à une autre pour exprimer une même contenance.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51130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litres, c’est égal à combien de centilitres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? </a:t>
            </a: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Laisser quelques secondes aux élèves pour qu’ils répondent sur leur ardoise.</a:t>
            </a: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300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cL</a:t>
            </a:r>
            <a:r>
              <a:rPr lang="fr-FR" b="0" i="0" dirty="0">
                <a:latin typeface="Calibri" panose="020F0502020204030204" pitchFamily="34" charset="0"/>
              </a:rPr>
              <a:t>. </a:t>
            </a: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Puis, organiser le retour collectif.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litre c’est combien de centilitres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? 100. Dans «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centi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», on entend «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cent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». Dans un litre, il y a 100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centilitres.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Donc, 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litres, c’est 300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centilitres.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4714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0" dirty="0">
                <a:latin typeface="Calibri" panose="020F0502020204030204" pitchFamily="34" charset="0"/>
              </a:rPr>
              <a:t>Même démarche.</a:t>
            </a: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90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dL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9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L.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litre est égal à 10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décilitres. 90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9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×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10 donc 90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décilitres, c’est la même contenance que 9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litres.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06515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B8B05F-03FE-3B7E-502D-45EFF577A6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>
            <a:extLst>
              <a:ext uri="{FF2B5EF4-FFF2-40B4-BE49-F238E27FC236}">
                <a16:creationId xmlns:a16="http://schemas.microsoft.com/office/drawing/2014/main" id="{3A12AB6D-4F7B-7408-6699-2F731CBB56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>
            <a:extLst>
              <a:ext uri="{FF2B5EF4-FFF2-40B4-BE49-F238E27FC236}">
                <a16:creationId xmlns:a16="http://schemas.microsoft.com/office/drawing/2014/main" id="{2CC38B50-0E30-53AF-A5CB-813D702F66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Attention, ici, il faut exprimer cette contenance avec une double unité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: en litres et décilitres, c’est-à-dire, qu’on constitue le maximum de litres possibles, puis on exprime la contenance restante en décilitres.  </a:t>
            </a: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870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cL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8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7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 err="1">
                <a:latin typeface="Calibri" panose="020F0502020204030204" pitchFamily="34" charset="0"/>
              </a:rPr>
              <a:t>dL</a:t>
            </a:r>
            <a:r>
              <a:rPr lang="fr-FR" b="0" i="0" dirty="0">
                <a:latin typeface="Calibri" panose="020F0502020204030204" pitchFamily="34" charset="0"/>
              </a:rPr>
              <a:t>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870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800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+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70. On sait que 100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cL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L, donc, 800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cL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8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L. Il reste ensuite 70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cL</a:t>
            </a:r>
            <a:r>
              <a:rPr lang="fr-FR" i="1" dirty="0">
                <a:latin typeface="Calibri" panose="020F0502020204030204" pitchFamily="34" charset="0"/>
              </a:rPr>
              <a:t>. On sait que 10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cL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dL</a:t>
            </a:r>
            <a:r>
              <a:rPr lang="fr-FR" i="1" dirty="0">
                <a:latin typeface="Calibri" panose="020F0502020204030204" pitchFamily="34" charset="0"/>
              </a:rPr>
              <a:t>, donc, 70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cL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7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dL</a:t>
            </a:r>
            <a:r>
              <a:rPr lang="fr-FR" i="1" dirty="0">
                <a:latin typeface="Calibri" panose="020F0502020204030204" pitchFamily="34" charset="0"/>
              </a:rPr>
              <a:t>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Donc, 870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cL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8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L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7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 err="1">
                <a:latin typeface="Calibri" panose="020F0502020204030204" pitchFamily="34" charset="0"/>
              </a:rPr>
              <a:t>dL</a:t>
            </a:r>
            <a:r>
              <a:rPr lang="fr-FR" i="1" dirty="0">
                <a:latin typeface="Calibri" panose="020F0502020204030204" pitchFamily="34" charset="0"/>
              </a:rPr>
              <a:t>. 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741C80C-3BD2-4FF1-E840-9162E1EBFB5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99831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Nous allons maintenant terminer avec les durées. Il existe de très nombreuses unités pour parler du temps qui passe. Quelles sont les unités que vous connaissez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? </a:t>
            </a: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Interroger les élèves pour qu’ils rappellent les unités.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0955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Nous allons commencer par les longueurs. Quelles sont les unités que vous connaissez pour mesurer des longueurs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? </a:t>
            </a: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Interroger les élèves pour qu’ils rappellent les unités ainsi que les objets de référence.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14005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0" dirty="0">
                <a:latin typeface="Calibri" panose="020F0502020204030204" pitchFamily="34" charset="0"/>
              </a:rPr>
              <a:t>Présenter les différentes unités.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Il existe des unités pour un temps plutôt court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: seconde, minute, heure. </a:t>
            </a:r>
          </a:p>
          <a:p>
            <a:pPr marL="0" indent="0">
              <a:buFontTx/>
              <a:buNone/>
            </a:pPr>
            <a:r>
              <a:rPr lang="fr-FR" i="1" dirty="0">
                <a:latin typeface="Calibri" panose="020F0502020204030204" pitchFamily="34" charset="0"/>
              </a:rPr>
              <a:t>Il existe des unités pour un temps plus long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: jour, semaine, mois, puis, année, siècle et millénaire.</a:t>
            </a:r>
          </a:p>
          <a:p>
            <a:pPr marL="0" indent="0">
              <a:buFontTx/>
              <a:buNone/>
            </a:pPr>
            <a:r>
              <a:rPr lang="fr-FR" i="0" dirty="0">
                <a:latin typeface="Calibri" panose="020F0502020204030204" pitchFamily="34" charset="0"/>
              </a:rPr>
              <a:t>Faire énoncer aux élèves le sens de siècle (100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latin typeface="Calibri" panose="020F0502020204030204" pitchFamily="34" charset="0"/>
              </a:rPr>
              <a:t>ans) et de millénaire (1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latin typeface="Calibri" panose="020F0502020204030204" pitchFamily="34" charset="0"/>
              </a:rPr>
              <a:t>000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latin typeface="Calibri" panose="020F0502020204030204" pitchFamily="34" charset="0"/>
              </a:rPr>
              <a:t>ans) car ce sont les 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latin typeface="Calibri" panose="020F0502020204030204" pitchFamily="34" charset="0"/>
              </a:rPr>
              <a:t>unités de temps avec lesquelles ils sont les moins familiers.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89929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latin typeface="Calibri" panose="020F0502020204030204" pitchFamily="34" charset="0"/>
              </a:rPr>
              <a:t>Maintenant, on va convertir des durées, c’est-à-dire passer d’une unité à une autre pour exprimer une même durée. </a:t>
            </a:r>
          </a:p>
          <a:p>
            <a:endParaRPr lang="fr-FR" i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67417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an, c’est égal à combien de mois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? </a:t>
            </a: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an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12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mois.</a:t>
            </a:r>
            <a:endParaRPr lang="fr-FR" b="0" i="1" dirty="0">
              <a:latin typeface="Calibri" panose="020F0502020204030204" pitchFamily="34" charset="0"/>
            </a:endParaRP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Laisser quelques secondes aux élèves pour qu’ils répondent sur leur ardoise, puis organiser le retour collectif.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an, c’est égal à 12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mois. De janvier à décembre, il y a 12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mois. </a:t>
            </a:r>
            <a:r>
              <a:rPr lang="fr-FR" i="0" dirty="0">
                <a:latin typeface="Calibri" panose="020F0502020204030204" pitchFamily="34" charset="0"/>
              </a:rPr>
              <a:t>Si besoin, les faire nommer dans l’ordre par les élèves en les comptant sur les doigts. </a:t>
            </a:r>
          </a:p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52157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0" dirty="0">
                <a:latin typeface="Calibri" panose="020F0502020204030204" pitchFamily="34" charset="0"/>
              </a:rPr>
              <a:t>Même démarche.</a:t>
            </a: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minutes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120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secondes.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minute est égale à 60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secondes. Donc, 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minutes c’est égal à 60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+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60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120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secondes.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95240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semaines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21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jours.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semaine est égale à 7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jours du lundi au dimanche. Donc, 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semaines, c’est égal à 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×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7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21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jours.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52854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siècles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400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ans. </a:t>
            </a:r>
            <a:endParaRPr lang="fr-FR" b="0" i="1" dirty="0">
              <a:latin typeface="Calibri" panose="020F0502020204030204" pitchFamily="34" charset="0"/>
            </a:endParaRP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siècle est égal à 100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ans. Donc, 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siècles, c’est égal à 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×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100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400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ans.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04946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03398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>
          <a:extLst>
            <a:ext uri="{FF2B5EF4-FFF2-40B4-BE49-F238E27FC236}">
              <a16:creationId xmlns:a16="http://schemas.microsoft.com/office/drawing/2014/main" id="{A89094DA-D391-AF89-DD80-9DEA474BE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0:notes">
            <a:extLst>
              <a:ext uri="{FF2B5EF4-FFF2-40B4-BE49-F238E27FC236}">
                <a16:creationId xmlns:a16="http://schemas.microsoft.com/office/drawing/2014/main" id="{7DCB67A6-35A1-B449-4938-88C575A28E3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0:notes">
            <a:extLst>
              <a:ext uri="{FF2B5EF4-FFF2-40B4-BE49-F238E27FC236}">
                <a16:creationId xmlns:a16="http://schemas.microsoft.com/office/drawing/2014/main" id="{A4900169-D9D7-88F8-4BBC-0C35E675228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10453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>
          <a:extLst>
            <a:ext uri="{FF2B5EF4-FFF2-40B4-BE49-F238E27FC236}">
              <a16:creationId xmlns:a16="http://schemas.microsoft.com/office/drawing/2014/main" id="{56347B6A-07F3-3D10-7E08-10FF19DB9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0:notes">
            <a:extLst>
              <a:ext uri="{FF2B5EF4-FFF2-40B4-BE49-F238E27FC236}">
                <a16:creationId xmlns:a16="http://schemas.microsoft.com/office/drawing/2014/main" id="{25021629-9D63-8F31-DC77-0F952FFBFA8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0:notes">
            <a:extLst>
              <a:ext uri="{FF2B5EF4-FFF2-40B4-BE49-F238E27FC236}">
                <a16:creationId xmlns:a16="http://schemas.microsoft.com/office/drawing/2014/main" id="{EF044DE8-ADDF-038E-D103-9DCD4B3B39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178423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0" dirty="0">
                <a:latin typeface="Calibri" panose="020F0502020204030204" pitchFamily="34" charset="0"/>
              </a:rPr>
              <a:t>Présenter les différentes unités et leur objet de référence.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On a affiché les objets de référence des longueurs. Mais attention, au tableau, projetés ainsi, ils ne sont pas à la taille réelle.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mètre, c’est la longueur de la grande règle du tableau. 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Il existe ensuite des unités inférieures au mètre : </a:t>
            </a:r>
          </a:p>
          <a:p>
            <a:pPr>
              <a:buFontTx/>
              <a:buChar char="-"/>
            </a:pPr>
            <a:r>
              <a:rPr lang="fr-FR" i="1" dirty="0">
                <a:latin typeface="Calibri" panose="020F0502020204030204" pitchFamily="34" charset="0"/>
              </a:rPr>
              <a:t>Un décimètre, c’est la longueur de la réglette orange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;</a:t>
            </a:r>
            <a:endParaRPr lang="fr-FR" i="1" dirty="0">
              <a:latin typeface="Calibri" panose="020F0502020204030204" pitchFamily="34" charset="0"/>
            </a:endParaRPr>
          </a:p>
          <a:p>
            <a:pPr>
              <a:buFontTx/>
              <a:buChar char="-"/>
            </a:pPr>
            <a:r>
              <a:rPr lang="fr-FR" i="1" dirty="0">
                <a:latin typeface="Calibri" panose="020F0502020204030204" pitchFamily="34" charset="0"/>
              </a:rPr>
              <a:t>Un centimètre, c’est la longueur de la réglette blanche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;</a:t>
            </a:r>
            <a:endParaRPr lang="fr-FR" i="1" dirty="0">
              <a:latin typeface="Calibri" panose="020F0502020204030204" pitchFamily="34" charset="0"/>
            </a:endParaRPr>
          </a:p>
          <a:p>
            <a:pPr>
              <a:buFontTx/>
              <a:buChar char="-"/>
            </a:pPr>
            <a:r>
              <a:rPr lang="fr-FR" i="1" dirty="0">
                <a:latin typeface="Calibri" panose="020F0502020204030204" pitchFamily="34" charset="0"/>
              </a:rPr>
              <a:t>Un millimètre, c’est la longueur d’un grain de sable.</a:t>
            </a:r>
          </a:p>
          <a:p>
            <a:pPr marL="0" indent="0">
              <a:buFontTx/>
              <a:buNone/>
            </a:pPr>
            <a:r>
              <a:rPr lang="fr-FR" i="1" dirty="0">
                <a:latin typeface="Calibri" panose="020F0502020204030204" pitchFamily="34" charset="0"/>
              </a:rPr>
              <a:t>Il existe aussi des unités supérieures au mètre. Au CE2, nous travaillons uniquement sur le kilomètre. Un kilomètre est égal à la longueur de 10 terrains de foot mis bout à bout.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81000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>
          <a:extLst>
            <a:ext uri="{FF2B5EF4-FFF2-40B4-BE49-F238E27FC236}">
              <a16:creationId xmlns:a16="http://schemas.microsoft.com/office/drawing/2014/main" id="{E29C1A38-F801-934E-D906-06B0B353F8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0:notes">
            <a:extLst>
              <a:ext uri="{FF2B5EF4-FFF2-40B4-BE49-F238E27FC236}">
                <a16:creationId xmlns:a16="http://schemas.microsoft.com/office/drawing/2014/main" id="{24B95FDB-A479-C392-BE7D-BD3549599B5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0:notes">
            <a:extLst>
              <a:ext uri="{FF2B5EF4-FFF2-40B4-BE49-F238E27FC236}">
                <a16:creationId xmlns:a16="http://schemas.microsoft.com/office/drawing/2014/main" id="{CBF31452-AEE0-7430-76AF-5CFB3B7DFED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39829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6" name="Google Shape;376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7" name="Google Shape;377;p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31</a:t>
            </a:fld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32</a:t>
            </a:fld>
            <a:endParaRPr lang="fr-FR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4694043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Maintenant, on va convertir des longueurs. Une mesure sera donnée dans une unité et il faudra l’exprimer avec une autre unité. On a déjà fait ce travail.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98555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34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mètres, c’est égal à combien de centimètres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? </a:t>
            </a: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>
                <a:latin typeface="Calibri" panose="020F0502020204030204" pitchFamily="34" charset="0"/>
              </a:rPr>
              <a:t>Laisser quelques secondes aux élèves pour qu’ils répondent sur leur ardoise. </a:t>
            </a: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34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m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400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cm. </a:t>
            </a: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Puis, organiser le retour collectif.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mètre c’est combien de centimètres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? </a:t>
            </a:r>
            <a:r>
              <a:rPr lang="fr-FR" b="0" i="1" baseline="0" dirty="0">
                <a:effectLst/>
                <a:latin typeface="Calibri" panose="020F0502020204030204" pitchFamily="34" charset="0"/>
                <a:ea typeface="Calibri" charset="0"/>
                <a:cs typeface="Times New Roman" charset="0"/>
              </a:rPr>
              <a:t>→ </a:t>
            </a:r>
            <a:r>
              <a:rPr lang="fr-FR" i="1" dirty="0">
                <a:latin typeface="Calibri" panose="020F0502020204030204" pitchFamily="34" charset="0"/>
              </a:rPr>
              <a:t>100. Donc 34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mètres, c’est 34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fois 100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cm, c’est égal à 3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400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cm. 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15322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0" dirty="0">
                <a:latin typeface="Calibri" panose="020F0502020204030204" pitchFamily="34" charset="0"/>
              </a:rPr>
              <a:t>Même démarche. </a:t>
            </a:r>
          </a:p>
          <a:p>
            <a:pPr marL="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7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000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m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7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km.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000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m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km donc 7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000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m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7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km.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Vous pouvez retenir que le préfixe «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kilo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» en grec signifie «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mille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» donc, un kilomètre, c’est 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000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mètres.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1201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b="1" i="0" dirty="0">
                <a:latin typeface="Calibri" panose="020F0502020204030204" pitchFamily="34" charset="0"/>
              </a:rPr>
              <a:t>Réponse attendue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:</a:t>
            </a:r>
            <a:r>
              <a:rPr lang="fr-FR" b="1" i="0" dirty="0">
                <a:latin typeface="Calibri" panose="020F0502020204030204" pitchFamily="34" charset="0"/>
              </a:rPr>
              <a:t> </a:t>
            </a:r>
            <a:r>
              <a:rPr lang="fr-FR" b="0" i="0" dirty="0">
                <a:latin typeface="Calibri" panose="020F0502020204030204" pitchFamily="34" charset="0"/>
              </a:rPr>
              <a:t>120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dm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12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latin typeface="Calibri" panose="020F0502020204030204" pitchFamily="34" charset="0"/>
              </a:rPr>
              <a:t>m. 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10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dm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1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m, donc, 120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dm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12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×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10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dm, donc, 120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dm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=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12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latin typeface="Calibri" panose="020F0502020204030204" pitchFamily="34" charset="0"/>
              </a:rPr>
              <a:t>m.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82119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1" dirty="0">
                <a:latin typeface="Calibri" panose="020F0502020204030204" pitchFamily="34" charset="0"/>
              </a:rPr>
              <a:t>Nous allons continuer avec les masses. Quelles sont les unités que vous connaissez pour mesurer des masses</a:t>
            </a:r>
            <a:r>
              <a:rPr lang="fr-FR" b="0" i="0" u="none" strike="noStrike" cap="none" dirty="0">
                <a:solidFill>
                  <a:schemeClr val="dk1"/>
                </a:solidFill>
                <a:effectLst/>
                <a:latin typeface="Calibri" panose="020F0502020204030204" pitchFamily="34" charset="0"/>
                <a:ea typeface="Calibri"/>
                <a:cs typeface="Calibri"/>
                <a:sym typeface="Calibri"/>
              </a:rPr>
              <a:t> ?</a:t>
            </a:r>
            <a:r>
              <a:rPr lang="fr-FR" i="1" dirty="0">
                <a:latin typeface="Calibri" panose="020F0502020204030204" pitchFamily="34" charset="0"/>
              </a:rPr>
              <a:t> </a:t>
            </a:r>
          </a:p>
          <a:p>
            <a:pPr marL="0"/>
            <a:r>
              <a:rPr lang="fr-FR" i="0" dirty="0">
                <a:latin typeface="Calibri" panose="020F0502020204030204" pitchFamily="34" charset="0"/>
              </a:rPr>
              <a:t>Interroger les élèves pour qu’ils rappellent les unités ainsi que les objets de référence.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65076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/>
            <a:r>
              <a:rPr lang="fr-FR" i="0" dirty="0">
                <a:latin typeface="Calibri" panose="020F0502020204030204" pitchFamily="34" charset="0"/>
              </a:rPr>
              <a:t>Présenter les différentes unités et leur objet de référence.</a:t>
            </a:r>
          </a:p>
          <a:p>
            <a:pPr marL="0"/>
            <a:r>
              <a:rPr lang="fr-FR" i="1" dirty="0">
                <a:latin typeface="Calibri" panose="020F0502020204030204" pitchFamily="34" charset="0"/>
              </a:rPr>
              <a:t>1 g, c’est la masse d’un trombone.  </a:t>
            </a:r>
          </a:p>
          <a:p>
            <a:pPr marL="0" indent="0">
              <a:buFontTx/>
              <a:buNone/>
            </a:pPr>
            <a:r>
              <a:rPr lang="fr-FR" i="1" dirty="0">
                <a:latin typeface="Calibri" panose="020F0502020204030204" pitchFamily="34" charset="0"/>
              </a:rPr>
              <a:t>Il existe des unités supérieures au </a:t>
            </a:r>
            <a:r>
              <a:rPr lang="fr-FR" i="0" u="none" dirty="0">
                <a:latin typeface="Calibri" panose="020F0502020204030204" pitchFamily="34" charset="0"/>
              </a:rPr>
              <a:t>gramme.</a:t>
            </a:r>
            <a:r>
              <a:rPr lang="fr-FR" i="0" dirty="0">
                <a:latin typeface="Calibri" panose="020F0502020204030204" pitchFamily="34" charset="0"/>
              </a:rPr>
              <a:t> </a:t>
            </a:r>
            <a:r>
              <a:rPr lang="fr-FR" i="1" dirty="0">
                <a:latin typeface="Calibri" panose="020F0502020204030204" pitchFamily="34" charset="0"/>
              </a:rPr>
              <a:t>Au CE2, nous travaillons le kilogramme, c’est la masse d’un paquet de farine. On a aussi étudié la tonne, c’est à peu près la masse d’une voiture.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35928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>
  <p:cSld name="Diapositive de titr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graphisme, capture d’écran, jeune enfant&#10;&#10;Le contenu généré par l’IA peut être incorrect.">
            <a:extLst>
              <a:ext uri="{FF2B5EF4-FFF2-40B4-BE49-F238E27FC236}">
                <a16:creationId xmlns:a16="http://schemas.microsoft.com/office/drawing/2014/main" id="{DF1C5587-A4FC-0392-329D-5397461D025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Google Shape;17;p34"/>
          <p:cNvSpPr txBox="1"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39491"/>
              </a:buClr>
              <a:buSzPts val="2700"/>
              <a:buFont typeface="Verdana"/>
              <a:buNone/>
              <a:defRPr sz="2700" b="1">
                <a:solidFill>
                  <a:srgbClr val="A3949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4"/>
          <p:cNvSpPr txBox="1"/>
          <p:nvPr/>
        </p:nvSpPr>
        <p:spPr>
          <a:xfrm>
            <a:off x="4342511" y="6163768"/>
            <a:ext cx="442137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0" i="0" u="none" strike="noStrike" cap="none" dirty="0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Réservé à la </a:t>
            </a:r>
            <a:r>
              <a:rPr lang="fr-FR" sz="2000" b="0" i="0" u="none" strike="noStrike" cap="none" dirty="0" err="1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vidéoprojection</a:t>
            </a:r>
            <a:endParaRPr sz="2000" b="0" i="0" u="none" strike="noStrike" cap="none" dirty="0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6192570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Leçon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5930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3"/>
          <p:cNvSpPr/>
          <p:nvPr/>
        </p:nvSpPr>
        <p:spPr>
          <a:xfrm>
            <a:off x="57150" y="0"/>
            <a:ext cx="908685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43"/>
          <p:cNvSpPr txBox="1">
            <a:spLocks noGrp="1"/>
          </p:cNvSpPr>
          <p:nvPr>
            <p:ph type="title"/>
          </p:nvPr>
        </p:nvSpPr>
        <p:spPr>
          <a:xfrm>
            <a:off x="-1" y="0"/>
            <a:ext cx="6391747" cy="476672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3" name="Google Shape;33;p4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3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Google Shape;24;p35">
            <a:extLst>
              <a:ext uri="{FF2B5EF4-FFF2-40B4-BE49-F238E27FC236}">
                <a16:creationId xmlns:a16="http://schemas.microsoft.com/office/drawing/2014/main" id="{A1B17535-1102-2C72-46E2-7517B38F137D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5"/>
          <p:cNvSpPr txBox="1">
            <a:spLocks noGrp="1"/>
          </p:cNvSpPr>
          <p:nvPr>
            <p:ph type="title"/>
          </p:nvPr>
        </p:nvSpPr>
        <p:spPr>
          <a:xfrm>
            <a:off x="0" y="-1"/>
            <a:ext cx="6029608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5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22327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38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EC527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38"/>
          <p:cNvSpPr txBox="1">
            <a:spLocks noGrp="1"/>
          </p:cNvSpPr>
          <p:nvPr>
            <p:ph type="title" hasCustomPrompt="1"/>
          </p:nvPr>
        </p:nvSpPr>
        <p:spPr>
          <a:xfrm>
            <a:off x="72467" y="0"/>
            <a:ext cx="6310225" cy="476673"/>
          </a:xfrm>
          <a:prstGeom prst="rect">
            <a:avLst/>
          </a:prstGeom>
          <a:solidFill>
            <a:srgbClr val="EC527E"/>
          </a:solidFill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 dirty="0"/>
              <a:t>Entrainement</a:t>
            </a:r>
            <a:endParaRPr dirty="0"/>
          </a:p>
        </p:txBody>
      </p:sp>
      <p:sp>
        <p:nvSpPr>
          <p:cNvPr id="46" name="Google Shape;46;p38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pic>
        <p:nvPicPr>
          <p:cNvPr id="48" name="Google Shape;48;p3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61;p46">
            <a:extLst>
              <a:ext uri="{FF2B5EF4-FFF2-40B4-BE49-F238E27FC236}">
                <a16:creationId xmlns:a16="http://schemas.microsoft.com/office/drawing/2014/main" id="{564A3A83-35E2-AFB6-B1DD-3BE2B9B30A4A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5"/>
          <p:cNvSpPr/>
          <p:nvPr/>
        </p:nvSpPr>
        <p:spPr>
          <a:xfrm>
            <a:off x="57150" y="0"/>
            <a:ext cx="908685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45"/>
          <p:cNvSpPr txBox="1">
            <a:spLocks noGrp="1"/>
          </p:cNvSpPr>
          <p:nvPr>
            <p:ph type="title" hasCustomPrompt="1"/>
          </p:nvPr>
        </p:nvSpPr>
        <p:spPr>
          <a:xfrm>
            <a:off x="57150" y="0"/>
            <a:ext cx="6379864" cy="476672"/>
          </a:xfrm>
          <a:prstGeom prst="rect">
            <a:avLst/>
          </a:prstGeom>
          <a:noFill/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 dirty="0"/>
              <a:t>Entrainement</a:t>
            </a:r>
            <a:endParaRPr dirty="0"/>
          </a:p>
        </p:txBody>
      </p:sp>
      <p:sp>
        <p:nvSpPr>
          <p:cNvPr id="56" name="Google Shape;56;p45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45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59" name="Google Shape;59;p4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58;p45">
            <a:extLst>
              <a:ext uri="{FF2B5EF4-FFF2-40B4-BE49-F238E27FC236}">
                <a16:creationId xmlns:a16="http://schemas.microsoft.com/office/drawing/2014/main" id="{F21DD13B-A008-F110-CFD7-A7C842BDF3A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4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4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46"/>
          <p:cNvSpPr txBox="1">
            <a:spLocks noGrp="1"/>
          </p:cNvSpPr>
          <p:nvPr>
            <p:ph type="title" hasCustomPrompt="1"/>
          </p:nvPr>
        </p:nvSpPr>
        <p:spPr>
          <a:xfrm>
            <a:off x="57149" y="0"/>
            <a:ext cx="6162581" cy="476672"/>
          </a:xfrm>
          <a:prstGeom prst="rect">
            <a:avLst/>
          </a:prstGeom>
          <a:noFill/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 dirty="0"/>
              <a:t>Entrainement</a:t>
            </a:r>
            <a:endParaRPr dirty="0"/>
          </a:p>
        </p:txBody>
      </p:sp>
      <p:pic>
        <p:nvPicPr>
          <p:cNvPr id="64" name="Google Shape;64;p4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FFD3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40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 w="12700" cap="flat" cmpd="sng">
            <a:solidFill>
              <a:srgbClr val="FFD3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40"/>
          <p:cNvSpPr txBox="1"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prstGeom prst="rect">
            <a:avLst/>
          </a:prstGeom>
          <a:noFill/>
          <a:ln w="9525" cap="flat" cmpd="sng">
            <a:solidFill>
              <a:srgbClr val="FFD3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 dirty="0"/>
              <a:t>Exercice des champions</a:t>
            </a:r>
            <a:endParaRPr dirty="0"/>
          </a:p>
        </p:txBody>
      </p:sp>
      <p:pic>
        <p:nvPicPr>
          <p:cNvPr id="4" name="Image 3" descr="Une image contenant symbole, Graphique, logo, cercle&#10;&#10;Le contenu généré par l’IA peut être incorrect.">
            <a:extLst>
              <a:ext uri="{FF2B5EF4-FFF2-40B4-BE49-F238E27FC236}">
                <a16:creationId xmlns:a16="http://schemas.microsoft.com/office/drawing/2014/main" id="{37F19D50-DEB2-1A0D-FB12-92CFF60BDA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13596" y="-62825"/>
            <a:ext cx="987554" cy="10789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6192570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Leçons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163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61C4D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4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 w="12700" cap="flat" cmpd="sng">
            <a:solidFill>
              <a:srgbClr val="61C4D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42"/>
          <p:cNvSpPr txBox="1"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prstGeom prst="rect">
            <a:avLst/>
          </a:prstGeom>
          <a:noFill/>
          <a:ln w="9525" cap="flat" cmpd="sng">
            <a:solidFill>
              <a:srgbClr val="61C4D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/>
              <a:t>Devoirs</a:t>
            </a:r>
            <a:endParaRPr/>
          </a:p>
        </p:txBody>
      </p:sp>
      <p:pic>
        <p:nvPicPr>
          <p:cNvPr id="96" name="Google Shape;96;p4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70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7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Google Shape;39;p37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3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3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3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6" r:id="rId2"/>
    <p:sldLayoutId id="2147483657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9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Google Shape;67;p39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3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3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Google Shape;70;p3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9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4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8" name="Google Shape;88;p4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4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Google Shape;91;p4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16/03/2026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8353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"/>
          <p:cNvSpPr txBox="1">
            <a:spLocks noGrp="1"/>
          </p:cNvSpPr>
          <p:nvPr>
            <p:ph type="ctrTitle"/>
          </p:nvPr>
        </p:nvSpPr>
        <p:spPr>
          <a:xfrm>
            <a:off x="685800" y="3040905"/>
            <a:ext cx="7772400" cy="776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39491"/>
              </a:buClr>
              <a:buSzPct val="100000"/>
              <a:buFont typeface="Verdana"/>
              <a:buNone/>
            </a:pPr>
            <a:r>
              <a:rPr lang="fr-FR" dirty="0">
                <a:solidFill>
                  <a:schemeClr val="bg1"/>
                </a:solidFill>
              </a:rPr>
              <a:t>99. Les différentes grandeurs 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et leurs unités</a:t>
            </a:r>
            <a:endParaRPr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474F0A14-C95E-BCFA-0BC1-A9BDBC95A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53EFFFE-494D-6E3E-F8C3-B7A512FE497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13659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4434A6A7-E214-4C85-A056-6671FCD1C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45F31E4-3E10-68B7-4DA3-42CFBE87209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5864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A8B8610A-DB6E-86DA-7A6E-9CCAB8A8C5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8875244-6CF5-0247-DFD0-32AD7F1FA72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4886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A0468265-9FA3-4BC2-F5E6-87D61E164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6A63694-2875-5A1F-35E5-E55EE188A3B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6302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9F30245-7E59-1B09-48BE-C4DDE476C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24404DB5-9AE7-0FCC-E7D4-DFBBE95FF1B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6403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83D5BE19-AC27-6D7D-B681-5FC68DCA4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FCB25F0-2801-1469-AAB3-839863894F5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073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BB2E53C7-63E6-9EEE-A1DE-4D2532EBA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A1CF156-5870-D906-01B9-8B5F7C6A523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0107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BE42A47D-D9A9-9C4F-B8A8-F86947BDF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E6AC12A-D3D8-341D-2765-E531F467BBD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1028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25E660-91B0-E33F-E3D1-75D3668536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268942E3-3E50-1F8E-23FD-E2B9674DB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A355183-B016-E35B-D975-0B061D3A02A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8867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00DF5F1-52B3-B9D4-61FC-B5835E3A6C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EF59574-D2E4-9AF6-26DF-70C55B62BE1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5440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62CCCFB-4909-DC2B-B781-DE0ECE4F04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2AF8269-D1BD-BC26-0005-D09EB4D31B2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8677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9E037B10-0BF3-3652-3279-A71BB0983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C83B2FF-FFF9-7467-97CD-A38A71BAB16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7853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D3CF4DF-E45D-47F7-9D45-5C84008DAE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B86A571-A5EC-EB31-7431-4768E9F7B23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2910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0A35DF7-6AAF-AB70-215B-5DC44B350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666A10-30D3-22FB-E3B2-0F3C239C2C7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0682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46E8771B-264F-1D7D-637A-621B882EB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9AA294F-D337-09BB-EEC6-2E1E67CB72E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4138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DF2B5BF-7007-1BD1-70C5-FF055825B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27217F3-457E-F9C5-97D2-95D3D75349C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6284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D97F22CC-832D-9FAA-2257-322AAB3435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5902F0-74D4-A993-368A-59182C3E576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512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9D6E645-A41A-882F-771B-DB2D858DC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38215ED-7F5A-C127-BF75-1CA118C5FBE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F7F18380-B550-7B38-ACBC-D3438F732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C670A31-25D0-2922-439E-E866FECFE0E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6828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>
          <a:extLst>
            <a:ext uri="{FF2B5EF4-FFF2-40B4-BE49-F238E27FC236}">
              <a16:creationId xmlns:a16="http://schemas.microsoft.com/office/drawing/2014/main" id="{F0E37066-6448-FF37-8A71-0D348BEC28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6973814-F455-D364-A2A6-6B2602F0E0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DDA34BD-8919-B040-4031-80BB09C0CCF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3024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>
          <a:extLst>
            <a:ext uri="{FF2B5EF4-FFF2-40B4-BE49-F238E27FC236}">
              <a16:creationId xmlns:a16="http://schemas.microsoft.com/office/drawing/2014/main" id="{28D18F0A-C57D-8E4A-1602-2E05888A6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7B317469-9DCD-5B3B-F90A-5F846B10B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56A5C7D-33D2-0C12-4723-B28130F2449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334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re 22">
            <a:extLst>
              <a:ext uri="{FF2B5EF4-FFF2-40B4-BE49-F238E27FC236}">
                <a16:creationId xmlns:a16="http://schemas.microsoft.com/office/drawing/2014/main" id="{2F1A1F0B-9E8F-DED5-ED5E-9C55D1C84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4CCBE226-824E-48E8-6B24-3BC54F91739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0013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>
          <a:extLst>
            <a:ext uri="{FF2B5EF4-FFF2-40B4-BE49-F238E27FC236}">
              <a16:creationId xmlns:a16="http://schemas.microsoft.com/office/drawing/2014/main" id="{79B28BB5-230D-FB73-F88C-C1B35899AB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1D462AE3-A904-9623-9EB5-D55B2F33FA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FFE25C1-E769-6804-CB3B-9F93A6ADD1A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4935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A6C4132D-15A1-7123-0B71-B3BB18E0B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A667080-0A9F-D812-359B-EA554838ABD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5CA33A9F-34D1-87E5-AEFF-850CAD981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B2BFBA0-269D-5CD0-88D4-6B90DB08DB4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7920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5333C427-6A47-5D7E-C435-0224F0A00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4F1740A-6E69-0260-4923-87933C03BD1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193970E-F076-3E0D-394C-2D2193A45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C32C34A-DDE1-CA85-1463-64B48F75376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732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BA3E5D5-F1C6-CCDF-96BD-851A33E700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E3B52894-40AF-DA7C-58AA-036DC424B08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585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178B0133-E11E-2C12-A379-6E494116C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5093EE7-88E6-F9CF-B218-64993D5387F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556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F57B7D0A-893C-A058-0830-8EE6CE179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9F80E74-899E-DE9C-E5DF-38F34CD83BF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1370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72DC897-4A72-28F8-8779-7266FF07A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2C7E91F-7FBF-EE73-CF70-6648CF522AC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312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30FDBFC3-B48D-1C81-5DA0-32016F52D3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C0A61305-5EE7-E0D3-A144-8A4390757A0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6604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ée un document." ma:contentTypeScope="" ma:versionID="d2a4d304f9eba7db6f6d654a13bd391d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71534a0f5dfc871d7eed7645144f7fa1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8DEA322-CD56-4572-8589-B9994CC48E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CB6929A-325D-48F6-9877-191C169E6107}">
  <ds:schemaRefs>
    <ds:schemaRef ds:uri="http://schemas.microsoft.com/office/2006/metadata/properties"/>
    <ds:schemaRef ds:uri="http://purl.org/dc/terms/"/>
    <ds:schemaRef ds:uri="http://www.w3.org/XML/1998/namespace"/>
    <ds:schemaRef ds:uri="cd84cc96-e4f0-4e7f-873a-a508fb658c41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  <ds:schemaRef ds:uri="http://schemas.microsoft.com/office/infopath/2007/PartnerControls"/>
    <ds:schemaRef ds:uri="27f64e36-29aa-44d5-a3e0-06242cad7d4d"/>
  </ds:schemaRefs>
</ds:datastoreItem>
</file>

<file path=customXml/itemProps3.xml><?xml version="1.0" encoding="utf-8"?>
<ds:datastoreItem xmlns:ds="http://schemas.openxmlformats.org/officeDocument/2006/customXml" ds:itemID="{DD31D020-4F48-4B3B-AC4B-DA00B68BFEE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1327</Words>
  <Application>Microsoft Office PowerPoint</Application>
  <PresentationFormat>Affichage à l'écran (4:3)</PresentationFormat>
  <Paragraphs>102</Paragraphs>
  <Slides>33</Slides>
  <Notes>33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33</vt:i4>
      </vt:variant>
    </vt:vector>
  </HeadingPairs>
  <TitlesOfParts>
    <vt:vector size="42" baseType="lpstr">
      <vt:lpstr>Calibri</vt:lpstr>
      <vt:lpstr>Verdana</vt:lpstr>
      <vt:lpstr>Calibri Light</vt:lpstr>
      <vt:lpstr>Arial</vt:lpstr>
      <vt:lpstr>Thème Office</vt:lpstr>
      <vt:lpstr>1_Thème Office</vt:lpstr>
      <vt:lpstr>2_Thème Office</vt:lpstr>
      <vt:lpstr>3_Thème Office</vt:lpstr>
      <vt:lpstr>7_Thème Office</vt:lpstr>
      <vt:lpstr>99. Les différentes grandeurs  et leurs unités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LES NOMBRES JUSQU’À 10 Dire, lire, écrire, dénombrer, placer sur une ligne numérique</dc:title>
  <dc:creator>Éditions Hatier</dc:creator>
  <cp:lastModifiedBy>LE BOT SANDRA</cp:lastModifiedBy>
  <cp:revision>2</cp:revision>
  <dcterms:created xsi:type="dcterms:W3CDTF">2022-01-07T11:15:07Z</dcterms:created>
  <dcterms:modified xsi:type="dcterms:W3CDTF">2026-03-16T11:06:26Z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</Properties>
</file>