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6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7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8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9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4"/>
    <p:sldMasterId id="2147483690" r:id="rId5"/>
    <p:sldMasterId id="2147483693" r:id="rId6"/>
    <p:sldMasterId id="2147483696" r:id="rId7"/>
    <p:sldMasterId id="2147483670" r:id="rId8"/>
    <p:sldMasterId id="2147483676" r:id="rId9"/>
    <p:sldMasterId id="2147483681" r:id="rId10"/>
    <p:sldMasterId id="2147483699" r:id="rId11"/>
    <p:sldMasterId id="2147483760" r:id="rId12"/>
    <p:sldMasterId id="2147483788" r:id="rId13"/>
  </p:sldMasterIdLst>
  <p:notesMasterIdLst>
    <p:notesMasterId r:id="rId51"/>
  </p:notesMasterIdLst>
  <p:sldIdLst>
    <p:sldId id="569" r:id="rId14"/>
    <p:sldId id="257" r:id="rId15"/>
    <p:sldId id="363" r:id="rId16"/>
    <p:sldId id="364" r:id="rId17"/>
    <p:sldId id="570" r:id="rId18"/>
    <p:sldId id="571" r:id="rId19"/>
    <p:sldId id="371" r:id="rId20"/>
    <p:sldId id="572" r:id="rId21"/>
    <p:sldId id="573" r:id="rId22"/>
    <p:sldId id="330" r:id="rId23"/>
    <p:sldId id="333" r:id="rId24"/>
    <p:sldId id="278" r:id="rId25"/>
    <p:sldId id="334" r:id="rId26"/>
    <p:sldId id="583" r:id="rId27"/>
    <p:sldId id="574" r:id="rId28"/>
    <p:sldId id="580" r:id="rId29"/>
    <p:sldId id="578" r:id="rId30"/>
    <p:sldId id="577" r:id="rId31"/>
    <p:sldId id="576" r:id="rId32"/>
    <p:sldId id="575" r:id="rId33"/>
    <p:sldId id="581" r:id="rId34"/>
    <p:sldId id="382" r:id="rId35"/>
    <p:sldId id="348" r:id="rId36"/>
    <p:sldId id="384" r:id="rId37"/>
    <p:sldId id="390" r:id="rId38"/>
    <p:sldId id="391" r:id="rId39"/>
    <p:sldId id="385" r:id="rId40"/>
    <p:sldId id="582" r:id="rId41"/>
    <p:sldId id="386" r:id="rId42"/>
    <p:sldId id="388" r:id="rId43"/>
    <p:sldId id="359" r:id="rId44"/>
    <p:sldId id="484" r:id="rId45"/>
    <p:sldId id="490" r:id="rId46"/>
    <p:sldId id="491" r:id="rId47"/>
    <p:sldId id="489" r:id="rId48"/>
    <p:sldId id="488" r:id="rId49"/>
    <p:sldId id="492" r:id="rId5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8035A710-E786-5AD4-6E6B-F2C4540F2679}" name="CHAUVELLIER ANNE" initials="CA" userId="S::ACHAUVELLIER@editions-hatier.fr::f6f57ace-c9cf-44ce-941b-3615434e65b1" providerId="AD"/>
  <p188:author id="{7F7E7B9F-1A3E-4D99-E946-F9A38FEEBA9F}" name="HACHE Caroline" initials="HC" userId="S::caroline.hache_univ-amu.fr#ext#@hachette.onmicrosoft.com::8f7bb2c5-af1f-4ec9-9672-c04e07afd9f4" providerId="AD"/>
  <p188:author id="{D1DA31B1-B817-6551-D189-800565F96188}" name="sylvie.advenier" initials="sy" userId="S::sylvie.advenier_gmail.com#ext#@hachette.onmicrosoft.com::62265617-bba0-4816-b687-fd9955c55dd9" providerId="AD"/>
  <p188:author id="{3AE103E3-5B5D-9446-BE1D-82E47926AE64}" name="LEMAIRE LOUHANNE" initials="LL" userId="S::LLEMAIRE@editions-hatier.fr::a1b6b622-126c-424e-b556-9693f133b9e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4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catherine.mallard2" initials="ca" lastIdx="2" clrIdx="1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3" name="Compte Microsoft" initials="CM" lastIdx="7" clrIdx="2">
    <p:extLst>
      <p:ext uri="{19B8F6BF-5375-455C-9EA6-DF929625EA0E}">
        <p15:presenceInfo xmlns:p15="http://schemas.microsoft.com/office/powerpoint/2012/main" userId="b37cafc324dd2ae0" providerId="Windows Live"/>
      </p:ext>
    </p:extLst>
  </p:cmAuthor>
  <p:cmAuthor id="4" name="Catherine MALLARD" initials="CM" lastIdx="1" clrIdx="3">
    <p:extLst>
      <p:ext uri="{19B8F6BF-5375-455C-9EA6-DF929625EA0E}">
        <p15:presenceInfo xmlns:p15="http://schemas.microsoft.com/office/powerpoint/2012/main" userId="S::catherine.mallard@ac-orleans-tours.fr::6a472aea-0836-4e0d-8018-3eacbc2442a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96"/>
    <a:srgbClr val="7030A0"/>
    <a:srgbClr val="000099"/>
    <a:srgbClr val="FF9933"/>
    <a:srgbClr val="F8F8F8"/>
    <a:srgbClr val="984807"/>
    <a:srgbClr val="0033CC"/>
    <a:srgbClr val="003399"/>
    <a:srgbClr val="0070C0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893D80-7837-4DD5-9BBD-1BF4C2840349}" v="8" dt="2026-02-16T16:13:53.4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9" autoAdjust="0"/>
    <p:restoredTop sz="77482" autoAdjust="0"/>
  </p:normalViewPr>
  <p:slideViewPr>
    <p:cSldViewPr snapToGrid="0">
      <p:cViewPr>
        <p:scale>
          <a:sx n="75" d="100"/>
          <a:sy n="75" d="100"/>
        </p:scale>
        <p:origin x="2664" y="300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50" Type="http://schemas.openxmlformats.org/officeDocument/2006/relationships/slide" Target="slides/slide37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2" Type="http://schemas.openxmlformats.org/officeDocument/2006/relationships/customXml" Target="../customXml/item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slide" Target="slides/slide16.xml"/><Relationship Id="rId41" Type="http://schemas.openxmlformats.org/officeDocument/2006/relationships/slide" Target="slides/slide28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3" Type="http://schemas.openxmlformats.org/officeDocument/2006/relationships/presProps" Target="presProps.xml"/><Relationship Id="rId58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microsoft.com/office/2015/10/relationships/revisionInfo" Target="revisionInfo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5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fr-FR" b="0" i="1" dirty="0">
                <a:latin typeface="Calibri" panose="020F0502020204030204" pitchFamily="34" charset="0"/>
                <a:ea typeface="Arial"/>
                <a:cs typeface="Arial"/>
                <a:sym typeface="Arial"/>
              </a:rPr>
              <a:t>Aujourd’hui, nous allons résoudre des problèmes de durées à l’aide d’une représentation sous forme d’une ligne du temps et de flèches</a:t>
            </a:r>
            <a:r>
              <a:rPr lang="fr-FR" b="0" i="1" baseline="0" dirty="0">
                <a:latin typeface="Calibri" panose="020F0502020204030204" pitchFamily="34" charset="0"/>
                <a:ea typeface="Arial"/>
                <a:cs typeface="Arial"/>
                <a:sym typeface="Arial"/>
              </a:rPr>
              <a:t>.</a:t>
            </a:r>
            <a:endParaRPr lang="fr-FR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14 h 15 + 1 h = 15 h 15.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Est-ce l’heure de fin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Oui.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Interroger un élève pour qu’il rappelle la question et fasse une phrase-réponse.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829532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L’entrainement finit à 15 h 15.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5795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2" name="Google Shape;332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Dans le problème que nous venons de résoudre, il y avait une heure de début, une heure de fin et une durée.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On peut représenter tous les problèmes de durées avec une ligne du temps.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Il faut faire apparaitre </a:t>
            </a:r>
            <a:r>
              <a:rPr lang="fr-FR" b="0" i="1" baseline="0" dirty="0"/>
              <a:t>l’heure de départ </a:t>
            </a:r>
            <a:r>
              <a:rPr lang="fr-FR" b="0" i="0" baseline="0" dirty="0"/>
              <a:t>(pointer la graduation de gauche)</a:t>
            </a:r>
            <a:r>
              <a:rPr lang="fr-FR" b="0" i="1" baseline="0" dirty="0"/>
              <a:t> et l’heure d’arrivée </a:t>
            </a:r>
            <a:r>
              <a:rPr lang="fr-FR" b="0" i="0" baseline="0" dirty="0"/>
              <a:t>(pointer la graduation de droite)</a:t>
            </a:r>
            <a:r>
              <a:rPr lang="fr-FR" b="0" i="1" baseline="0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Entre ces deux moments, il y a une durée </a:t>
            </a:r>
            <a:r>
              <a:rPr lang="fr-FR" b="0" i="0" baseline="0" dirty="0"/>
              <a:t>(repasser sur la flèche orange).</a:t>
            </a:r>
            <a:endParaRPr lang="fr-FR" b="0" i="1" baseline="0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kern="100" dirty="0">
                <a:effectLst/>
                <a:latin typeface="DIN Next LT Pro Light"/>
                <a:ea typeface="Aptos"/>
                <a:cs typeface="Times New Roman" panose="02020603050405020304" pitchFamily="18" charset="0"/>
              </a:rPr>
              <a:t>Il faut bien identifier laquelle de ces 3 données on cherche.</a:t>
            </a:r>
            <a:endParaRPr lang="fr-FR" sz="1800" kern="100" dirty="0">
              <a:effectLst/>
              <a:latin typeface="Aptos"/>
              <a:ea typeface="Aptos"/>
              <a:cs typeface="Times New Roman" panose="02020603050405020304" pitchFamily="18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b="0" i="1" dirty="0"/>
          </a:p>
        </p:txBody>
      </p:sp>
      <p:sp>
        <p:nvSpPr>
          <p:cNvPr id="333" name="Google Shape;333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225409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autre problème de durées.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le faire reformuler.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cherche-t-on dans ce problème ? → Combien de temps Rose est restée à la garderie.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À quelle heure est-elle arrivée ?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→ 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À 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16 h 50.</a:t>
            </a: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À quelle heure est-elle repartie ?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→ 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À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18 h 15.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Prenez vos ardoises, tracez une ligne du temps et complétez-la avec les informations contenues dans cet énoncé de problème.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Laisser quelques instants aux élèves pour tracer le schéma puis reprendre en collectif.</a:t>
            </a: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50474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3844FE71-CDC1-4934-EDCC-961C6F6D8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B198C63C-1FAF-F650-1A61-92C2B57C3FF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C2F8B214-2E29-5358-87C2-CE4F69AB1B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Voici le schéma qui convient pour les problèmes de durées.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Interroger un élève pour qu’il explique comment il a placé les informations sur le schéma.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Qu’avez-vous mis pour l’heure de départ ? → 16 h 50.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EC3A7665-41B3-2DC8-CE99-18AED380FFA2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67950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2D3B70FA-1619-0BC0-CE57-C7720933D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CFABC7E9-FE27-2A1A-6269-028AEAF5F03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D5A4A06E-9F0D-8714-7054-90E679C52F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Qu’avez-vous mis pour l’heure de fin ? → 18 h 15.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F23B3F3E-7193-C2A0-F22B-F3A89F13D9E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23810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C8EEF8DF-3514-4E13-9707-AC0AEAA28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DA6DAB81-9E49-1751-53E8-5E55A07744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A46BD3AB-2C91-B8D4-02BB-874490C0E6D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baseline="0" dirty="0"/>
              <a:t>Qu’avez-vous mis pour la durée ? → Un point d’interrogation car c’est ce que l’on cherche.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9F672720-26F8-A4B3-F595-6D6B0AE3264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50159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9ABAD741-0218-A02E-9512-674A8275A6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1164C1E7-AA08-9ADA-9721-8FFCC55C06A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96451A2C-1FAA-17AE-AD8E-61B854B8381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strike="noStrike" baseline="0" dirty="0"/>
              <a:t>Voici le schéma qui représente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Quels calculs faut-il faire pour trouver ce que l’on cherche ?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Interroger un élève.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198F0F03-B003-7F30-4663-99484D1331C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09342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E934D627-7F58-7236-86E5-E5FD39245D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CE6C5196-73EF-64C9-FA96-2119B47A69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63FB4964-E130-A147-3A5E-530EB01E667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/>
            <a:r>
              <a:rPr lang="fr-FR" b="0" i="1" baseline="0" dirty="0"/>
              <a:t>Il faut trouver </a:t>
            </a:r>
            <a:r>
              <a:rPr lang="fr-FR" b="0" i="1" strike="noStrike" baseline="0" dirty="0"/>
              <a:t>la durée </a:t>
            </a:r>
            <a:r>
              <a:rPr lang="fr-FR" b="0" i="1" baseline="0" dirty="0"/>
              <a:t>pour aller de 16 h 50 à 18 h 15.</a:t>
            </a:r>
            <a:r>
              <a:rPr lang="fr-FR" i="1" dirty="0"/>
              <a:t> 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Laisser quelques instants aux élèves pour trouver la durée manquante, puis interroger un élève pour qu’il explique sa procédure.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Faire verbaliser qu’il est préférable de se déplacer sur la ligne d’heure exacte en heure exacte.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65602D95-1CC1-5454-BB20-B66E3E4F7F4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029193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B079F08D-8290-F4B6-479C-552164B6F3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79CA57C4-8241-1FA9-4FE7-40E2AF408E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609E72F1-91BA-8094-D21A-DB248B24B55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On se déplace de 16 h 50 à 17 h, ce qui représente 10 minutes.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Quelle heure exacte se trouve juste avant 18 h 15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18 h.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130D16F3-95DF-E2CF-C10F-0573DB12271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4543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le faire reformuler.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 quoi parle-t-on dans ce problème 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Faire émerger qu’il est question d’heures et de durées.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Que cherche-t-on dans ce problème ? → L’heure de fin de l’entrainement.</a:t>
            </a: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Que connait-on ?</a:t>
            </a:r>
            <a:r>
              <a:rPr lang="fr-FR" sz="1200" b="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→ On connait l’heure de début (13 h 45) et la durée de l’entrainement (1 h 30).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Nous allons voir comment représenter ce problème à l’aide d’une ligne du temps.</a:t>
            </a:r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42345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22CC7E71-4DEB-E0CD-0EAE-DC54953719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168E1F52-E33D-380E-7AA9-41F734CAB3B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2A4542E6-31BF-D052-38EC-0E14125BA76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On se déplace ensuite de 17 h à 18 h, ce qui représente 1 heure.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Quelle durée reste-t-il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celle qui va de 18 h à 18 h 15.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2526F920-CFEB-8F0F-75A0-E8475744F9E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305052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92661472-B55C-139B-572B-4D0C8B0D26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6DAD5B33-D925-61A0-CAAE-9C198EA9D0C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3868D727-C9AE-FE61-9916-BCB990E6834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On se déplace ensuite de 18 h à 18 h 15, ce qui représente 15 minutes.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Pour trouver la durée totale, il suffit d’ajouter les 3 petites durées : </a:t>
            </a:r>
            <a:r>
              <a:rPr lang="fr-FR" b="0" i="0" baseline="0" dirty="0"/>
              <a:t>10 min + 1 h + 15 min.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Interroger un élève pour qu’il donne la réponse et formule une phrase-réponse.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25849C09-D42B-B6D5-8500-395844363E2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72020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Rose est restée 1 h 25 à la garderie.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12290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un problème pour appliquer ce que nous venons de voir.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dirty="0"/>
              <a:t>Demander à un élève de lire le problème </a:t>
            </a:r>
            <a:r>
              <a:rPr lang="fr-FR" sz="1200" b="0" i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 le faire reformuler.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Prenez vos ardoises et représentez ce problème avec une ligne du temps. Puis vous trouverez la réponse.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Laisser quelques instants aux élèves pour tracer le schéma et résoudre de problème puis reprendre en collectif.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43585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Voici le schéma qui convient pour les problèmes de durées.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Interroger un élève pour qu’il explique comment il a placé les informations sur le schéma.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Qu’avez-vous mis pour l’heure de départ ? → Un point d’interrogation, car c’est ce que l’on cherche.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73851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Qu’avez-vous mis pour l’heure de fin ? → 16 h.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783610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0" i="1" baseline="0" dirty="0"/>
              <a:t>Qu’avez-vous mis pour la durée ? → + 2 h 20.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5321064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Quel calcul avez-vous écrit ?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Interroger un élève.</a:t>
            </a:r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7833914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D928A171-7872-CCC4-2565-D8C30E4A9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D421C2DB-6FBC-5C7F-1546-F025D8A1FBA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63CDE747-9DB8-E743-DDBF-8E058DDC3DC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Il faut retirer 2 heures et 20 minutes à 16 h.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Comment avez-vous fait ? → On commence par enlever 20 minutes</a:t>
            </a:r>
            <a:r>
              <a:rPr lang="fr-FR" i="1" dirty="0"/>
              <a:t>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0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Certains élèves auront peut-être commencé par enlever 2 h. Valider la démarche.</a:t>
            </a: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41BE6CE0-DBE7-000E-8BE2-5430C44DDB3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700206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16 h – 20 min = 15 h 40.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Est-ce la réponse à notre problème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Non, il faut encore enlever 2 heures. </a:t>
            </a:r>
            <a:endParaRPr lang="fr-FR" b="0" i="1" baseline="0" dirty="0"/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13833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Cette ligne avec une flèche représente la ligne du temps.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Lorsque l’on se déplace vers la droite, dans le sens de la flèche, on avance dans le temps.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Dans notre problème, on connait l’heure de début.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Sur la ligne du temps, nous allons marquer l’heure de début avec un petit trait</a:t>
            </a:r>
            <a:r>
              <a:rPr lang="fr-FR" b="0" i="1" baseline="0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Quelle est cette heure de début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13 h 45.</a:t>
            </a: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782867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15 h 40  – 2 h = 13 h 40.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b="0" i="0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Demander à un élève de reformuler la question et de proposer une phrase-réponse.</a:t>
            </a:r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83620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Le film a commencé à 13 h 40.</a:t>
            </a:r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433176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Prenez votre cahier </a:t>
            </a:r>
            <a:r>
              <a:rPr lang="fr-FR" i="1">
                <a:latin typeface="Calibri" panose="020F0502020204030204" pitchFamily="34" charset="0"/>
              </a:rPr>
              <a:t>page 47.</a:t>
            </a:r>
            <a:endParaRPr lang="fr-FR" i="1" dirty="0">
              <a:latin typeface="Calibri" panose="020F050202020403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32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85183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33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56386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</a:rPr>
              <a:t>Le deuxième problème est à 2 étapes. Les élèves peuvent faire un seul schéma marquant les 2 déplacements temporels ou 2 schéma distincts.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34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45761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736142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749618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39518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l’heure de début. Quelle autre information avons-nous ?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→ On sait que l’entrainement a duré 1 h 30.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>
                <a:latin typeface="Calibri" panose="020F0502020204030204" pitchFamily="34" charset="0"/>
                <a:cs typeface="Calibri" panose="020F0502020204030204" pitchFamily="34" charset="0"/>
              </a:rPr>
              <a:t>1 h 30, ce n’est pas un moment de la journée, mais une durée.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Comment pourrait-on représenter cette durée 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dirty="0"/>
              <a:t>Recueillir les propositions des élèves. Faire émerger qu’on peut faire un bond vers la droite.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5257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B7527609-13B2-8F36-BC49-1B2E5D51BF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177D71A1-BB92-545A-3FB3-219BC6E452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E140069B-E209-B56C-DB93-B6BA858BD9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Nous allons représenter la durée à l’aide d’une nouvelle </a:t>
            </a:r>
            <a:r>
              <a:rPr lang="fr-FR" b="0" i="1" baseline="0" dirty="0"/>
              <a:t>flèche qui part de l’heure de début, comme pour les problèmes où on avance des cases.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Elle va vers </a:t>
            </a:r>
            <a:r>
              <a:rPr lang="fr-FR" b="0" i="1" baseline="0" dirty="0"/>
              <a:t>la droite, </a:t>
            </a:r>
            <a:r>
              <a:rPr lang="fr-FR" b="0" i="1" strike="noStrike" baseline="0" dirty="0"/>
              <a:t>puisqu’on avance dans le temps</a:t>
            </a:r>
            <a:r>
              <a:rPr lang="fr-FR" i="1" dirty="0"/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On écrit +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1 h 30.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Où arrive cette flèche ?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>
                <a:latin typeface="Calibri" panose="020F0502020204030204" pitchFamily="34" charset="0"/>
                <a:cs typeface="Calibri" panose="020F0502020204030204" pitchFamily="34" charset="0"/>
              </a:rPr>
              <a:t>Faire émerger que l’arrivée correspond à l’heure de fin.</a:t>
            </a: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9779B03B-31ED-BB50-3ACD-15922E68EF9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525551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442A0452-C6C3-E0B6-20B4-0DC9752432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DD49878B-DA32-DA4A-6FE0-A14FE6E43A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AA414AAA-979F-E0DD-DF63-2786FC8D1F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Voici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l’heure de fin.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Connait-on cette heure ? → Non, c’est ce que l’on cherche.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Que place-t-on à l’endroit du petit trait ? → Un point d’interrogation.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62F297A3-077C-B251-A51F-7A8A49B32F4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49441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strike="noStrike" baseline="0" dirty="0"/>
              <a:t>Voici le schéma qui représente le problème.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Quels calculs faut-il faire pour trouver ce que l’on cherche ?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Interroger un élève.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</p:txBody>
      </p:sp>
      <p:sp>
        <p:nvSpPr>
          <p:cNvPr id="119" name="Google Shape;119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44884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5257F57F-FA7B-E33E-505E-D3F7AE9482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A46FB342-F4F8-9B7F-E8AB-E3CFC0D689F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8ECE136D-0D6B-2318-38F5-90AC1D3D73E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Il faut ajouter 1 h 30 à 13 h 45.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Laisser quelques instants aux élèves pour trouver l’heure de fin puis interroger un élève pour qu’il explique sa procédure.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0" baseline="0" dirty="0"/>
              <a:t>Valider l’ajout d’1 heure, puis de 30 minutes. Valider aussi l’ajout de 15 minutes pour arriver à 14h puis l’ajout de 1 h 15.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Comme il y a des heures et des minutes, on peut procéder par étapes en additionnant les heures avec les heures et les minutes avec les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On peut choisir par exemple de commencer par </a:t>
            </a:r>
            <a:r>
              <a:rPr lang="fr-FR" sz="1200" b="0" i="1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ajouter 30 minutes.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85A976AD-B811-D004-970F-9F87935691D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76765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>
          <a:extLst>
            <a:ext uri="{FF2B5EF4-FFF2-40B4-BE49-F238E27FC236}">
              <a16:creationId xmlns:a16="http://schemas.microsoft.com/office/drawing/2014/main" id="{59C85300-DE64-F278-A820-C3DCE9C58F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:notes">
            <a:extLst>
              <a:ext uri="{FF2B5EF4-FFF2-40B4-BE49-F238E27FC236}">
                <a16:creationId xmlns:a16="http://schemas.microsoft.com/office/drawing/2014/main" id="{E98A52B7-ECAF-F698-8246-8446A1C784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2:notes">
            <a:extLst>
              <a:ext uri="{FF2B5EF4-FFF2-40B4-BE49-F238E27FC236}">
                <a16:creationId xmlns:a16="http://schemas.microsoft.com/office/drawing/2014/main" id="{DDD055CB-E85B-587B-29FA-00AE37D6AD6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/>
              <a:t>13 h 45 + 30 min = 14 h 15.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baseline="0" dirty="0"/>
              <a:t>Est-ce l’heure de fin ? </a:t>
            </a:r>
            <a:r>
              <a:rPr lang="fr-FR" b="0" i="1" baseline="0" dirty="0">
                <a:latin typeface="Calibri" panose="020F0502020204030204" pitchFamily="34" charset="0"/>
                <a:cs typeface="Calibri" panose="020F0502020204030204" pitchFamily="34" charset="0"/>
              </a:rPr>
              <a:t>→ Non, il faut encore ajouter 1 heure.</a:t>
            </a: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b="0" i="1" baseline="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FR" sz="1200" b="0" i="1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2:notes">
            <a:extLst>
              <a:ext uri="{FF2B5EF4-FFF2-40B4-BE49-F238E27FC236}">
                <a16:creationId xmlns:a16="http://schemas.microsoft.com/office/drawing/2014/main" id="{1CF30103-3509-0787-E67E-5D68F1F3FEBC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fr-FR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63888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716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347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594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EC527E"/>
          </a:solidFill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0597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1277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722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096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FFD333"/>
          </a:solidFill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5334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</p:spTree>
    <p:extLst>
      <p:ext uri="{BB962C8B-B14F-4D97-AF65-F5344CB8AC3E}">
        <p14:creationId xmlns:p14="http://schemas.microsoft.com/office/powerpoint/2010/main" val="20047933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4685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61C4D1"/>
          </a:solidFill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4965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9819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</p:spTree>
    <p:extLst>
      <p:ext uri="{BB962C8B-B14F-4D97-AF65-F5344CB8AC3E}">
        <p14:creationId xmlns:p14="http://schemas.microsoft.com/office/powerpoint/2010/main" val="2543657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99BE8A99-E4F7-4270-962A-0F41CC3043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40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67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24121E1-13E7-46AF-A21F-4A7F8A52F5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B1D961D-20A3-458D-BB15-B983FE59CE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1502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-8463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2165637-CF1A-4ACE-BA93-0D8E3A201B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4569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AC14F76-D2C5-4E2B-9015-0B8D6C52EC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074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habits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86D57A66-68CE-44F9-680B-39BC38DB17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83468295-3979-CA6D-D9F2-FC3AFEED5EC7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vidéoprojection</a:t>
            </a:r>
          </a:p>
        </p:txBody>
      </p:sp>
    </p:spTree>
    <p:extLst>
      <p:ext uri="{BB962C8B-B14F-4D97-AF65-F5344CB8AC3E}">
        <p14:creationId xmlns:p14="http://schemas.microsoft.com/office/powerpoint/2010/main" val="274630527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64E38B-E7A3-4A1A-A559-0B847F368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23024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59CA78-C9E8-4A1E-8AEA-0174C017B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82538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C0F9BF-8D3B-499E-84F2-5221B9C88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8999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968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55191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959A59D-4501-404B-BBCB-BEB8095AE1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3486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30"/>
          <p:cNvPicPr preferRelativeResize="0"/>
          <p:nvPr/>
        </p:nvPicPr>
        <p:blipFill rotWithShape="1">
          <a:blip r:embed="rId2">
            <a:alphaModFix/>
          </a:blip>
          <a:srcRect t="1564" b="1564"/>
          <a:stretch/>
        </p:blipFill>
        <p:spPr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30"/>
          <p:cNvSpPr txBox="1"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Verdana"/>
              <a:buNone/>
              <a:defRPr sz="3200" b="1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0"/>
          <p:cNvSpPr txBox="1"/>
          <p:nvPr/>
        </p:nvSpPr>
        <p:spPr>
          <a:xfrm>
            <a:off x="4342511" y="6163768"/>
            <a:ext cx="442137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Réservé à la vidéoprojection</a:t>
            </a:r>
            <a:endParaRPr sz="20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5019667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1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355492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1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58867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0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0"/>
          <p:cNvSpPr txBox="1">
            <a:spLocks noGrp="1"/>
          </p:cNvSpPr>
          <p:nvPr>
            <p:ph type="title"/>
          </p:nvPr>
        </p:nvSpPr>
        <p:spPr>
          <a:xfrm>
            <a:off x="57150" y="0"/>
            <a:ext cx="6379864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0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0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4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10268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41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41"/>
          <p:cNvSpPr txBox="1">
            <a:spLocks noGrp="1"/>
          </p:cNvSpPr>
          <p:nvPr>
            <p:ph type="title"/>
          </p:nvPr>
        </p:nvSpPr>
        <p:spPr>
          <a:xfrm>
            <a:off x="72468" y="0"/>
            <a:ext cx="6255904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6" name="Google Shape;36;p4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12959" y="423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228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4209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598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CE3AC5E-41FF-4A05-9406-0C0491A659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85" y="-103991"/>
            <a:ext cx="734569" cy="100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30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868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097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748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3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74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1039654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29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7185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160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9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17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16/03/2026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45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84" r:id="rId5"/>
    <p:sldLayoutId id="2147483785" r:id="rId6"/>
    <p:sldLayoutId id="2147483786" r:id="rId7"/>
    <p:sldLayoutId id="214748378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16/03/2026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013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713776E6-FDAB-4DC4-9050-5852F249B9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907555"/>
            <a:ext cx="7772400" cy="77619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dirty="0"/>
              <a:t>42. Résoudre des problèmes de durées</a:t>
            </a:r>
          </a:p>
        </p:txBody>
      </p:sp>
    </p:spTree>
    <p:extLst>
      <p:ext uri="{BB962C8B-B14F-4D97-AF65-F5344CB8AC3E}">
        <p14:creationId xmlns:p14="http://schemas.microsoft.com/office/powerpoint/2010/main" val="228783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4648076E-93BB-121B-0E46-C07A0799E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4129C6-1C71-5C43-5918-42603573808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130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DB70FAFF-1FB2-D6A2-4F53-93E32553B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AB6DCE3-4DAA-717C-6636-BF5D9F9501E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5038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63A2868-69E6-5349-EDF2-D2CDE21FA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BF606AC-F554-AD98-81FB-7FD289F16BC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4BF00DD-7D1C-9AD8-BD91-BBD5F61AC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3994F52-385F-F9AE-B0F5-427201B52A9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0967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16362AA6-C53B-63EC-26B1-FCB4DD21C7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115275AD-69C4-D117-8085-AAC80E0FAF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0C826418-43A2-A83C-E423-D621D4FD864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7398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AA6A7804-665B-59DD-1509-76C44AAA74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2BBD72D-E876-17AE-3F5D-22F7765C82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27FCC7-1ECE-FF9B-6665-508F72B3793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106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F4CA1F91-563C-529E-0995-C435D17EEA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985B876A-B93C-5A57-96A8-D8172996D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5590B930-DCE8-06D7-820D-3EC3B1AB9B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5892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F99F16EB-F363-2416-81D0-AE2DAAFC9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BB1B5412-5875-F1F9-9875-E671D95FE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B08FE2A-85B0-B859-4574-BB3F667003C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6792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401BD9C2-97BB-8AD4-36CE-62DBA1218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2587AAD0-2565-750F-AA5D-98AF0985E9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8E4EEE46-BD38-018E-ADA2-36D1C723A5E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97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08BA627E-C3B6-7A27-88BA-4266C54FD2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1634CA93-2FE8-E19F-6B1E-470D7C583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58F1DF5-9D7A-0A9A-0A26-B96E67C2E6C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788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BB8F1057-8D5E-03BC-E7A9-603EF4593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AB07B82-3D64-5896-3C2F-2C6DA15D102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F85893D4-A9B1-F95B-14F2-89988F3F30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2BCC6C14-0FC2-2B9E-EC48-C64D7DDD8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062CC97F-BBED-A32D-D992-E771D10C52A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7857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13307C0D-AC8C-9B54-E882-3435562675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4349CD6-27F9-4884-00B5-695CD0652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69778AC-929D-DD55-F0CB-EDD52DD8F0E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3187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999CF438-034F-598C-11C5-B29078AD1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ED049D66-86D4-108A-3F0E-7535DB79261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1603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CF90F65-D7B5-76F9-A194-AF874A05D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282FEBF-7C1E-E958-FBF5-9FC7D1CEB3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7305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E4345160-AE4C-041D-8C82-0E890AEABB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DD427801-5AD2-7579-57C2-45D98E2EEF0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2805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2736CDA7-A71C-DBA6-BB7F-A58B17314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B6C3E445-7C83-A77E-37A3-F29C2B7D124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9386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re 12">
            <a:extLst>
              <a:ext uri="{FF2B5EF4-FFF2-40B4-BE49-F238E27FC236}">
                <a16:creationId xmlns:a16="http://schemas.microsoft.com/office/drawing/2014/main" id="{A82B821D-564E-B049-90DD-B242728E60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C2CF2B78-2FD9-80CE-B238-CC6E4D0970D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0520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706551FA-601C-2EC8-645E-C5A0D6396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85FC7E47-7CAB-0134-D239-212CF94941F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9445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4B2A44F6-36F3-97DF-82D5-9F34AEB0A1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8DE3A9A2-7B5B-5D93-858C-F00C71603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5C3C266-D766-F8DD-282E-B3164CAF8A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3598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C23891E9-0802-565E-43D7-00FF00E2B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F57E70EB-9F42-5239-C3FC-E8886BA408B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51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0D38A78-8DEE-A4BA-FD8B-9634EA96D8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9607628-16A4-4FA9-A63E-86743A3168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3140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re 13">
            <a:extLst>
              <a:ext uri="{FF2B5EF4-FFF2-40B4-BE49-F238E27FC236}">
                <a16:creationId xmlns:a16="http://schemas.microsoft.com/office/drawing/2014/main" id="{8AA5578E-B100-DEA4-BFFF-4B8CAC1D7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DEE76487-798B-B492-EFAE-81C9E2F72D9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3163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C6B1F1FC-778F-64CF-2ACF-FDD7D7C35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A3BB08FF-1BC2-8C94-AC28-551C7B6A487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37617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18414DF-C1AC-5838-DCA0-120414C3B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0A7305A-6EFC-E85F-82A0-D5E2573FF89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48542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43C8D1F-E526-2B07-EFFA-2056FAF54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3E9391BC-7DA6-7D87-165B-E4C533ED281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946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82A54E6-AD31-2B71-BF3F-B5C6764A0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388BB46-CBC1-61F0-079F-4F9265BCE80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7324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3E07D26-B13D-15E2-9A71-12056933A1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77A2CE6-8DA2-7D8B-5BCB-FF306C4CD35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120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5329470-8BCF-BA9D-7D82-480A4ABFA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BA400BC-257F-9698-94D8-EB8630AB2AA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9332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4B1D5D4-2EE8-8F18-9869-0B15ABE2B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F29E511-83A8-A0E3-76D8-59A485CAFC4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54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AFD15D3-5E4D-3DAB-BD54-6E8626ED4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0207677-0E9D-BE34-F851-49A47C1B211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11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F3142F9A-103F-F599-D1D6-E1B8C11C0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169BF1A-0E13-F771-938E-2C3D4061C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6BD4AF4-1D79-91E7-65B5-FBDC7F20DEF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108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0871C5DD-D64B-B915-F810-EFCEC5A5B4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E630C0D-DCE6-DD4E-14E6-E4F3B5261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9542A89-1C4E-15E2-D175-F09F612002C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46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828D5582-926E-2463-7634-6EC2C5ED2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DBD9FA7-5BA1-79A9-DFB0-BF939140A62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839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846AE864-3A18-57E0-3A1E-B1D1BF578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0">
            <a:extLst>
              <a:ext uri="{FF2B5EF4-FFF2-40B4-BE49-F238E27FC236}">
                <a16:creationId xmlns:a16="http://schemas.microsoft.com/office/drawing/2014/main" id="{ADAE614A-5C60-48E4-5650-31DB57EA4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1541721-E496-87E4-A824-48B2738A091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677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>
          <a:extLst>
            <a:ext uri="{FF2B5EF4-FFF2-40B4-BE49-F238E27FC236}">
              <a16:creationId xmlns:a16="http://schemas.microsoft.com/office/drawing/2014/main" id="{CA78FBDC-98AD-E808-960F-3759A5AFA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E47F03EC-CB14-55B9-4355-947AA5056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D6EBF7B-DA93-C821-BC1E-62B9A30DFA1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49041"/>
      </p:ext>
    </p:extLst>
  </p:cSld>
  <p:clrMapOvr>
    <a:masterClrMapping/>
  </p:clrMapOvr>
</p:sld>
</file>

<file path=ppt/theme/theme1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0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ée un document." ma:contentTypeScope="" ma:versionID="d2a4d304f9eba7db6f6d654a13bd391d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71534a0f5dfc871d7eed7645144f7fa1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2B294D5-9479-4072-A39C-3F5AF912A241}">
  <ds:schemaRefs>
    <ds:schemaRef ds:uri="http://purl.org/dc/terms/"/>
    <ds:schemaRef ds:uri="27f64e36-29aa-44d5-a3e0-06242cad7d4d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cd84cc96-e4f0-4e7f-873a-a508fb658c4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050CEA5-1832-4B59-8E9D-4D5C618E0C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1291</Words>
  <Application>Microsoft Office PowerPoint</Application>
  <PresentationFormat>Affichage à l'écran (4:3)</PresentationFormat>
  <Paragraphs>131</Paragraphs>
  <Slides>37</Slides>
  <Notes>37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10</vt:i4>
      </vt:variant>
      <vt:variant>
        <vt:lpstr>Titres des diapositives</vt:lpstr>
      </vt:variant>
      <vt:variant>
        <vt:i4>37</vt:i4>
      </vt:variant>
    </vt:vector>
  </HeadingPairs>
  <TitlesOfParts>
    <vt:vector size="53" baseType="lpstr">
      <vt:lpstr>Aptos</vt:lpstr>
      <vt:lpstr>Arial</vt:lpstr>
      <vt:lpstr>Calibri</vt:lpstr>
      <vt:lpstr>Calibri Light</vt:lpstr>
      <vt:lpstr>DIN Next LT Pro Light</vt:lpstr>
      <vt:lpstr>Verdana</vt:lpstr>
      <vt:lpstr>4_Thème Office</vt:lpstr>
      <vt:lpstr>5_Thème Office</vt:lpstr>
      <vt:lpstr>6_Thème Office</vt:lpstr>
      <vt:lpstr>7_Thème Office</vt:lpstr>
      <vt:lpstr>1_Thème Office</vt:lpstr>
      <vt:lpstr>2_Thème Office</vt:lpstr>
      <vt:lpstr>3_Thème Office</vt:lpstr>
      <vt:lpstr>8_Thème Office</vt:lpstr>
      <vt:lpstr>10_Thème Office</vt:lpstr>
      <vt:lpstr>Thème Office</vt:lpstr>
      <vt:lpstr>42. Résoudre des problèmes de durées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LE BOT SANDRA</cp:lastModifiedBy>
  <cp:revision>2</cp:revision>
  <dcterms:created xsi:type="dcterms:W3CDTF">2022-01-07T11:15:07Z</dcterms:created>
  <dcterms:modified xsi:type="dcterms:W3CDTF">2026-03-16T10:22:38Z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