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2" r:id="rId5"/>
  </p:sldMasterIdLst>
  <p:notesMasterIdLst>
    <p:notesMasterId r:id="rId26"/>
  </p:notesMasterIdLst>
  <p:sldIdLst>
    <p:sldId id="256" r:id="rId6"/>
    <p:sldId id="455" r:id="rId7"/>
    <p:sldId id="454" r:id="rId8"/>
    <p:sldId id="456" r:id="rId9"/>
    <p:sldId id="465" r:id="rId10"/>
    <p:sldId id="457" r:id="rId11"/>
    <p:sldId id="472" r:id="rId12"/>
    <p:sldId id="473" r:id="rId13"/>
    <p:sldId id="461" r:id="rId14"/>
    <p:sldId id="470" r:id="rId15"/>
    <p:sldId id="474" r:id="rId16"/>
    <p:sldId id="475" r:id="rId17"/>
    <p:sldId id="468" r:id="rId18"/>
    <p:sldId id="469" r:id="rId19"/>
    <p:sldId id="365" r:id="rId20"/>
    <p:sldId id="463" r:id="rId21"/>
    <p:sldId id="464" r:id="rId22"/>
    <p:sldId id="462" r:id="rId23"/>
    <p:sldId id="286" r:id="rId24"/>
    <p:sldId id="298" r:id="rId2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j+FK/MfLF0IDfqG5L8po0Fto38n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BF5A0C-B0EB-839A-131C-955373972CF5}" name="LE BOT SANDRA" initials="SL" userId="S::SLEBOT@editions-hatier.fr::5fe4e071-d3f4-40df-970f-ee8fcf898346" providerId="AD"/>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 id="{3AE103E3-5B5D-9446-BE1D-82E47926AE64}" name="LEMAIRE LOUHANNE" initials="LL" userId="S::LLEMAIRE@editions-hatier.fr::a1b6b622-126c-424e-b556-9693f133b9e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Yaël Fernandez" initials="" lastIdx="2" clrIdx="0"/>
  <p:cmAuthor id="1" name="Pauline Negrel-Lion" initial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4E77E0-F11A-40E7-8FF5-164228E5DCF4}" v="2" dt="2026-03-11T09:25:05.4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71792" autoAdjust="0"/>
  </p:normalViewPr>
  <p:slideViewPr>
    <p:cSldViewPr snapToGrid="0">
      <p:cViewPr>
        <p:scale>
          <a:sx n="66" d="100"/>
          <a:sy n="66" d="100"/>
        </p:scale>
        <p:origin x="2928" y="360"/>
      </p:cViewPr>
      <p:guideLst>
        <p:guide orient="horz" pos="2160"/>
        <p:guide pos="2880"/>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54"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57" Type="http://schemas.openxmlformats.org/officeDocument/2006/relationships/viewProps" Target="viewProps.xml"/><Relationship Id="rId61"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5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t>Aujourd’hui, nous allons travailler de nouveau la symétrie.</a:t>
            </a:r>
          </a:p>
        </p:txBody>
      </p:sp>
      <p:sp>
        <p:nvSpPr>
          <p:cNvPr id="112" name="Google Shape;112;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Je vais vous distribuer cette figure. Vous devez la compléter pour la rendre symétrique par rapport à l’axe rouge. Rappelez-vous que nous sommes en géométrie, vos tracés doivent être propres et précis. Commencez par tailler votre crayon et sortir votre règle.</a:t>
            </a:r>
          </a:p>
          <a:p>
            <a:pPr marL="0"/>
            <a:r>
              <a:rPr lang="fr-FR" dirty="0">
                <a:latin typeface="Calibri" panose="020F0502020204030204" pitchFamily="34" charset="0"/>
              </a:rPr>
              <a:t>Distribuer la </a:t>
            </a:r>
            <a:r>
              <a:rPr lang="fr-FR" b="1" dirty="0">
                <a:latin typeface="Calibri" panose="020F0502020204030204" pitchFamily="34" charset="0"/>
              </a:rPr>
              <a:t>fiche photocopiable n°</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1" dirty="0">
                <a:latin typeface="Calibri" panose="020F0502020204030204" pitchFamily="34" charset="0"/>
              </a:rPr>
              <a:t>93A</a:t>
            </a:r>
            <a:r>
              <a:rPr lang="fr-FR" dirty="0">
                <a:latin typeface="Calibri" panose="020F0502020204030204" pitchFamily="34" charset="0"/>
              </a:rPr>
              <a:t>. </a:t>
            </a:r>
          </a:p>
          <a:p>
            <a:pPr marL="0"/>
            <a:r>
              <a:rPr lang="fr-FR" dirty="0">
                <a:latin typeface="Calibri" panose="020F0502020204030204" pitchFamily="34" charset="0"/>
              </a:rPr>
              <a:t>Circuler dans les rangs pour apporter l’étayage nécessaire.</a:t>
            </a:r>
          </a:p>
          <a:p>
            <a:pPr marL="0"/>
            <a:r>
              <a:rPr lang="fr-FR" dirty="0">
                <a:latin typeface="Calibri" panose="020F0502020204030204" pitchFamily="34" charset="0"/>
              </a:rPr>
              <a:t>Laisser quelques minutes, puis, passer au retour collectif. Interroger les élèves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 </a:t>
            </a:r>
            <a:r>
              <a:rPr lang="fr-FR" i="1" dirty="0">
                <a:latin typeface="Calibri" panose="020F0502020204030204" pitchFamily="34" charset="0"/>
              </a:rPr>
              <a:t>par quelle étape faut-il commencer pour tracer le symétrique d’une figure avec précision</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a:t>
            </a:r>
            <a:r>
              <a:rPr lang="fr-FR" i="0" dirty="0">
                <a:latin typeface="Calibri" panose="020F0502020204030204" pitchFamily="34" charset="0"/>
              </a:rPr>
              <a:t>Faire émerger qu’il faut repérer les points qui seront ensuite à relier (correction sur la diapositive suivante).</a:t>
            </a: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10</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33883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Oui, il faut tout d’abord repérer les nœuds du quadrillage qui sont des sommets de la figure. </a:t>
            </a:r>
            <a:r>
              <a:rPr lang="fr-FR" i="0" dirty="0">
                <a:latin typeface="Calibri" panose="020F0502020204030204" pitchFamily="34" charset="0"/>
              </a:rPr>
              <a:t>Pointer le premier point à gauche et dire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 </a:t>
            </a:r>
            <a:r>
              <a:rPr lang="fr-FR" i="1" dirty="0">
                <a:latin typeface="Calibri" panose="020F0502020204030204" pitchFamily="34" charset="0"/>
              </a:rPr>
              <a:t>le premier sommet est à 3 carreaux à gauche de la ligne rouge, il faut donc placer son symétrique à trois carreaux à droite de l’axe de symétrie sur la même ligne que le sommet déjà tracé.</a:t>
            </a:r>
          </a:p>
          <a:p>
            <a:pPr marL="0"/>
            <a:r>
              <a:rPr lang="fr-FR" i="0" dirty="0">
                <a:latin typeface="Calibri" panose="020F0502020204030204" pitchFamily="34" charset="0"/>
              </a:rPr>
              <a:t>Procéder de la même manière pour l’autre sommet, en verbalisant le placement des points par rapport à l’axe de symétrie ou par rapport aux points déjà placés.</a:t>
            </a:r>
          </a:p>
          <a:p>
            <a:pPr marL="0"/>
            <a:r>
              <a:rPr lang="fr-FR" i="0" dirty="0">
                <a:latin typeface="Calibri" panose="020F0502020204030204" pitchFamily="34" charset="0"/>
              </a:rPr>
              <a:t>Interroger ensuite les élèves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a:t>
            </a:r>
            <a:r>
              <a:rPr lang="fr-FR" i="1" dirty="0">
                <a:latin typeface="Calibri" panose="020F0502020204030204" pitchFamily="34" charset="0"/>
              </a:rPr>
              <a:t> que reste-t-il à faire pour rendre la figure symétrique par rapport à l’axe rouge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a:t>
            </a:r>
          </a:p>
          <a:p>
            <a:pPr marL="0"/>
            <a:r>
              <a:rPr lang="fr-FR" i="1" dirty="0">
                <a:latin typeface="Calibri" panose="020F0502020204030204" pitchFamily="34" charset="0"/>
              </a:rPr>
              <a:t>→ </a:t>
            </a:r>
            <a:r>
              <a:rPr lang="fr-FR" b="0" i="1" u="none" strike="noStrike" cap="none" dirty="0">
                <a:solidFill>
                  <a:schemeClr val="dk1"/>
                </a:solidFill>
                <a:effectLst/>
                <a:latin typeface="Calibri" panose="020F0502020204030204" pitchFamily="34" charset="0"/>
                <a:ea typeface="Calibri"/>
                <a:cs typeface="Calibri"/>
                <a:sym typeface="Calibri"/>
              </a:rPr>
              <a:t>Relier les points entre eux, grâce à la règle, tout en observant bien la moitié de la figure qui est déjà tracée.</a:t>
            </a:r>
            <a:endParaRPr lang="fr-FR" i="1" u="sng" dirty="0">
              <a:latin typeface="Calibri" panose="020F0502020204030204" pitchFamily="34" charset="0"/>
            </a:endParaRP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3182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On a ensuite relié les points pour tracer la figure de telle sorte qu’elle soit symétrique par rapport à l’axe rouge.</a:t>
            </a:r>
          </a:p>
          <a:p>
            <a:pPr marL="0"/>
            <a:r>
              <a:rPr lang="fr-FR" i="0" dirty="0">
                <a:latin typeface="Calibri" panose="020F0502020204030204" pitchFamily="34" charset="0"/>
              </a:rPr>
              <a:t>Interroger ensuite les élèves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 </a:t>
            </a:r>
            <a:r>
              <a:rPr lang="fr-FR" i="1" dirty="0">
                <a:latin typeface="Calibri" panose="020F0502020204030204" pitchFamily="34" charset="0"/>
              </a:rPr>
              <a:t>comment s’appelle la figure obtenue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p>
          <a:p>
            <a:pPr marL="0"/>
            <a:r>
              <a:rPr lang="fr-FR" i="1" dirty="0">
                <a:latin typeface="Calibri" panose="020F0502020204030204" pitchFamily="34" charset="0"/>
              </a:rPr>
              <a:t>→ Un </a:t>
            </a:r>
            <a:r>
              <a:rPr lang="fr-FR" i="1" u="sng" dirty="0">
                <a:effectLst>
                  <a:outerShdw blurRad="38100" dist="38100" dir="2700000" algn="tl">
                    <a:srgbClr val="000000">
                      <a:alpha val="43137"/>
                    </a:srgbClr>
                  </a:outerShdw>
                </a:effectLst>
                <a:latin typeface="Calibri" panose="020F0502020204030204" pitchFamily="34" charset="0"/>
              </a:rPr>
              <a:t>pentagone</a:t>
            </a:r>
            <a:r>
              <a:rPr lang="fr-FR" i="1" u="sng" dirty="0">
                <a:latin typeface="Calibri" panose="020F0502020204030204" pitchFamily="34" charset="0"/>
              </a:rPr>
              <a:t>, c’est un polygone qui a 5</a:t>
            </a:r>
            <a:r>
              <a:rPr lang="fr-FR" b="0" i="0" u="sng" strike="noStrike" cap="none" dirty="0">
                <a:solidFill>
                  <a:schemeClr val="dk1"/>
                </a:solidFill>
                <a:effectLst/>
                <a:latin typeface="Calibri" panose="020F0502020204030204" pitchFamily="34" charset="0"/>
                <a:ea typeface="Calibri"/>
                <a:cs typeface="Calibri"/>
                <a:sym typeface="Calibri"/>
              </a:rPr>
              <a:t> </a:t>
            </a:r>
            <a:r>
              <a:rPr lang="fr-FR" i="1" u="sng" dirty="0">
                <a:latin typeface="Calibri" panose="020F0502020204030204" pitchFamily="34" charset="0"/>
              </a:rPr>
              <a:t>côtés.</a:t>
            </a:r>
          </a:p>
          <a:p>
            <a:pPr marL="0"/>
            <a:r>
              <a:rPr lang="fr-FR" i="0" dirty="0">
                <a:latin typeface="Calibri" panose="020F0502020204030204" pitchFamily="34" charset="0"/>
              </a:rPr>
              <a:t>Faire remarquer aux élèves que l’on peut aussi procéder différemment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 définir un sommet sur le modèle, placer son symétrique, tracer le premier segment, puis placer le deuxième sommet et tracer le deuxième segment, et ainsi de suite. Les deux procédures sont valables. Laisser le choix aux élèves d’en employer une ou l’autre dans la suite de la séance.</a:t>
            </a: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5483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Vous allez réaliser la même tâche : compléter une figure pour qu’elle soit symétrique par rapport à l’axe rouge. Cette fois-ci, ce ne sera plus sur un quadrillage, mais sur du papier pointé. </a:t>
            </a:r>
          </a:p>
          <a:p>
            <a:endParaRPr lang="fr-FR" i="1" dirty="0"/>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615117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dirty="0">
                <a:latin typeface="Calibri" panose="020F0502020204030204" pitchFamily="34" charset="0"/>
              </a:rPr>
              <a:t>Distribuer la </a:t>
            </a:r>
            <a:r>
              <a:rPr lang="fr-FR" b="1" dirty="0">
                <a:latin typeface="Calibri" panose="020F0502020204030204" pitchFamily="34" charset="0"/>
              </a:rPr>
              <a:t>fiche photocopiable n°</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1" dirty="0">
                <a:latin typeface="Calibri" panose="020F0502020204030204" pitchFamily="34" charset="0"/>
              </a:rPr>
              <a:t>93B</a:t>
            </a:r>
            <a:r>
              <a:rPr lang="fr-FR" dirty="0">
                <a:latin typeface="Calibri" panose="020F0502020204030204" pitchFamily="34" charset="0"/>
              </a:rPr>
              <a:t>.</a:t>
            </a:r>
          </a:p>
          <a:p>
            <a:pPr marL="0"/>
            <a:r>
              <a:rPr lang="fr-FR" dirty="0">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Lors du retour collectif, demander à plusieurs élèves de venir placer les sommets, ou de verbaliser leur placement (instruction au sosie). Puis, relier les points pour tracer la figure </a:t>
            </a:r>
            <a:r>
              <a:rPr lang="fr-FR" i="0" dirty="0">
                <a:latin typeface="Calibri" panose="020F0502020204030204" pitchFamily="34" charset="0"/>
              </a:rPr>
              <a:t>de telle sorte qu’elle soit symétrique par rapport à l’axe rouge.</a:t>
            </a: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77692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endParaRPr lang="fr-FR" i="1" dirty="0"/>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25137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153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605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41667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0" baseline="0" dirty="0">
                <a:latin typeface="Calibri" panose="020F0502020204030204" pitchFamily="34" charset="0"/>
              </a:rPr>
              <a:t>Faire rappeler par les élèves ce qu’est un axe de symétrie.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baseline="0" noProof="0" dirty="0">
                <a:latin typeface="Calibri" panose="020F0502020204030204" pitchFamily="34" charset="0"/>
              </a:rPr>
              <a:t>Un axe de symétrie partage une figure en deux parties que l’on peut superposer</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noProof="0" dirty="0">
                <a:latin typeface="Calibri" panose="020F0502020204030204" pitchFamily="34" charset="0"/>
              </a:rPr>
              <a:t>: si on plie la figure en suivant cette </a:t>
            </a:r>
            <a:r>
              <a:rPr lang="fr-FR" i="1" u="none" baseline="0" noProof="0" dirty="0">
                <a:latin typeface="Calibri" panose="020F0502020204030204" pitchFamily="34" charset="0"/>
              </a:rPr>
              <a:t>droite, les deux parties se superposent exactement.</a:t>
            </a:r>
            <a:endParaRPr lang="fr-FR" i="1" u="none" baseline="0" dirty="0">
              <a:latin typeface="Calibri" panose="020F0502020204030204" pitchFamily="34"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latin typeface="Calibri" panose="020F0502020204030204" pitchFamily="34" charset="0"/>
              </a:rPr>
              <a:t>Dans chaque cas, nous allons chercher si la droite en rouge est un axe de symétrie ou non. Qu’est-ce que cela signifie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a:t>
            </a:r>
          </a:p>
          <a:p>
            <a:pPr marL="0"/>
            <a:r>
              <a:rPr lang="is-IS" i="0" baseline="0" dirty="0">
                <a:latin typeface="Calibri" panose="020F0502020204030204" pitchFamily="34" charset="0"/>
              </a:rPr>
              <a:t>→ </a:t>
            </a:r>
            <a:r>
              <a:rPr lang="is-IS" i="1" baseline="0" dirty="0">
                <a:latin typeface="Calibri" panose="020F0502020204030204" pitchFamily="34" charset="0"/>
              </a:rPr>
              <a:t>Lorsqu’on plie en suivant la droite en rouge, les deux parties de la figure doivent se superposer parfaitement.</a:t>
            </a:r>
            <a:r>
              <a:rPr lang="fr-FR" i="0" baseline="0" dirty="0">
                <a:latin typeface="Calibri" panose="020F0502020204030204" pitchFamily="34" charset="0"/>
              </a:rPr>
              <a:t> </a:t>
            </a:r>
            <a:r>
              <a:rPr lang="fr-FR" i="1" baseline="0" dirty="0">
                <a:latin typeface="Calibri" panose="020F0502020204030204" pitchFamily="34" charset="0"/>
              </a:rPr>
              <a:t>Pour répondre à la question, écrivez oui ou non sur votre ardoise.</a:t>
            </a:r>
            <a:endParaRPr lang="fr-FR" dirty="0">
              <a:latin typeface="Calibri" panose="020F0502020204030204" pitchFamily="34" charset="0"/>
            </a:endParaRP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0677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1" name="Google Shape;1081;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baseline="0" dirty="0">
                <a:latin typeface="Calibri" panose="020F0502020204030204" pitchFamily="34" charset="0"/>
              </a:rPr>
              <a:t>Laisser quelques secondes de recherche individuelle, puis valider ou invalider discrètement de la tête les réponses proposées.</a:t>
            </a:r>
          </a:p>
          <a:p>
            <a:pPr marL="0" marR="0" indent="0" algn="l" defTabSz="914400" rtl="0" eaLnBrk="1" fontAlgn="auto" latinLnBrk="0" hangingPunct="1">
              <a:lnSpc>
                <a:spcPct val="100000"/>
              </a:lnSpc>
              <a:spcBef>
                <a:spcPts val="0"/>
              </a:spcBef>
              <a:spcAft>
                <a:spcPts val="0"/>
              </a:spcAft>
              <a:buClrTx/>
              <a:buSzTx/>
              <a:buFontTx/>
              <a:buNone/>
              <a:tabLst/>
              <a:defRPr/>
            </a:pPr>
            <a:r>
              <a:rPr lang="fr-FR" b="1" i="0" baseline="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a:t>
            </a:r>
            <a:r>
              <a:rPr lang="fr-FR" b="1" i="0" baseline="0" dirty="0">
                <a:latin typeface="Calibri" panose="020F0502020204030204" pitchFamily="34" charset="0"/>
              </a:rPr>
              <a:t> </a:t>
            </a:r>
            <a:r>
              <a:rPr lang="fr-FR" b="0" i="0" baseline="0" dirty="0">
                <a:latin typeface="Calibri" panose="020F0502020204030204" pitchFamily="34" charset="0"/>
              </a:rPr>
              <a:t>N</a:t>
            </a:r>
            <a:r>
              <a:rPr lang="fr-FR" i="0" baseline="0" dirty="0">
                <a:latin typeface="Calibri" panose="020F0502020204030204" pitchFamily="34" charset="0"/>
              </a:rPr>
              <a:t>on.</a:t>
            </a:r>
          </a:p>
          <a:p>
            <a:pPr marL="0" marR="0" indent="0" algn="l" defTabSz="914400" rtl="0" eaLnBrk="1" fontAlgn="auto" latinLnBrk="0" hangingPunct="1">
              <a:lnSpc>
                <a:spcPct val="100000"/>
              </a:lnSpc>
              <a:spcBef>
                <a:spcPts val="0"/>
              </a:spcBef>
              <a:spcAft>
                <a:spcPts val="0"/>
              </a:spcAft>
              <a:buClrTx/>
              <a:buSzTx/>
              <a:buFontTx/>
              <a:buNone/>
              <a:tabLst/>
              <a:defRPr/>
            </a:pPr>
            <a:r>
              <a:rPr lang="fr-FR" i="0" baseline="0" dirty="0">
                <a:latin typeface="Calibri" panose="020F0502020204030204" pitchFamily="34" charset="0"/>
              </a:rPr>
              <a:t>En collectif, interroger un élève en lui demandant de justifier sa réponse. Guider les élèves pour que l’argumentation </a:t>
            </a:r>
            <a:r>
              <a:rPr lang="fr-FR" i="0" u="none" baseline="0" dirty="0">
                <a:latin typeface="Calibri" panose="020F0502020204030204" pitchFamily="34" charset="0"/>
              </a:rPr>
              <a:t>porte sur la distance </a:t>
            </a:r>
            <a:r>
              <a:rPr lang="fr-FR" i="0" baseline="0" dirty="0">
                <a:latin typeface="Calibri" panose="020F0502020204030204" pitchFamily="34" charset="0"/>
              </a:rPr>
              <a:t>et la position des sommets (éventuellement l’orientation</a:t>
            </a:r>
            <a:r>
              <a:rPr lang="fr-FR" b="0" i="0" u="none" strike="noStrike" baseline="0" dirty="0">
                <a:latin typeface="Calibri" panose="020F0502020204030204" pitchFamily="34" charset="0"/>
              </a:rPr>
              <a:t> ou </a:t>
            </a:r>
            <a:r>
              <a:rPr lang="fr-FR" i="0" baseline="0" dirty="0">
                <a:latin typeface="Calibri" panose="020F0502020204030204" pitchFamily="34" charset="0"/>
              </a:rPr>
              <a:t>la longueur) par rapport à la droite en rouge, en s’appuyant sur les carreaux du quadrillage. Par exemple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 </a:t>
            </a:r>
            <a:r>
              <a:rPr lang="fr-FR" i="1" baseline="0" dirty="0">
                <a:latin typeface="Calibri" panose="020F0502020204030204" pitchFamily="34" charset="0"/>
              </a:rPr>
              <a:t>tout en haut de la figure, il y a un carreau dans la partie gauche et deux carreaux à droite</a:t>
            </a:r>
            <a:r>
              <a:rPr lang="fr-FR" i="0" baseline="0" dirty="0">
                <a:latin typeface="Calibri" panose="020F0502020204030204" pitchFamily="34" charset="0"/>
              </a:rPr>
              <a:t> (les montrer sur la figure),</a:t>
            </a:r>
            <a:r>
              <a:rPr lang="fr-FR" i="1" baseline="0" dirty="0">
                <a:latin typeface="Calibri" panose="020F0502020204030204" pitchFamily="34" charset="0"/>
              </a:rPr>
              <a:t> donc les deux parties ne vont pas se superposer. Ce n’est pas un axe de symétrie.</a:t>
            </a:r>
            <a:r>
              <a:rPr lang="fr-FR" i="0" baseline="0" dirty="0">
                <a:latin typeface="Calibri" panose="020F050202020403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is-IS" i="0" baseline="0" dirty="0">
                <a:latin typeface="Calibri" panose="020F0502020204030204" pitchFamily="34" charset="0"/>
              </a:rPr>
              <a:t>Entourer la bonne réponse.</a:t>
            </a:r>
          </a:p>
          <a:p>
            <a:endParaRPr lang="fr-FR" i="0" baseline="0" dirty="0">
              <a:latin typeface="Calibri" panose="020F0502020204030204" pitchFamily="34" charset="0"/>
            </a:endParaRPr>
          </a:p>
          <a:p>
            <a:endParaRPr lang="fr-FR" dirty="0"/>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57880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153CF-8CE6-3344-0E9B-08B5F581961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B4BDAD4-51D8-6513-9171-DD377040FA6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6C10A40-C13E-6BFA-2B17-06FD787C0EDB}"/>
              </a:ext>
            </a:extLst>
          </p:cNvPr>
          <p:cNvSpPr>
            <a:spLocks noGrp="1"/>
          </p:cNvSpPr>
          <p:nvPr>
            <p:ph type="body" idx="1"/>
          </p:nvPr>
        </p:nvSpPr>
        <p:spPr/>
        <p:txBody>
          <a:bodyPr/>
          <a:lstStyle/>
          <a:p>
            <a:pPr marL="0"/>
            <a:r>
              <a:rPr lang="fr-FR" b="0" dirty="0">
                <a:latin typeface="Calibri" panose="020F0502020204030204" pitchFamily="34" charset="0"/>
              </a:rPr>
              <a:t>Même démarche.</a:t>
            </a:r>
          </a:p>
          <a:p>
            <a:pPr marL="0"/>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baseline="0" dirty="0">
                <a:latin typeface="Calibri" panose="020F0502020204030204" pitchFamily="34" charset="0"/>
              </a:rPr>
              <a:t>:</a:t>
            </a:r>
            <a:r>
              <a:rPr lang="fr-FR" b="1" baseline="0" dirty="0">
                <a:latin typeface="Calibri" panose="020F0502020204030204" pitchFamily="34" charset="0"/>
              </a:rPr>
              <a:t> </a:t>
            </a:r>
            <a:r>
              <a:rPr lang="fr-FR" b="0" baseline="0" dirty="0">
                <a:latin typeface="Calibri" panose="020F0502020204030204" pitchFamily="34" charset="0"/>
              </a:rPr>
              <a:t>O</a:t>
            </a:r>
            <a:r>
              <a:rPr lang="fr-FR" baseline="0" dirty="0">
                <a:latin typeface="Calibri" panose="020F0502020204030204" pitchFamily="34" charset="0"/>
              </a:rPr>
              <a:t>ui.</a:t>
            </a:r>
            <a:endParaRPr lang="fr-FR" dirty="0">
              <a:latin typeface="Calibri" panose="020F0502020204030204" pitchFamily="34" charset="0"/>
            </a:endParaRPr>
          </a:p>
          <a:p>
            <a:pPr marL="0"/>
            <a:r>
              <a:rPr lang="is-IS" i="1" dirty="0">
                <a:latin typeface="Calibri" panose="020F0502020204030204" pitchFamily="34" charset="0"/>
              </a:rPr>
              <a:t>→ Lorsqu’on</a:t>
            </a:r>
            <a:r>
              <a:rPr lang="is-IS" i="1" baseline="0" dirty="0">
                <a:latin typeface="Calibri" panose="020F0502020204030204" pitchFamily="34" charset="0"/>
              </a:rPr>
              <a:t> plie la figure selon la droite rouge, les deux parties se superposent.</a:t>
            </a:r>
          </a:p>
        </p:txBody>
      </p:sp>
      <p:sp>
        <p:nvSpPr>
          <p:cNvPr id="4" name="Espace réservé du numéro de diapositive 3">
            <a:extLst>
              <a:ext uri="{FF2B5EF4-FFF2-40B4-BE49-F238E27FC236}">
                <a16:creationId xmlns:a16="http://schemas.microsoft.com/office/drawing/2014/main" id="{8C126A66-FE28-FD0A-DB8D-9D7FC3272741}"/>
              </a:ext>
            </a:extLst>
          </p:cNvPr>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766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AAF77-1D8C-EF76-BE96-AACC93DB73D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9DFF608-46FA-76DF-9F5D-32D6D3DF638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FF18A2A-AF26-A8C0-6341-B760543C7BB4}"/>
              </a:ext>
            </a:extLst>
          </p:cNvPr>
          <p:cNvSpPr>
            <a:spLocks noGrp="1"/>
          </p:cNvSpPr>
          <p:nvPr>
            <p:ph type="body" idx="1"/>
          </p:nvPr>
        </p:nvSpPr>
        <p:spPr/>
        <p:txBody>
          <a:bodyPr/>
          <a:lstStyle/>
          <a:p>
            <a:pPr marL="0"/>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baseline="0" dirty="0">
                <a:latin typeface="Calibri" panose="020F0502020204030204" pitchFamily="34" charset="0"/>
              </a:rPr>
              <a:t>:</a:t>
            </a:r>
            <a:r>
              <a:rPr lang="fr-FR" b="1" baseline="0" dirty="0">
                <a:latin typeface="Calibri" panose="020F0502020204030204" pitchFamily="34" charset="0"/>
              </a:rPr>
              <a:t> </a:t>
            </a:r>
            <a:r>
              <a:rPr lang="fr-FR" b="0" baseline="0" dirty="0">
                <a:latin typeface="Calibri" panose="020F0502020204030204" pitchFamily="34" charset="0"/>
              </a:rPr>
              <a:t>O</a:t>
            </a:r>
            <a:r>
              <a:rPr lang="fr-FR" baseline="0" dirty="0">
                <a:latin typeface="Calibri" panose="020F0502020204030204" pitchFamily="34" charset="0"/>
              </a:rPr>
              <a:t>ui.</a:t>
            </a:r>
            <a:endParaRPr lang="fr-FR"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332B2AEF-02AC-FF82-D5B0-8D062C02230B}"/>
              </a:ext>
            </a:extLst>
          </p:cNvPr>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3560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057CAD-93A8-E676-62EB-AF9BD9EAECC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A12D46F-56B1-1F4D-06DA-A10B3F489BE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02D4C8A-DAD2-BDAE-DAF2-F2CC987FEB42}"/>
              </a:ext>
            </a:extLst>
          </p:cNvPr>
          <p:cNvSpPr>
            <a:spLocks noGrp="1"/>
          </p:cNvSpPr>
          <p:nvPr>
            <p:ph type="body" idx="1"/>
          </p:nvPr>
        </p:nvSpPr>
        <p:spPr/>
        <p:txBody>
          <a:bodyPr/>
          <a:lstStyle/>
          <a:p>
            <a:pPr marL="0"/>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baseline="0" dirty="0">
                <a:latin typeface="Calibri" panose="020F0502020204030204" pitchFamily="34" charset="0"/>
              </a:rPr>
              <a:t>:</a:t>
            </a:r>
            <a:r>
              <a:rPr lang="fr-FR" b="1" baseline="0" dirty="0">
                <a:latin typeface="Calibri" panose="020F0502020204030204" pitchFamily="34" charset="0"/>
              </a:rPr>
              <a:t> </a:t>
            </a:r>
            <a:r>
              <a:rPr lang="fr-FR" b="0" baseline="0" dirty="0">
                <a:latin typeface="Calibri" panose="020F0502020204030204" pitchFamily="34" charset="0"/>
              </a:rPr>
              <a:t>N</a:t>
            </a:r>
            <a:r>
              <a:rPr lang="fr-FR" baseline="0" dirty="0">
                <a:latin typeface="Calibri" panose="020F0502020204030204" pitchFamily="34" charset="0"/>
              </a:rPr>
              <a:t>on.</a:t>
            </a:r>
            <a:endParaRPr lang="fr-FR"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54F56A00-56A8-055B-B943-88CB39763A1D}"/>
              </a:ext>
            </a:extLst>
          </p:cNvPr>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0252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95395-FA18-28D6-0AB6-B60A2645248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3D968E2-3E0A-C4A8-D9EB-6408714C719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F60D9A0-666C-5AD6-6E87-E8F6E014DAE6}"/>
              </a:ext>
            </a:extLst>
          </p:cNvPr>
          <p:cNvSpPr>
            <a:spLocks noGrp="1"/>
          </p:cNvSpPr>
          <p:nvPr>
            <p:ph type="body" idx="1"/>
          </p:nvPr>
        </p:nvSpPr>
        <p:spPr/>
        <p:txBody>
          <a:bodyPr/>
          <a:lstStyle/>
          <a:p>
            <a:pPr marL="0"/>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baseline="0" dirty="0">
                <a:latin typeface="Calibri" panose="020F0502020204030204" pitchFamily="34" charset="0"/>
              </a:rPr>
              <a:t>:</a:t>
            </a:r>
            <a:r>
              <a:rPr lang="fr-FR" b="1" baseline="0" dirty="0">
                <a:latin typeface="Calibri" panose="020F0502020204030204" pitchFamily="34" charset="0"/>
              </a:rPr>
              <a:t> </a:t>
            </a:r>
            <a:r>
              <a:rPr lang="fr-FR" b="0" baseline="0" dirty="0">
                <a:latin typeface="Calibri" panose="020F0502020204030204" pitchFamily="34" charset="0"/>
              </a:rPr>
              <a:t>O</a:t>
            </a:r>
            <a:r>
              <a:rPr lang="fr-FR" baseline="0" dirty="0">
                <a:latin typeface="Calibri" panose="020F0502020204030204" pitchFamily="34" charset="0"/>
              </a:rPr>
              <a:t>ui.</a:t>
            </a:r>
            <a:endParaRPr lang="fr-FR"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55A24675-9124-4B5A-BFF7-2DB1C2DBA1C9}"/>
              </a:ext>
            </a:extLst>
          </p:cNvPr>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2732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7232B-D573-365E-F0AA-AE110C9EA10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8AF889B-BD51-18A5-600D-219B1F22B75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F89FC21-4C22-8CB1-2FC0-1EF7B85D41CD}"/>
              </a:ext>
            </a:extLst>
          </p:cNvPr>
          <p:cNvSpPr>
            <a:spLocks noGrp="1"/>
          </p:cNvSpPr>
          <p:nvPr>
            <p:ph type="body" idx="1"/>
          </p:nvPr>
        </p:nvSpPr>
        <p:spPr/>
        <p:txBody>
          <a:bodyPr/>
          <a:lstStyle/>
          <a:p>
            <a:pPr marL="0"/>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baseline="0" dirty="0">
                <a:latin typeface="Calibri" panose="020F0502020204030204" pitchFamily="34" charset="0"/>
              </a:rPr>
              <a:t>:</a:t>
            </a:r>
            <a:r>
              <a:rPr lang="fr-FR" b="1" baseline="0" dirty="0">
                <a:latin typeface="Calibri" panose="020F0502020204030204" pitchFamily="34" charset="0"/>
              </a:rPr>
              <a:t> </a:t>
            </a:r>
            <a:r>
              <a:rPr lang="fr-FR" b="0" baseline="0" dirty="0">
                <a:latin typeface="Calibri" panose="020F0502020204030204" pitchFamily="34" charset="0"/>
              </a:rPr>
              <a:t>O</a:t>
            </a:r>
            <a:r>
              <a:rPr lang="fr-FR" baseline="0" dirty="0">
                <a:latin typeface="Calibri" panose="020F0502020204030204" pitchFamily="34" charset="0"/>
              </a:rPr>
              <a:t>ui.</a:t>
            </a:r>
          </a:p>
          <a:p>
            <a:pPr marL="0"/>
            <a:r>
              <a:rPr lang="fr-FR" baseline="0" dirty="0">
                <a:latin typeface="Calibri" panose="020F0502020204030204" pitchFamily="34" charset="0"/>
              </a:rPr>
              <a:t>Interroger les élèves sur le nom de cette figure plane : </a:t>
            </a:r>
            <a:r>
              <a:rPr lang="fr-FR" b="0" i="1" u="none" strike="noStrike" cap="none" dirty="0">
                <a:solidFill>
                  <a:schemeClr val="dk1"/>
                </a:solidFill>
                <a:effectLst/>
                <a:latin typeface="Calibri" panose="020F0502020204030204" pitchFamily="34" charset="0"/>
                <a:ea typeface="Calibri"/>
                <a:cs typeface="Calibri"/>
                <a:sym typeface="Calibri"/>
              </a:rPr>
              <a:t>est-ce que vous connaissez cette figure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effectLst/>
                <a:latin typeface="Calibri" panose="020F0502020204030204" pitchFamily="34" charset="0"/>
                <a:ea typeface="Calibri"/>
                <a:cs typeface="Calibri"/>
                <a:sym typeface="Calibri"/>
              </a:rPr>
              <a:t>?</a:t>
            </a:r>
            <a:endParaRPr lang="fr-FR" i="1" baseline="0" dirty="0">
              <a:latin typeface="Calibri" panose="020F0502020204030204" pitchFamily="34" charset="0"/>
            </a:endParaRPr>
          </a:p>
          <a:p>
            <a:pPr marL="0"/>
            <a:r>
              <a:rPr lang="fr-FR" baseline="0" dirty="0">
                <a:latin typeface="Calibri" panose="020F0502020204030204" pitchFamily="34" charset="0"/>
              </a:rPr>
              <a:t>→ </a:t>
            </a:r>
            <a:r>
              <a:rPr lang="fr-FR" i="1" baseline="0" dirty="0">
                <a:latin typeface="Calibri" panose="020F0502020204030204" pitchFamily="34" charset="0"/>
              </a:rPr>
              <a:t>C’est un losange. </a:t>
            </a:r>
          </a:p>
          <a:p>
            <a:pPr marL="0"/>
            <a:r>
              <a:rPr lang="fr-FR" i="1" baseline="0" dirty="0">
                <a:latin typeface="Calibri" panose="020F0502020204030204" pitchFamily="34" charset="0"/>
              </a:rPr>
              <a:t>Que doit-on vérifier pour confirmer ou non que cette figure soit un losange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 Que ses 4 côtés sont égaux. </a:t>
            </a:r>
            <a:r>
              <a:rPr lang="fr-FR" i="0" baseline="0" dirty="0">
                <a:latin typeface="Calibri" panose="020F0502020204030204" pitchFamily="34" charset="0"/>
              </a:rPr>
              <a:t>Prendre un compas ou une règle et faire la manipulation devant les élèves. Confirmer que les 4 côtés sont égaux par leur mesure ou par simple report de l’écartement du compas. Coder l’égalité des longueurs par un symbole identique et conclure que cette figure est bien un losange.</a:t>
            </a:r>
          </a:p>
        </p:txBody>
      </p:sp>
      <p:sp>
        <p:nvSpPr>
          <p:cNvPr id="4" name="Espace réservé du numéro de diapositive 3">
            <a:extLst>
              <a:ext uri="{FF2B5EF4-FFF2-40B4-BE49-F238E27FC236}">
                <a16:creationId xmlns:a16="http://schemas.microsoft.com/office/drawing/2014/main" id="{EB82201B-C788-E7E9-9F67-520D88F3ED9B}"/>
              </a:ext>
            </a:extLst>
          </p:cNvPr>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8892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Désormais, vous allez devoir compléter une figure pour la rendre symétrique par rapport à cet axe rouge. C’est-à-dire que la figure sera tracée à moitié et ça sera à vous de tracer l’autre moitié parfaitement identique. Pour cela, aidez-vous du quadrillage, vous devez compter les carreaux pour prendre des repères. </a:t>
            </a: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1127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3312F75D-4240-820A-91D6-33DCF02D5C9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lt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49" y="0"/>
            <a:ext cx="6162581"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pic>
        <p:nvPicPr>
          <p:cNvPr id="7" name="Image 6">
            <a:extLst>
              <a:ext uri="{FF2B5EF4-FFF2-40B4-BE49-F238E27FC236}">
                <a16:creationId xmlns:a16="http://schemas.microsoft.com/office/drawing/2014/main" id="{05AE12C4-B456-45A6-A54A-1DC6E079BE9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771294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ide">
  <p:cSld name="1_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260700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6029608"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EFFB1A13-B56B-495C-A63E-82765F4EE0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846452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9"/>
        <p:cNvGrpSpPr/>
        <p:nvPr/>
      </p:nvGrpSpPr>
      <p:grpSpPr>
        <a:xfrm>
          <a:off x="0" y="0"/>
          <a:ext cx="0" cy="0"/>
          <a:chOff x="0" y="0"/>
          <a:chExt cx="0" cy="0"/>
        </a:xfrm>
      </p:grpSpPr>
      <p:sp>
        <p:nvSpPr>
          <p:cNvPr id="100" name="Google Shape;100;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 name="Google Shape;101;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 name="Google Shape;102;p42"/>
          <p:cNvSpPr txBox="1">
            <a:spLocks noGrp="1"/>
          </p:cNvSpPr>
          <p:nvPr>
            <p:ph type="title"/>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03" name="Google Shape;103;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05"/>
        <p:cNvGrpSpPr/>
        <p:nvPr/>
      </p:nvGrpSpPr>
      <p:grpSpPr>
        <a:xfrm>
          <a:off x="0" y="0"/>
          <a:ext cx="0" cy="0"/>
          <a:chOff x="0" y="0"/>
          <a:chExt cx="0" cy="0"/>
        </a:xfrm>
      </p:grpSpPr>
      <p:sp>
        <p:nvSpPr>
          <p:cNvPr id="106" name="Google Shape;106;p50"/>
          <p:cNvSpPr/>
          <p:nvPr/>
        </p:nvSpPr>
        <p:spPr>
          <a:xfrm>
            <a:off x="0" y="0"/>
            <a:ext cx="9144000" cy="476672"/>
          </a:xfrm>
          <a:prstGeom prst="rect">
            <a:avLst/>
          </a:prstGeom>
          <a:solidFill>
            <a:srgbClr val="61C4D1"/>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107" name="Google Shape;107;p50"/>
          <p:cNvSpPr txBox="1">
            <a:spLocks noGrp="1"/>
          </p:cNvSpPr>
          <p:nvPr>
            <p:ph type="title"/>
          </p:nvPr>
        </p:nvSpPr>
        <p:spPr>
          <a:xfrm>
            <a:off x="72468" y="0"/>
            <a:ext cx="4113032" cy="476673"/>
          </a:xfrm>
          <a:prstGeom prst="rect">
            <a:avLst/>
          </a:prstGeom>
          <a:solidFill>
            <a:srgbClr val="61C4D1"/>
          </a:solid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50"/>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50"/>
          <p:cNvSpPr/>
          <p:nvPr/>
        </p:nvSpPr>
        <p:spPr>
          <a:xfrm>
            <a:off x="18039"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66" r:id="rId3"/>
    <p:sldLayoutId id="2147483667" r:id="rId4"/>
    <p:sldLayoutId id="2147483668"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
        <p:cNvGrpSpPr/>
        <p:nvPr/>
      </p:nvGrpSpPr>
      <p:grpSpPr>
        <a:xfrm>
          <a:off x="0" y="0"/>
          <a:ext cx="0" cy="0"/>
          <a:chOff x="0" y="0"/>
          <a:chExt cx="0" cy="0"/>
        </a:xfrm>
      </p:grpSpPr>
      <p:sp>
        <p:nvSpPr>
          <p:cNvPr id="94" name="Google Shape;94;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5" name="Google Shape;95;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6" name="Google Shape;96;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8" name="Google Shape;98;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
          <p:cNvSpPr txBox="1">
            <a:spLocks noGrp="1"/>
          </p:cNvSpPr>
          <p:nvPr>
            <p:ph type="ctrTitle"/>
          </p:nvPr>
        </p:nvSpPr>
        <p:spPr>
          <a:xfrm>
            <a:off x="685800" y="2905994"/>
            <a:ext cx="7772400" cy="776100"/>
          </a:xfrm>
          <a:prstGeom prst="rect">
            <a:avLst/>
          </a:prstGeom>
          <a:noFill/>
          <a:ln>
            <a:noFill/>
          </a:ln>
        </p:spPr>
        <p:txBody>
          <a:bodyPr spcFirstLastPara="1" wrap="square" lIns="91425" tIns="45700" rIns="91425" bIns="45700" anchor="b" anchorCtr="0">
            <a:normAutofit/>
          </a:bodyPr>
          <a:lstStyle/>
          <a:p>
            <a:pPr lvl="0"/>
            <a:r>
              <a:rPr lang="fr-FR" dirty="0"/>
              <a:t>93. La symétrie (2)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CAD40-8B4C-4F65-4CEF-1E489FE34BED}"/>
            </a:ext>
          </a:extLst>
        </p:cNvPr>
        <p:cNvGrpSpPr/>
        <p:nvPr/>
      </p:nvGrpSpPr>
      <p:grpSpPr>
        <a:xfrm>
          <a:off x="0" y="0"/>
          <a:ext cx="0" cy="0"/>
          <a:chOff x="0" y="0"/>
          <a:chExt cx="0" cy="0"/>
        </a:xfrm>
      </p:grpSpPr>
      <p:pic>
        <p:nvPicPr>
          <p:cNvPr id="13" name="Espace réservé du contenu 12">
            <a:extLst>
              <a:ext uri="{FF2B5EF4-FFF2-40B4-BE49-F238E27FC236}">
                <a16:creationId xmlns:a16="http://schemas.microsoft.com/office/drawing/2014/main" id="{31B86EC5-16A5-B6E5-884E-8BED93BB2E87}"/>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8939061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C4F1B1-5968-93A4-A457-5F9DF70FF59B}"/>
            </a:ext>
          </a:extLst>
        </p:cNvPr>
        <p:cNvGrpSpPr/>
        <p:nvPr/>
      </p:nvGrpSpPr>
      <p:grpSpPr>
        <a:xfrm>
          <a:off x="0" y="0"/>
          <a:ext cx="0" cy="0"/>
          <a:chOff x="0" y="0"/>
          <a:chExt cx="0" cy="0"/>
        </a:xfrm>
      </p:grpSpPr>
      <p:pic>
        <p:nvPicPr>
          <p:cNvPr id="13" name="Espace réservé du contenu 12">
            <a:extLst>
              <a:ext uri="{FF2B5EF4-FFF2-40B4-BE49-F238E27FC236}">
                <a16:creationId xmlns:a16="http://schemas.microsoft.com/office/drawing/2014/main" id="{3DD7A16F-3008-FCA2-0B84-3D1F5956E026}"/>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812562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B81C34-D378-E178-D905-00660486EA6C}"/>
            </a:ext>
          </a:extLst>
        </p:cNvPr>
        <p:cNvGrpSpPr/>
        <p:nvPr/>
      </p:nvGrpSpPr>
      <p:grpSpPr>
        <a:xfrm>
          <a:off x="0" y="0"/>
          <a:ext cx="0" cy="0"/>
          <a:chOff x="0" y="0"/>
          <a:chExt cx="0" cy="0"/>
        </a:xfrm>
      </p:grpSpPr>
      <p:pic>
        <p:nvPicPr>
          <p:cNvPr id="16" name="Espace réservé du contenu 15">
            <a:extLst>
              <a:ext uri="{FF2B5EF4-FFF2-40B4-BE49-F238E27FC236}">
                <a16:creationId xmlns:a16="http://schemas.microsoft.com/office/drawing/2014/main" id="{B651BFC1-F83E-4F91-A4D2-5CD0F233304B}"/>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508957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70DF1-5698-0E45-8049-5F32989CFDE4}"/>
            </a:ext>
          </a:extLst>
        </p:cNvPr>
        <p:cNvGrpSpPr/>
        <p:nvPr/>
      </p:nvGrpSpPr>
      <p:grpSpPr>
        <a:xfrm>
          <a:off x="0" y="0"/>
          <a:ext cx="0" cy="0"/>
          <a:chOff x="0" y="0"/>
          <a:chExt cx="0" cy="0"/>
        </a:xfrm>
      </p:grpSpPr>
      <p:pic>
        <p:nvPicPr>
          <p:cNvPr id="11" name="Espace réservé du contenu 10">
            <a:extLst>
              <a:ext uri="{FF2B5EF4-FFF2-40B4-BE49-F238E27FC236}">
                <a16:creationId xmlns:a16="http://schemas.microsoft.com/office/drawing/2014/main" id="{3D1D2FDF-3298-040B-C9D0-87CE91D6C16C}"/>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3042304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B9663-5635-3343-F3F5-6AC843E87778}"/>
            </a:ext>
          </a:extLst>
        </p:cNvPr>
        <p:cNvGrpSpPr/>
        <p:nvPr/>
      </p:nvGrpSpPr>
      <p:grpSpPr>
        <a:xfrm>
          <a:off x="0" y="0"/>
          <a:ext cx="0" cy="0"/>
          <a:chOff x="0" y="0"/>
          <a:chExt cx="0" cy="0"/>
        </a:xfrm>
      </p:grpSpPr>
      <p:pic>
        <p:nvPicPr>
          <p:cNvPr id="21" name="Espace réservé du contenu 20">
            <a:extLst>
              <a:ext uri="{FF2B5EF4-FFF2-40B4-BE49-F238E27FC236}">
                <a16:creationId xmlns:a16="http://schemas.microsoft.com/office/drawing/2014/main" id="{41CF1D35-BE8E-7A5A-73DC-6C0E8F18892E}"/>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042619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757313FF-2452-6556-CA4D-0AB13E52EE2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D849B9F-A5DC-F133-8046-42D89801DA6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F776F-D9F2-7503-D1E5-A27EEC74F7EF}"/>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9B9EABD6-90D0-A284-0EE7-EB394C5B1F4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68B0826-F0D8-4265-FA42-54F698E83EF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980214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F01B0-3BDC-C4AF-CAB6-0E3378D64938}"/>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AC1F204D-34B3-4980-60D7-8C8FC52868A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62D8B6A-8123-0D65-EB23-D2450587E5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156630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73EC94A6-4EB2-ADB6-4AFF-AB5F68E7CE6E}"/>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E3A347C-897D-4B34-6E2B-D777F3ADABE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74427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19486FD1-311A-9052-7BDD-D305E14B229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CA02D91-DEB1-9DEA-4FB8-0A7FB61EBFC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796741-E663-69F7-ECF3-41BE3400C012}"/>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4B7655A7-41B4-FE52-726D-05CEE11B3E03}"/>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2948EF2B-3D58-EB11-F761-603587E24C2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85790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4" name="Titre 3">
            <a:extLst>
              <a:ext uri="{FF2B5EF4-FFF2-40B4-BE49-F238E27FC236}">
                <a16:creationId xmlns:a16="http://schemas.microsoft.com/office/drawing/2014/main" id="{701CC7AA-259C-797A-11FD-C94280D095D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F11218E-C67F-F069-22FC-0146A6D795B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31FD42-73EF-F692-9803-C18FD28E1C60}"/>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46AFD098-43BE-D4E9-BCB6-6B3127288329}"/>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09158679-A3DD-2874-1D4C-B9CDEF5F6CD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99031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317533-223E-1CE3-568D-58A08ED5FCA0}"/>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BA6C23D8-3125-A313-BFCE-FCC2683540A7}"/>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CB6C1044-641A-E3BF-B43B-A391CD933E4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21744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91956C-431E-0A61-13B7-4D5F84F3B813}"/>
            </a:ext>
          </a:extLst>
        </p:cNvPr>
        <p:cNvGrpSpPr/>
        <p:nvPr/>
      </p:nvGrpSpPr>
      <p:grpSpPr>
        <a:xfrm>
          <a:off x="0" y="0"/>
          <a:ext cx="0" cy="0"/>
          <a:chOff x="0" y="0"/>
          <a:chExt cx="0" cy="0"/>
        </a:xfrm>
      </p:grpSpPr>
      <p:sp>
        <p:nvSpPr>
          <p:cNvPr id="8" name="Titre 7">
            <a:extLst>
              <a:ext uri="{FF2B5EF4-FFF2-40B4-BE49-F238E27FC236}">
                <a16:creationId xmlns:a16="http://schemas.microsoft.com/office/drawing/2014/main" id="{4FD5EA76-80BD-C705-8FAB-60B760461FE5}"/>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FE073AA-99FE-A115-AA95-E352CF554D8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67381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203617-7DD1-8441-92BD-9E3227BAEB93}"/>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F01E7CF6-234B-8C96-5B8F-308CBDD7A04B}"/>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8E459F90-F86C-5C5F-9597-CF15F87ED1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27439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D6C6D-A204-9482-89EA-D7AEDAE7690C}"/>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20BF3DFA-FA68-1E78-BB66-00050ADF8E26}"/>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8C1CBC6C-E80C-876E-1903-2598B56365A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32024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0FD7E-D672-87F1-DD01-1DB7D1C656C4}"/>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62A3FFD3-1440-F183-CA99-4810E1942C37}"/>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BBFF830B-671C-8F9C-E8A1-C9D65BB88AB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11424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Espace réservé du contenu 9">
            <a:extLst>
              <a:ext uri="{FF2B5EF4-FFF2-40B4-BE49-F238E27FC236}">
                <a16:creationId xmlns:a16="http://schemas.microsoft.com/office/drawing/2014/main" id="{6E74AC51-2ED7-8111-BDA6-8AA9C8C9BD70}"/>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642605933"/>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DFB0DB-D2D1-47D1-8EA2-B8D497D03C71}">
  <ds:schemaRefs>
    <ds:schemaRef ds:uri="http://schemas.microsoft.com/office/2006/documentManagement/types"/>
    <ds:schemaRef ds:uri="27f64e36-29aa-44d5-a3e0-06242cad7d4d"/>
    <ds:schemaRef ds:uri="http://schemas.openxmlformats.org/package/2006/metadata/core-properties"/>
    <ds:schemaRef ds:uri="http://purl.org/dc/terms/"/>
    <ds:schemaRef ds:uri="http://www.w3.org/XML/1998/namespace"/>
    <ds:schemaRef ds:uri="http://purl.org/dc/dcmitype/"/>
    <ds:schemaRef ds:uri="cd84cc96-e4f0-4e7f-873a-a508fb658c41"/>
    <ds:schemaRef ds:uri="http://schemas.microsoft.com/office/infopath/2007/PartnerControl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7C89612B-610F-4108-AE17-62FD1A561660}">
  <ds:schemaRefs>
    <ds:schemaRef ds:uri="http://schemas.microsoft.com/sharepoint/v3/contenttype/forms"/>
  </ds:schemaRefs>
</ds:datastoreItem>
</file>

<file path=customXml/itemProps3.xml><?xml version="1.0" encoding="utf-8"?>
<ds:datastoreItem xmlns:ds="http://schemas.openxmlformats.org/officeDocument/2006/customXml" ds:itemID="{6E07D9E5-6375-49D3-BD33-4A40143C65F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923</Words>
  <Application>Microsoft Office PowerPoint</Application>
  <PresentationFormat>Affichage à l'écran (4:3)</PresentationFormat>
  <Paragraphs>55</Paragraphs>
  <Slides>20</Slides>
  <Notes>20</Notes>
  <HiddenSlides>0</HiddenSlides>
  <MMClips>0</MMClips>
  <ScaleCrop>false</ScaleCrop>
  <HeadingPairs>
    <vt:vector size="6" baseType="variant">
      <vt:variant>
        <vt:lpstr>Polices utilisées</vt:lpstr>
      </vt:variant>
      <vt:variant>
        <vt:i4>3</vt:i4>
      </vt:variant>
      <vt:variant>
        <vt:lpstr>Thème</vt:lpstr>
      </vt:variant>
      <vt:variant>
        <vt:i4>2</vt:i4>
      </vt:variant>
      <vt:variant>
        <vt:lpstr>Titres des diapositives</vt:lpstr>
      </vt:variant>
      <vt:variant>
        <vt:i4>20</vt:i4>
      </vt:variant>
    </vt:vector>
  </HeadingPairs>
  <TitlesOfParts>
    <vt:vector size="25" baseType="lpstr">
      <vt:lpstr>Arial</vt:lpstr>
      <vt:lpstr>Calibri</vt:lpstr>
      <vt:lpstr>Verdana</vt:lpstr>
      <vt:lpstr>Thème Office</vt:lpstr>
      <vt:lpstr>3_Thème Office</vt:lpstr>
      <vt:lpstr>93. La symétrie (2)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3</cp:revision>
  <dcterms:created xsi:type="dcterms:W3CDTF">2022-01-07T11:15:07Z</dcterms:created>
  <dcterms:modified xsi:type="dcterms:W3CDTF">2026-03-16T11:31:53Z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