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5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  <p:sldMasterId id="2147483670" r:id="rId5"/>
    <p:sldMasterId id="2147483676" r:id="rId6"/>
    <p:sldMasterId id="2147483681" r:id="rId7"/>
    <p:sldMasterId id="2147483688" r:id="rId8"/>
    <p:sldMasterId id="2147483691" r:id="rId9"/>
  </p:sldMasterIdLst>
  <p:notesMasterIdLst>
    <p:notesMasterId r:id="rId28"/>
  </p:notesMasterIdLst>
  <p:sldIdLst>
    <p:sldId id="323" r:id="rId10"/>
    <p:sldId id="260" r:id="rId11"/>
    <p:sldId id="344" r:id="rId12"/>
    <p:sldId id="350" r:id="rId13"/>
    <p:sldId id="359" r:id="rId14"/>
    <p:sldId id="360" r:id="rId15"/>
    <p:sldId id="355" r:id="rId16"/>
    <p:sldId id="357" r:id="rId17"/>
    <p:sldId id="362" r:id="rId18"/>
    <p:sldId id="367" r:id="rId19"/>
    <p:sldId id="364" r:id="rId20"/>
    <p:sldId id="365" r:id="rId21"/>
    <p:sldId id="366" r:id="rId22"/>
    <p:sldId id="269" r:id="rId23"/>
    <p:sldId id="272" r:id="rId24"/>
    <p:sldId id="273" r:id="rId25"/>
    <p:sldId id="270" r:id="rId26"/>
    <p:sldId id="271" r:id="rId27"/>
  </p:sldIdLst>
  <p:sldSz cx="9144000" cy="6858000" type="screen4x3"/>
  <p:notesSz cx="6858000" cy="9144000"/>
  <p:embeddedFontLst>
    <p:embeddedFont>
      <p:font typeface="Verdana" panose="020B0604030504040204" pitchFamily="34" charset="0"/>
      <p:regular r:id="rId29"/>
      <p:bold r:id="rId30"/>
      <p:italic r:id="rId31"/>
      <p:boldItalic r:id="rId32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1BF5A0C-B0EB-839A-131C-955373972CF5}" name="LE BOT SANDRA" initials="SL" userId="S::SLEBOT@editions-hatier.fr::5fe4e071-d3f4-40df-970f-ee8fcf898346" providerId="AD"/>
  <p188:author id="{99329D8D-736E-127F-056B-D92D91D3CEEB}" name="Harmonie Rossi Tessier" initials="HRT" userId="ce3dc0babca3d520" providerId="Windows Live"/>
  <p188:author id="{6E47C18F-DDAE-EA39-9B3A-D5582A6DAE9D}" name="pauline.negrellion" initials="pa" userId="S::pauline.negrellion_gmail.com#ext#@hachette.onmicrosoft.com::9fb65b54-3bbd-4994-b3cf-42d8602c7eef" providerId="AD"/>
  <p188:author id="{CB410498-00AA-A716-1E6C-E42B11846246}" name="jennifer riviere" initials="jr" userId="77148290420568c5" providerId="Windows Live"/>
  <p188:author id="{A731B9A7-FB2F-8BD0-97C6-EA6906EE8F3B}" name="Justine Taillade" initials="JT" userId="Justine Taillade" providerId="None"/>
  <p188:author id="{2EACF4B5-B5D6-1F77-434B-4ACC816D40DA}" name="Caroline HACHE" initials="Ch" userId="Caroline HACHE" providerId="None"/>
  <p188:author id="{4CF84EDD-95CE-3E5E-4B94-06DB52278683}" name="Christophe Dracos" initials="CD" userId="S::cri.dracos_outlook.fr#ext#@hachette.onmicrosoft.com::9a339485-cc17-450e-b56d-f2edc49cae5a" providerId="AD"/>
  <p188:author id="{11392DF4-B385-4FE1-7B1C-2996C4C1DFB8}" name="Yaël Fernandez" initials="YF" userId="5a0aec09e72f9ec6" providerId="Windows Liv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AUVELLIER ANNE" initials="CA" lastIdx="14" clrIdx="0">
    <p:extLst>
      <p:ext uri="{19B8F6BF-5375-455C-9EA6-DF929625EA0E}">
        <p15:presenceInfo xmlns:p15="http://schemas.microsoft.com/office/powerpoint/2012/main" userId="S::ACHAUVELLIER@editions-hatier.fr::63234966-364e-422f-8c52-45fd5239a521" providerId="AD"/>
      </p:ext>
    </p:extLst>
  </p:cmAuthor>
  <p:cmAuthor id="2" name="omenriah" initials="om" lastIdx="3" clrIdx="1">
    <p:extLst>
      <p:ext uri="{19B8F6BF-5375-455C-9EA6-DF929625EA0E}">
        <p15:presenceInfo xmlns:p15="http://schemas.microsoft.com/office/powerpoint/2012/main" userId="S::omenriah_gmail.com#ext#@hachette.onmicrosoft.com::1c7e23f3-21b9-4451-98c0-15057ee07999" providerId="AD"/>
      </p:ext>
    </p:extLst>
  </p:cmAuthor>
  <p:cmAuthor id="3" name="pauline.negrellion" initials="pa" lastIdx="3" clrIdx="2">
    <p:extLst>
      <p:ext uri="{19B8F6BF-5375-455C-9EA6-DF929625EA0E}">
        <p15:presenceInfo xmlns:p15="http://schemas.microsoft.com/office/powerpoint/2012/main" userId="S::pauline.negrellion_gmail.com#ext#@hachette.onmicrosoft.com::9fb65b54-3bbd-4994-b3cf-42d8602c7eef" providerId="AD"/>
      </p:ext>
    </p:extLst>
  </p:cmAuthor>
  <p:cmAuthor id="4" name="catherine.mallard2" initials="ca" lastIdx="1" clrIdx="3">
    <p:extLst>
      <p:ext uri="{19B8F6BF-5375-455C-9EA6-DF929625EA0E}">
        <p15:presenceInfo xmlns:p15="http://schemas.microsoft.com/office/powerpoint/2012/main" userId="S::catherine.mallard2_gmail.com#ext#@hachette.onmicrosoft.com::943e5806-a044-4790-a0a9-05d7075f8f80" providerId="AD"/>
      </p:ext>
    </p:extLst>
  </p:cmAuthor>
  <p:cmAuthor id="5" name="riviere.jennifer" initials="ri" lastIdx="6" clrIdx="4">
    <p:extLst>
      <p:ext uri="{19B8F6BF-5375-455C-9EA6-DF929625EA0E}">
        <p15:presenceInfo xmlns:p15="http://schemas.microsoft.com/office/powerpoint/2012/main" userId="S::riviere.jennifer_gmail.com#ext#@hachette.onmicrosoft.com::1d9d5009-092f-4c80-8dba-153923be29d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0AD47"/>
    <a:srgbClr val="5B9BD5"/>
    <a:srgbClr val="61C4D1"/>
    <a:srgbClr val="A39491"/>
    <a:srgbClr val="FFD333"/>
    <a:srgbClr val="EC527E"/>
    <a:srgbClr val="E7E7E8"/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AC2BF2C-18DF-4EBB-BB5C-127D83DCDF58}" v="1" dt="2026-03-16T11:04:09.05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71" autoAdjust="0"/>
    <p:restoredTop sz="75033" autoAdjust="0"/>
  </p:normalViewPr>
  <p:slideViewPr>
    <p:cSldViewPr snapToGrid="0">
      <p:cViewPr>
        <p:scale>
          <a:sx n="75" d="100"/>
          <a:sy n="75" d="100"/>
        </p:scale>
        <p:origin x="2772" y="240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2.xml"/><Relationship Id="rId34" Type="http://schemas.openxmlformats.org/officeDocument/2006/relationships/presProps" Target="pres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commentAuthors" Target="commentAuthors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font" Target="fonts/font1.fntdata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font" Target="fonts/font4.fntdata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notesMaster" Target="notesMasters/notesMaster1.xml"/><Relationship Id="rId36" Type="http://schemas.openxmlformats.org/officeDocument/2006/relationships/theme" Target="theme/theme1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font" Target="fonts/font3.fntdata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font" Target="fonts/font2.fntdata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470AB8-E483-4FFD-B222-30C933BD9122}" type="datetimeFigureOut">
              <a:rPr lang="fr-FR" smtClean="0"/>
              <a:t>16/03/2026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5038E3-B7CF-455E-96F4-A4DE1B14344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8865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fr-FR" i="1" dirty="0"/>
              <a:t>Aujourd’hui, nous allons travailler sur un texte qui permet de construire une figure. On appelle ce texte un programme de construction. Vous allez apprendre à associer un programme de construction à sa représentation, c’est-à-dire à la figure qu’il permet de construire, et inversement à associer un tracé à </a:t>
            </a:r>
            <a:r>
              <a:rPr lang="fr-FR" i="1" u="none" dirty="0"/>
              <a:t>son</a:t>
            </a:r>
            <a:r>
              <a:rPr lang="fr-FR" i="1" dirty="0"/>
              <a:t> programme de construction. Vous le reverrez l’an prochain, puisque c’est au programme du CM1.</a:t>
            </a:r>
          </a:p>
        </p:txBody>
      </p:sp>
      <p:sp>
        <p:nvSpPr>
          <p:cNvPr id="108" name="Google Shape;10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2DA797-C110-EC8D-5B99-48A655F247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D71EF4E-B930-4A5F-0C3B-59E6ABB698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78657A7C-E144-E24A-2C27-4A85539778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0" dirty="0">
                <a:latin typeface="Calibri" panose="020F0502020204030204" pitchFamily="34" charset="0"/>
              </a:rPr>
              <a:t>Faire lire les 3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latin typeface="Calibri" panose="020F0502020204030204" pitchFamily="34" charset="0"/>
              </a:rPr>
              <a:t>programmes de construction. </a:t>
            </a:r>
            <a:r>
              <a:rPr lang="fr-FR" i="1" dirty="0">
                <a:latin typeface="Calibri" panose="020F0502020204030204" pitchFamily="34" charset="0"/>
              </a:rPr>
              <a:t>Écrivez sur votre ardoise la lettre du programme de construction qui correspond à la figure.</a:t>
            </a:r>
          </a:p>
          <a:p>
            <a:r>
              <a:rPr lang="fr-FR" i="0" dirty="0">
                <a:latin typeface="Calibri" panose="020F0502020204030204" pitchFamily="34" charset="0"/>
              </a:rPr>
              <a:t>Laisser un temps de recherche, puis interroger un ou plusieurs élèves qui doivent justifier leur choix.</a:t>
            </a:r>
          </a:p>
          <a:p>
            <a:r>
              <a:rPr lang="fr-FR" i="0" dirty="0">
                <a:latin typeface="Calibri" panose="020F0502020204030204" pitchFamily="34" charset="0"/>
              </a:rPr>
              <a:t>Correction détaillée en diapositives suivantes.</a:t>
            </a:r>
          </a:p>
          <a:p>
            <a:r>
              <a:rPr lang="fr-FR" b="1" i="0" dirty="0">
                <a:latin typeface="Calibri" panose="020F0502020204030204" pitchFamily="34" charset="0"/>
              </a:rPr>
              <a:t>Réponse attendue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:</a:t>
            </a:r>
            <a:r>
              <a:rPr lang="fr-FR" i="0" dirty="0">
                <a:latin typeface="Calibri" panose="020F0502020204030204" pitchFamily="34" charset="0"/>
              </a:rPr>
              <a:t> Programme </a:t>
            </a:r>
            <a:r>
              <a:rPr lang="fr-FR" i="0" u="none" dirty="0">
                <a:latin typeface="Calibri" panose="020F0502020204030204" pitchFamily="34" charset="0"/>
              </a:rPr>
              <a:t>B</a:t>
            </a:r>
            <a:r>
              <a:rPr lang="fr-FR" i="0" dirty="0">
                <a:latin typeface="Calibri" panose="020F0502020204030204" pitchFamily="34" charset="0"/>
              </a:rPr>
              <a:t>.</a:t>
            </a:r>
            <a:endParaRPr lang="fr-FR" i="1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BBA85DE-8FB9-63D9-A806-9D1B68EAFC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07110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C5232B-54FD-ED90-FE69-5C9BA96C60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D596DAD-388F-7BF3-B1EF-B505996E40A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CC04F92-8789-346F-647E-342DC19E0B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1" dirty="0">
                <a:latin typeface="Calibri" panose="020F0502020204030204" pitchFamily="34" charset="0"/>
              </a:rPr>
              <a:t>Regardons le programme de construction A.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</a:rPr>
              <a:t>La première phrase, « Trace un segment [IJ] puis place son milieu O. » est-elle respectée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? </a:t>
            </a:r>
            <a:r>
              <a:rPr lang="fr-FR" i="1" dirty="0">
                <a:latin typeface="Calibri" panose="020F0502020204030204" pitchFamily="34" charset="0"/>
                <a:sym typeface="Symbol" panose="05050102010706020507" pitchFamily="18" charset="2"/>
              </a:rPr>
              <a:t>→ Oui.</a:t>
            </a:r>
            <a:r>
              <a:rPr lang="fr-FR" i="0" dirty="0">
                <a:latin typeface="Calibri" panose="020F0502020204030204" pitchFamily="34" charset="0"/>
                <a:sym typeface="Symbol" panose="05050102010706020507" pitchFamily="18" charset="2"/>
              </a:rPr>
              <a:t> </a:t>
            </a:r>
            <a:r>
              <a:rPr lang="fr-FR" i="1" dirty="0">
                <a:latin typeface="Calibri" panose="020F0502020204030204" pitchFamily="34" charset="0"/>
                <a:sym typeface="Symbol" panose="05050102010706020507" pitchFamily="18" charset="2"/>
              </a:rPr>
              <a:t>Le milieu du segment [IJ] </a:t>
            </a:r>
            <a:r>
              <a:rPr lang="fr-FR" i="0" dirty="0">
                <a:latin typeface="Calibri" panose="020F0502020204030204" pitchFamily="34" charset="0"/>
                <a:sym typeface="Symbol" panose="05050102010706020507" pitchFamily="18" charset="2"/>
              </a:rPr>
              <a:t>(passer sur le segment avec le doigt) </a:t>
            </a:r>
            <a:r>
              <a:rPr lang="fr-FR" i="1" dirty="0">
                <a:latin typeface="Calibri" panose="020F0502020204030204" pitchFamily="34" charset="0"/>
                <a:sym typeface="Symbol" panose="05050102010706020507" pitchFamily="18" charset="2"/>
              </a:rPr>
              <a:t>est bien le point O </a:t>
            </a:r>
            <a:r>
              <a:rPr lang="fr-FR" i="0" dirty="0">
                <a:latin typeface="Calibri" panose="020F0502020204030204" pitchFamily="34" charset="0"/>
                <a:sym typeface="Symbol" panose="05050102010706020507" pitchFamily="18" charset="2"/>
              </a:rPr>
              <a:t>(pointer le point O).</a:t>
            </a:r>
          </a:p>
          <a:p>
            <a:r>
              <a:rPr lang="fr-FR" i="0" dirty="0">
                <a:latin typeface="Calibri" panose="020F0502020204030204" pitchFamily="34" charset="0"/>
                <a:sym typeface="Symbol" panose="05050102010706020507" pitchFamily="18" charset="2"/>
              </a:rPr>
              <a:t>Faire lire la deuxième phrase. </a:t>
            </a:r>
            <a:r>
              <a:rPr lang="fr-FR" i="1" dirty="0">
                <a:latin typeface="Calibri" panose="020F0502020204030204" pitchFamily="34" charset="0"/>
                <a:sym typeface="Symbol" panose="05050102010706020507" pitchFamily="18" charset="2"/>
              </a:rPr>
              <a:t>Le cercle </a:t>
            </a:r>
            <a:r>
              <a:rPr lang="fr-FR" i="0" dirty="0">
                <a:latin typeface="Calibri" panose="020F0502020204030204" pitchFamily="34" charset="0"/>
                <a:sym typeface="Symbol" panose="05050102010706020507" pitchFamily="18" charset="2"/>
              </a:rPr>
              <a:t>(pointer) </a:t>
            </a:r>
            <a:r>
              <a:rPr lang="fr-FR" i="1" dirty="0">
                <a:latin typeface="Calibri" panose="020F0502020204030204" pitchFamily="34" charset="0"/>
                <a:sym typeface="Symbol" panose="05050102010706020507" pitchFamily="18" charset="2"/>
              </a:rPr>
              <a:t>a le point O pour centre </a:t>
            </a:r>
            <a:r>
              <a:rPr lang="fr-FR" i="0" dirty="0">
                <a:latin typeface="Calibri" panose="020F0502020204030204" pitchFamily="34" charset="0"/>
                <a:sym typeface="Symbol" panose="05050102010706020507" pitchFamily="18" charset="2"/>
              </a:rPr>
              <a:t>(pointer) </a:t>
            </a:r>
            <a:r>
              <a:rPr lang="fr-FR" i="1" dirty="0">
                <a:latin typeface="Calibri" panose="020F0502020204030204" pitchFamily="34" charset="0"/>
                <a:sym typeface="Symbol" panose="05050102010706020507" pitchFamily="18" charset="2"/>
              </a:rPr>
              <a:t>et non le point I. Son diamètre est de la longueur du segment [IJ] </a:t>
            </a:r>
            <a:r>
              <a:rPr lang="fr-FR" i="0" dirty="0">
                <a:latin typeface="Calibri" panose="020F0502020204030204" pitchFamily="34" charset="0"/>
                <a:sym typeface="Symbol" panose="05050102010706020507" pitchFamily="18" charset="2"/>
              </a:rPr>
              <a:t>(borner le segment [IJ] avec vos mains</a:t>
            </a:r>
            <a:r>
              <a:rPr lang="fr-FR" i="1" dirty="0">
                <a:latin typeface="Calibri" panose="020F0502020204030204" pitchFamily="34" charset="0"/>
                <a:sym typeface="Symbol" panose="05050102010706020507" pitchFamily="18" charset="2"/>
              </a:rPr>
              <a:t>) et non le segment [OJ] </a:t>
            </a:r>
            <a:r>
              <a:rPr lang="fr-FR" i="0" dirty="0">
                <a:latin typeface="Calibri" panose="020F0502020204030204" pitchFamily="34" charset="0"/>
                <a:sym typeface="Symbol" panose="05050102010706020507" pitchFamily="18" charset="2"/>
              </a:rPr>
              <a:t>(borner le segment [OJ] avec vos mains). </a:t>
            </a:r>
            <a:r>
              <a:rPr lang="fr-FR" i="1" dirty="0">
                <a:latin typeface="Calibri" panose="020F0502020204030204" pitchFamily="34" charset="0"/>
                <a:sym typeface="Symbol" panose="05050102010706020507" pitchFamily="18" charset="2"/>
              </a:rPr>
              <a:t>Le segment [OJ] est le rayon du cercle.</a:t>
            </a:r>
          </a:p>
          <a:p>
            <a:r>
              <a:rPr lang="fr-FR" i="0" dirty="0">
                <a:latin typeface="Calibri" panose="020F0502020204030204" pitchFamily="34" charset="0"/>
                <a:sym typeface="Symbol" panose="05050102010706020507" pitchFamily="18" charset="2"/>
              </a:rPr>
              <a:t>Faire lire la troisième phrase. </a:t>
            </a:r>
            <a:r>
              <a:rPr lang="fr-FR" i="1" dirty="0">
                <a:latin typeface="Calibri" panose="020F0502020204030204" pitchFamily="34" charset="0"/>
                <a:sym typeface="Symbol" panose="05050102010706020507" pitchFamily="18" charset="2"/>
              </a:rPr>
              <a:t>Est-ce que le point I est le milieu du segment [AO]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 </a:t>
            </a:r>
            <a:r>
              <a:rPr lang="fr-FR" i="1" dirty="0">
                <a:latin typeface="Calibri" panose="020F0502020204030204" pitchFamily="34" charset="0"/>
                <a:sym typeface="Symbol" panose="05050102010706020507" pitchFamily="18" charset="2"/>
              </a:rPr>
              <a:t>? → Oui.</a:t>
            </a:r>
          </a:p>
          <a:p>
            <a:r>
              <a:rPr lang="fr-FR" i="1" dirty="0">
                <a:latin typeface="Calibri" panose="020F0502020204030204" pitchFamily="34" charset="0"/>
              </a:rPr>
              <a:t>Le programme A ne correspond pas à la figure.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FBB0AC0-CEBD-86D7-B31B-965AD37CC2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434494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2C38DA-FC83-5FE3-DA50-764C52758A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4FB5905-F661-B9AC-6F1C-33FF6F5A09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8FB6E9C-BF7F-B9BA-7450-0FF8D1D26F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</a:rPr>
              <a:t>La première phrase, « Trace un segment [IJ] puis place son milieu O. » est-elle respectée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? </a:t>
            </a:r>
            <a:r>
              <a:rPr lang="fr-FR" i="1" dirty="0">
                <a:latin typeface="Calibri" panose="020F0502020204030204" pitchFamily="34" charset="0"/>
                <a:sym typeface="Symbol" panose="05050102010706020507" pitchFamily="18" charset="2"/>
              </a:rPr>
              <a:t>→ Oui.</a:t>
            </a:r>
            <a:r>
              <a:rPr lang="fr-FR" i="0" dirty="0">
                <a:latin typeface="Calibri" panose="020F0502020204030204" pitchFamily="34" charset="0"/>
                <a:sym typeface="Symbol" panose="05050102010706020507" pitchFamily="18" charset="2"/>
              </a:rPr>
              <a:t> </a:t>
            </a:r>
            <a:r>
              <a:rPr lang="fr-FR" i="1" dirty="0">
                <a:latin typeface="Calibri" panose="020F0502020204030204" pitchFamily="34" charset="0"/>
                <a:sym typeface="Symbol" panose="05050102010706020507" pitchFamily="18" charset="2"/>
              </a:rPr>
              <a:t>Le milieu du segment [IJ] </a:t>
            </a:r>
            <a:r>
              <a:rPr lang="fr-FR" i="0" dirty="0">
                <a:latin typeface="Calibri" panose="020F0502020204030204" pitchFamily="34" charset="0"/>
                <a:sym typeface="Symbol" panose="05050102010706020507" pitchFamily="18" charset="2"/>
              </a:rPr>
              <a:t>(passer sur le segment avec le doigt) </a:t>
            </a:r>
            <a:r>
              <a:rPr lang="fr-FR" i="1" dirty="0">
                <a:latin typeface="Calibri" panose="020F0502020204030204" pitchFamily="34" charset="0"/>
                <a:sym typeface="Symbol" panose="05050102010706020507" pitchFamily="18" charset="2"/>
              </a:rPr>
              <a:t>est bien le point O </a:t>
            </a:r>
            <a:r>
              <a:rPr lang="fr-FR" i="0" dirty="0">
                <a:latin typeface="Calibri" panose="020F0502020204030204" pitchFamily="34" charset="0"/>
                <a:sym typeface="Symbol" panose="05050102010706020507" pitchFamily="18" charset="2"/>
              </a:rPr>
              <a:t>(pointer le point O).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0" dirty="0">
                <a:latin typeface="Calibri" panose="020F0502020204030204" pitchFamily="34" charset="0"/>
                <a:sym typeface="Symbol" panose="05050102010706020507" pitchFamily="18" charset="2"/>
              </a:rPr>
              <a:t>Faire lire la deuxième phrase. </a:t>
            </a:r>
            <a:r>
              <a:rPr lang="fr-FR" i="1" dirty="0">
                <a:latin typeface="Calibri" panose="020F0502020204030204" pitchFamily="34" charset="0"/>
              </a:rPr>
              <a:t>« Trace le cercle de centre O et de diamètre [IJ]. » </a:t>
            </a:r>
            <a:r>
              <a:rPr lang="fr-FR" i="1" dirty="0">
                <a:latin typeface="Calibri" panose="020F0502020204030204" pitchFamily="34" charset="0"/>
                <a:sym typeface="Symbol" panose="05050102010706020507" pitchFamily="18" charset="2"/>
              </a:rPr>
              <a:t>Le cercle </a:t>
            </a:r>
            <a:r>
              <a:rPr lang="fr-FR" i="0" dirty="0">
                <a:latin typeface="Calibri" panose="020F0502020204030204" pitchFamily="34" charset="0"/>
                <a:sym typeface="Symbol" panose="05050102010706020507" pitchFamily="18" charset="2"/>
              </a:rPr>
              <a:t>(pointer) </a:t>
            </a:r>
            <a:r>
              <a:rPr lang="fr-FR" i="1" dirty="0">
                <a:latin typeface="Calibri" panose="020F0502020204030204" pitchFamily="34" charset="0"/>
                <a:sym typeface="Symbol" panose="05050102010706020507" pitchFamily="18" charset="2"/>
              </a:rPr>
              <a:t>a bien le point O pour centre </a:t>
            </a:r>
            <a:r>
              <a:rPr lang="fr-FR" i="0" dirty="0">
                <a:latin typeface="Calibri" panose="020F0502020204030204" pitchFamily="34" charset="0"/>
                <a:sym typeface="Symbol" panose="05050102010706020507" pitchFamily="18" charset="2"/>
              </a:rPr>
              <a:t>(pointer)</a:t>
            </a:r>
            <a:r>
              <a:rPr lang="fr-FR" i="1" dirty="0">
                <a:latin typeface="Calibri" panose="020F0502020204030204" pitchFamily="34" charset="0"/>
                <a:sym typeface="Symbol" panose="05050102010706020507" pitchFamily="18" charset="2"/>
              </a:rPr>
              <a:t>. Son diamètre est bien de la longueur du segment [IJ] </a:t>
            </a:r>
            <a:r>
              <a:rPr lang="fr-FR" i="0" dirty="0">
                <a:latin typeface="Calibri" panose="020F0502020204030204" pitchFamily="34" charset="0"/>
                <a:sym typeface="Symbol" panose="05050102010706020507" pitchFamily="18" charset="2"/>
              </a:rPr>
              <a:t>(borner le segment [IJ] avec vos mains</a:t>
            </a:r>
            <a:r>
              <a:rPr lang="fr-FR" i="1" dirty="0">
                <a:latin typeface="Calibri" panose="020F0502020204030204" pitchFamily="34" charset="0"/>
                <a:sym typeface="Symbol" panose="05050102010706020507" pitchFamily="18" charset="2"/>
              </a:rPr>
              <a:t>)</a:t>
            </a:r>
            <a:r>
              <a:rPr lang="fr-FR" i="0" dirty="0">
                <a:latin typeface="Calibri" panose="020F0502020204030204" pitchFamily="34" charset="0"/>
                <a:sym typeface="Symbol" panose="05050102010706020507" pitchFamily="18" charset="2"/>
              </a:rPr>
              <a:t>. Faire lire la troisième phrase. </a:t>
            </a:r>
            <a:r>
              <a:rPr lang="fr-FR" i="1" dirty="0">
                <a:latin typeface="Calibri" panose="020F0502020204030204" pitchFamily="34" charset="0"/>
                <a:sym typeface="Symbol" panose="05050102010706020507" pitchFamily="18" charset="2"/>
              </a:rPr>
              <a:t>Est-ce que le point A est bien placé pour que le point I soit le milieu du segment [AO]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 </a:t>
            </a:r>
            <a:r>
              <a:rPr lang="fr-FR" i="1" dirty="0">
                <a:latin typeface="Calibri" panose="020F0502020204030204" pitchFamily="34" charset="0"/>
                <a:sym typeface="Symbol" panose="05050102010706020507" pitchFamily="18" charset="2"/>
              </a:rPr>
              <a:t>? → Oui.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2C800A4-0F5D-1A2C-3C6C-467AF46CEC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43873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9B343E-84E7-0270-6EF1-D4F9D3EAA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41855C2E-8789-7B97-B89C-3A094F94BE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F8664C7-B6B4-8762-17AE-7E676B8B88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0" strike="noStrike" dirty="0">
                <a:latin typeface="Calibri" panose="020F0502020204030204" pitchFamily="34" charset="0"/>
              </a:rPr>
              <a:t>La première phrase est la même que celle du programme B.</a:t>
            </a:r>
          </a:p>
          <a:p>
            <a:r>
              <a:rPr lang="fr-FR" i="0" strike="noStrike" dirty="0">
                <a:latin typeface="Calibri" panose="020F0502020204030204" pitchFamily="34" charset="0"/>
              </a:rPr>
              <a:t>La deuxième phrase est correcte car O est bien le centre du cercle et [IJ] est le diamètre du cercle.</a:t>
            </a:r>
          </a:p>
          <a:p>
            <a:r>
              <a:rPr lang="fr-FR" i="0" strike="noStrike" dirty="0">
                <a:latin typeface="Calibri" panose="020F0502020204030204" pitchFamily="34" charset="0"/>
              </a:rPr>
              <a:t>La troisième phrase n’est pas correcte car A n’est pas le milieu de [IO].</a:t>
            </a:r>
          </a:p>
          <a:p>
            <a:r>
              <a:rPr lang="fr-FR" i="0" strike="noStrike" dirty="0">
                <a:latin typeface="Calibri" panose="020F0502020204030204" pitchFamily="34" charset="0"/>
              </a:rPr>
              <a:t>Le programme C n’est pas le programme qui correspond à la figure.</a:t>
            </a:r>
            <a:endParaRPr lang="fr-FR" i="1" strike="noStrike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16714F6-7C22-9D9A-DBDC-7F5D7C3541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48690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97872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51497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07018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4779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61096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1" dirty="0">
                <a:latin typeface="Calibri" panose="020F0502020204030204" pitchFamily="34" charset="0"/>
              </a:rPr>
              <a:t>Un programme de construction va s’afficher, c’est-à-dire les différentes étapes pour construire une figure. Vous allez devoir trouver parmi trois propositions la figure qui correspond au programme de construction.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75780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56686C-AF66-9A4D-C5DF-3FEAC4564E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B6C74720-A17C-77AA-7D69-467F0E2739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6DF1573E-11D4-15F5-DE48-1DF17447C4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0" dirty="0">
                <a:latin typeface="Calibri" panose="020F0502020204030204" pitchFamily="34" charset="0"/>
              </a:rPr>
              <a:t>Faire lire les différentes étapes du programme de construction.</a:t>
            </a:r>
          </a:p>
          <a:p>
            <a:r>
              <a:rPr lang="fr-FR" i="1" dirty="0">
                <a:latin typeface="Calibri" panose="020F0502020204030204" pitchFamily="34" charset="0"/>
              </a:rPr>
              <a:t>Maintenant, je vais vous afficher 3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figures. Écrivez sur votre ardoise celle qui correspond à ce programme de construction.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3D2EDC3-4EFA-B66E-76E3-664851A282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4838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C3FA39-7235-EE4E-CD83-E6F8A8068A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B739A89-5818-98AE-1EE4-6D7AE0DD54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DE75CC2-2497-2F57-4789-3440EF1472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0" dirty="0">
                <a:latin typeface="Calibri" panose="020F0502020204030204" pitchFamily="34" charset="0"/>
              </a:rPr>
              <a:t>Laisser un temps de recherche, puis interroger un ou plusieurs élèves qui doivent justifier leur choix.</a:t>
            </a:r>
          </a:p>
          <a:p>
            <a:r>
              <a:rPr lang="fr-FR" i="0" dirty="0">
                <a:latin typeface="Calibri" panose="020F0502020204030204" pitchFamily="34" charset="0"/>
              </a:rPr>
              <a:t>Correction détaillée en slides suivantes.</a:t>
            </a:r>
          </a:p>
          <a:p>
            <a:r>
              <a:rPr lang="fr-FR" b="1" i="0" dirty="0">
                <a:latin typeface="Calibri" panose="020F0502020204030204" pitchFamily="34" charset="0"/>
              </a:rPr>
              <a:t>Réponse attendue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:</a:t>
            </a:r>
            <a:r>
              <a:rPr lang="fr-FR" i="0" dirty="0">
                <a:latin typeface="Calibri" panose="020F0502020204030204" pitchFamily="34" charset="0"/>
              </a:rPr>
              <a:t> Figure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latin typeface="Calibri" panose="020F0502020204030204" pitchFamily="34" charset="0"/>
              </a:rPr>
              <a:t>2.</a:t>
            </a:r>
            <a:endParaRPr lang="fr-FR" i="1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059AC21-659D-8040-024E-AF1B712EA8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72005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57F7A8-77A1-F102-0AF4-11D294DA55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4440C559-8C6A-9E44-E9EC-4E3748F8F2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795400D-ED90-46B6-8CFB-CABA18510F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1" dirty="0">
                <a:latin typeface="Calibri" panose="020F0502020204030204" pitchFamily="34" charset="0"/>
              </a:rPr>
              <a:t>Observons seulement la première étape du programme de construction. </a:t>
            </a:r>
            <a:r>
              <a:rPr lang="fr-FR" i="0" dirty="0">
                <a:latin typeface="Calibri" panose="020F0502020204030204" pitchFamily="34" charset="0"/>
              </a:rPr>
              <a:t>Faire lire de nouveau cette étape</a:t>
            </a:r>
            <a:r>
              <a:rPr lang="fr-FR" i="1" dirty="0">
                <a:latin typeface="Calibri" panose="020F0502020204030204" pitchFamily="34" charset="0"/>
              </a:rPr>
              <a:t>. Que pouvez-vous remarquer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?</a:t>
            </a:r>
          </a:p>
          <a:p>
            <a:r>
              <a:rPr lang="fr-FR" i="1" dirty="0">
                <a:latin typeface="Calibri" panose="020F0502020204030204" pitchFamily="34" charset="0"/>
                <a:sym typeface="Symbol" panose="05050102010706020507" pitchFamily="18" charset="2"/>
              </a:rPr>
              <a:t>→ </a:t>
            </a:r>
            <a:r>
              <a:rPr lang="fr-FR" i="1" dirty="0">
                <a:latin typeface="Calibri" panose="020F0502020204030204" pitchFamily="34" charset="0"/>
              </a:rPr>
              <a:t>La figure 3 ne se nomme pas ABCD mais ABDC. </a:t>
            </a:r>
            <a:r>
              <a:rPr lang="fr-FR" i="0" dirty="0">
                <a:latin typeface="Calibri" panose="020F0502020204030204" pitchFamily="34" charset="0"/>
              </a:rPr>
              <a:t>Entourer les lettres dans le sens des aiguilles d’une montre. </a:t>
            </a:r>
            <a:r>
              <a:rPr lang="fr-FR" i="1" dirty="0">
                <a:latin typeface="Calibri" panose="020F0502020204030204" pitchFamily="34" charset="0"/>
              </a:rPr>
              <a:t>On peut lire les lettres dans un sens ou dans l’autre, comme dans la figure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1 </a:t>
            </a:r>
            <a:r>
              <a:rPr lang="fr-FR" i="0" dirty="0">
                <a:latin typeface="Calibri" panose="020F0502020204030204" pitchFamily="34" charset="0"/>
              </a:rPr>
              <a:t>(pointer le sens des lettres) </a:t>
            </a:r>
            <a:r>
              <a:rPr lang="fr-FR" i="1" dirty="0">
                <a:latin typeface="Calibri" panose="020F0502020204030204" pitchFamily="34" charset="0"/>
              </a:rPr>
              <a:t>ou dans la figure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2 </a:t>
            </a:r>
            <a:r>
              <a:rPr lang="fr-FR" i="0" dirty="0">
                <a:latin typeface="Calibri" panose="020F0502020204030204" pitchFamily="34" charset="0"/>
              </a:rPr>
              <a:t>(pointer), </a:t>
            </a:r>
            <a:r>
              <a:rPr lang="fr-FR" i="1" dirty="0">
                <a:latin typeface="Calibri" panose="020F0502020204030204" pitchFamily="34" charset="0"/>
              </a:rPr>
              <a:t>mais elles doivent être dans le bon ordre. On peut donc éliminer la figure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3.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6C2316C-3058-5F02-B902-1DA38086CA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49114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170DFC-2331-7099-FC53-EF1828ACCE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4244D02B-D801-58D5-BFDE-ECE436D6C7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A4B656DB-00F8-F415-011F-E5165DC988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1" dirty="0">
                <a:latin typeface="Calibri" panose="020F0502020204030204" pitchFamily="34" charset="0"/>
              </a:rPr>
              <a:t>Regardons maintenant la deuxième étape du programme. </a:t>
            </a:r>
            <a:r>
              <a:rPr lang="fr-FR" i="0" dirty="0">
                <a:latin typeface="Calibri" panose="020F0502020204030204" pitchFamily="34" charset="0"/>
              </a:rPr>
              <a:t>La faire lire. </a:t>
            </a:r>
            <a:r>
              <a:rPr lang="fr-FR" i="1" dirty="0">
                <a:latin typeface="Calibri" panose="020F0502020204030204" pitchFamily="34" charset="0"/>
              </a:rPr>
              <a:t>Que remarquez-vous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?</a:t>
            </a:r>
          </a:p>
          <a:p>
            <a:r>
              <a:rPr lang="fr-FR" i="1" dirty="0">
                <a:latin typeface="Calibri" panose="020F0502020204030204" pitchFamily="34" charset="0"/>
                <a:sym typeface="Symbol" panose="05050102010706020507" pitchFamily="18" charset="2"/>
              </a:rPr>
              <a:t>→ Le point I est bien le milieu du segment [CD] dans les 2 figures. Je ne peux pas en éliminer une.</a:t>
            </a:r>
            <a:endParaRPr lang="fr-FR" i="1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AB46FB1-D881-40A8-6A43-AB2B9FA42B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16284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E336B4-CA9C-C11A-BDD0-35C98A7DE5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F0EC48BF-A883-6127-D2A8-41A36525AD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699F6148-920B-B6EB-A01B-4E8EE7F599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1" dirty="0">
                <a:latin typeface="Calibri" panose="020F0502020204030204" pitchFamily="34" charset="0"/>
              </a:rPr>
              <a:t>Regardons la dernière étape. </a:t>
            </a:r>
            <a:r>
              <a:rPr lang="fr-FR" i="0" dirty="0">
                <a:latin typeface="Calibri" panose="020F0502020204030204" pitchFamily="34" charset="0"/>
              </a:rPr>
              <a:t>La faire lire. </a:t>
            </a:r>
            <a:r>
              <a:rPr lang="fr-FR" i="1" dirty="0">
                <a:latin typeface="Calibri" panose="020F0502020204030204" pitchFamily="34" charset="0"/>
              </a:rPr>
              <a:t>Que remarquez-vous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?</a:t>
            </a:r>
          </a:p>
          <a:p>
            <a:r>
              <a:rPr lang="fr-FR" i="1" dirty="0">
                <a:latin typeface="Calibri" panose="020F0502020204030204" pitchFamily="34" charset="0"/>
                <a:sym typeface="Symbol" panose="05050102010706020507" pitchFamily="18" charset="2"/>
              </a:rPr>
              <a:t>→ Dans la figure 1, ce n’est pas le point I qui est le centre du cercle mais le point C </a:t>
            </a:r>
            <a:r>
              <a:rPr lang="fr-FR" i="0" dirty="0">
                <a:latin typeface="Calibri" panose="020F0502020204030204" pitchFamily="34" charset="0"/>
                <a:sym typeface="Symbol" panose="05050102010706020507" pitchFamily="18" charset="2"/>
              </a:rPr>
              <a:t>(pointer). </a:t>
            </a:r>
            <a:r>
              <a:rPr lang="fr-FR" i="1" dirty="0">
                <a:latin typeface="Calibri" panose="020F0502020204030204" pitchFamily="34" charset="0"/>
                <a:sym typeface="Symbol" panose="05050102010706020507" pitchFamily="18" charset="2"/>
              </a:rPr>
              <a:t>La figure correspondant au programme de construction est donc la figure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  <a:sym typeface="Symbol" panose="05050102010706020507" pitchFamily="18" charset="2"/>
              </a:rPr>
              <a:t>2, le point I est bien le centre du cercle </a:t>
            </a:r>
            <a:r>
              <a:rPr lang="fr-FR" i="0" dirty="0">
                <a:latin typeface="Calibri" panose="020F0502020204030204" pitchFamily="34" charset="0"/>
                <a:sym typeface="Symbol" panose="05050102010706020507" pitchFamily="18" charset="2"/>
              </a:rPr>
              <a:t>(pointer)</a:t>
            </a:r>
            <a:r>
              <a:rPr lang="fr-FR" i="1" dirty="0">
                <a:latin typeface="Calibri" panose="020F0502020204030204" pitchFamily="34" charset="0"/>
                <a:sym typeface="Symbol" panose="05050102010706020507" pitchFamily="18" charset="2"/>
              </a:rPr>
              <a:t>, le cercle passe par le point C </a:t>
            </a:r>
            <a:r>
              <a:rPr lang="fr-FR" i="0" dirty="0">
                <a:latin typeface="Calibri" panose="020F0502020204030204" pitchFamily="34" charset="0"/>
                <a:sym typeface="Symbol" panose="05050102010706020507" pitchFamily="18" charset="2"/>
              </a:rPr>
              <a:t>(pointer).</a:t>
            </a:r>
            <a:endParaRPr lang="fr-FR" i="1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EF4030A-E6AF-DD1D-F6F1-6275D724D2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9512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F28F28-FE59-5EAB-D004-DE4110E334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7DAD22E-2989-5816-DDF1-44441BBE3B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46BFEBB5-9E20-31EC-F05E-073A25554E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1" dirty="0">
                <a:latin typeface="Calibri" panose="020F0502020204030204" pitchFamily="34" charset="0"/>
              </a:rPr>
              <a:t>Vous allez maintenant faire l’inverse de ce que nous venons de voir. Une figure va s’afficher, il va falloir trouver le programme de construction qui lui correspond parmi 3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propositions.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1E60D4E-6DF6-41F2-2DD3-34570FF7277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71954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7DF9E9-B565-C5B2-8F6D-9849B5795C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0A1C3B10-A4D3-205F-E305-02AB910A25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F149178C-636C-1DEA-8FFA-42F1F7A84E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1" dirty="0">
                <a:latin typeface="Calibri" panose="020F0502020204030204" pitchFamily="34" charset="0"/>
              </a:rPr>
              <a:t>Observez bien cette figure.</a:t>
            </a:r>
          </a:p>
          <a:p>
            <a:r>
              <a:rPr lang="fr-FR" i="1" dirty="0">
                <a:latin typeface="Calibri" panose="020F0502020204030204" pitchFamily="34" charset="0"/>
              </a:rPr>
              <a:t>3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programmes de construction vont s’afficher, un seul est correct, vous allez devoir trouver lequel.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1BD5953-C0D1-3438-30D2-DC2D9E87D9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85808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BC84321A-139F-4AF6-AD8D-37CBAFD115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1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27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5" name="Titre 3">
            <a:extLst>
              <a:ext uri="{FF2B5EF4-FFF2-40B4-BE49-F238E27FC236}">
                <a16:creationId xmlns:a16="http://schemas.microsoft.com/office/drawing/2014/main" id="{258AB5B3-F4E5-428C-8C09-2E5B451E51B6}"/>
              </a:ext>
            </a:extLst>
          </p:cNvPr>
          <p:cNvSpPr txBox="1">
            <a:spLocks/>
          </p:cNvSpPr>
          <p:nvPr userDrawn="1"/>
        </p:nvSpPr>
        <p:spPr>
          <a:xfrm>
            <a:off x="4342511" y="6163768"/>
            <a:ext cx="4421378" cy="499464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Réservé à la </a:t>
            </a:r>
            <a:r>
              <a:rPr lang="fr-FR" sz="200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vidéoprojection</a:t>
            </a:r>
            <a:endParaRPr lang="fr-FR" sz="2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5769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7714" y="-13971"/>
            <a:ext cx="6087695" cy="476673"/>
          </a:xfrm>
          <a:solidFill>
            <a:srgbClr val="FFD333"/>
          </a:solidFill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Exercice</a:t>
            </a:r>
            <a:r>
              <a:rPr lang="en-US" dirty="0"/>
              <a:t> des champions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6CAAE2-55C8-4641-AF5B-70C164E04F98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2533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B48304-ADE7-40EB-BE0B-B8A13AB90E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Exercice</a:t>
            </a:r>
            <a:r>
              <a:rPr lang="en-US" dirty="0"/>
              <a:t> des champions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E1A8575-15E1-4A83-BC2B-AF05099E66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494" y="-257514"/>
            <a:ext cx="914402" cy="1225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7933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BC84321A-139F-4AF6-AD8D-37CBAFD115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27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5" name="Titre 3">
            <a:extLst>
              <a:ext uri="{FF2B5EF4-FFF2-40B4-BE49-F238E27FC236}">
                <a16:creationId xmlns:a16="http://schemas.microsoft.com/office/drawing/2014/main" id="{258AB5B3-F4E5-428C-8C09-2E5B451E51B6}"/>
              </a:ext>
            </a:extLst>
          </p:cNvPr>
          <p:cNvSpPr txBox="1">
            <a:spLocks/>
          </p:cNvSpPr>
          <p:nvPr userDrawn="1"/>
        </p:nvSpPr>
        <p:spPr>
          <a:xfrm>
            <a:off x="4342511" y="6163768"/>
            <a:ext cx="4421378" cy="499464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Réservé à la </a:t>
            </a:r>
            <a:r>
              <a:rPr lang="fr-FR" sz="200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vidéoprojection</a:t>
            </a:r>
            <a:endParaRPr lang="fr-FR" sz="2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35628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solidFill>
            <a:srgbClr val="61C4D1"/>
          </a:solidFill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Devoirs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6CAAE2-55C8-4641-AF5B-70C164E04F98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2A8FB60-8CD9-3701-3C78-69A4A8D235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9652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B48304-ADE7-40EB-BE0B-B8A13AB90E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Devoirs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5F7E42F8-B1F5-47A3-ADEF-DAA3AA70E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6574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C2D1119E-A446-4807-99A7-22FC0326BB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3907B4B5-1279-4813-9C73-28776560EC0E}"/>
              </a:ext>
            </a:extLst>
          </p:cNvPr>
          <p:cNvSpPr txBox="1">
            <a:spLocks/>
          </p:cNvSpPr>
          <p:nvPr userDrawn="1"/>
        </p:nvSpPr>
        <p:spPr>
          <a:xfrm>
            <a:off x="4342511" y="6163768"/>
            <a:ext cx="4421378" cy="499464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Réservé à la </a:t>
            </a:r>
            <a:r>
              <a:rPr lang="fr-FR" sz="200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vidéoprojection</a:t>
            </a:r>
            <a:endParaRPr lang="fr-FR" sz="2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25374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F142B62-8702-46AD-A56A-699683BE7F15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9966"/>
          </a:solidFill>
          <a:ln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6192570" cy="476673"/>
          </a:xfrm>
          <a:ln>
            <a:solidFill>
              <a:srgbClr val="FF9966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DE1FD07-0DEE-4B0E-B813-DB8FC437B3D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06673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e de titre">
  <p:cSld name="Diapositive de titr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graphisme, capture d’écran, jeune enfant&#10;&#10;Le contenu généré par l’IA peut être incorrect.">
            <a:extLst>
              <a:ext uri="{FF2B5EF4-FFF2-40B4-BE49-F238E27FC236}">
                <a16:creationId xmlns:a16="http://schemas.microsoft.com/office/drawing/2014/main" id="{FEBFC995-DB1F-74AA-0B20-22C7D12F33F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Google Shape;17;p34"/>
          <p:cNvSpPr txBox="1"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39491"/>
              </a:buClr>
              <a:buSzPts val="2700"/>
              <a:buFont typeface="Verdana"/>
              <a:buNone/>
              <a:defRPr sz="2700" b="1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fr-FR"/>
              <a:t>3. Les tables d’addition jusqu’à 10</a:t>
            </a:r>
            <a:endParaRPr/>
          </a:p>
        </p:txBody>
      </p:sp>
      <p:sp>
        <p:nvSpPr>
          <p:cNvPr id="18" name="Google Shape;18;p34"/>
          <p:cNvSpPr txBox="1"/>
          <p:nvPr/>
        </p:nvSpPr>
        <p:spPr>
          <a:xfrm>
            <a:off x="4342511" y="6163768"/>
            <a:ext cx="4421378" cy="499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0" i="0" u="none" strike="noStrike" cap="none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Réservé à la </a:t>
            </a:r>
            <a:r>
              <a:rPr lang="fr-FR" sz="2000" b="0" i="0" u="none" strike="noStrike" cap="none" err="1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vidéoprojection</a:t>
            </a:r>
            <a:endParaRPr sz="2000" b="0" i="0" u="none" strike="noStrike" cap="none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2682811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 type="obj">
  <p:cSld name="Titre et contenu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35"/>
          <p:cNvSpPr txBox="1">
            <a:spLocks noGrp="1"/>
          </p:cNvSpPr>
          <p:nvPr>
            <p:ph type="title"/>
          </p:nvPr>
        </p:nvSpPr>
        <p:spPr>
          <a:xfrm>
            <a:off x="0" y="-1"/>
            <a:ext cx="6029608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5"/>
          <p:cNvSpPr txBox="1">
            <a:spLocks noGrp="1"/>
          </p:cNvSpPr>
          <p:nvPr>
            <p:ph type="body" idx="1"/>
          </p:nvPr>
        </p:nvSpPr>
        <p:spPr>
          <a:xfrm>
            <a:off x="628650" y="967784"/>
            <a:ext cx="7886700" cy="5367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4000"/>
              <a:buNone/>
              <a:defRPr sz="4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" name="Google Shape;23;p3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3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400002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 type="obj" preserve="1">
  <p:cSld name="1_Titre et contenu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35"/>
          <p:cNvSpPr txBox="1">
            <a:spLocks noGrp="1"/>
          </p:cNvSpPr>
          <p:nvPr>
            <p:ph type="title"/>
          </p:nvPr>
        </p:nvSpPr>
        <p:spPr>
          <a:xfrm>
            <a:off x="0" y="-1"/>
            <a:ext cx="6029608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5"/>
          <p:cNvSpPr txBox="1">
            <a:spLocks noGrp="1"/>
          </p:cNvSpPr>
          <p:nvPr>
            <p:ph type="body" idx="1" hasCustomPrompt="1"/>
          </p:nvPr>
        </p:nvSpPr>
        <p:spPr>
          <a:xfrm>
            <a:off x="628650" y="967784"/>
            <a:ext cx="7886700" cy="5367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4000"/>
              <a:buNone/>
              <a:defRPr sz="4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fr-FR"/>
              <a:t>Calcule.</a:t>
            </a:r>
            <a:endParaRPr/>
          </a:p>
        </p:txBody>
      </p:sp>
      <p:sp>
        <p:nvSpPr>
          <p:cNvPr id="23" name="Google Shape;23;p3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3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55BA86F-BE0D-CB8E-B504-102F1957DF7F}"/>
              </a:ext>
            </a:extLst>
          </p:cNvPr>
          <p:cNvPicPr preferRelativeResize="0"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67840" y="1734532"/>
            <a:ext cx="2131447" cy="1660601"/>
          </a:xfrm>
          <a:prstGeom prst="rect">
            <a:avLst/>
          </a:prstGeom>
          <a:ln>
            <a:noFill/>
          </a:ln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C5EA09C-7D38-4036-984C-0DAC19512DA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4788" y="4580462"/>
            <a:ext cx="1897549" cy="97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809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-1"/>
            <a:ext cx="6029608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FFB1A13-B56B-495C-A63E-82765F4EE0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2355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 type="twoObj">
  <p:cSld name="Deux contenus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3"/>
          <p:cNvSpPr/>
          <p:nvPr/>
        </p:nvSpPr>
        <p:spPr>
          <a:xfrm>
            <a:off x="5715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" name="Google Shape;32;p43"/>
          <p:cNvSpPr txBox="1">
            <a:spLocks noGrp="1"/>
          </p:cNvSpPr>
          <p:nvPr>
            <p:ph type="title"/>
          </p:nvPr>
        </p:nvSpPr>
        <p:spPr>
          <a:xfrm>
            <a:off x="-1" y="0"/>
            <a:ext cx="6391747" cy="476672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43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43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4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6" name="Google Shape;36;p4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96243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5715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-1" y="0"/>
            <a:ext cx="6391747" cy="476672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32CA7C2-528C-40BC-8C74-CB4707844B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475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1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609298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BCE9FDCF-9B70-455B-BEEF-D6E10C24C2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445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BC84321A-139F-4AF6-AD8D-37CBAFD115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27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5" name="Titre 3">
            <a:extLst>
              <a:ext uri="{FF2B5EF4-FFF2-40B4-BE49-F238E27FC236}">
                <a16:creationId xmlns:a16="http://schemas.microsoft.com/office/drawing/2014/main" id="{258AB5B3-F4E5-428C-8C09-2E5B451E51B6}"/>
              </a:ext>
            </a:extLst>
          </p:cNvPr>
          <p:cNvSpPr txBox="1">
            <a:spLocks/>
          </p:cNvSpPr>
          <p:nvPr userDrawn="1"/>
        </p:nvSpPr>
        <p:spPr>
          <a:xfrm>
            <a:off x="4342511" y="6163768"/>
            <a:ext cx="4421378" cy="499464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Réservé à la </a:t>
            </a:r>
            <a:r>
              <a:rPr lang="fr-FR" sz="200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vidéoprojection</a:t>
            </a:r>
            <a:endParaRPr lang="fr-FR" sz="2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8405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7" y="0"/>
            <a:ext cx="6310225" cy="476673"/>
          </a:xfrm>
          <a:solidFill>
            <a:srgbClr val="EC527E"/>
          </a:solidFill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Entrainement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6CAAE2-55C8-4641-AF5B-70C164E04F98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2F2D2A1-E8AE-495C-8936-72478B76DB0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597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5715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6379864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Entrainement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DE7DBB5-1F03-46CE-B10C-5CDC8755E6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1277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B48304-ADE7-40EB-BE0B-B8A13AB90E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49" y="0"/>
            <a:ext cx="6162581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Entrainement</a:t>
            </a:r>
            <a:endParaRPr lang="en-US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5AE12C4-B456-45A6-A54A-1DC6E079BE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7222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BC84321A-139F-4AF6-AD8D-37CBAFD115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27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5" name="Titre 3">
            <a:extLst>
              <a:ext uri="{FF2B5EF4-FFF2-40B4-BE49-F238E27FC236}">
                <a16:creationId xmlns:a16="http://schemas.microsoft.com/office/drawing/2014/main" id="{258AB5B3-F4E5-428C-8C09-2E5B451E51B6}"/>
              </a:ext>
            </a:extLst>
          </p:cNvPr>
          <p:cNvSpPr txBox="1">
            <a:spLocks/>
          </p:cNvSpPr>
          <p:nvPr userDrawn="1"/>
        </p:nvSpPr>
        <p:spPr>
          <a:xfrm>
            <a:off x="4342511" y="6163768"/>
            <a:ext cx="4421378" cy="499464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Réservé à la </a:t>
            </a:r>
            <a:r>
              <a:rPr lang="fr-FR" sz="200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vidéoprojection</a:t>
            </a:r>
            <a:endParaRPr lang="fr-FR" sz="2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4757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16/03/2026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9315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16/03/2026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890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72" r:id="rId2"/>
    <p:sldLayoutId id="2147483673" r:id="rId3"/>
    <p:sldLayoutId id="214748367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16/03/2026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398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8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16/03/2026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1797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3" r:id="rId2"/>
    <p:sldLayoutId id="214748368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16/03/2026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8686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3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33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33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3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33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7004262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"/>
          <p:cNvSpPr txBox="1">
            <a:spLocks noGrp="1"/>
          </p:cNvSpPr>
          <p:nvPr>
            <p:ph type="ctrTitle"/>
          </p:nvPr>
        </p:nvSpPr>
        <p:spPr>
          <a:xfrm>
            <a:off x="685800" y="3040905"/>
            <a:ext cx="7772400" cy="776190"/>
          </a:xfrm>
        </p:spPr>
        <p:txBody>
          <a:bodyPr>
            <a:noAutofit/>
          </a:bodyPr>
          <a:lstStyle/>
          <a:p>
            <a:pPr lvl="0"/>
            <a:r>
              <a:rPr lang="fr-FR" noProof="0" dirty="0"/>
              <a:t>104. VERS LE CM1 :</a:t>
            </a:r>
            <a:br>
              <a:rPr lang="fr-FR" noProof="0" dirty="0"/>
            </a:br>
            <a:r>
              <a:rPr lang="fr-FR" noProof="0" dirty="0"/>
              <a:t>les programmes de construction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4328-0EFA-25F9-9773-5B10B76DE7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Espace réservé du contenu 30">
            <a:extLst>
              <a:ext uri="{FF2B5EF4-FFF2-40B4-BE49-F238E27FC236}">
                <a16:creationId xmlns:a16="http://schemas.microsoft.com/office/drawing/2014/main" id="{E2603A72-A409-E3F8-09C5-6ED937A38B2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9438114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5F7E6B-F2CF-4CC2-888E-D0431F5655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Espace réservé du contenu 22">
            <a:extLst>
              <a:ext uri="{FF2B5EF4-FFF2-40B4-BE49-F238E27FC236}">
                <a16:creationId xmlns:a16="http://schemas.microsoft.com/office/drawing/2014/main" id="{1977539A-4CC4-AB1E-E3B4-F79EE6B3003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40214066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DFCBE9-47D5-405C-470A-78BA9868C5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space réservé du contenu 8">
            <a:extLst>
              <a:ext uri="{FF2B5EF4-FFF2-40B4-BE49-F238E27FC236}">
                <a16:creationId xmlns:a16="http://schemas.microsoft.com/office/drawing/2014/main" id="{B8905243-D3C7-1536-E0F9-BE7A01AD7C5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40674479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82D0D1-83FB-5380-D39C-6FE3F8C4F1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Espace réservé du contenu 22">
            <a:extLst>
              <a:ext uri="{FF2B5EF4-FFF2-40B4-BE49-F238E27FC236}">
                <a16:creationId xmlns:a16="http://schemas.microsoft.com/office/drawing/2014/main" id="{516CAA9A-D4B3-2E8E-712F-ACC0123C5FC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7466798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FAB00D67-D10B-CA25-306D-47D16E4B0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074D823-F663-F535-23E9-758C9C1DD3D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4312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B5F971B8-9FE2-14DA-0EEC-6D0FE4BF50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8B6396E-FE29-2ADB-C3F7-4DDEC3C194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4125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7D34919A-8249-0119-6919-8AA6533030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BDED703-13E7-8229-75BA-9DD2F245F6B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0879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CCEBA43D-467A-AC00-9242-682F0B987C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5272A538-D799-8DD7-7FE0-66C527B3413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6090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48F6711C-7F53-8102-D696-8A202A39F2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35B4546E-F382-4933-6CA1-B1B6DC96788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2175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space réservé du contenu 8">
            <a:extLst>
              <a:ext uri="{FF2B5EF4-FFF2-40B4-BE49-F238E27FC236}">
                <a16:creationId xmlns:a16="http://schemas.microsoft.com/office/drawing/2014/main" id="{20D2D13C-C428-1265-72A8-21BCE67B5EE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7019961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B3F3C-6C7B-A78C-91A0-8B7B981577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space réservé du contenu 8">
            <a:extLst>
              <a:ext uri="{FF2B5EF4-FFF2-40B4-BE49-F238E27FC236}">
                <a16:creationId xmlns:a16="http://schemas.microsoft.com/office/drawing/2014/main" id="{DF1F2CB4-3D4C-C5A3-3887-38E2A563B14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4751812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4A2835-DAA0-8503-A5C9-728506F2EA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Espace réservé du contenu 13">
            <a:extLst>
              <a:ext uri="{FF2B5EF4-FFF2-40B4-BE49-F238E27FC236}">
                <a16:creationId xmlns:a16="http://schemas.microsoft.com/office/drawing/2014/main" id="{7F9AB046-05B6-BE0E-B852-E42CD1FA4AA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6600581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D028A7-52CF-5DAD-16BC-EB574DC27D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space réservé du contenu 8">
            <a:extLst>
              <a:ext uri="{FF2B5EF4-FFF2-40B4-BE49-F238E27FC236}">
                <a16:creationId xmlns:a16="http://schemas.microsoft.com/office/drawing/2014/main" id="{66187CC4-C358-5F9B-0755-53CA918B63E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3442725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150540-3B4D-CD25-7175-BB714BAD43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du contenu 11">
            <a:extLst>
              <a:ext uri="{FF2B5EF4-FFF2-40B4-BE49-F238E27FC236}">
                <a16:creationId xmlns:a16="http://schemas.microsoft.com/office/drawing/2014/main" id="{03569A75-F600-D362-562F-EB9D058504E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31392598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01AF2F-48EC-AC72-4A3E-55B91CD1ED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Espace réservé du contenu 12">
            <a:extLst>
              <a:ext uri="{FF2B5EF4-FFF2-40B4-BE49-F238E27FC236}">
                <a16:creationId xmlns:a16="http://schemas.microsoft.com/office/drawing/2014/main" id="{96D8861C-BEE7-561B-8903-2F39C7C538E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2643589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B1D7B7-5153-8F13-511E-6365A511AE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space réservé du contenu 8">
            <a:extLst>
              <a:ext uri="{FF2B5EF4-FFF2-40B4-BE49-F238E27FC236}">
                <a16:creationId xmlns:a16="http://schemas.microsoft.com/office/drawing/2014/main" id="{60C0955D-0C10-A9A4-0DCB-03F5DE4A78A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41859761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FAD2E3-59EA-A295-D8FD-4F070AF227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Espace réservé du contenu 18">
            <a:extLst>
              <a:ext uri="{FF2B5EF4-FFF2-40B4-BE49-F238E27FC236}">
                <a16:creationId xmlns:a16="http://schemas.microsoft.com/office/drawing/2014/main" id="{54854464-8676-E86A-7EA7-6007CB351A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35968759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7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d84cc96-e4f0-4e7f-873a-a508fb658c41">
      <Terms xmlns="http://schemas.microsoft.com/office/infopath/2007/PartnerControls"/>
    </lcf76f155ced4ddcb4097134ff3c332f>
    <TaxCatchAll xmlns="27f64e36-29aa-44d5-a3e0-06242cad7d4d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6C2C895EEC4E44B0B53F68476E4C38" ma:contentTypeVersion="19" ma:contentTypeDescription="Create a new document." ma:contentTypeScope="" ma:versionID="8e556fe96a2334c42495bf08c01f98ef">
  <xsd:schema xmlns:xsd="http://www.w3.org/2001/XMLSchema" xmlns:xs="http://www.w3.org/2001/XMLSchema" xmlns:p="http://schemas.microsoft.com/office/2006/metadata/properties" xmlns:ns2="cd84cc96-e4f0-4e7f-873a-a508fb658c41" xmlns:ns3="27f64e36-29aa-44d5-a3e0-06242cad7d4d" targetNamespace="http://schemas.microsoft.com/office/2006/metadata/properties" ma:root="true" ma:fieldsID="b3bdd3667257d5e3337ab3dd29947f75" ns2:_="" ns3:_="">
    <xsd:import namespace="cd84cc96-e4f0-4e7f-873a-a508fb658c41"/>
    <xsd:import namespace="27f64e36-29aa-44d5-a3e0-06242cad7d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84cc96-e4f0-4e7f-873a-a508fb658c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4" nillable="true" ma:displayName="Length (seconds)" ma:internalName="MediaLengthInSeconds" ma:readOnly="true">
      <xsd:simpleType>
        <xsd:restriction base="dms:Unknown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f64e36-29aa-44d5-a3e0-06242cad7d4d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0909781d-db56-47c3-b873-85a7506b6ab1}" ma:internalName="TaxCatchAll" ma:showField="CatchAllData" ma:web="27f64e36-29aa-44d5-a3e0-06242cad7d4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5FBA27F-D21F-4DCA-8718-6907820D6510}">
  <ds:schemaRefs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27f64e36-29aa-44d5-a3e0-06242cad7d4d"/>
    <ds:schemaRef ds:uri="cd84cc96-e4f0-4e7f-873a-a508fb658c41"/>
    <ds:schemaRef ds:uri="http://schemas.microsoft.com/office/2006/metadata/properties"/>
    <ds:schemaRef ds:uri="http://purl.org/dc/terms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41DBF0A9-078B-477B-8D7F-21564A40A3E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d84cc96-e4f0-4e7f-873a-a508fb658c41"/>
    <ds:schemaRef ds:uri="27f64e36-29aa-44d5-a3e0-06242cad7d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3AD6E93-9B95-4056-BF85-2BD0A4A736E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881</Words>
  <Application>Microsoft Office PowerPoint</Application>
  <PresentationFormat>Affichage à l'écran (4:3)</PresentationFormat>
  <Paragraphs>49</Paragraphs>
  <Slides>18</Slides>
  <Notes>18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6</vt:i4>
      </vt:variant>
      <vt:variant>
        <vt:lpstr>Titres des diapositives</vt:lpstr>
      </vt:variant>
      <vt:variant>
        <vt:i4>18</vt:i4>
      </vt:variant>
    </vt:vector>
  </HeadingPairs>
  <TitlesOfParts>
    <vt:vector size="28" baseType="lpstr">
      <vt:lpstr>Calibri</vt:lpstr>
      <vt:lpstr>Verdana</vt:lpstr>
      <vt:lpstr>Calibri Light</vt:lpstr>
      <vt:lpstr>Arial</vt:lpstr>
      <vt:lpstr>Thème Office</vt:lpstr>
      <vt:lpstr>1_Thème Office</vt:lpstr>
      <vt:lpstr>2_Thème Office</vt:lpstr>
      <vt:lpstr>3_Thème Office</vt:lpstr>
      <vt:lpstr>7_Thème Office</vt:lpstr>
      <vt:lpstr>4_Thème Office</vt:lpstr>
      <vt:lpstr>104. VERS LE CM1 : les programmes de construction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Éditions Hatier</dc:creator>
  <cp:lastModifiedBy>LE BOT SANDRA</cp:lastModifiedBy>
  <cp:revision>3</cp:revision>
  <dcterms:created xsi:type="dcterms:W3CDTF">2022-01-07T11:15:07Z</dcterms:created>
  <dcterms:modified xsi:type="dcterms:W3CDTF">2026-03-16T11:26:21Z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0x010100C56C2C895EEC4E44B0B53F68476E4C38</vt:lpwstr>
  </property>
  <property fmtid="{D5CDD505-2E9C-101B-9397-08002B2CF9AE}" pid="3" name="MediaServiceImageTags">
    <vt:lpwstr/>
  </property>
</Properties>
</file>