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87" r:id="rId5"/>
    <p:sldMasterId id="2147483696" r:id="rId6"/>
  </p:sldMasterIdLst>
  <p:notesMasterIdLst>
    <p:notesMasterId r:id="rId51"/>
  </p:notesMasterIdLst>
  <p:handoutMasterIdLst>
    <p:handoutMasterId r:id="rId52"/>
  </p:handoutMasterIdLst>
  <p:sldIdLst>
    <p:sldId id="256" r:id="rId7"/>
    <p:sldId id="519" r:id="rId8"/>
    <p:sldId id="466" r:id="rId9"/>
    <p:sldId id="513" r:id="rId10"/>
    <p:sldId id="514" r:id="rId11"/>
    <p:sldId id="487" r:id="rId12"/>
    <p:sldId id="515" r:id="rId13"/>
    <p:sldId id="517" r:id="rId14"/>
    <p:sldId id="518" r:id="rId15"/>
    <p:sldId id="461" r:id="rId16"/>
    <p:sldId id="520" r:id="rId17"/>
    <p:sldId id="475" r:id="rId18"/>
    <p:sldId id="501" r:id="rId19"/>
    <p:sldId id="521" r:id="rId20"/>
    <p:sldId id="510" r:id="rId21"/>
    <p:sldId id="415" r:id="rId22"/>
    <p:sldId id="522" r:id="rId23"/>
    <p:sldId id="469" r:id="rId24"/>
    <p:sldId id="535" r:id="rId25"/>
    <p:sldId id="537" r:id="rId26"/>
    <p:sldId id="538" r:id="rId27"/>
    <p:sldId id="540" r:id="rId28"/>
    <p:sldId id="542" r:id="rId29"/>
    <p:sldId id="541" r:id="rId30"/>
    <p:sldId id="543" r:id="rId31"/>
    <p:sldId id="536" r:id="rId32"/>
    <p:sldId id="416" r:id="rId33"/>
    <p:sldId id="523" r:id="rId34"/>
    <p:sldId id="524" r:id="rId35"/>
    <p:sldId id="525" r:id="rId36"/>
    <p:sldId id="526" r:id="rId37"/>
    <p:sldId id="527" r:id="rId38"/>
    <p:sldId id="528" r:id="rId39"/>
    <p:sldId id="464" r:id="rId40"/>
    <p:sldId id="529" r:id="rId41"/>
    <p:sldId id="460" r:id="rId42"/>
    <p:sldId id="530" r:id="rId43"/>
    <p:sldId id="531" r:id="rId44"/>
    <p:sldId id="532" r:id="rId45"/>
    <p:sldId id="533" r:id="rId46"/>
    <p:sldId id="473" r:id="rId47"/>
    <p:sldId id="534" r:id="rId48"/>
    <p:sldId id="309" r:id="rId49"/>
    <p:sldId id="544" r:id="rId50"/>
  </p:sldIdLst>
  <p:sldSz cx="9144000" cy="6858000" type="screen4x3"/>
  <p:notesSz cx="6881813" cy="10002838"/>
  <p:embeddedFontLst>
    <p:embeddedFont>
      <p:font typeface="Verdana" panose="020B0604030504040204" pitchFamily="34" charset="0"/>
      <p:regular r:id="rId53"/>
      <p:bold r:id="rId54"/>
      <p:italic r:id="rId55"/>
      <p:boldItalic r:id="rId5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1BF5A0C-B0EB-839A-131C-955373972CF5}" name="LE BOT SANDRA" initials="SL" userId="S::SLEBOT@editions-hatier.fr::5fe4e071-d3f4-40df-970f-ee8fcf898346" providerId="AD"/>
  <p188:author id="{8035A710-E786-5AD4-6E6B-F2C4540F2679}" name="CHAUVELLIER ANNE" initials="CA" userId="S::ACHAUVELLIER@editions-hatier.fr::f6f57ace-c9cf-44ce-941b-3615434e65b1" providerId="AD"/>
  <p188:author id="{6047C030-E687-B175-014B-7CB338CA2E3F}" name="riviere.jennifer" initials="ri" userId="S::riviere.jennifer_gmail.com#ext#@hachette.onmicrosoft.com::1d9d5009-092f-4c80-8dba-153923be29d4" providerId="AD"/>
  <p188:author id="{BCEC0C35-085C-D9B9-E378-2995294E600F}" name="Sylvie Advenier" initials="SA" userId="516bcc22ff4f1580" providerId="Windows Live"/>
  <p188:author id="{6EC3644E-CAF9-BE47-EB1A-C427F723DB1E}" name="catherine.mallard2" initials="ca" userId="S::catherine.mallard2_gmail.com#ext#@hachette.onmicrosoft.com::943e5806-a044-4790-a0a9-05d7075f8f80" providerId="AD"/>
  <p188:author id="{E607D358-22EC-6868-EB3F-15FE6229401A}" name="CHAUVELLIER ANNE" initials="CA" userId="S::ACHAUVELLIER@editions-hatier.fr::63234966-364e-422f-8c52-45fd5239a521" providerId="AD"/>
  <p188:author id="{6E47C18F-DDAE-EA39-9B3A-D5582A6DAE9D}" name="pauline.negrellion" initials="pa" userId="S::pauline.negrellion_gmail.com#ext#@hachette.onmicrosoft.com::9fb65b54-3bbd-4994-b3cf-42d8602c7eef" providerId="AD"/>
  <p188:author id="{E89BFAD0-ACBE-9964-AB8B-A2E5DAC1FBA3}" name="omenriah" initials="om" userId="S::omenriah_gmail.com#ext#@hachette.onmicrosoft.com::1c7e23f3-21b9-4451-98c0-15057ee07999" providerId="AD"/>
  <p188:author id="{3AE103E3-5B5D-9446-BE1D-82E47926AE64}" name="LEMAIRE LOUHANNE" initials="LL" userId="S::LLEMAIRE@editions-hatier.fr::a1b6b622-126c-424e-b556-9693f133b9e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8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Compte Microsoft" initials="CM" lastIdx="10" clrIdx="1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3" name="CHAUVELLIER ANNE" initials="CA [2]" lastIdx="9" clrIdx="2">
    <p:extLst>
      <p:ext uri="{19B8F6BF-5375-455C-9EA6-DF929625EA0E}">
        <p15:presenceInfo xmlns:p15="http://schemas.microsoft.com/office/powerpoint/2012/main" userId="S::ACHAUVELLIER@editions-hatier.fr::f6f57ace-c9cf-44ce-941b-3615434e65b1" providerId="AD"/>
      </p:ext>
    </p:extLst>
  </p:cmAuthor>
  <p:cmAuthor id="4" name="Sylvie Advenier" initials="SA" lastIdx="3" clrIdx="3">
    <p:extLst>
      <p:ext uri="{19B8F6BF-5375-455C-9EA6-DF929625EA0E}">
        <p15:presenceInfo xmlns:p15="http://schemas.microsoft.com/office/powerpoint/2012/main" userId="516bcc22ff4f1580" providerId="Windows Live"/>
      </p:ext>
    </p:extLst>
  </p:cmAuthor>
  <p:cmAuthor id="5" name="Pauline Lion" initials="PL" lastIdx="1" clrIdx="4">
    <p:extLst>
      <p:ext uri="{19B8F6BF-5375-455C-9EA6-DF929625EA0E}">
        <p15:presenceInfo xmlns:p15="http://schemas.microsoft.com/office/powerpoint/2012/main" userId="48ef9a2cfb904c2c" providerId="Windows Live"/>
      </p:ext>
    </p:extLst>
  </p:cmAuthor>
  <p:cmAuthor id="6" name="Catherine MALLARD" initials="CM" lastIdx="1" clrIdx="5">
    <p:extLst>
      <p:ext uri="{19B8F6BF-5375-455C-9EA6-DF929625EA0E}">
        <p15:presenceInfo xmlns:p15="http://schemas.microsoft.com/office/powerpoint/2012/main" userId="S::catherine.mallard@ac-orleans-tours.fr::6a472aea-0836-4e0d-8018-3eacbc2442a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A5A5"/>
    <a:srgbClr val="0093A7"/>
    <a:srgbClr val="93A700"/>
    <a:srgbClr val="FF9900"/>
    <a:srgbClr val="A39491"/>
    <a:srgbClr val="8CDD3B"/>
    <a:srgbClr val="CCFF66"/>
    <a:srgbClr val="ADE773"/>
    <a:srgbClr val="83D783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9124" autoAdjust="0"/>
  </p:normalViewPr>
  <p:slideViewPr>
    <p:cSldViewPr snapToGrid="0">
      <p:cViewPr varScale="1">
        <p:scale>
          <a:sx n="65" d="100"/>
          <a:sy n="65" d="100"/>
        </p:scale>
        <p:origin x="2934" y="66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font" Target="fonts/font3.fntdata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font" Target="fonts/font2.fntdata"/><Relationship Id="rId62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font" Target="fonts/font1.fntdata"/><Relationship Id="rId58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handoutMaster" Target="handoutMasters/handoutMaster1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font" Target="fonts/font4.fntdata"/><Relationship Id="rId8" Type="http://schemas.openxmlformats.org/officeDocument/2006/relationships/slide" Target="slides/slide2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49F986CF-33F7-4784-B9F3-F5AFE83477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501879"/>
          </a:xfrm>
          <a:prstGeom prst="rect">
            <a:avLst/>
          </a:prstGeom>
        </p:spPr>
        <p:txBody>
          <a:bodyPr vert="horz" lIns="96478" tIns="48239" rIns="96478" bIns="48239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601D0F5-F074-4463-9D08-414928A475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501879"/>
          </a:xfrm>
          <a:prstGeom prst="rect">
            <a:avLst/>
          </a:prstGeom>
        </p:spPr>
        <p:txBody>
          <a:bodyPr vert="horz" lIns="96478" tIns="48239" rIns="96478" bIns="48239" rtlCol="0"/>
          <a:lstStyle>
            <a:lvl1pPr algn="r">
              <a:defRPr sz="1300"/>
            </a:lvl1pPr>
          </a:lstStyle>
          <a:p>
            <a:fld id="{EE7E3F43-4799-4A26-A4C3-AC23CD53D920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9A6AA4D-AD7B-4A29-89E7-FFD403F6BB1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00961"/>
            <a:ext cx="2982119" cy="501878"/>
          </a:xfrm>
          <a:prstGeom prst="rect">
            <a:avLst/>
          </a:prstGeom>
        </p:spPr>
        <p:txBody>
          <a:bodyPr vert="horz" lIns="96478" tIns="48239" rIns="96478" bIns="48239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3BFEDB3-E306-4A02-AD28-8D08E8117A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98102" y="9500961"/>
            <a:ext cx="2982119" cy="501878"/>
          </a:xfrm>
          <a:prstGeom prst="rect">
            <a:avLst/>
          </a:prstGeom>
        </p:spPr>
        <p:txBody>
          <a:bodyPr vert="horz" lIns="96478" tIns="48239" rIns="96478" bIns="48239" rtlCol="0" anchor="b"/>
          <a:lstStyle>
            <a:lvl1pPr algn="r">
              <a:defRPr sz="1300"/>
            </a:lvl1pPr>
          </a:lstStyle>
          <a:p>
            <a:fld id="{80B567E5-7BD0-4F31-8210-B099B846A2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0375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501879"/>
          </a:xfrm>
          <a:prstGeom prst="rect">
            <a:avLst/>
          </a:prstGeom>
        </p:spPr>
        <p:txBody>
          <a:bodyPr vert="horz" lIns="96478" tIns="48239" rIns="96478" bIns="48239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501879"/>
          </a:xfrm>
          <a:prstGeom prst="rect">
            <a:avLst/>
          </a:prstGeom>
        </p:spPr>
        <p:txBody>
          <a:bodyPr vert="horz" lIns="96478" tIns="48239" rIns="96478" bIns="48239" rtlCol="0"/>
          <a:lstStyle>
            <a:lvl1pPr algn="r">
              <a:defRPr sz="1300"/>
            </a:lvl1pPr>
          </a:lstStyle>
          <a:p>
            <a:fld id="{41470AB8-E483-4FFD-B222-30C933BD9122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92213" y="1250950"/>
            <a:ext cx="4497387" cy="3375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478" tIns="48239" rIns="96478" bIns="48239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8182" y="4813866"/>
            <a:ext cx="5505450" cy="3938617"/>
          </a:xfrm>
          <a:prstGeom prst="rect">
            <a:avLst/>
          </a:prstGeom>
        </p:spPr>
        <p:txBody>
          <a:bodyPr vert="horz" lIns="96478" tIns="48239" rIns="96478" bIns="48239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500961"/>
            <a:ext cx="2982119" cy="501878"/>
          </a:xfrm>
          <a:prstGeom prst="rect">
            <a:avLst/>
          </a:prstGeom>
        </p:spPr>
        <p:txBody>
          <a:bodyPr vert="horz" lIns="96478" tIns="48239" rIns="96478" bIns="48239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98102" y="9500961"/>
            <a:ext cx="2982119" cy="501878"/>
          </a:xfrm>
          <a:prstGeom prst="rect">
            <a:avLst/>
          </a:prstGeom>
        </p:spPr>
        <p:txBody>
          <a:bodyPr vert="horz" lIns="96478" tIns="48239" rIns="96478" bIns="48239" rtlCol="0" anchor="b"/>
          <a:lstStyle>
            <a:lvl1pPr algn="r">
              <a:defRPr sz="13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44754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>
                <a:latin typeface="Calibri" panose="020F0502020204030204" pitchFamily="34" charset="0"/>
              </a:rPr>
              <a:t>Voici un autre problème que vous allez résoudre sur votre ardoise. 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>
                <a:latin typeface="Calibri" panose="020F0502020204030204" pitchFamily="34" charset="0"/>
              </a:rPr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>
                <a:latin typeface="Calibri" panose="020F0502020204030204" pitchFamily="34" charset="0"/>
              </a:rPr>
              <a:t>Laisser les élèves chercher ; les inciter à faire un schéma en barres.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>
                <a:latin typeface="Calibri" panose="020F0502020204030204" pitchFamily="34" charset="0"/>
              </a:rPr>
              <a:t>Faire une correction rapide avec schéma en barres et modélisation mathématique. </a:t>
            </a:r>
            <a:endParaRPr lang="fr-FR" dirty="0">
              <a:latin typeface="Calibri" panose="020F0502020204030204" pitchFamily="34" charset="0"/>
            </a:endParaRPr>
          </a:p>
          <a:p>
            <a:r>
              <a:rPr lang="fr-FR" b="0" i="0" strike="noStrike" dirty="0">
                <a:latin typeface="Calibri" panose="020F0502020204030204" pitchFamily="34" charset="0"/>
              </a:rPr>
              <a:t>Calcul : 145 cm – 7 cm = 138 cm.</a:t>
            </a:r>
            <a:endParaRPr lang="fr-FR" dirty="0">
              <a:latin typeface="Calibri" panose="020F0502020204030204" pitchFamily="34" charset="0"/>
            </a:endParaRPr>
          </a:p>
          <a:p>
            <a:r>
              <a:rPr lang="fr-FR" b="1" i="0" dirty="0">
                <a:latin typeface="Calibri" panose="020F0502020204030204" pitchFamily="34" charset="0"/>
              </a:rPr>
              <a:t>Réponse attendue 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Rose mesure 1 m 38.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75707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>
          <a:extLst>
            <a:ext uri="{FF2B5EF4-FFF2-40B4-BE49-F238E27FC236}">
              <a16:creationId xmlns:a16="http://schemas.microsoft.com/office/drawing/2014/main" id="{C5982E34-D3BA-C496-A7F4-3EDB7B5DB2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>
            <a:extLst>
              <a:ext uri="{FF2B5EF4-FFF2-40B4-BE49-F238E27FC236}">
                <a16:creationId xmlns:a16="http://schemas.microsoft.com/office/drawing/2014/main" id="{74D82532-A32A-9AFF-4FA6-A4F898271DD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>
            <a:extLst>
              <a:ext uri="{FF2B5EF4-FFF2-40B4-BE49-F238E27FC236}">
                <a16:creationId xmlns:a16="http://schemas.microsoft.com/office/drawing/2014/main" id="{1B0FD4C3-7D8D-0C2E-1428-D5B81F6D9F0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>
            <a:extLst>
              <a:ext uri="{FF2B5EF4-FFF2-40B4-BE49-F238E27FC236}">
                <a16:creationId xmlns:a16="http://schemas.microsoft.com/office/drawing/2014/main" id="{76269B54-7EA6-8527-0C6D-5456E37EB79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60154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dk1"/>
              </a:buClr>
              <a:buSzPts val="1200"/>
            </a:pPr>
            <a:r>
              <a:rPr lang="fr-FR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Demander à un élève de lire l’énoncé et </a:t>
            </a:r>
            <a:r>
              <a:rPr lang="fr-FR" dirty="0">
                <a:solidFill>
                  <a:srgbClr val="8296B0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le faire reformuler.</a:t>
            </a:r>
            <a:endParaRPr lang="fr-FR" dirty="0">
              <a:latin typeface="Calibri" panose="020F0502020204030204" pitchFamily="34" charset="0"/>
            </a:endParaRPr>
          </a:p>
          <a:p>
            <a:pPr defTabSz="964783">
              <a:buClr>
                <a:schemeClr val="dk1"/>
              </a:buClr>
              <a:buSzPts val="1800"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Q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ue cherche-t-on ? → Toutes les tenues parmi lesquelles Zoé peut choisir.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Distribuer la fiche photocopiable n° 91. 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Vous allez compléter l’arbre.</a:t>
            </a:r>
            <a:endParaRPr lang="fr-FR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Laisser les élèves compléter l’arbre en circulant dans les rangs pour les aider.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endParaRPr lang="fr-FR" sz="1200" i="0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98515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Reprendre en collectif : </a:t>
            </a:r>
            <a:endParaRPr lang="fr-FR" i="1" dirty="0"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Dans cet arbre, on commence par choisir la robe.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Combien de choix a-t-on pour la robe ?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3 choix, c’est pour cela qu’il y a 3 branches qui partent du point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Qu’avez-vous noté à côté du 1</a:t>
            </a:r>
            <a:r>
              <a:rPr lang="fr-FR" i="1" baseline="3000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er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mot « robe » </a:t>
            </a:r>
            <a:r>
              <a:rPr lang="fr-FR" i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(montrer les pointillés)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? → blanche.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Qu’avez-vous noté à côté du 2</a:t>
            </a:r>
            <a:r>
              <a:rPr lang="fr-FR" i="1" baseline="3000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e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mot « robe » ? → verte.</a:t>
            </a:r>
            <a:endParaRPr lang="fr-FR" i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Qu’avez-vous noté à côté du 3</a:t>
            </a:r>
            <a:r>
              <a:rPr lang="fr-FR" i="1" baseline="3000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e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mot « robe » ? → bleue.</a:t>
            </a:r>
            <a:endParaRPr lang="fr-FR" i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13</a:t>
            </a:fld>
            <a:endParaRPr lang="fr-FR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8867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0F7F99-643C-C4E6-7A98-3619475AF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C432E5D-F9EF-46B5-B5F3-4573B7893A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D6D5D9B-48F3-E475-0815-F5EA82DA51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Après avoir choisi la robe, il faut choisir les chaussures.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Combien de choix a-t-on pour les chaussures ?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2 choix, c’est pour cela qu’il y a 2 branches qui partent de chaque robe.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Pour la robe blanche, qu’avez-vous écrit à droite de « chaussures » </a:t>
            </a:r>
            <a:r>
              <a:rPr lang="fr-FR" i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(montrer les pointillés) </a:t>
            </a: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?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noires.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Pour la robe verte, q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u’avez-vous écrit </a:t>
            </a: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à droite de « chaussures » </a:t>
            </a:r>
            <a:r>
              <a:rPr lang="fr-FR" i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(montrer les pointillés) </a:t>
            </a: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?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noires.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Et en dessous ? → chaussures argentées.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Pour la robe bleue, q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u’avez-vous noté sur la première ligne ? → chaussures noires.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Et en dessous ? → chaussures argentées.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i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1BDECE6-5EE7-BA27-525B-9550CA837E2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14</a:t>
            </a:fld>
            <a:endParaRPr lang="fr-FR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070502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Voici l’arbre complété.</a:t>
            </a:r>
          </a:p>
          <a:p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cs typeface="Calibri"/>
                <a:sym typeface="Calibri"/>
              </a:rPr>
              <a:t>Combien de tenues possibles y a-t-il en tout ?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→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6.</a:t>
            </a:r>
          </a:p>
          <a:p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Lesquelles ? </a:t>
            </a:r>
            <a:r>
              <a:rPr lang="fr-FR" dirty="0">
                <a:latin typeface="Calibri" panose="020F0502020204030204" pitchFamily="34" charset="0"/>
                <a:sym typeface="Calibri"/>
              </a:rPr>
              <a:t>Interroger les élèves pour qu’ils les énoncent en l</a:t>
            </a:r>
            <a:r>
              <a:rPr lang="fr-FR" i="0" dirty="0">
                <a:latin typeface="Calibri" panose="020F0502020204030204" pitchFamily="34" charset="0"/>
                <a:sym typeface="Calibri"/>
              </a:rPr>
              <a:t>es invitant à commencer par le haut de l’arbre : </a:t>
            </a:r>
            <a:r>
              <a:rPr lang="fr-FR" i="1" dirty="0">
                <a:latin typeface="Calibri" panose="020F0502020204030204" pitchFamily="34" charset="0"/>
                <a:sym typeface="Calibri"/>
              </a:rPr>
              <a:t>robe blanche et chaussures noires</a:t>
            </a:r>
            <a:r>
              <a:rPr lang="fr-FR" i="0" dirty="0">
                <a:latin typeface="Calibri" panose="020F0502020204030204" pitchFamily="34" charset="0"/>
                <a:sym typeface="Calibri"/>
              </a:rPr>
              <a:t>. </a:t>
            </a:r>
          </a:p>
          <a:p>
            <a:r>
              <a:rPr lang="fr-FR" i="0" dirty="0">
                <a:latin typeface="Calibri" panose="020F0502020204030204" pitchFamily="34" charset="0"/>
                <a:sym typeface="Calibri"/>
              </a:rPr>
              <a:t>Suivre chaque chemin énoncé avec le doigt.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Comment peut-on retrouver le nombre de tenues sans compter une par une toutes les possibilités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Faire émerger qu’on a 3 branches qui se divisent chacune en 2 branches : cela représente donc 6 branches (3 × 2 = 6).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15</a:t>
            </a:fld>
            <a:endParaRPr lang="fr-FR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128590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>
                <a:latin typeface="Calibri" panose="020F0502020204030204" pitchFamily="34" charset="0"/>
              </a:rPr>
              <a:t>Voici un autre problème que vous allez résoudre sur votre ardoise. 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>
                <a:latin typeface="Calibri" panose="020F0502020204030204" pitchFamily="34" charset="0"/>
              </a:rPr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>
                <a:latin typeface="Calibri" panose="020F0502020204030204" pitchFamily="34" charset="0"/>
              </a:rPr>
              <a:t>Laisser les élèves chercher ; les inciter à faire un schéma avec les cases de départ, d’arrivée et les flèches représentant le déplacement.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>
                <a:latin typeface="Calibri" panose="020F0502020204030204" pitchFamily="34" charset="0"/>
              </a:rPr>
              <a:t>Faire une correction rapide avec schéma et modélisation mathématique. 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>
                <a:latin typeface="Calibri" panose="020F0502020204030204" pitchFamily="34" charset="0"/>
              </a:rPr>
              <a:t>Calcul en deux étapes : 19 + 14 = 33 puis 33 – 5 = 28.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>
                <a:latin typeface="Calibri" panose="020F0502020204030204" pitchFamily="34" charset="0"/>
              </a:rPr>
              <a:t>Réponse attendue 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Malo était sur le 28</a:t>
            </a:r>
            <a:r>
              <a:rPr lang="fr-FR" b="0" i="0" baseline="30000" dirty="0">
                <a:latin typeface="Calibri" panose="020F0502020204030204" pitchFamily="34" charset="0"/>
              </a:rPr>
              <a:t>e</a:t>
            </a:r>
            <a:r>
              <a:rPr lang="fr-FR" b="0" i="0" dirty="0">
                <a:latin typeface="Calibri" panose="020F0502020204030204" pitchFamily="34" charset="0"/>
              </a:rPr>
              <a:t> case.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88185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>
          <a:extLst>
            <a:ext uri="{FF2B5EF4-FFF2-40B4-BE49-F238E27FC236}">
              <a16:creationId xmlns:a16="http://schemas.microsoft.com/office/drawing/2014/main" id="{F1C42F22-68D5-EDBF-160C-9AFDE0EF0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>
            <a:extLst>
              <a:ext uri="{FF2B5EF4-FFF2-40B4-BE49-F238E27FC236}">
                <a16:creationId xmlns:a16="http://schemas.microsoft.com/office/drawing/2014/main" id="{F0A9337A-1F1E-25FE-3855-7D096EB2C37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>
            <a:extLst>
              <a:ext uri="{FF2B5EF4-FFF2-40B4-BE49-F238E27FC236}">
                <a16:creationId xmlns:a16="http://schemas.microsoft.com/office/drawing/2014/main" id="{51FAC832-E134-05B2-0B23-D05E629C3E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>
            <a:extLst>
              <a:ext uri="{FF2B5EF4-FFF2-40B4-BE49-F238E27FC236}">
                <a16:creationId xmlns:a16="http://schemas.microsoft.com/office/drawing/2014/main" id="{23C333C0-B8C7-480C-28AC-D565D86FB6C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929897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dk1"/>
              </a:buClr>
              <a:buSzPts val="1200"/>
            </a:pPr>
            <a:r>
              <a:rPr lang="fr-FR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Demander à un élève de lire l’énoncé et </a:t>
            </a:r>
            <a:r>
              <a:rPr lang="fr-FR" dirty="0">
                <a:solidFill>
                  <a:srgbClr val="8296B0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le faire reformuler.</a:t>
            </a:r>
            <a:endParaRPr lang="fr-FR" dirty="0">
              <a:latin typeface="Calibri" panose="020F0502020204030204" pitchFamily="34" charset="0"/>
            </a:endParaRPr>
          </a:p>
          <a:p>
            <a:pPr defTabSz="964783">
              <a:buClr>
                <a:schemeClr val="dk1"/>
              </a:buClr>
              <a:buSzPts val="1800"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Q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ue cherche-t-on ? → Toutes les combinaisons possibles de bureau sans élément blanc.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Distribuer la fiche photocopiable n° 92. 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Vous allez compléter l’arbre puis vous répondrez à la question.</a:t>
            </a:r>
            <a:endParaRPr lang="fr-FR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Laisser les élèves compléter l’arbre en circulant dans les rangs pour les aider.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endParaRPr lang="fr-FR" sz="1200" i="0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47322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CBD820-2E20-C485-90E4-091F165C9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8A5FAB6-5368-3508-2362-6F5A50FCE8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1C2E99A-AD68-8C2C-44B0-00AFF62B2F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Reprendre en collectif :</a:t>
            </a:r>
            <a:endParaRPr lang="fr-FR" i="1" dirty="0"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Dans cet arbre, on commence par choisir le plateau.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Combien de choix a-t-on pour le plateau ?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2 choix, c’est pour cela qu’il y a 2 branches qui partent du point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Qu’avez-vous écrit à côté du 1</a:t>
            </a:r>
            <a:r>
              <a:rPr lang="fr-FR" i="1" baseline="3000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er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mot « plateau » </a:t>
            </a:r>
            <a:r>
              <a:rPr lang="fr-FR" i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(montrer les pointillés)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? → gris.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Qu’avez-vous écrit à côté du 2</a:t>
            </a:r>
            <a:r>
              <a:rPr lang="fr-FR" i="1" baseline="3000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e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mot « plateau » ? → blanc.</a:t>
            </a:r>
            <a:endParaRPr lang="fr-FR" i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endParaRPr lang="fr-FR" sz="1200" i="1" dirty="0">
              <a:latin typeface="+mn-lt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F82485B-4E18-8B9F-D532-C129666FCB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01205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>
          <a:extLst>
            <a:ext uri="{FF2B5EF4-FFF2-40B4-BE49-F238E27FC236}">
              <a16:creationId xmlns:a16="http://schemas.microsoft.com/office/drawing/2014/main" id="{E137B69E-CDAC-18F5-5BD8-AE167BDF1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>
            <a:extLst>
              <a:ext uri="{FF2B5EF4-FFF2-40B4-BE49-F238E27FC236}">
                <a16:creationId xmlns:a16="http://schemas.microsoft.com/office/drawing/2014/main" id="{5B8D36B7-2B1C-214A-7FE5-F3C097BF47C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>
            <a:extLst>
              <a:ext uri="{FF2B5EF4-FFF2-40B4-BE49-F238E27FC236}">
                <a16:creationId xmlns:a16="http://schemas.microsoft.com/office/drawing/2014/main" id="{7B9C4AE9-BDFC-CEA8-CA1F-67BCB03E37F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>
            <a:extLst>
              <a:ext uri="{FF2B5EF4-FFF2-40B4-BE49-F238E27FC236}">
                <a16:creationId xmlns:a16="http://schemas.microsoft.com/office/drawing/2014/main" id="{7BFA3D55-5562-7C94-4B02-7B748123F30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992986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B4D58-A85D-A705-25D8-FBA9DBB2E6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3C074DE-1CB0-C521-FD9D-C3D1AE914B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1C84E83-CC1E-1618-33A9-0CE1A1BA8E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Après avoir choisi le plateau, il faut choisir les tiroirs.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Combien de choix a-t-on pour les tiroirs ?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3 choix, c’est pour cela qu’il y a 3 branches qui partent de chaque plateau.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Pour le plateau gris, qu’avez-vous écrit à droite de « tiroirs » </a:t>
            </a:r>
            <a:r>
              <a:rPr lang="fr-FR" i="0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(montrer les pointillés) </a:t>
            </a: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?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bleu.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Pour le plateau gris, q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u’avez-vous écrit </a:t>
            </a: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sur les 3 branches ?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tiroirs bleus, tiroirs gris, tiroirs blancs.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Et pour le plateau blanc, q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u’avez-vous écrit </a:t>
            </a: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sur les 3 branches ?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la même chose : tiroirs bleus, tiroirs gris, tiroirs blancs.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endParaRPr lang="fr-FR" sz="1200" i="1" dirty="0">
              <a:latin typeface="+mn-lt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1345DEB-3093-11D8-AF39-474AF80F738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90703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275E69-DE41-67B8-716F-250C56971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567D072-32D2-07CB-6BB0-75109D280F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E08AFF9-0B9B-ED77-70ED-F7B8BCC80E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Après avoir choisi les tiroirs, il faut choisir les pieds.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Combien de choix a-t-on pour les pieds ?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2 choix, c’est pour cela qu’il y a 2 branches qui partent de chaque tiroir.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Lesquels ? → pieds noirs et pieds blancs.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endParaRPr lang="fr-FR" sz="1200" i="1" dirty="0">
              <a:latin typeface="+mn-lt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59AD652-B4D2-1F2E-A736-E0626BB7FAD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31968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9C085-AAFC-2EE9-50BC-A7EE2ECEB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F26AC09-ACC7-77E5-14C1-14842F460E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5780D2C-78E7-2619-0C94-9BE8C16FAD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Voici l’arbre complété.</a:t>
            </a:r>
          </a:p>
          <a:p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cs typeface="Calibri"/>
                <a:sym typeface="Calibri"/>
              </a:rPr>
              <a:t>Combien de choix possibles y a-t-il en tout pour ce bureau ?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→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12.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Comment peut-on retrouver le nombre de combinaisons possibles sans compter une par une toutes les possibilités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Faire émerger qu’on a 2 branches qui se divisent chacune en 3 branches : cela représente donc 6 branches pour les tiroirs (2 × 3 = 6).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Puis, chaque branche se divise chacune en 2 branches : cela représente donc 12 branches (6 × 2 = 12).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latin typeface="Calibri" panose="020F0502020204030204" pitchFamily="34" charset="0"/>
                <a:cs typeface="Arial" panose="020B0604020202020204" pitchFamily="34" charset="0"/>
              </a:rPr>
              <a:t>Rappeler la question : </a:t>
            </a:r>
            <a:r>
              <a:rPr lang="fr-FR" i="1" dirty="0">
                <a:latin typeface="Calibri" panose="020F0502020204030204" pitchFamily="34" charset="0"/>
                <a:cs typeface="Arial" panose="020B0604020202020204" pitchFamily="34" charset="0"/>
              </a:rPr>
              <a:t>combien y a-t-il de combinaisons possibles qui ne contiennent pas de blanc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Faire lister par les élèves les différents chemins possibles qui ne contiennent aucun élément blanc.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endParaRPr lang="fr-FR" sz="1200" i="1" dirty="0">
              <a:latin typeface="+mn-lt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8D75D30-96D1-A1B5-E73A-4F216CCD42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72687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56030-2FCB-6F38-4179-009AB78F3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820CE25-94E8-DADA-B502-90A127D65E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9F29A88-8017-F0A9-4556-6B98A0E157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Si on choisit un plateau gris, on peut prendre des tiroirs bleus. On est obligé de prendre des pieds noirs.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endParaRPr lang="fr-FR" sz="1200" i="1" dirty="0">
              <a:latin typeface="+mn-lt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C88DCDA-8ADB-4FA3-DD63-45411E109B4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74621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ED2422-7FFA-2D22-481B-566D967CD6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845F0FC-8A6B-141C-0DC5-8C83D68B45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91C62C6-8A67-AFB1-76D6-4A736C4388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Si on choisit des tiroirs gris, on est aussi obligés de prendre des pieds noirs.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On ne peut pas prendre de tiroirs blancs, ni de plateau blanc : il n’y a donc que 2 possibilités 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plateau gris – tiroirs bleus – pieds noirs 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- plateau gris – tiroirs gris – pieds noirs.</a:t>
            </a:r>
            <a:endParaRPr lang="fr-FR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endParaRPr lang="fr-FR" sz="1200" i="1" dirty="0">
              <a:latin typeface="+mn-lt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1DDD960-8EE8-FAF8-BB73-4B7563A20C3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945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6212FE-F190-512B-1BF1-4403FC251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3F30485-3229-162D-7E7F-9E9951CE9B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7D6C619-CEAF-D1AA-CA7C-7F492C1E05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>
                <a:latin typeface="Calibri" panose="020F0502020204030204" pitchFamily="34" charset="0"/>
              </a:rPr>
              <a:t>Voici un autre problème que vous allez résoudre sur votre ardoise. 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>
                <a:latin typeface="Calibri" panose="020F0502020204030204" pitchFamily="34" charset="0"/>
              </a:rPr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>
                <a:latin typeface="Calibri" panose="020F0502020204030204" pitchFamily="34" charset="0"/>
              </a:rPr>
              <a:t>Laisser les élèves chercher ; les inciter à faire un schéma en barres.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>
                <a:latin typeface="Calibri" panose="020F0502020204030204" pitchFamily="34" charset="0"/>
              </a:rPr>
              <a:t>Faire une correction rapide avec schéma et modélisation mathématique. 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>
                <a:latin typeface="Calibri" panose="020F0502020204030204" pitchFamily="34" charset="0"/>
              </a:rPr>
              <a:t>Calcul : 9 × 400 = 3 600.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>
                <a:latin typeface="Calibri" panose="020F0502020204030204" pitchFamily="34" charset="0"/>
              </a:rPr>
              <a:t>Réponse attendue 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Le coureur a parcouru 3 600 mètres.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EED8A53-8C00-BC82-4F8D-CCD0F111136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74442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>
          <a:extLst>
            <a:ext uri="{FF2B5EF4-FFF2-40B4-BE49-F238E27FC236}">
              <a16:creationId xmlns:a16="http://schemas.microsoft.com/office/drawing/2014/main" id="{A10C475B-819A-0DB1-2362-881558AEF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>
            <a:extLst>
              <a:ext uri="{FF2B5EF4-FFF2-40B4-BE49-F238E27FC236}">
                <a16:creationId xmlns:a16="http://schemas.microsoft.com/office/drawing/2014/main" id="{DC6165D5-91D2-DA90-8B04-9C5AC5C24D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>
            <a:extLst>
              <a:ext uri="{FF2B5EF4-FFF2-40B4-BE49-F238E27FC236}">
                <a16:creationId xmlns:a16="http://schemas.microsoft.com/office/drawing/2014/main" id="{D0532583-F3E7-022D-618A-CC25C0D9C5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>
            <a:extLst>
              <a:ext uri="{FF2B5EF4-FFF2-40B4-BE49-F238E27FC236}">
                <a16:creationId xmlns:a16="http://schemas.microsoft.com/office/drawing/2014/main" id="{1B8B6D53-2DBA-853F-4FE8-6592FE44497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2065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dk1"/>
              </a:buClr>
              <a:buSzPts val="1200"/>
            </a:pPr>
            <a:r>
              <a:rPr lang="fr-FR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Demander à un élève de lire l’énoncé et </a:t>
            </a:r>
            <a:r>
              <a:rPr lang="fr-FR" dirty="0">
                <a:solidFill>
                  <a:srgbClr val="8296B0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le faire reformuler.</a:t>
            </a:r>
            <a:endParaRPr lang="fr-FR" dirty="0">
              <a:latin typeface="Calibri" panose="020F0502020204030204" pitchFamily="34" charset="0"/>
            </a:endParaRP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Distribuer la fiche photocopiable n° 93. 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Vous allez compléter l’arbre qui présente toutes les solutions puis vous répondrez à la question.</a:t>
            </a:r>
            <a:endParaRPr lang="fr-FR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Laisser les élèves travailler seuls quelques instants, puis, r</a:t>
            </a: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eprendre en collectif.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endParaRPr lang="fr-FR" sz="1200" i="0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32397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5B8681-240B-1D9A-D407-5F3B252D12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6691E6F-DB3D-6BA4-0DA0-58A1A13E0A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8D0C12D-B6AA-E181-8C51-D7DFA0CA08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Par quel choix commence-t-on ? → Par l’activité du matin.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Combien de possibilités a-t-on pour cette activité ? → 3 possibilités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, c’est pour cela qu’il y a 3 branches qui partent du point de départ.</a:t>
            </a:r>
            <a:endParaRPr lang="fr-FR" i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Lesquelles ? → dessin, basket ou cuisine.</a:t>
            </a:r>
            <a:endParaRPr lang="fr-FR" i="1" dirty="0"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8E4BFCD-5E57-D730-5E3F-441C5F8EDF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28</a:t>
            </a:fld>
            <a:endParaRPr lang="fr-FR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27481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B8293-B66A-47AE-C802-107D706B14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0DC0FC9-4CBD-4D9A-B636-BF847547ED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DD68AEE-BA2A-3D1B-1BE3-1C90EDFB97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Que fait-on ensuite ? → On place les possibilités pour l’activité de l’après-midi.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Combien de possibilités a-t-on pour cette activité ? → 3 possibilités, c’est pour cela qu’il y a 3 branches qui partent de chaque activité du matin.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Lesquelles ? → jeux de société, natation ou lecture.</a:t>
            </a:r>
            <a:endParaRPr lang="fr-FR" i="1" dirty="0"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66D863D-570B-C9D7-9CDE-F5C4C2A9BE5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29</a:t>
            </a:fld>
            <a:endParaRPr lang="fr-FR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47718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dk1"/>
              </a:buClr>
              <a:buSzPts val="1200"/>
            </a:pPr>
            <a:r>
              <a:rPr lang="fr-FR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Demander à un élève de lire l’énoncé et </a:t>
            </a:r>
            <a:r>
              <a:rPr lang="fr-FR" dirty="0">
                <a:solidFill>
                  <a:srgbClr val="8296B0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le faire reformuler.</a:t>
            </a:r>
            <a:endParaRPr lang="fr-FR" dirty="0">
              <a:latin typeface="Calibri" panose="020F0502020204030204" pitchFamily="34" charset="0"/>
            </a:endParaRPr>
          </a:p>
          <a:p>
            <a:pPr defTabSz="964783">
              <a:buClr>
                <a:schemeClr val="dk1"/>
              </a:buClr>
              <a:buSzPts val="1800"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Prenez vos ardoises. Trouvez une pizza possible et écrivez ses ingrédients.</a:t>
            </a:r>
          </a:p>
          <a:p>
            <a:pPr defTabSz="964783">
              <a:buClr>
                <a:schemeClr val="dk1"/>
              </a:buClr>
              <a:buSzPts val="1800"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Laisser quelques instants aux élèves puis recueillir les propositions.</a:t>
            </a:r>
          </a:p>
          <a:p>
            <a:pPr defTabSz="964783">
              <a:buClr>
                <a:schemeClr val="dk1"/>
              </a:buClr>
              <a:buSzPts val="1800"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On va construire ensemble l’arbre qui représente cette situation et permet de lister tous les choix possibles.</a:t>
            </a:r>
          </a:p>
          <a:p>
            <a:pPr defTabSz="964783">
              <a:buClr>
                <a:schemeClr val="dk1"/>
              </a:buClr>
              <a:buSzPts val="1800"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Q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ue cherche-t-on ? → Tous les choix possibles lorsqu’on prend 1 </a:t>
            </a: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viande, 1 légume et 1 fromage sur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sa pizza.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trike="noStrike" dirty="0">
                <a:latin typeface="Calibri" panose="020F0502020204030204" pitchFamily="34" charset="0"/>
              </a:rPr>
              <a:t>Habituer les élèves à raisonner en suivant l’ordre de l’énoncé du problème (viande/légumes/fromage) :</a:t>
            </a:r>
          </a:p>
          <a:p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Combien de choix a-t-on pour la viande ?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2.</a:t>
            </a:r>
          </a:p>
          <a:p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Lesquels ? → Jambon et poulet.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987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CBA774-ED18-31E6-CCB1-0E904C9912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CCC81DD-C941-A111-0876-F67520C19A5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8BF4C7A-BBA1-581E-84B8-8253FABBE9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Voici l’arbre complété.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cs typeface="Calibri"/>
                <a:sym typeface="Calibri"/>
              </a:rPr>
              <a:t>Combien de journées différentes possibles y a-t-il en tout ?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→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9.</a:t>
            </a: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Comment peut-on trouver ce nombre sans compter une par une toutes les possibilités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Faire émerger qu’on a 3 branches qui se divisent chacune en 3 branches : cela représente donc 9 branches (3 × 3 = 9).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On avait une contrainte pour notre problème : </a:t>
            </a: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Yanis veut faire du sport au moins une fois dans la journée.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Quel sport y a-t-il le matin 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basket.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Quel sport y a-t-il l’après-midi ? 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natation.</a:t>
            </a:r>
            <a:endParaRPr lang="fr-FR" i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Qu’avez-vous trouvé comme possibilités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Faire lister par les élèves les différents chemins possibles qui contiennent soit basket, soit natation.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A523646-F832-170F-3315-57037B4961B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30</a:t>
            </a:fld>
            <a:endParaRPr lang="fr-FR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24174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8BC9BC-F0AE-76FA-876B-5A232532B1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AAB5213-344E-FEFA-C651-22D4A70801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79241B7-46F6-A288-7D5B-099C3B5EBB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Si Yanis choisit dessin le matin, il est obligé de prendre natation l’après-midi.</a:t>
            </a:r>
            <a:endParaRPr lang="fr-FR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433DFE9-A466-756C-6AC3-AD3A6B891F1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31</a:t>
            </a:fld>
            <a:endParaRPr lang="fr-FR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012929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B4A541-7652-41A6-9251-028DCDF47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F5BFFE1-BAA6-E84C-9B36-BDF9D19858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83E5501-CC69-F1AD-9C7F-410E2E229F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Si Yanis choisit basket le matin, il peut prendre n’importe quelle activité l’après-midi puisqu’il aura déjà fait du sport le matin.</a:t>
            </a:r>
            <a:endParaRPr lang="fr-FR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C5EF188-BB39-1243-E7E9-578ED88A389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32</a:t>
            </a:fld>
            <a:endParaRPr lang="fr-FR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433313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30D3DE-B516-89C5-8046-8BF9C056D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3E3C7D9-863A-A351-0E2E-CE08D2C340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7EED79C-32D9-4372-F20B-E5FC0C89C0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Si Yanis choisit cuisine le matin, il est obligé de prendre natation l’après-midi.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Il y a donc 5 choix possibles pour Yanis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Dessin – natation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Basket – jeux de société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Basket – natation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Basket – lecture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Cuisine – natation</a:t>
            </a:r>
            <a:endParaRPr lang="fr-FR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8D0F48D-9625-159A-6FD6-3395A16010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33</a:t>
            </a:fld>
            <a:endParaRPr lang="fr-FR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2374605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>
                <a:latin typeface="Calibri" panose="020F0502020204030204" pitchFamily="34" charset="0"/>
              </a:rPr>
              <a:t>Voici un autre problème que vous allez résoudre sur votre ardoise. </a:t>
            </a:r>
            <a:endParaRPr lang="fr-FR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>
                <a:latin typeface="Calibri" panose="020F0502020204030204" pitchFamily="34" charset="0"/>
              </a:rPr>
              <a:t>Demander à un élève de lire le problème et le faire reformuler.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Il faut trouver un nombre à l’aide des informations fournies.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>
                <a:latin typeface="Calibri" panose="020F0502020204030204" pitchFamily="34" charset="0"/>
              </a:rPr>
              <a:t>L</a:t>
            </a:r>
            <a:r>
              <a:rPr lang="fr-FR" b="0" strike="noStrike" dirty="0">
                <a:latin typeface="Calibri" panose="020F0502020204030204" pitchFamily="34" charset="0"/>
              </a:rPr>
              <a:t>aisser les élèves chercher quelques instants puis f</a:t>
            </a:r>
            <a:r>
              <a:rPr lang="fr-FR" b="0" dirty="0">
                <a:latin typeface="Calibri" panose="020F0502020204030204" pitchFamily="34" charset="0"/>
              </a:rPr>
              <a:t>aire une correction rapide en procédant méthodiquement : </a:t>
            </a:r>
          </a:p>
          <a:p>
            <a:r>
              <a:rPr lang="fr-FR" b="0" i="0" dirty="0">
                <a:latin typeface="Calibri" panose="020F0502020204030204" pitchFamily="34" charset="0"/>
              </a:rPr>
              <a:t>- si le chiffre des unités est le double du chiffre des centaines, il y a 4 possibilités : 1…2 ou 2…4 ou 3…6 ou 4…8 ;</a:t>
            </a:r>
          </a:p>
          <a:p>
            <a:r>
              <a:rPr lang="fr-FR" i="0" dirty="0">
                <a:latin typeface="Calibri" panose="020F0502020204030204" pitchFamily="34" charset="0"/>
              </a:rPr>
              <a:t>- comme la somme des chiffres vaut 5, seul le nombre 1…2 est possible : on trouve 2 pour le chiffre des dizaines. </a:t>
            </a:r>
          </a:p>
          <a:p>
            <a:r>
              <a:rPr lang="fr-FR" b="1" i="0" dirty="0">
                <a:latin typeface="Calibri" panose="020F0502020204030204" pitchFamily="34" charset="0"/>
              </a:rPr>
              <a:t>Réponse attendue 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Je suis 122.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144678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>
          <a:extLst>
            <a:ext uri="{FF2B5EF4-FFF2-40B4-BE49-F238E27FC236}">
              <a16:creationId xmlns:a16="http://schemas.microsoft.com/office/drawing/2014/main" id="{B61EF013-A026-ABBA-31BA-172541C0F7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>
            <a:extLst>
              <a:ext uri="{FF2B5EF4-FFF2-40B4-BE49-F238E27FC236}">
                <a16:creationId xmlns:a16="http://schemas.microsoft.com/office/drawing/2014/main" id="{12F7DD1C-ED1D-229B-D903-301E1FBE0E4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>
            <a:extLst>
              <a:ext uri="{FF2B5EF4-FFF2-40B4-BE49-F238E27FC236}">
                <a16:creationId xmlns:a16="http://schemas.microsoft.com/office/drawing/2014/main" id="{9A151D9F-45B5-4FC6-CA38-B0ABBCBE5C0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>
            <a:extLst>
              <a:ext uri="{FF2B5EF4-FFF2-40B4-BE49-F238E27FC236}">
                <a16:creationId xmlns:a16="http://schemas.microsoft.com/office/drawing/2014/main" id="{F9B1BDBE-E50A-5EF8-EB97-A2CC70291474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451629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dk1"/>
              </a:buClr>
              <a:buSzPts val="1200"/>
            </a:pPr>
            <a:r>
              <a:rPr lang="fr-FR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Demander à un élève de lire l’énoncé et </a:t>
            </a:r>
            <a:r>
              <a:rPr lang="fr-FR" dirty="0">
                <a:solidFill>
                  <a:srgbClr val="8296B0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le faire reformuler.</a:t>
            </a:r>
            <a:endParaRPr lang="fr-FR" dirty="0">
              <a:latin typeface="Calibri" panose="020F0502020204030204" pitchFamily="34" charset="0"/>
            </a:endParaRP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Distribuer la fiche photocopiable n° 94. 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Vous allez compléter l’arbre qui présente toutes les solutions puis vous répondrez à la question.</a:t>
            </a:r>
            <a:endParaRPr lang="fr-FR" i="0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Laisser les élèves travailler seuls quelques instants puis r</a:t>
            </a: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eprendre en collectif.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endParaRPr lang="fr-FR" sz="1200" i="0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28528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8E68D-7F2A-B3E8-0288-522521ED9F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D6F9F45-A160-1DA1-280E-792D6D8C13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BB823F4-168C-3DCD-A578-1D9DADE95C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Par quel choix commence-t-on ? → Par la première case.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Combien de possibilités a-t-on pour cette première case ? → 3 possibilités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, c’est pour cela qu’il y a 3 branches qui partent du point de départ.</a:t>
            </a:r>
            <a:endParaRPr lang="fr-FR" i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Lesquelles ? → 1, 2 et 3.</a:t>
            </a:r>
            <a:endParaRPr lang="fr-FR" i="1" dirty="0"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42D915D-DEDF-68DE-90BC-DF7B30349BB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2775051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275302-AB3A-D8B2-28BE-2F11DEA26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1CB8CB4-16EE-E4E0-E864-09785F2905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33DFCD3-F4E4-04BC-1787-2B56ED661A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Que fait-on ensuite ? → On place les possibilités pour la deuxième case.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Combien de possibilités a-t-on pour cette deuxième case ? → 3 possibilités, c’est pour cela qu’il y a encore 3 branches qui partent du 1, du 2 et du 3.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Lesquelles ? → 1, 2 et 3.</a:t>
            </a:r>
            <a:endParaRPr lang="fr-FR" i="1" dirty="0"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endParaRPr lang="fr-FR" sz="1200" i="1" dirty="0">
              <a:latin typeface="+mn-lt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194D610-698E-5A4C-EF66-C6CC04230EB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990642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9DC41-7A9C-5A28-FE02-9881BA3AB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FD7A399-76E5-8C4D-1520-E7C4849A04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CA4A893-C9BC-2826-B94C-7415050ABB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Que fait-on ensuite ? → On place les possibilités pour la troisième case.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Combien de possibilités a-t-on pour cette troisième case ? → 2 possibilités, c’est pour cela qu’il y a seulement 2 branches qui partent du 1, du 2 et du 3.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Lesquelles ? → A et B.</a:t>
            </a:r>
            <a:endParaRPr lang="fr-FR" i="1" dirty="0"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endParaRPr lang="fr-FR" sz="1200" i="1" dirty="0">
              <a:latin typeface="+mn-lt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9BDB0D6-7118-2671-16E0-2CF0744C401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255585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3BF7A-442A-47B2-E278-4B3981FD2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9422631-06D9-97E8-8460-A7F79EE2D5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300418B-37B5-D33F-A3E5-1E070AC5C7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Comme il y a 2 choix possibles, il y a 2 branches qui partent du point de départ.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La première arrive à « jambon », la deuxième arrive à « poulet 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Une fois que l’on a choisi la viande, combien de choix a-t-on pour le légume ?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Lesquels ? → Champignons et poivrons.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094FD53-CD22-62AA-BCF6-9E5F28A5AD2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4</a:t>
            </a:fld>
            <a:endParaRPr lang="fr-FR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8321978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EAB0D7-A54A-2842-2148-0C0AD6289E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E210366-2F5B-9858-743C-9BDC72F52C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612BAF8-23AE-EF5E-F550-16DD0D0CAE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Voici l’arbre complété.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cs typeface="Calibri"/>
                <a:sym typeface="Calibri"/>
              </a:rPr>
              <a:t>Combien de combinaisons différentes possibles y a-t-il en tout ?</a:t>
            </a:r>
            <a:r>
              <a:rPr lang="fr-FR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→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18.</a:t>
            </a: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Comment peut-on trouver ce nombre sans compter une par une toutes les possibilités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Faire émerger qu’on a 3 branches qui se divisent chacune en 3 branches : cela représente donc 9 branches pour la 2</a:t>
            </a:r>
            <a:r>
              <a:rPr lang="fr-FR" i="0" baseline="30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e</a:t>
            </a: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case (3 × 3 = 9).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Puis chacune des 9 branches se divisent en 2 branches : cela représente donc 18 branches pour la 3</a:t>
            </a:r>
            <a:r>
              <a:rPr lang="fr-FR" i="0" baseline="3000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e</a:t>
            </a: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case (9 × 2 = 18). </a:t>
            </a:r>
            <a:endParaRPr lang="fr-FR" i="1" dirty="0"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73CA670-1A60-D225-17A2-6A7A109C62C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2314733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>
                <a:latin typeface="Calibri" panose="020F0502020204030204" pitchFamily="34" charset="0"/>
              </a:rPr>
              <a:t>Voici un autre problème que vous allez résoudre sur votre ardoise. 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>
                <a:latin typeface="Calibri" panose="020F0502020204030204" pitchFamily="34" charset="0"/>
              </a:rPr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>
                <a:latin typeface="Calibri" panose="020F0502020204030204" pitchFamily="34" charset="0"/>
              </a:rPr>
              <a:t>Laisser les élèves chercher ; les inciter à faire un schéma en barres.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>
                <a:latin typeface="Calibri" panose="020F0502020204030204" pitchFamily="34" charset="0"/>
              </a:rPr>
              <a:t>Faire une correction rapide avec schéma en barres et modélisation mathématique. 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>
                <a:latin typeface="Calibri" panose="020F0502020204030204" pitchFamily="34" charset="0"/>
              </a:rPr>
              <a:t>Calcul : 8 × 9 = 72.</a:t>
            </a:r>
            <a:endParaRPr lang="fr-FR" dirty="0">
              <a:latin typeface="Calibri" panose="020F050202020403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>
                <a:latin typeface="Calibri" panose="020F0502020204030204" pitchFamily="34" charset="0"/>
              </a:rPr>
              <a:t>Réponse attendue 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Le grand-père de Malo a 72 ans.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657534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>
          <a:extLst>
            <a:ext uri="{FF2B5EF4-FFF2-40B4-BE49-F238E27FC236}">
              <a16:creationId xmlns:a16="http://schemas.microsoft.com/office/drawing/2014/main" id="{FE2B40D8-7760-9277-8BF7-386732E68E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>
            <a:extLst>
              <a:ext uri="{FF2B5EF4-FFF2-40B4-BE49-F238E27FC236}">
                <a16:creationId xmlns:a16="http://schemas.microsoft.com/office/drawing/2014/main" id="{DCA02523-4FC6-9B3A-A5FF-A8FA72965E0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>
            <a:extLst>
              <a:ext uri="{FF2B5EF4-FFF2-40B4-BE49-F238E27FC236}">
                <a16:creationId xmlns:a16="http://schemas.microsoft.com/office/drawing/2014/main" id="{7DC2E5E3-E386-24DF-C3E6-ED44D6AA34C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Aujourd’hui, nous allons résoudre un problème par écrit. Il n’y aura qu’un seul problème d’évaluation pour cette série.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>
            <a:extLst>
              <a:ext uri="{FF2B5EF4-FFF2-40B4-BE49-F238E27FC236}">
                <a16:creationId xmlns:a16="http://schemas.microsoft.com/office/drawing/2014/main" id="{98C34086-5BA0-2B45-CE49-7964B575A89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042195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3" name="Google Shape;853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problème. </a:t>
            </a: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à des difficultés de vocabulaire, distribuer la fiche-réponse.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commencerez par compléter l’arbre puis vous pourrez répondre à la question dans le cadre.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environ 10 minutes aux élèves pour résoudre le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4" name="Google Shape;854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518467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9C04FB-48C8-967D-C878-935F867A0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3486EDF-E808-C493-2C6F-8F4BBFA06C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CDF872D-405D-AB49-2189-7548D7E813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Compléter l’arbre puis écrire le calcul permettant de trouver le nombre de possibilités : </a:t>
            </a:r>
          </a:p>
          <a:p>
            <a:pPr marL="0" marR="0" lvl="0" indent="0" algn="l" defTabSz="964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Il y a 3 branches qui se divisent chacune en 3 branches, il y a donc 9 possibilités (3 × 3 = 9).</a:t>
            </a:r>
            <a:endParaRPr lang="fr-FR" i="1" dirty="0"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0E8F86-5104-E369-4E7C-EC7F2DFA0CF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fr-FR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6337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5ADF2-CB50-7454-292A-C773901ED2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E68516E-691A-3581-9D99-7263F9488B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DEE5000-58F5-C80B-01EB-6F43C6834C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Il faut donc faire partir 2 branches du choix « jambon » et aussi 2 branches du choix « poulet 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Une fois que l’on a choisi la viande et le légume, combien de choix a-t-on pour le fromage ? </a:t>
            </a: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→ 2.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Lesquels ? → Gruyère et parmesan.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FF10784-2308-E618-6BEC-B23DD3BD99C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5</a:t>
            </a:fld>
            <a:endParaRPr lang="fr-FR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050872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Voici l’arbre représentant tous les choix possibles.</a:t>
            </a:r>
            <a:endParaRPr lang="fr-FR" dirty="0"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Interroger successivement quelques élèves et demander de donner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- un choix de viande/légume/fromage possible 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- un choix de viande/légume/fromage avec poivron 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- un choix de viande/légume/fromage sans parmesan.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Lorsque les élèves donnent un choix, suivre systématiquement avec le doigt le chemin proposé.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6</a:t>
            </a:fld>
            <a:endParaRPr lang="fr-FR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62593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024A97-72F1-CF85-1C3E-66BB50940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3CEAC43-BBA9-25D2-1007-14ECC402A4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1A0FCA8-6040-0082-268E-2D9CB66A25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Voici une nouvelle contrainte pour notre problème : Malo n’aime ni les poivrons, ni le parmesan.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Écrivez sur vos ardoises toutes les pizzas qu’il peut composer.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Laisser quelques instants aux élèves puis </a:t>
            </a:r>
            <a:r>
              <a:rPr lang="fr-FR" i="0" dirty="0" err="1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reprener</a:t>
            </a: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 en collectif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Nous allons nous servir de l’arbre pour trouver toutes les pizzas qu’il peut composer.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Comment peut-on procéder 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Interroger un élève et faire lister les différents chemins possibles qui tiennent compte des contraintes.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i="0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D8DB3A4-1F13-30B0-E228-B13BC54CDA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7</a:t>
            </a:fld>
            <a:endParaRPr lang="fr-FR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25152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93276-7A19-F2ED-1AE8-59CFE89CC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EB2A475-BAE6-0AA7-C66E-3A80A1CD59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E65D85B-F949-EDEC-5B75-1EDE0F5661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On peut commencer par le chemin jambon – champignons – gruyère.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Y a-t-il une autre possibilité avec du jambon ? </a:t>
            </a: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→ Non, car on ne peut pas prendre du parmesan, ni des poivrons.</a:t>
            </a:r>
            <a:endParaRPr lang="fr-FR" i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446CE2D-3D45-5679-4449-1940FFD958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8</a:t>
            </a:fld>
            <a:endParaRPr lang="fr-FR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1212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874FC5-9BC0-FB54-C8EF-B3E1B06722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401DCFB-D6EE-2305-2CA8-44025643E8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1FE9C90-0FD1-3F2A-E9BA-D707AC202C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On peut prendre ensuite le chemin poulet – champignons – gruyère.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/>
                <a:sym typeface="Calibri"/>
              </a:rPr>
              <a:t>Y a-t-il une autre possibilité avec du poulet ? </a:t>
            </a: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→ Non, car on ne peut pas prendre du parmesan, ni des poivrons.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dirty="0">
                <a:solidFill>
                  <a:schemeClr val="dk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On a donc trouvé les 2 seules pizzas possibles sans poivrons, ni parmesan.</a:t>
            </a:r>
            <a:endParaRPr lang="fr-FR" i="1" dirty="0">
              <a:solidFill>
                <a:schemeClr val="dk1"/>
              </a:solidFill>
              <a:latin typeface="Calibri" panose="020F0502020204030204" pitchFamily="34" charset="0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i="0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B47158A-9182-024F-69BA-AC353F1E932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fr-FR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9</a:t>
            </a:fld>
            <a:endParaRPr lang="fr-FR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9243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graphisme, garçon&#10;&#10;Le contenu généré par l’IA peut être incorrect.">
            <a:extLst>
              <a:ext uri="{FF2B5EF4-FFF2-40B4-BE49-F238E27FC236}">
                <a16:creationId xmlns:a16="http://schemas.microsoft.com/office/drawing/2014/main" id="{E4AECF8A-FE7D-B42C-77AB-3D801DC5B7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4689" y="3197807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8E326-C34C-54E5-70F7-9CDD13971F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3926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4579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re et contenu">
  <p:cSld name="1_Titre et contenu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106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0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" name="Google Shape;46;p10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6"/>
          <p:cNvSpPr txBox="1">
            <a:spLocks noGrp="1"/>
          </p:cNvSpPr>
          <p:nvPr>
            <p:ph type="body" idx="1"/>
          </p:nvPr>
        </p:nvSpPr>
        <p:spPr>
          <a:xfrm>
            <a:off x="534154" y="472440"/>
            <a:ext cx="8066638" cy="13861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773369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1756372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680382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093312B-63C9-E956-72EC-748D5A7187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0741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2_V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D0FAC5F-84D6-C14A-285B-A961EDEEA21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9799990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859055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FF6600"/>
          </a:solidFill>
          <a:ln w="127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95348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592E-99CB-3BDD-FC86-6A7D83DD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34BC7B-CFC1-C3DE-222E-E659E83433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423F72-D06F-C640-C0C4-611AC58F37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62755C-01C5-01BB-322A-B35384D70A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03236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3987800" cy="476673"/>
          </a:xfrm>
          <a:prstGeom prst="rect">
            <a:avLst/>
          </a:prstGeom>
          <a:noFill/>
          <a:ln w="9525" cap="flat" cmpd="sng">
            <a:solidFill>
              <a:srgbClr val="8CDD3B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22162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6B55C956-7FD9-A292-71FA-E239EFCB6B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30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E26B5971-90AB-AF6C-FED8-4DA9A987383F}"/>
              </a:ext>
            </a:extLst>
          </p:cNvPr>
          <p:cNvSpPr txBox="1">
            <a:spLocks/>
          </p:cNvSpPr>
          <p:nvPr userDrawn="1"/>
        </p:nvSpPr>
        <p:spPr>
          <a:xfrm>
            <a:off x="4342511" y="6209925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sym typeface="Arial"/>
              </a:rPr>
              <a:t>Réservé à la </a:t>
            </a:r>
            <a:r>
              <a:rPr lang="fr-FR" sz="2000" dirty="0" err="1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  <a:sym typeface="Arial"/>
              </a:rPr>
              <a:t>vidéoprojection</a:t>
            </a:r>
            <a:endParaRPr lang="fr-FR" sz="2000" dirty="0">
              <a:solidFill>
                <a:prstClr val="white"/>
              </a:solidFill>
              <a:latin typeface="Verdana" panose="020B0604030504040204" pitchFamily="34" charset="0"/>
              <a:ea typeface="Verdana" panose="020B060403050404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21751497-2283-D30D-A296-C9FE411A86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5209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03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10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Google Shape;29;p103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6047715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0" name="Google Shape;30;p10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03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04623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28CBC52-B074-4A71-9624-55309944C59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BAAB04C-9CBD-4FC0-8945-8817C812F94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1D5C981-E610-4CBF-B558-88EC9C03FA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-1"/>
            <a:ext cx="6047715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3731DB5-E174-4C34-8517-ADCE13E064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368C4C1-2D29-4C58-8443-4CAB06EFBD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209210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15AAE59-7EC9-4320-B115-C92B9FEB04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1756372" cy="476673"/>
          </a:xfrm>
          <a:ln>
            <a:solidFill>
              <a:srgbClr val="8CDD3B"/>
            </a:solidFill>
          </a:ln>
        </p:spPr>
        <p:txBody>
          <a:bodyPr>
            <a:normAutofit/>
          </a:bodyPr>
          <a:lstStyle>
            <a:lvl1pPr algn="l"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err="1"/>
              <a:t>Entrainement</a:t>
            </a: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CCFF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2740521-671F-4921-BF75-AB73E8C8E9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50285D9-DDC1-4343-84A8-086F1B552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4154" y="472440"/>
            <a:ext cx="8066638" cy="138611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065332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70BDA54-719E-4C03-B799-9E30D6FF0CB7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15AAE59-7EC9-4320-B115-C92B9FEB04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3D37AC7-F5AA-4A6A-88D5-7E9D7800430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CCFF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B0EEF7-EB69-46ED-BC53-06DCF905E6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1756372" cy="476673"/>
          </a:xfrm>
          <a:ln>
            <a:solidFill>
              <a:srgbClr val="8CDD3B"/>
            </a:solidFill>
          </a:ln>
        </p:spPr>
        <p:txBody>
          <a:bodyPr>
            <a:normAutofit/>
          </a:bodyPr>
          <a:lstStyle>
            <a:lvl1pPr algn="l"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err="1"/>
              <a:t>Entrainement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623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2_V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4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41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9656FD1D-FC72-3FB9-661B-D14C095F96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839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0BB17E3-9C2D-2C7B-4EC4-D1105688DD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109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2_V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E02E532-0FE2-A5C2-9386-CCF659367D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160385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1" r:id="rId2"/>
    <p:sldLayoutId id="2147483685" r:id="rId3"/>
    <p:sldLayoutId id="2147483667" r:id="rId4"/>
    <p:sldLayoutId id="2147483670" r:id="rId5"/>
    <p:sldLayoutId id="2147483672" r:id="rId6"/>
    <p:sldLayoutId id="2147483686" r:id="rId7"/>
    <p:sldLayoutId id="214748369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0795101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1" r:id="rId3"/>
    <p:sldLayoutId id="2147483692" r:id="rId4"/>
    <p:sldLayoutId id="2147483693" r:id="rId5"/>
    <p:sldLayoutId id="214748369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2768935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700" r:id="rId3"/>
    <p:sldLayoutId id="2147483701" r:id="rId4"/>
    <p:sldLayoutId id="2147483703" r:id="rId5"/>
    <p:sldLayoutId id="2147483704" r:id="rId6"/>
    <p:sldLayoutId id="2147483705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42.xml"/><Relationship Id="rId3" Type="http://schemas.openxmlformats.org/officeDocument/2006/relationships/slide" Target="slide2.xml"/><Relationship Id="rId7" Type="http://schemas.openxmlformats.org/officeDocument/2006/relationships/slide" Target="slide3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26.xml"/><Relationship Id="rId5" Type="http://schemas.openxmlformats.org/officeDocument/2006/relationships/slide" Target="slide17.xml"/><Relationship Id="rId4" Type="http://schemas.openxmlformats.org/officeDocument/2006/relationships/slide" Target="slide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"/>
          <p:cNvSpPr txBox="1"/>
          <p:nvPr/>
        </p:nvSpPr>
        <p:spPr>
          <a:xfrm>
            <a:off x="2784970" y="3327284"/>
            <a:ext cx="5774829" cy="29617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600" b="1" i="0" u="sng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90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Lire un arbre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  <a:tabLst/>
              <a:defRPr/>
            </a:pP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600" b="1" i="0" u="sng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91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Compléter un arbre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92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Compléter un arbre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  <a:tabLst/>
              <a:defRPr/>
            </a:pPr>
            <a:endParaRPr kumimoji="0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93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Construire un arbre</a:t>
            </a: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94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Construire un arbre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fr-FR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95</a:t>
            </a:r>
            <a:r>
              <a:rPr kumimoji="0" lang="fr-FR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kumimoji="0" lang="fr-FR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Évaluation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A3949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  <a:tabLst/>
              <a:defRPr/>
            </a:pP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A39491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579578" y="2697113"/>
            <a:ext cx="212338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r-FR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Verdana"/>
                <a:cs typeface="Verdana"/>
                <a:sym typeface="Verdana"/>
              </a:rPr>
              <a:t>SOMMAIRE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40C5156-4D00-6F97-CC6F-7F3BBF779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59943DF-5706-4096-BCE8-BDAB58FBD9B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8006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>
          <a:extLst>
            <a:ext uri="{FF2B5EF4-FFF2-40B4-BE49-F238E27FC236}">
              <a16:creationId xmlns:a16="http://schemas.microsoft.com/office/drawing/2014/main" id="{E1AF1787-2D19-561F-317D-512F4EC920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C72C008-8D34-DCCA-902E-360B18813D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350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347F8DB-2FA4-9268-8DB4-9C9321B49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40ADC56-0F85-6780-1A1E-817E025BFDE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436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B212A14F-F76D-40A2-FD36-FE69BA549DB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4642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14EB81-0C0E-A75E-3526-EDE37B6E8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228763D-FC97-C277-0C93-0BA80DC1A00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9169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1F00A35-5FCF-5386-F210-89F53C8C30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092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3933EAD-5B3C-96FA-3974-421249B20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A80C997-E47E-6AEB-B063-2A3BE9E0927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0576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>
          <a:extLst>
            <a:ext uri="{FF2B5EF4-FFF2-40B4-BE49-F238E27FC236}">
              <a16:creationId xmlns:a16="http://schemas.microsoft.com/office/drawing/2014/main" id="{E90B8F1E-35EF-7571-7D49-F56F3DAFE7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E296E0B-29B7-883D-73B6-FE713129861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6221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4F329CA1-BAC0-89A2-1514-B8F2E29E8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9B79BC3-4DF5-DC36-7923-9E04CF6236B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420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3579F-6874-7535-D321-11F32E97A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08ADFE65-7CEB-1E2F-B21E-C99C7CC46CB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5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>
          <a:extLst>
            <a:ext uri="{FF2B5EF4-FFF2-40B4-BE49-F238E27FC236}">
              <a16:creationId xmlns:a16="http://schemas.microsoft.com/office/drawing/2014/main" id="{507775ED-12FF-0119-0F65-6D5EBCA12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847C02B-FDA5-E3D1-32BF-0252E9DD4A0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6071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0C4AC-E164-71D8-4FDF-1B3DBF1A7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C8BE7301-7376-1D94-70C0-C64C079C85F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6541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C0BA8-17DF-4E06-5295-131C917ED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720549DB-294B-250E-D384-AF9EEE78F18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4453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7F4B34-888D-E21A-3AEF-77435D953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00D8726-418C-C571-7D58-6AF979734A7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5901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AAD59A-3BA9-AA50-0F95-BFCC6DD188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184582F2-020E-1A02-136D-66BF9D6BD9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8899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A7F5CB-C042-53A7-BB1B-342823F24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40F7EE27-5E5C-7FF1-F816-B1442E630C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366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6508E5-BAF7-3DEB-FFD8-F5F6D8E717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59C8F1E-54FC-4F40-730E-2EDA7D05D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252487C-BCF6-D522-D670-C7BDD8F7D8A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9053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>
          <a:extLst>
            <a:ext uri="{FF2B5EF4-FFF2-40B4-BE49-F238E27FC236}">
              <a16:creationId xmlns:a16="http://schemas.microsoft.com/office/drawing/2014/main" id="{279A76EC-3983-C4B3-2539-71A1A7A2DB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79AE376-053D-BFF5-90AA-017F4B7BDDF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4994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CB6D80F-4968-F469-CB61-E0627D0C4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1FD76E1-61F0-6D0E-3AA2-F8F4FCA22D3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3054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A7B9F-C92C-AA61-5DC8-C027632D8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F10B8D6A-30E5-427D-F176-3436AF993BB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3982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A20172-C04A-FF6A-2B33-FB948106A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28CDD1F-FE42-B177-2E10-2AF64FAF162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286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AC3D928-1953-AD46-2AF9-E6A89A4AA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2C2ED74-3405-EBD4-DAB6-D3423B1C35E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4525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01FDCF-E5B7-BF56-4BAB-2F4AA2A75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7EF4755C-0CBD-E692-674B-26B334E6CF8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9413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FCC7BC-6158-E26F-5548-776E8BE953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12D7D35-E478-A04B-6FFA-BBD4CDAD33C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7498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5A983-C975-BFE4-4EEE-59AB24DC6F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C4E9880-BB1D-018D-25B9-BB8B674011C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8884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8A830E-6F4A-9EC6-41B5-1CF6E9A6B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6E9B4557-6417-17C2-641C-91962FC5DDB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92065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64CA4B5A-1D24-3BB7-CC87-56B646003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97BB2AF4-37DA-3D15-999A-F0692DD0195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7379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>
          <a:extLst>
            <a:ext uri="{FF2B5EF4-FFF2-40B4-BE49-F238E27FC236}">
              <a16:creationId xmlns:a16="http://schemas.microsoft.com/office/drawing/2014/main" id="{C89356A7-84B4-F466-2A7F-A069827B5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D8E4628-F5DC-A7A6-B1A5-458213E9E6C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0965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7784085-B478-2087-64BC-AA66F7706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F4A5CF0-B07A-0353-15DA-C69FA6AB2D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8729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101E2-A6CB-9116-1379-208F9EF00E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92ECFD8-0B37-B7A5-D443-6B5055DDADF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455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ED5B6-61E6-A57B-77C1-409D5AAA9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CEB87EF-84E2-7A35-9545-795A4D826B5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5186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E9D9B3-1821-8607-A0E4-0308B8480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D170BFF-9600-FD4C-3A18-C512964154A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599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573992-8BF5-F59A-409F-7A5510017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487A1B5-5735-4125-13E2-887F3C0D0A5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4766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F95CD-7D23-6E5F-9FA7-4544FE642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D5A7335-6D8E-BCB6-A98C-6FBA6B313E3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7666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A18B13F-7F6E-8390-613D-7DF47FB3A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830113A-95FE-ED92-69DE-5CD4036D0F6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73701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>
          <a:extLst>
            <a:ext uri="{FF2B5EF4-FFF2-40B4-BE49-F238E27FC236}">
              <a16:creationId xmlns:a16="http://schemas.microsoft.com/office/drawing/2014/main" id="{13BA36F0-712C-156C-6859-F53AAB328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5631507-1448-4DFB-00C3-E95AB64B11B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4242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DF60AB1-BD9B-BBFC-E87D-E73C441DEE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DA187E7-05C7-B3E0-3EA5-FF3B6B41184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79916A-DA69-C0DF-EB08-05A39951FD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27F3B546-4451-37B8-AE1F-220AAA0D0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9539DB8-1F67-065C-8453-0A173ACF92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112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8ED92-01C5-2CF3-5FE3-00EB11AAE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79BBEC8-20E3-A584-A7AF-21943732E01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991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CDB2E0E-5906-2631-D361-D7DC3B0CB00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556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4EFFC3-A056-52B3-12F3-E99F82B743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77E38E5B-E50F-CAE9-DDFE-E0D35F40D0A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775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E1692-BA35-EB55-A65D-FFF0C7D25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A0438B7-704D-898F-5CD1-1C2ACEB1628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724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107C8-58AD-215B-7977-49E04C425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E42739D-7EF2-889A-EB48-B676485DE02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62395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eate a new document." ma:contentTypeScope="" ma:versionID="8e556fe96a2334c42495bf08c01f98ef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b3bdd3667257d5e3337ab3dd29947f75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EB3CD1-0B4F-42DF-8583-4F8DCAAB03B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D9EEC3-B28A-48A5-8B4B-FFE2522A8C29}">
  <ds:schemaRefs>
    <ds:schemaRef ds:uri="http://schemas.microsoft.com/office/infopath/2007/PartnerControls"/>
    <ds:schemaRef ds:uri="27f64e36-29aa-44d5-a3e0-06242cad7d4d"/>
    <ds:schemaRef ds:uri="http://purl.org/dc/dcmitype/"/>
    <ds:schemaRef ds:uri="cd84cc96-e4f0-4e7f-873a-a508fb658c41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terms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66EB677-205A-48E3-9666-6FEBFC2031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2604</Words>
  <Application>Microsoft Office PowerPoint</Application>
  <PresentationFormat>Affichage à l'écran (4:3)</PresentationFormat>
  <Paragraphs>243</Paragraphs>
  <Slides>44</Slides>
  <Notes>44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44</vt:i4>
      </vt:variant>
    </vt:vector>
  </HeadingPairs>
  <TitlesOfParts>
    <vt:vector size="51" baseType="lpstr">
      <vt:lpstr>Calibri</vt:lpstr>
      <vt:lpstr>Verdana</vt:lpstr>
      <vt:lpstr>Calibri Light</vt:lpstr>
      <vt:lpstr>Arial</vt:lpstr>
      <vt:lpstr>Thème Office</vt:lpstr>
      <vt:lpstr>1_Thème Office</vt:lpstr>
      <vt:lpstr>2_Thème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LE BOT SANDRA</cp:lastModifiedBy>
  <cp:revision>2</cp:revision>
  <cp:lastPrinted>2023-06-10T17:09:59Z</cp:lastPrinted>
  <dcterms:created xsi:type="dcterms:W3CDTF">2022-01-07T11:15:07Z</dcterms:created>
  <dcterms:modified xsi:type="dcterms:W3CDTF">2026-03-16T10:08:21Z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