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57" r:id="rId2"/>
    <p:sldId id="256" r:id="rId3"/>
    <p:sldId id="258" r:id="rId4"/>
    <p:sldId id="259" r:id="rId5"/>
    <p:sldId id="260" r:id="rId6"/>
    <p:sldId id="261" r:id="rId7"/>
    <p:sldId id="272" r:id="rId8"/>
    <p:sldId id="264" r:id="rId9"/>
    <p:sldId id="265" r:id="rId10"/>
    <p:sldId id="267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3C2CF67-9BF0-36C3-EEE1-09B84C3469D6}" name="BELLEMIN SANDRA" initials="SB" userId="S::SBELLEMIN@editions-hatier.fr::5fe4e071-d3f4-40df-970f-ee8fcf89834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C1C9"/>
    <a:srgbClr val="EACFE5"/>
    <a:srgbClr val="F9CDD5"/>
    <a:srgbClr val="BDBDBD"/>
    <a:srgbClr val="EDF1C6"/>
    <a:srgbClr val="C8D9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2CDC7D-847A-42BE-B779-F884B8857AC2}" v="16" dt="2025-07-28T10:25:42.2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75787" autoAdjust="0"/>
  </p:normalViewPr>
  <p:slideViewPr>
    <p:cSldViewPr snapToGrid="0">
      <p:cViewPr varScale="1">
        <p:scale>
          <a:sx n="84" d="100"/>
          <a:sy n="84" d="100"/>
        </p:scale>
        <p:origin x="23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171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EA8478F4-585F-50E1-BD94-A732DDA9DEC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646AE92-F86B-9FBA-EF70-A09BA3DD0A7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439000-6988-4A9A-A139-DED7FEB5927E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0845E7B-43B4-EA01-F14F-B46615F2C6E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7D59869-2F46-2CE3-34BD-8080C06B4BE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BF6A99-F4ED-41C4-9198-548B1FA5DAE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68092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5966FD-4F53-41DE-89AD-EA79FAEA76FB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7CAE5F-1E9E-4519-A61D-13A6AF9EEA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8110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Calibri" panose="020F0502020204030204" pitchFamily="34" charset="0"/>
              </a:rPr>
              <a:t>La mise </a:t>
            </a:r>
            <a:r>
              <a:rPr lang="en-US" dirty="0" err="1">
                <a:latin typeface="Calibri" panose="020F0502020204030204" pitchFamily="34" charset="0"/>
              </a:rPr>
              <a:t>en</a:t>
            </a:r>
            <a:r>
              <a:rPr lang="en-US" dirty="0">
                <a:latin typeface="Calibri" panose="020F0502020204030204" pitchFamily="34" charset="0"/>
              </a:rPr>
              <a:t> oeuvre de </a:t>
            </a:r>
            <a:r>
              <a:rPr lang="en-US" dirty="0" err="1">
                <a:latin typeface="Calibri" panose="020F0502020204030204" pitchFamily="34" charset="0"/>
              </a:rPr>
              <a:t>chaque</a:t>
            </a:r>
            <a:r>
              <a:rPr lang="en-US" dirty="0">
                <a:latin typeface="Calibri" panose="020F0502020204030204" pitchFamily="34" charset="0"/>
              </a:rPr>
              <a:t> item </a:t>
            </a:r>
            <a:r>
              <a:rPr lang="en-US" dirty="0" err="1">
                <a:latin typeface="Calibri" panose="020F0502020204030204" pitchFamily="34" charset="0"/>
              </a:rPr>
              <a:t>est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</a:rPr>
              <a:t>détaillée</a:t>
            </a:r>
            <a:r>
              <a:rPr lang="en-US" dirty="0">
                <a:latin typeface="Calibri" panose="020F0502020204030204" pitchFamily="34" charset="0"/>
              </a:rPr>
              <a:t> dans le guide du </a:t>
            </a:r>
            <a:r>
              <a:rPr lang="en-US" dirty="0" err="1">
                <a:latin typeface="Calibri" panose="020F0502020204030204" pitchFamily="34" charset="0"/>
              </a:rPr>
              <a:t>maitre</a:t>
            </a:r>
            <a:r>
              <a:rPr lang="en-US" dirty="0">
                <a:latin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</a:rPr>
              <a:t>partie</a:t>
            </a:r>
            <a:r>
              <a:rPr lang="en-US" dirty="0">
                <a:latin typeface="Calibri" panose="020F0502020204030204" pitchFamily="34" charset="0"/>
              </a:rPr>
              <a:t> </a:t>
            </a:r>
            <a:r>
              <a:rPr lang="en-US" i="1" dirty="0">
                <a:latin typeface="Calibri" panose="020F0502020204030204" pitchFamily="34" charset="0"/>
              </a:rPr>
              <a:t>RITUEL, </a:t>
            </a:r>
            <a:r>
              <a:rPr lang="en-US" i="1" dirty="0" err="1">
                <a:latin typeface="Calibri" panose="020F0502020204030204" pitchFamily="34" charset="0"/>
              </a:rPr>
              <a:t>jours</a:t>
            </a:r>
            <a:r>
              <a:rPr lang="en-US" i="1" dirty="0">
                <a:latin typeface="Calibri" panose="020F0502020204030204" pitchFamily="34" charset="0"/>
              </a:rPr>
              <a:t> 100 à la fin de </a:t>
            </a:r>
            <a:r>
              <a:rPr lang="en-US" i="1" dirty="0" err="1">
                <a:latin typeface="Calibri" panose="020F0502020204030204" pitchFamily="34" charset="0"/>
              </a:rPr>
              <a:t>l'année</a:t>
            </a:r>
            <a:r>
              <a:rPr lang="en-US" i="1" dirty="0">
                <a:latin typeface="Calibri" panose="020F0502020204030204" pitchFamily="34" charset="0"/>
              </a:rPr>
              <a:t>.</a:t>
            </a:r>
            <a:endParaRPr lang="fr-FR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7CAE5F-1E9E-4519-A61D-13A6AF9EEAB6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4622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2F2AF5-3F21-E526-0439-EC9F494BF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760FAE2-49CD-4546-37B3-8B03342CBD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7D3D72F-0231-2A1D-692E-90E9667613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>
                <a:latin typeface="Calibri" panose="020F0502020204030204" pitchFamily="34" charset="0"/>
                <a:cs typeface="Calibri"/>
              </a:rPr>
              <a:t>À venir</a:t>
            </a:r>
            <a:endParaRPr lang="fr-FR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0CEE707-AFA6-8385-EAE1-AF8E3031CF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7CAE5F-1E9E-4519-A61D-13A6AF9EEAB6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46300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575F91-1DCA-38E4-0160-F4BF5E7F9C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61749C7-E6D1-67C0-698D-63551E69F95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EE3E3F5-2F73-5FCD-C3D1-F9D8E9DFFC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>
                <a:latin typeface="Calibri" panose="020F0502020204030204" pitchFamily="34" charset="0"/>
                <a:cs typeface="Calibri"/>
              </a:rPr>
              <a:t>À venir</a:t>
            </a:r>
            <a:endParaRPr lang="fr-FR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2BBC341-A77F-ED41-1C7E-504550F7DF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7CAE5F-1E9E-4519-A61D-13A6AF9EEAB6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7746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>
                <a:latin typeface="Calibri" panose="020F0502020204030204" pitchFamily="34" charset="0"/>
              </a:rPr>
              <a:t>Recto de la </a:t>
            </a:r>
            <a:r>
              <a:rPr lang="fr-FR" dirty="0" err="1">
                <a:latin typeface="Calibri" panose="020F0502020204030204" pitchFamily="34" charset="0"/>
              </a:rPr>
              <a:t>plasti</a:t>
            </a:r>
            <a:r>
              <a:rPr lang="fr-FR" dirty="0">
                <a:latin typeface="Calibri" panose="020F0502020204030204" pitchFamily="34" charset="0"/>
              </a:rPr>
              <a:t>-fiche 4 : pour le rituel Chaque jour compte, du jour 100 à la fin de l'année.</a:t>
            </a:r>
          </a:p>
          <a:p>
            <a:endParaRPr lang="fr-FR" dirty="0"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7CAE5F-1E9E-4519-A61D-13A6AF9EEAB6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45899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>
                <a:latin typeface="Calibri" panose="020F0502020204030204" pitchFamily="34" charset="0"/>
              </a:rPr>
              <a:t>Nombre du jour</a:t>
            </a:r>
          </a:p>
          <a:p>
            <a:r>
              <a:rPr lang="fr-FR" dirty="0">
                <a:latin typeface="Calibri" panose="020F0502020204030204" pitchFamily="34" charset="0"/>
              </a:rPr>
              <a:t>Date</a:t>
            </a:r>
            <a:endParaRPr lang="fr-FR" dirty="0">
              <a:latin typeface="Calibri" panose="020F0502020204030204" pitchFamily="34" charset="0"/>
              <a:ea typeface="Calibri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7CAE5F-1E9E-4519-A61D-13A6AF9EEAB6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89843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>
                <a:latin typeface="Calibri" panose="020F0502020204030204" pitchFamily="34" charset="0"/>
              </a:rPr>
              <a:t>Écriture du nombre en lettres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7CAE5F-1E9E-4519-A61D-13A6AF9EEAB6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8463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>
                <a:latin typeface="Calibri" panose="020F0502020204030204" pitchFamily="34" charset="0"/>
                <a:cs typeface="Calibri"/>
              </a:rPr>
              <a:t>Centaines, dizaines et unités restantes</a:t>
            </a:r>
            <a:endParaRPr lang="fr-FR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7CAE5F-1E9E-4519-A61D-13A6AF9EEAB6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46684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>
                <a:latin typeface="Calibri" panose="020F0502020204030204" pitchFamily="34" charset="0"/>
              </a:rPr>
              <a:t>Décomposition</a:t>
            </a:r>
            <a:endParaRPr lang="fr-FR" dirty="0">
              <a:latin typeface="Calibri" panose="020F0502020204030204" pitchFamily="34" charset="0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7CAE5F-1E9E-4519-A61D-13A6AF9EEAB6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63114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7B645-1B8D-57EF-4BA6-DCF15E221B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8B2006C-2EEB-C8E8-274F-269FD3F8C4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00DFEC3-AF0B-EF8B-6310-2660E927C1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>
                <a:latin typeface="Calibri" panose="020F0502020204030204" pitchFamily="34" charset="0"/>
              </a:rPr>
              <a:t>Ligne numérique non graduée</a:t>
            </a:r>
            <a:endParaRPr lang="fr-FR" dirty="0">
              <a:latin typeface="Calibri" panose="020F0502020204030204" pitchFamily="34" charset="0"/>
              <a:cs typeface="Calibri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9F55376-2BF7-A406-576D-86F7100ADC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7CAE5F-1E9E-4519-A61D-13A6AF9EEAB6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62285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>
                <a:latin typeface="Calibri" panose="020F0502020204030204" pitchFamily="34" charset="0"/>
              </a:rPr>
              <a:t>Verso de la </a:t>
            </a:r>
            <a:r>
              <a:rPr lang="fr-FR" dirty="0" err="1">
                <a:latin typeface="Calibri" panose="020F0502020204030204" pitchFamily="34" charset="0"/>
              </a:rPr>
              <a:t>plasti</a:t>
            </a:r>
            <a:r>
              <a:rPr lang="fr-FR" dirty="0">
                <a:latin typeface="Calibri" panose="020F0502020204030204" pitchFamily="34" charset="0"/>
              </a:rPr>
              <a:t>-fiche 4 : suite du rituel Chaque jour compte, du jour 100 à la fin de l'année.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7CAE5F-1E9E-4519-A61D-13A6AF9EEAB6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77083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>
                <a:latin typeface="Calibri" panose="020F0502020204030204" pitchFamily="34" charset="0"/>
                <a:cs typeface="Calibri"/>
              </a:rPr>
              <a:t>Calcul mental </a:t>
            </a:r>
            <a:endParaRPr lang="fr-FR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7CAE5F-1E9E-4519-A61D-13A6AF9EEAB6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0784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0ADDD42-0B71-81EC-A74B-2CC131702DA0}"/>
              </a:ext>
            </a:extLst>
          </p:cNvPr>
          <p:cNvSpPr/>
          <p:nvPr userDrawn="1"/>
        </p:nvSpPr>
        <p:spPr>
          <a:xfrm>
            <a:off x="5030970" y="293914"/>
            <a:ext cx="1476277" cy="182759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9A0371-FE93-A328-5209-EE407E17205D}"/>
              </a:ext>
            </a:extLst>
          </p:cNvPr>
          <p:cNvSpPr/>
          <p:nvPr userDrawn="1"/>
        </p:nvSpPr>
        <p:spPr>
          <a:xfrm>
            <a:off x="0" y="0"/>
            <a:ext cx="9144000" cy="514773"/>
          </a:xfrm>
          <a:prstGeom prst="rect">
            <a:avLst/>
          </a:prstGeom>
          <a:solidFill>
            <a:srgbClr val="F8C1C9"/>
          </a:solidFill>
          <a:ln>
            <a:solidFill>
              <a:srgbClr val="F8C1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E7D3227-DB61-6E75-96F7-CC69B1829E11}"/>
              </a:ext>
            </a:extLst>
          </p:cNvPr>
          <p:cNvSpPr/>
          <p:nvPr userDrawn="1"/>
        </p:nvSpPr>
        <p:spPr>
          <a:xfrm>
            <a:off x="8626" y="476672"/>
            <a:ext cx="92286" cy="6381328"/>
          </a:xfrm>
          <a:prstGeom prst="rect">
            <a:avLst/>
          </a:prstGeom>
          <a:solidFill>
            <a:srgbClr val="F8C1C9"/>
          </a:solidFill>
          <a:ln>
            <a:solidFill>
              <a:srgbClr val="F8C1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612097-4ECE-AF9A-295C-C6898814C3FB}"/>
              </a:ext>
            </a:extLst>
          </p:cNvPr>
          <p:cNvSpPr/>
          <p:nvPr userDrawn="1"/>
        </p:nvSpPr>
        <p:spPr>
          <a:xfrm>
            <a:off x="9043088" y="340148"/>
            <a:ext cx="92286" cy="6454352"/>
          </a:xfrm>
          <a:prstGeom prst="rect">
            <a:avLst/>
          </a:prstGeom>
          <a:solidFill>
            <a:srgbClr val="F8C1C9"/>
          </a:solidFill>
          <a:ln>
            <a:solidFill>
              <a:srgbClr val="F8C1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C8D1869-FFBE-A0FD-677C-40ABE3A098E0}"/>
              </a:ext>
            </a:extLst>
          </p:cNvPr>
          <p:cNvSpPr/>
          <p:nvPr userDrawn="1"/>
        </p:nvSpPr>
        <p:spPr>
          <a:xfrm rot="5400000">
            <a:off x="4543769" y="2266395"/>
            <a:ext cx="92286" cy="9090924"/>
          </a:xfrm>
          <a:prstGeom prst="rect">
            <a:avLst/>
          </a:prstGeom>
          <a:solidFill>
            <a:srgbClr val="F8C1C9"/>
          </a:solidFill>
          <a:ln>
            <a:solidFill>
              <a:srgbClr val="F8C1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AFFCAE92-3A53-C75A-CB85-53AE31AC313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C1CFB012-BA5B-A15B-107A-51B0A6570A91}"/>
              </a:ext>
            </a:extLst>
          </p:cNvPr>
          <p:cNvSpPr txBox="1"/>
          <p:nvPr userDrawn="1"/>
        </p:nvSpPr>
        <p:spPr>
          <a:xfrm>
            <a:off x="100912" y="53670"/>
            <a:ext cx="1745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PLASTI-FICHE 4</a:t>
            </a:r>
          </a:p>
        </p:txBody>
      </p:sp>
    </p:spTree>
    <p:extLst>
      <p:ext uri="{BB962C8B-B14F-4D97-AF65-F5344CB8AC3E}">
        <p14:creationId xmlns:p14="http://schemas.microsoft.com/office/powerpoint/2010/main" val="141616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532E4-3D3E-4D7B-9BE1-D3895F875EA1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36117-40B3-4FDE-A3D5-EC49CC2629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8130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532E4-3D3E-4D7B-9BE1-D3895F875EA1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36117-40B3-4FDE-A3D5-EC49CC2629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8463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texte, graphisme, capture d’écran, jeune enfant&#10;&#10;Le contenu généré par l’IA peut être incorrect.">
            <a:extLst>
              <a:ext uri="{FF2B5EF4-FFF2-40B4-BE49-F238E27FC236}">
                <a16:creationId xmlns:a16="http://schemas.microsoft.com/office/drawing/2014/main" id="{1261149A-0777-0AAF-3740-746728282E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858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532E4-3D3E-4D7B-9BE1-D3895F875EA1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36117-40B3-4FDE-A3D5-EC49CC2629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9572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532E4-3D3E-4D7B-9BE1-D3895F875EA1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36117-40B3-4FDE-A3D5-EC49CC2629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11394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532E4-3D3E-4D7B-9BE1-D3895F875EA1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36117-40B3-4FDE-A3D5-EC49CC2629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36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532E4-3D3E-4D7B-9BE1-D3895F875EA1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36117-40B3-4FDE-A3D5-EC49CC2629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4322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532E4-3D3E-4D7B-9BE1-D3895F875EA1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36117-40B3-4FDE-A3D5-EC49CC2629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7300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532E4-3D3E-4D7B-9BE1-D3895F875EA1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36117-40B3-4FDE-A3D5-EC49CC2629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7894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532E4-3D3E-4D7B-9BE1-D3895F875EA1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36117-40B3-4FDE-A3D5-EC49CC2629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0159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9A532E4-3D3E-4D7B-9BE1-D3895F875EA1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6B36117-40B3-4FDE-A3D5-EC49CC2629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0016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808CDACB-6080-0465-375C-CF232AD97396}"/>
              </a:ext>
            </a:extLst>
          </p:cNvPr>
          <p:cNvSpPr txBox="1"/>
          <p:nvPr/>
        </p:nvSpPr>
        <p:spPr>
          <a:xfrm>
            <a:off x="0" y="299923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PLASTI-FICHE 4</a:t>
            </a:r>
          </a:p>
        </p:txBody>
      </p:sp>
    </p:spTree>
    <p:extLst>
      <p:ext uri="{BB962C8B-B14F-4D97-AF65-F5344CB8AC3E}">
        <p14:creationId xmlns:p14="http://schemas.microsoft.com/office/powerpoint/2010/main" val="30193331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9F303-B28D-E5E2-96AE-1C1EBC89C9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EF31FDE-604B-F413-911F-A0A3964C594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0940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BE3A47-3D87-6660-6DE8-A232CF73C6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CDA57DF1-C712-5039-7008-9138847374C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926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0AE16A4-1D2E-243B-0736-50BB94F4093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48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BCB167A-AEC2-6995-94C2-5C25DA013A9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305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E107D714-6CC6-147B-2EC3-C9F8014B518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158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D5D4193-F350-9E8E-A3D6-803B8632E3A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211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D58BAB1-7B26-1FC6-7A96-60C480B751F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707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673B86-1C50-0173-4086-A7B0F5BEEE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A0DD88AD-0CEF-743D-3630-DA166D83763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4578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E0E1690-0622-8A7D-5DDA-D49FED22E03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893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4232E7C3-02F1-FA3F-B1B8-1188D73C4B0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40339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109</Words>
  <Application>Microsoft Office PowerPoint</Application>
  <PresentationFormat>Affichage à l'écran (4:3)</PresentationFormat>
  <Paragraphs>24</Paragraphs>
  <Slides>11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Aptos</vt:lpstr>
      <vt:lpstr>Aptos Display</vt:lpstr>
      <vt:lpstr>Arial</vt:lpstr>
      <vt:lpstr>Calibri</vt:lpstr>
      <vt:lpstr>Verdana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Éditions Hatier</dc:creator>
  <cp:lastModifiedBy>LE BOT SANDRA</cp:lastModifiedBy>
  <cp:revision>2</cp:revision>
  <dcterms:created xsi:type="dcterms:W3CDTF">2025-01-16T12:55:58Z</dcterms:created>
  <dcterms:modified xsi:type="dcterms:W3CDTF">2026-03-16T13:12:42Z</dcterms:modified>
</cp:coreProperties>
</file>