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3" r:id="rId5"/>
    <p:sldMasterId id="2147483658" r:id="rId6"/>
    <p:sldMasterId id="2147483662" r:id="rId7"/>
    <p:sldMasterId id="2147483666" r:id="rId8"/>
  </p:sldMasterIdLst>
  <p:notesMasterIdLst>
    <p:notesMasterId r:id="rId29"/>
  </p:notesMasterIdLst>
  <p:sldIdLst>
    <p:sldId id="366" r:id="rId9"/>
    <p:sldId id="263" r:id="rId10"/>
    <p:sldId id="299" r:id="rId11"/>
    <p:sldId id="300" r:id="rId12"/>
    <p:sldId id="264" r:id="rId13"/>
    <p:sldId id="296" r:id="rId14"/>
    <p:sldId id="266" r:id="rId15"/>
    <p:sldId id="268" r:id="rId16"/>
    <p:sldId id="270" r:id="rId17"/>
    <p:sldId id="273" r:id="rId18"/>
    <p:sldId id="274" r:id="rId19"/>
    <p:sldId id="275" r:id="rId20"/>
    <p:sldId id="295" r:id="rId21"/>
    <p:sldId id="285" r:id="rId22"/>
    <p:sldId id="288" r:id="rId23"/>
    <p:sldId id="364" r:id="rId24"/>
    <p:sldId id="365" r:id="rId25"/>
    <p:sldId id="286" r:id="rId26"/>
    <p:sldId id="289" r:id="rId27"/>
    <p:sldId id="287" r:id="rId28"/>
  </p:sldIdLst>
  <p:sldSz cx="9144000" cy="6858000" type="screen4x3"/>
  <p:notesSz cx="6858000" cy="9144000"/>
  <p:embeddedFontLst>
    <p:embeddedFont>
      <p:font typeface="Verdana" panose="020B060403050404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iNbJHp9ho4ruAvxi+IG1Imtxox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1BF5A0C-B0EB-839A-131C-955373972CF5}" name="LE BOT SANDRA" initials="SL" userId="S::SLEBOT@editions-hatier.fr::5fe4e071-d3f4-40df-970f-ee8fcf898346" providerId="AD"/>
  <p188:author id="{8035A710-E786-5AD4-6E6B-F2C4540F2679}" name="CHAUVELLIER ANNE" initials="CA" userId="S::ACHAUVELLIER@editions-hatier.fr::f6f57ace-c9cf-44ce-941b-3615434e65b1" providerId="AD"/>
  <p188:author id="{5F8BA321-80A1-CEA0-CCDE-AB6954515002}" name="TAILLADE JUSTINE" initials="TJ" userId="S::JTAILLADE@editions-hatier.fr::7689be7a-6074-46a5-a6a4-f2fd3e4f6393" providerId="AD"/>
  <p188:author id="{BCEC0C35-085C-D9B9-E378-2995294E600F}" name="Sylvie Advenier" initials="SA" userId="516bcc22ff4f1580" providerId="Windows Live"/>
  <p188:author id="{99329D8D-736E-127F-056B-D92D91D3CEEB}" name="Harmonie Rossi Tessier" initials="HRT" userId="ce3dc0babca3d520" providerId="Windows Live"/>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A731B9A7-FB2F-8BD0-97C6-EA6906EE8F3B}" name="Justine Taillade" initials="JT" userId="Justine Taillade" providerId="None"/>
  <p188:author id="{99B08BAC-A5CC-5B93-C974-BC3036FFCE66}" name="yaelb06" initials="ya" userId="S::yaelb06_yahoo.fr#ext#@hachette.onmicrosoft.com::178ef0ed-7e4d-4a1d-b478-d626cbda7b77" providerId="AD"/>
  <p188:author id="{2EACF4B5-B5D6-1F77-434B-4ACC816D40DA}" name="Caroline HACHE" initials="CH" userId="Caroline HACHE" providerId="None"/>
  <p188:author id="{EC690DC6-A5A8-45CC-58AB-0C5F588EDC89}" name="LION Pascal" initials="PL" userId="S::pascal.lion@kemone.com::fbec95ae-2e6f-4ba0-8a1e-416917b9e63f" providerId="AD"/>
  <p188:author id="{9A92F9CE-EE8D-8993-D9DE-1B8EF4557F24}" name="cri.dracos@outlook.fr" initials="c" userId="Anonymous_cri.dracos@outlook.fr" providerId="None"/>
  <p188:author id="{4FF4CFEC-E717-A85B-221E-54576BCF7E1A}" name="Pauline Negrel" initials="PN" userId="S::pauline.negrel@ac-aix-marseille.fr::26a6f53f-97b6-482a-86bf-81043e9826c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DRACOS" initials="" lastIdx="5" clrIdx="0"/>
  <p:cmAuthor id="1" name="jennifer r" initials="" lastIdx="10" clrIdx="1"/>
  <p:cmAuthor id="2" name="Catherine MALLARD" initials="" lastIdx="7" clrIdx="2"/>
  <p:cmAuthor id="3" name="Pauline Negrel-Lion" initials="" lastIdx="10" clrIdx="3"/>
  <p:cmAuthor id="4" name="HACHE Caroline" initials="" lastIdx="3" clrIdx="4"/>
  <p:cmAuthor id="5" name="Harmonie Tessier" initials="" lastIdx="3"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1C4D1"/>
    <a:srgbClr val="FFD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95C411-91BE-418E-B534-4B25D5C513A8}" v="1" dt="2026-02-16T11:23:28.9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69" autoAdjust="0"/>
    <p:restoredTop sz="69492" autoAdjust="0"/>
  </p:normalViewPr>
  <p:slideViewPr>
    <p:cSldViewPr snapToGrid="0">
      <p:cViewPr>
        <p:scale>
          <a:sx n="66" d="100"/>
          <a:sy n="66" d="100"/>
        </p:scale>
        <p:origin x="2268" y="306"/>
      </p:cViewPr>
      <p:guideLst>
        <p:guide orient="horz" pos="2160"/>
        <p:guide pos="2880"/>
      </p:guideLst>
    </p:cSldViewPr>
  </p:slid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55" Type="http://customschemas.google.com/relationships/presentationmetadata" Target="metadata"/><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font" Target="fonts/font4.fntdata"/><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notesMaster" Target="notesMasters/notesMaster1.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font" Target="fonts/font3.fntdata"/><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font" Target="fonts/font2.fntdata"/><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font" Target="fonts/font1.fntdata"/><Relationship Id="rId56"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Aujourd’hui, nous allons</a:t>
            </a:r>
            <a:r>
              <a:rPr lang="fr-FR" i="1" baseline="0" dirty="0"/>
              <a:t> apprendre à comparer et estimer des contenances, c’est-à-dire la quantité maximale de </a:t>
            </a:r>
            <a:r>
              <a:rPr lang="fr-FR" i="1" baseline="0"/>
              <a:t>liquide que </a:t>
            </a:r>
            <a:r>
              <a:rPr lang="fr-FR" i="1" baseline="0" dirty="0"/>
              <a:t>peut contenir un récipient.</a:t>
            </a:r>
            <a:endParaRPr lang="fr-FR" i="1" dirty="0"/>
          </a:p>
          <a:p>
            <a:pPr marL="0" lvl="0" indent="0" algn="l" rtl="0">
              <a:spcBef>
                <a:spcPts val="0"/>
              </a:spcBef>
              <a:spcAft>
                <a:spcPts val="0"/>
              </a:spcAft>
              <a:buNone/>
            </a:pPr>
            <a:endParaRPr i="1" dirty="0"/>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baseline="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rPr>
              <a:t>:</a:t>
            </a:r>
            <a:r>
              <a:rPr lang="fr-FR" b="1" i="0" baseline="0" dirty="0">
                <a:latin typeface="Calibri" panose="020F0502020204030204" pitchFamily="34" charset="0"/>
              </a:rPr>
              <a:t> </a:t>
            </a:r>
            <a:r>
              <a:rPr lang="fr-FR" b="0" i="0" baseline="0" dirty="0">
                <a:latin typeface="Calibri" panose="020F0502020204030204" pitchFamily="34" charset="0"/>
              </a:rPr>
              <a:t>20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rPr>
              <a:t>L.</a:t>
            </a:r>
            <a:endParaRPr lang="fr-FR" b="0" i="0" dirty="0">
              <a:latin typeface="Calibri" panose="020F0502020204030204" pitchFamily="34" charset="0"/>
            </a:endParaRPr>
          </a:p>
          <a:p>
            <a:pPr marL="0"/>
            <a:r>
              <a:rPr lang="fr-FR" i="0" dirty="0">
                <a:latin typeface="Calibri" panose="020F0502020204030204" pitchFamily="34" charset="0"/>
              </a:rPr>
              <a:t>Laisser un</a:t>
            </a:r>
            <a:r>
              <a:rPr lang="fr-FR" i="0" baseline="0" dirty="0">
                <a:latin typeface="Calibri" panose="020F0502020204030204" pitchFamily="34" charset="0"/>
              </a:rPr>
              <a:t> temps de recherche individuelle, puis interroger un élève en lui demandant de justifier sa proposition.</a:t>
            </a:r>
            <a:endParaRPr lang="fr-FR" i="0" dirty="0">
              <a:latin typeface="Calibri" panose="020F0502020204030204" pitchFamily="34" charset="0"/>
            </a:endParaRPr>
          </a:p>
          <a:p>
            <a:pPr marL="0"/>
            <a:r>
              <a:rPr lang="fr-FR" i="0" dirty="0">
                <a:latin typeface="Calibri" panose="020F0502020204030204" pitchFamily="34" charset="0"/>
              </a:rPr>
              <a:t>Pour vérifier</a:t>
            </a:r>
            <a:r>
              <a:rPr lang="fr-FR" i="0" baseline="0" dirty="0">
                <a:latin typeface="Calibri" panose="020F0502020204030204" pitchFamily="34" charset="0"/>
              </a:rPr>
              <a:t> la contenance, l’idéal serait d’effectuer l’expérimentation en versant le contenu de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bouteille </a:t>
            </a:r>
            <a:r>
              <a:rPr lang="fr-FR" dirty="0">
                <a:latin typeface="Calibri" panose="020F0502020204030204" pitchFamily="34" charset="0"/>
              </a:rPr>
              <a:t>d’eau, de</a:t>
            </a:r>
            <a:r>
              <a:rPr lang="fr-FR" i="0" baseline="0" dirty="0">
                <a:latin typeface="Calibri" panose="020F0502020204030204" pitchFamily="34" charset="0"/>
              </a:rPr>
              <a:t> 5</a:t>
            </a:r>
            <a:r>
              <a:rPr lang="fr-FR" dirty="0">
                <a:latin typeface="Calibri" panose="020F0502020204030204" pitchFamily="34" charset="0"/>
              </a:rPr>
              <a:t>, </a:t>
            </a:r>
            <a:r>
              <a:rPr lang="fr-FR" i="0" baseline="0" dirty="0">
                <a:latin typeface="Calibri" panose="020F0502020204030204" pitchFamily="34" charset="0"/>
              </a:rPr>
              <a:t>voire de 10 dans l’aquarium et constater que cela ne suffit pas mais que, pour autant, il ne sera pas nécessaire d’utiliser 250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bouteilles, car après 10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bouteilles (donc 10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L), l’aquarium est rempli à moitié. </a:t>
            </a:r>
            <a:r>
              <a:rPr lang="fr-FR" i="1" baseline="0" dirty="0">
                <a:latin typeface="Calibri" panose="020F0502020204030204" pitchFamily="34" charset="0"/>
              </a:rPr>
              <a:t>La contenance de l’aquarium est donc de 20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litres.</a:t>
            </a:r>
            <a:endParaRPr lang="fr-FR" i="0"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2027340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baseline="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rPr>
              <a:t>:</a:t>
            </a:r>
            <a:r>
              <a:rPr lang="fr-FR" b="1" i="0" baseline="0" dirty="0">
                <a:latin typeface="Calibri" panose="020F0502020204030204" pitchFamily="34" charset="0"/>
              </a:rPr>
              <a:t> </a:t>
            </a:r>
            <a:r>
              <a:rPr lang="fr-FR" b="0" i="0" baseline="0" dirty="0">
                <a:latin typeface="Calibri" panose="020F0502020204030204" pitchFamily="34" charset="0"/>
              </a:rPr>
              <a:t>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rPr>
              <a:t>L.</a:t>
            </a:r>
            <a:endParaRPr lang="fr-FR" b="0" i="1" dirty="0">
              <a:latin typeface="Calibri" panose="020F0502020204030204" pitchFamily="34" charset="0"/>
            </a:endParaRPr>
          </a:p>
          <a:p>
            <a:pPr marL="0"/>
            <a:r>
              <a:rPr lang="fr-FR" i="1" dirty="0">
                <a:latin typeface="Calibri" panose="020F0502020204030204" pitchFamily="34" charset="0"/>
              </a:rPr>
              <a:t>Écrivez la contenance de la brique sur votre ardoise.</a:t>
            </a:r>
            <a:r>
              <a:rPr lang="fr-FR" i="0" dirty="0">
                <a:latin typeface="Calibri" panose="020F0502020204030204" pitchFamily="34" charset="0"/>
              </a:rPr>
              <a:t> </a:t>
            </a:r>
          </a:p>
          <a:p>
            <a:pPr marL="0"/>
            <a:r>
              <a:rPr lang="fr-FR" i="0" dirty="0">
                <a:latin typeface="Calibri" panose="020F0502020204030204" pitchFamily="34" charset="0"/>
              </a:rPr>
              <a:t>Laisser</a:t>
            </a:r>
            <a:r>
              <a:rPr lang="fr-FR" i="0" baseline="0" dirty="0">
                <a:latin typeface="Calibri" panose="020F0502020204030204" pitchFamily="34" charset="0"/>
              </a:rPr>
              <a:t> quelques secondes de recherche individuelle. Interroger un élève en lui demandant de justifier son choix. L’argumentation se fait </a:t>
            </a:r>
            <a:r>
              <a:rPr lang="fr-FR" strike="noStrike" baseline="0" dirty="0">
                <a:latin typeface="Calibri" panose="020F0502020204030204" pitchFamily="34" charset="0"/>
              </a:rPr>
              <a:t>par rapport</a:t>
            </a:r>
            <a:r>
              <a:rPr lang="fr-FR" i="1" strike="noStrike" baseline="0" dirty="0">
                <a:latin typeface="Calibri" panose="020F0502020204030204" pitchFamily="34" charset="0"/>
              </a:rPr>
              <a:t> </a:t>
            </a:r>
            <a:r>
              <a:rPr lang="fr-FR" i="0" baseline="0" dirty="0">
                <a:latin typeface="Calibri" panose="020F0502020204030204" pitchFamily="34" charset="0"/>
              </a:rPr>
              <a:t>à la bouteille d’eau de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litre. </a:t>
            </a:r>
            <a:r>
              <a:rPr lang="fr-FR" i="1" baseline="0" dirty="0">
                <a:latin typeface="Calibri" panose="020F0502020204030204" pitchFamily="34" charset="0"/>
              </a:rPr>
              <a:t>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L, c’est la même quantité que 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bouteilles d’eau. La brique de jus, c’est comme une bouteille d’eau, donc sa contenance est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L</a:t>
            </a:r>
            <a:r>
              <a:rPr lang="fr-FR" i="0" baseline="0" dirty="0">
                <a:latin typeface="Calibri" panose="020F0502020204030204" pitchFamily="34" charset="0"/>
              </a:rPr>
              <a:t>. Montrer une brique de jus et la comparer à la bouteille d’eau.</a:t>
            </a:r>
            <a:r>
              <a:rPr lang="fr-FR" dirty="0">
                <a:latin typeface="Calibri" panose="020F0502020204030204" pitchFamily="34" charset="0"/>
              </a:rPr>
              <a:t> Vous pouvez remplir la brique vide avec l'eau de la bouteille.</a:t>
            </a:r>
            <a:endParaRPr lang="fr-FR" i="1"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2091246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baseline="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rPr>
              <a:t>:</a:t>
            </a:r>
            <a:r>
              <a:rPr lang="fr-FR" b="1" i="0" baseline="0" dirty="0">
                <a:latin typeface="Calibri" panose="020F0502020204030204" pitchFamily="34" charset="0"/>
              </a:rPr>
              <a:t> 1</a:t>
            </a:r>
            <a:r>
              <a:rPr lang="fr-FR" b="0" i="0" baseline="0" dirty="0">
                <a:latin typeface="Calibri" panose="020F0502020204030204" pitchFamily="34" charset="0"/>
              </a:rPr>
              <a:t>50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rPr>
              <a:t>L.</a:t>
            </a:r>
            <a:endParaRPr lang="fr-FR" b="0" i="0" dirty="0">
              <a:latin typeface="Calibri" panose="020F0502020204030204" pitchFamily="34" charset="0"/>
            </a:endParaRPr>
          </a:p>
          <a:p>
            <a:pPr marL="0"/>
            <a:r>
              <a:rPr lang="fr-FR" i="0" dirty="0">
                <a:latin typeface="Calibri" panose="020F0502020204030204" pitchFamily="34" charset="0"/>
              </a:rPr>
              <a:t>Même démarche. Faire appel à la mémoire des expériences vécues pour les contenants que l’on ne peut apporter dans la classe. </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1729564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dirty="0">
                <a:latin typeface="Calibri" panose="020F0502020204030204" pitchFamily="34" charset="0"/>
              </a:rPr>
              <a:t>Présenter</a:t>
            </a:r>
            <a:r>
              <a:rPr lang="fr-FR" i="0" baseline="0" dirty="0">
                <a:latin typeface="Calibri" panose="020F0502020204030204" pitchFamily="34" charset="0"/>
              </a:rPr>
              <a:t>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récipients : 1 de contenance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L (verre doseur ou saladier, etc.) et 3 d’une contenance inférieure à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L (verre, mug, petit verre, tasse, louche).</a:t>
            </a:r>
          </a:p>
          <a:p>
            <a:pPr marL="0"/>
            <a:r>
              <a:rPr lang="fr-FR" i="0" baseline="0" dirty="0">
                <a:latin typeface="Calibri" panose="020F0502020204030204" pitchFamily="34" charset="0"/>
              </a:rPr>
              <a:t>Lire la consigne et la faire expliciter par les élèves, notamment les termes « </a:t>
            </a:r>
            <a:r>
              <a:rPr lang="fr-FR" i="1" baseline="0" dirty="0">
                <a:latin typeface="Calibri" panose="020F0502020204030204" pitchFamily="34" charset="0"/>
              </a:rPr>
              <a:t>ordre croissant » </a:t>
            </a:r>
            <a:r>
              <a:rPr lang="fr-FR" i="0" baseline="0" dirty="0">
                <a:latin typeface="Calibri" panose="020F0502020204030204" pitchFamily="34" charset="0"/>
              </a:rPr>
              <a:t>et « </a:t>
            </a:r>
            <a:r>
              <a:rPr lang="fr-FR" i="1" baseline="0" dirty="0">
                <a:latin typeface="Calibri" panose="020F0502020204030204" pitchFamily="34" charset="0"/>
              </a:rPr>
              <a:t>contenance »</a:t>
            </a:r>
            <a:r>
              <a:rPr lang="fr-FR" i="0" baseline="0" dirty="0">
                <a:latin typeface="Calibri" panose="020F0502020204030204" pitchFamily="34" charset="0"/>
              </a:rPr>
              <a:t>. Montrer les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récipients et écrire leur nom au tableau. </a:t>
            </a:r>
            <a:endParaRPr lang="fr-FR" i="0" baseline="0" dirty="0">
              <a:latin typeface="Calibri" panose="020F0502020204030204" pitchFamily="34" charset="0"/>
              <a:cs typeface="Calibri"/>
            </a:endParaRPr>
          </a:p>
          <a:p>
            <a:pPr marL="0"/>
            <a:r>
              <a:rPr lang="fr-FR" i="0" baseline="0" dirty="0">
                <a:latin typeface="Calibri" panose="020F0502020204030204" pitchFamily="34" charset="0"/>
              </a:rPr>
              <a:t>Demander aux élèves d’écrire sur leur ardoise un premier rangement. Préciser qu’ils ne peuvent pas les manipuler. Laisser quelques minutes puis interroger plusieurs élèves et noter les rangements proposés au tableau. Puis, demander</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 </a:t>
            </a:r>
            <a:r>
              <a:rPr lang="fr-FR" i="1" baseline="0" dirty="0">
                <a:latin typeface="Calibri" panose="020F0502020204030204" pitchFamily="34" charset="0"/>
              </a:rPr>
              <a:t>comment prouver que votre rangement est correct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a:t>
            </a:r>
          </a:p>
          <a:p>
            <a:pPr marL="0"/>
            <a:r>
              <a:rPr lang="fr-FR" i="0" baseline="0" dirty="0">
                <a:latin typeface="Calibri" panose="020F0502020204030204" pitchFamily="34" charset="0"/>
              </a:rPr>
              <a:t>Engager une discussion collective pour faire émerger la nécessité d’expérimenter. Si cela ne ressort pas des échanges collectifs, proposer de remplir les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récipients à ras bord avec de l’eau  et de verser leur contenu dans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bouteilles identiques. Faire les transvasements nécessaires et mettre les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bouteilles à la vue des élèves (en les laissant près de l’objet auquel elles se rapportent). Laisser quelques instants aux élèves pour changer </a:t>
            </a:r>
            <a:r>
              <a:rPr lang="fr-FR" i="0" u="none" baseline="0" dirty="0">
                <a:latin typeface="Calibri" panose="020F0502020204030204" pitchFamily="34" charset="0"/>
              </a:rPr>
              <a:t>éventuellement leur rangement </a:t>
            </a:r>
            <a:r>
              <a:rPr lang="fr-FR" i="0" baseline="0" dirty="0">
                <a:latin typeface="Calibri" panose="020F0502020204030204" pitchFamily="34" charset="0"/>
              </a:rPr>
              <a:t>sur l’ardoise.</a:t>
            </a:r>
            <a:r>
              <a:rPr lang="fr-FR" dirty="0">
                <a:latin typeface="Calibri" panose="020F0502020204030204" pitchFamily="34" charset="0"/>
              </a:rPr>
              <a:t> </a:t>
            </a:r>
            <a:endParaRPr lang="fr-FR" i="0" baseline="0" dirty="0">
              <a:latin typeface="Calibri" panose="020F0502020204030204" pitchFamily="34" charset="0"/>
              <a:cs typeface="Calibri"/>
            </a:endParaRPr>
          </a:p>
          <a:p>
            <a:pPr marL="0"/>
            <a:r>
              <a:rPr lang="fr-FR" i="0" baseline="0" dirty="0">
                <a:latin typeface="Calibri" panose="020F0502020204030204" pitchFamily="34" charset="0"/>
              </a:rPr>
              <a:t>Interroger plusieurs élèves et les aider à verbaliser </a:t>
            </a:r>
            <a:r>
              <a:rPr lang="fr-FR" dirty="0">
                <a:latin typeface="Calibri" panose="020F0502020204030204" pitchFamily="34" charset="0"/>
              </a:rPr>
              <a:t>ce </a:t>
            </a:r>
            <a:r>
              <a:rPr lang="fr-FR" i="0" strike="noStrike" baseline="0" dirty="0">
                <a:latin typeface="Calibri" panose="020F0502020204030204" pitchFamily="34" charset="0"/>
              </a:rPr>
              <a:t>sur quoi ils se basent pour effectuer</a:t>
            </a:r>
            <a:r>
              <a:rPr lang="fr-FR" i="0" baseline="0" dirty="0">
                <a:latin typeface="Calibri" panose="020F0502020204030204" pitchFamily="34" charset="0"/>
              </a:rPr>
              <a:t> ce rangement. </a:t>
            </a:r>
            <a:r>
              <a:rPr lang="is-IS" i="0" baseline="0" dirty="0">
                <a:latin typeface="Calibri" panose="020F0502020204030204" pitchFamily="34" charset="0"/>
              </a:rPr>
              <a:t>→ </a:t>
            </a:r>
            <a:r>
              <a:rPr lang="fr-FR" i="1" baseline="0" dirty="0">
                <a:latin typeface="Calibri" panose="020F0502020204030204" pitchFamily="34" charset="0"/>
              </a:rPr>
              <a:t>On range les récipients en fonction de </a:t>
            </a:r>
            <a:r>
              <a:rPr lang="fr-FR" i="1" u="none" baseline="0" dirty="0">
                <a:latin typeface="Calibri" panose="020F0502020204030204" pitchFamily="34" charset="0"/>
              </a:rPr>
              <a:t>la hauteur </a:t>
            </a:r>
            <a:r>
              <a:rPr lang="fr-FR" i="1" baseline="0" dirty="0">
                <a:latin typeface="Calibri" panose="020F0502020204030204" pitchFamily="34" charset="0"/>
              </a:rPr>
              <a:t>de liquide, le récipient qui a la contenance la plus petite est celui qui a la hauteur de liquide la plus petite.</a:t>
            </a:r>
            <a:r>
              <a:rPr lang="fr-FR" dirty="0">
                <a:latin typeface="Calibri" panose="020F0502020204030204" pitchFamily="34" charset="0"/>
              </a:rPr>
              <a:t> </a:t>
            </a:r>
            <a:endParaRPr lang="fr-FR" i="0" baseline="0" dirty="0">
              <a:latin typeface="Calibri" panose="020F0502020204030204" pitchFamily="34" charset="0"/>
            </a:endParaRPr>
          </a:p>
          <a:p>
            <a:pPr marL="0"/>
            <a:r>
              <a:rPr lang="fr-FR" i="0" baseline="0" dirty="0">
                <a:latin typeface="Calibri" panose="020F0502020204030204" pitchFamily="34" charset="0"/>
              </a:rPr>
              <a:t>Corriger en écrivant les noms des récipients sur les pointillés.</a:t>
            </a:r>
            <a:endParaRPr lang="fr-FR" i="0"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t>13</a:t>
            </a:fld>
            <a:endParaRPr lang="fr-FR"/>
          </a:p>
        </p:txBody>
      </p:sp>
    </p:spTree>
    <p:extLst>
      <p:ext uri="{BB962C8B-B14F-4D97-AF65-F5344CB8AC3E}">
        <p14:creationId xmlns:p14="http://schemas.microsoft.com/office/powerpoint/2010/main" val="1976714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003398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a:extLst>
            <a:ext uri="{FF2B5EF4-FFF2-40B4-BE49-F238E27FC236}">
              <a16:creationId xmlns:a16="http://schemas.microsoft.com/office/drawing/2014/main" id="{A89094DA-D391-AF89-DD80-9DEA474BEC45}"/>
            </a:ext>
          </a:extLst>
        </p:cNvPr>
        <p:cNvGrpSpPr/>
        <p:nvPr/>
      </p:nvGrpSpPr>
      <p:grpSpPr>
        <a:xfrm>
          <a:off x="0" y="0"/>
          <a:ext cx="0" cy="0"/>
          <a:chOff x="0" y="0"/>
          <a:chExt cx="0" cy="0"/>
        </a:xfrm>
      </p:grpSpPr>
      <p:sp>
        <p:nvSpPr>
          <p:cNvPr id="369" name="Google Shape;369;p30:notes">
            <a:extLst>
              <a:ext uri="{FF2B5EF4-FFF2-40B4-BE49-F238E27FC236}">
                <a16:creationId xmlns:a16="http://schemas.microsoft.com/office/drawing/2014/main" id="{7DCB67A6-35A1-B449-4938-88C575A28E3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a:extLst>
              <a:ext uri="{FF2B5EF4-FFF2-40B4-BE49-F238E27FC236}">
                <a16:creationId xmlns:a16="http://schemas.microsoft.com/office/drawing/2014/main" id="{A4900169-D9D7-88F8-4BBC-0C35E675228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045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a:extLst>
            <a:ext uri="{FF2B5EF4-FFF2-40B4-BE49-F238E27FC236}">
              <a16:creationId xmlns:a16="http://schemas.microsoft.com/office/drawing/2014/main" id="{56347B6A-07F3-3D10-7E08-10FF19DB94A5}"/>
            </a:ext>
          </a:extLst>
        </p:cNvPr>
        <p:cNvGrpSpPr/>
        <p:nvPr/>
      </p:nvGrpSpPr>
      <p:grpSpPr>
        <a:xfrm>
          <a:off x="0" y="0"/>
          <a:ext cx="0" cy="0"/>
          <a:chOff x="0" y="0"/>
          <a:chExt cx="0" cy="0"/>
        </a:xfrm>
      </p:grpSpPr>
      <p:sp>
        <p:nvSpPr>
          <p:cNvPr id="369" name="Google Shape;369;p30:notes">
            <a:extLst>
              <a:ext uri="{FF2B5EF4-FFF2-40B4-BE49-F238E27FC236}">
                <a16:creationId xmlns:a16="http://schemas.microsoft.com/office/drawing/2014/main" id="{25021629-9D63-8F31-DC77-0F952FFBFA8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0" name="Google Shape;370;p30:notes">
            <a:extLst>
              <a:ext uri="{FF2B5EF4-FFF2-40B4-BE49-F238E27FC236}">
                <a16:creationId xmlns:a16="http://schemas.microsoft.com/office/drawing/2014/main" id="{EF044DE8-ADDF-038E-D103-9DCD4B3B399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78423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dirty="0"/>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19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4521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noProof="0" dirty="0">
                <a:latin typeface="Calibri" panose="020F0502020204030204" pitchFamily="34" charset="0"/>
              </a:rPr>
              <a:t>Voici une bouteille d’eau</a:t>
            </a:r>
            <a:r>
              <a:rPr lang="fr-FR" i="1" baseline="0" noProof="0" dirty="0">
                <a:latin typeface="Calibri" panose="020F0502020204030204" pitchFamily="34" charset="0"/>
              </a:rPr>
              <a:t> colorée </a:t>
            </a:r>
            <a:r>
              <a:rPr lang="fr-FR" i="0" baseline="0" noProof="0" dirty="0">
                <a:latin typeface="Calibri" panose="020F0502020204030204" pitchFamily="34" charset="0"/>
              </a:rPr>
              <a:t>(désigner à la fois l’écran et une bouteille d’eau de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noProof="0" dirty="0">
                <a:latin typeface="Calibri" panose="020F0502020204030204" pitchFamily="34" charset="0"/>
              </a:rPr>
              <a:t>litre que vous aurez préparée). </a:t>
            </a:r>
          </a:p>
          <a:p>
            <a:pPr marL="0"/>
            <a:r>
              <a:rPr lang="fr-FR" i="1" baseline="0" noProof="0" dirty="0">
                <a:latin typeface="Calibri" panose="020F0502020204030204" pitchFamily="34" charset="0"/>
              </a:rPr>
              <a:t>La quantité de liquide contenue dans la bouteille </a:t>
            </a:r>
            <a:r>
              <a:rPr lang="fr-FR" i="1" strike="noStrike" baseline="0" noProof="0" dirty="0">
                <a:latin typeface="Calibri" panose="020F0502020204030204" pitchFamily="34" charset="0"/>
              </a:rPr>
              <a:t>est ce qu‘on appelle</a:t>
            </a:r>
            <a:r>
              <a:rPr lang="fr-FR" i="1" baseline="0" noProof="0" dirty="0">
                <a:latin typeface="Calibri" panose="020F0502020204030204" pitchFamily="34" charset="0"/>
              </a:rPr>
              <a:t> la contenance de la bouteille. </a:t>
            </a:r>
          </a:p>
          <a:p>
            <a:pPr marL="0"/>
            <a:r>
              <a:rPr lang="fr-FR" i="1" noProof="0" dirty="0">
                <a:latin typeface="Calibri" panose="020F0502020204030204" pitchFamily="34" charset="0"/>
              </a:rPr>
              <a:t>Quelle</a:t>
            </a:r>
            <a:r>
              <a:rPr lang="fr-FR" i="1" baseline="0" noProof="0" dirty="0">
                <a:latin typeface="Calibri" panose="020F0502020204030204" pitchFamily="34" charset="0"/>
              </a:rPr>
              <a:t> est, d’après vous, la contenance de cette bouteille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noProof="0" dirty="0">
                <a:latin typeface="Calibri" panose="020F0502020204030204" pitchFamily="34" charset="0"/>
              </a:rPr>
              <a:t>? Autrement dit, quelle est la quantité d’eau contenue dans cette bouteille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noProof="0" dirty="0">
                <a:latin typeface="Calibri" panose="020F0502020204030204" pitchFamily="34" charset="0"/>
              </a:rPr>
              <a:t>? →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noProof="0" dirty="0">
                <a:latin typeface="Calibri" panose="020F0502020204030204" pitchFamily="34" charset="0"/>
              </a:rPr>
              <a:t>litre. </a:t>
            </a:r>
            <a:endParaRPr lang="fr-FR" noProof="0" dirty="0">
              <a:latin typeface="Calibri" panose="020F0502020204030204" pitchFamily="34" charset="0"/>
              <a:cs typeface="Calibri"/>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13911302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2F0F1-048E-931B-B2E9-00167D18871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628F4CB-5CD7-52DF-3C26-9B8500229528}"/>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BB2C1763-7D34-E71C-45FF-31F32036112E}"/>
              </a:ext>
            </a:extLst>
          </p:cNvPr>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noProof="0" dirty="0">
                <a:latin typeface="Calibri" panose="020F0502020204030204" pitchFamily="34" charset="0"/>
              </a:rPr>
              <a:t>En abrégé</a:t>
            </a:r>
            <a:r>
              <a:rPr lang="fr-FR" i="1" dirty="0">
                <a:latin typeface="Calibri" panose="020F0502020204030204" pitchFamily="34" charset="0"/>
              </a:rPr>
              <a:t>,</a:t>
            </a:r>
            <a:r>
              <a:rPr lang="fr-FR" i="1" baseline="0" noProof="0" dirty="0">
                <a:latin typeface="Calibri" panose="020F0502020204030204" pitchFamily="34" charset="0"/>
              </a:rPr>
              <a:t> on écrit «</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noProof="0" dirty="0">
                <a:latin typeface="Calibri" panose="020F0502020204030204" pitchFamily="34" charset="0"/>
              </a:rPr>
              <a:t>L</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noProof="0" dirty="0">
                <a:latin typeface="Calibri" panose="020F0502020204030204" pitchFamily="34" charset="0"/>
              </a:rPr>
              <a:t>» pour «</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noProof="0" dirty="0">
                <a:latin typeface="Calibri" panose="020F0502020204030204" pitchFamily="34" charset="0"/>
              </a:rPr>
              <a:t>litre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noProof="0" dirty="0">
                <a:latin typeface="Calibri" panose="020F0502020204030204" pitchFamily="34" charset="0"/>
              </a:rPr>
              <a:t>», car c’est la première lettre du mot</a:t>
            </a:r>
            <a:r>
              <a:rPr lang="fr-FR" i="1" dirty="0">
                <a:latin typeface="Calibri" panose="020F0502020204030204" pitchFamily="34" charset="0"/>
              </a:rPr>
              <a:t> et on l’écrit en majuscule </a:t>
            </a:r>
            <a:r>
              <a:rPr lang="fr-FR" b="0" i="1" u="none" strike="noStrike" cap="none" dirty="0">
                <a:solidFill>
                  <a:schemeClr val="dk1"/>
                </a:solidFill>
                <a:effectLst/>
                <a:latin typeface="Calibri" panose="020F0502020204030204" pitchFamily="34" charset="0"/>
                <a:ea typeface="Calibri"/>
                <a:cs typeface="Calibri"/>
                <a:sym typeface="Calibri"/>
              </a:rPr>
              <a:t>pour ne pas confondre le « l » minuscule avec un « 1 » ou un « i » majuscule.</a:t>
            </a:r>
          </a:p>
          <a:p>
            <a:pPr marL="0"/>
            <a:r>
              <a:rPr lang="fr-FR" i="1" dirty="0">
                <a:latin typeface="Calibri" panose="020F0502020204030204" pitchFamily="34" charset="0"/>
              </a:rPr>
              <a:t>L’unité de référence pour mesurer la contenance d’un objet est le litre. En fonction de la taille de l’objet, on va pouvoir utiliser d’autres unités qui dérivent du litre, soit plus grandes, soit plus petites. </a:t>
            </a:r>
            <a:endParaRPr lang="fr-FR" i="1" noProof="0" dirty="0">
              <a:latin typeface="Calibri" panose="020F0502020204030204" pitchFamily="34" charset="0"/>
              <a:cs typeface="Calibri"/>
            </a:endParaRPr>
          </a:p>
        </p:txBody>
      </p:sp>
      <p:sp>
        <p:nvSpPr>
          <p:cNvPr id="4" name="Espace réservé du numéro de diapositive 3">
            <a:extLst>
              <a:ext uri="{FF2B5EF4-FFF2-40B4-BE49-F238E27FC236}">
                <a16:creationId xmlns:a16="http://schemas.microsoft.com/office/drawing/2014/main" id="{3810266D-B439-491A-8F66-ACD1833766DB}"/>
              </a:ext>
            </a:extLst>
          </p:cNvPr>
          <p:cNvSpPr>
            <a:spLocks noGrp="1"/>
          </p:cNvSpPr>
          <p:nvPr>
            <p:ph type="sldNum" sz="quarter" idx="10"/>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1252717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142375-0D22-7906-8A7B-F289BFA49EB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77CD42E-54E3-4559-5181-F6F39BB8F794}"/>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BB72C182-53E3-FF0E-22E4-23A23874F8F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baseline="0" dirty="0">
                <a:latin typeface="Calibri" panose="020F0502020204030204" pitchFamily="34" charset="0"/>
              </a:rPr>
              <a:t>Je vais vous présenter des objets. Et pour chacun, vous allez devoir écrire si sa contenance est de moins d’un litre ou de plus d’un litre. Si c’est moins d’un litre, vous écrivez «</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moins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 sur votre ardoise et si c’est plus d’un litre, vous écrivez «</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plus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 sur votre ardoise. </a:t>
            </a:r>
            <a:r>
              <a:rPr lang="fr-FR" i="0" dirty="0">
                <a:latin typeface="Calibri" panose="020F0502020204030204" pitchFamily="34" charset="0"/>
              </a:rPr>
              <a:t>Poser</a:t>
            </a:r>
            <a:r>
              <a:rPr lang="fr-FR" i="0" baseline="0" dirty="0">
                <a:latin typeface="Calibri" panose="020F0502020204030204" pitchFamily="34" charset="0"/>
              </a:rPr>
              <a:t> la bouteille d’eau sur un bureau visible de tous et montrer 1 par 1 chaque objet apporté.</a:t>
            </a:r>
          </a:p>
        </p:txBody>
      </p:sp>
      <p:sp>
        <p:nvSpPr>
          <p:cNvPr id="4" name="Espace réservé du numéro de diapositive 3">
            <a:extLst>
              <a:ext uri="{FF2B5EF4-FFF2-40B4-BE49-F238E27FC236}">
                <a16:creationId xmlns:a16="http://schemas.microsoft.com/office/drawing/2014/main" id="{7A6E65A2-14E1-579D-2BAF-FAC7B9362060}"/>
              </a:ext>
            </a:extLst>
          </p:cNvPr>
          <p:cNvSpPr>
            <a:spLocks noGrp="1"/>
          </p:cNvSpPr>
          <p:nvPr>
            <p:ph type="sldNum" sz="quarter" idx="10"/>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1175839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0" baseline="0" dirty="0">
                <a:latin typeface="Calibri" panose="020F0502020204030204" pitchFamily="34" charset="0"/>
              </a:rPr>
              <a:t>Montrer la tasse à café. </a:t>
            </a:r>
            <a:r>
              <a:rPr lang="fr-FR" i="1" baseline="0" dirty="0">
                <a:latin typeface="Calibri" panose="020F0502020204030204" pitchFamily="34" charset="0"/>
              </a:rPr>
              <a:t>Est-ce que la tasse à café a une contenance de plus d’un litre ou de moins d’un litre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 C’est-à-dire, est-ce que la tasse à café a une contenance plus ou moins </a:t>
            </a:r>
            <a:r>
              <a:rPr lang="fr-FR" i="1" strike="noStrike" baseline="0" dirty="0">
                <a:latin typeface="Calibri" panose="020F0502020204030204" pitchFamily="34" charset="0"/>
              </a:rPr>
              <a:t>grande</a:t>
            </a:r>
            <a:r>
              <a:rPr lang="fr-FR" i="1" baseline="0" dirty="0">
                <a:latin typeface="Calibri" panose="020F0502020204030204" pitchFamily="34" charset="0"/>
              </a:rPr>
              <a:t> que celle de la bouteille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 </a:t>
            </a:r>
            <a:r>
              <a:rPr lang="fr-FR" i="1" dirty="0">
                <a:latin typeface="Calibri" panose="020F0502020204030204" pitchFamily="34" charset="0"/>
              </a:rPr>
              <a:t>Vous</a:t>
            </a:r>
            <a:r>
              <a:rPr lang="fr-FR" i="1" baseline="0" dirty="0">
                <a:latin typeface="Calibri" panose="020F0502020204030204" pitchFamily="34" charset="0"/>
              </a:rPr>
              <a:t> écrirez «</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moins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 </a:t>
            </a:r>
            <a:r>
              <a:rPr lang="fr-FR" i="0" baseline="0" dirty="0">
                <a:latin typeface="Calibri" panose="020F0502020204030204" pitchFamily="34" charset="0"/>
              </a:rPr>
              <a:t>ou </a:t>
            </a:r>
            <a:r>
              <a:rPr lang="fr-FR" i="1" baseline="0"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plus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 sur vos ardoises </a:t>
            </a:r>
            <a:r>
              <a:rPr lang="fr-FR" i="0" baseline="0" dirty="0">
                <a:latin typeface="Calibri" panose="020F0502020204030204" pitchFamily="34" charset="0"/>
              </a:rPr>
              <a:t>(pointer les mots).</a:t>
            </a:r>
            <a:r>
              <a:rPr lang="fr-FR" dirty="0">
                <a:latin typeface="Calibri" panose="020F0502020204030204" pitchFamily="34" charset="0"/>
              </a:rPr>
              <a:t> </a:t>
            </a:r>
            <a:endParaRPr lang="fr-FR" i="0" baseline="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b="1" i="0" baseline="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rPr>
              <a:t>:</a:t>
            </a:r>
            <a:r>
              <a:rPr lang="fr-FR" b="1" i="0" baseline="0" dirty="0">
                <a:latin typeface="Calibri" panose="020F0502020204030204" pitchFamily="34" charset="0"/>
              </a:rPr>
              <a:t> </a:t>
            </a:r>
            <a:r>
              <a:rPr lang="fr-FR" b="0" i="0" baseline="0" dirty="0">
                <a:latin typeface="Calibri" panose="020F0502020204030204" pitchFamily="34" charset="0"/>
              </a:rPr>
              <a:t>Moins. </a:t>
            </a:r>
          </a:p>
          <a:p>
            <a:pPr marL="0" marR="0" indent="0" algn="l" defTabSz="914400" rtl="0" eaLnBrk="1" fontAlgn="auto" latinLnBrk="0" hangingPunct="1">
              <a:lnSpc>
                <a:spcPct val="100000"/>
              </a:lnSpc>
              <a:spcBef>
                <a:spcPts val="0"/>
              </a:spcBef>
              <a:spcAft>
                <a:spcPts val="0"/>
              </a:spcAft>
              <a:buClrTx/>
              <a:buSzTx/>
              <a:buFontTx/>
              <a:buNone/>
              <a:tabLst/>
              <a:defRPr/>
            </a:pPr>
            <a:r>
              <a:rPr lang="fr-FR" i="0" baseline="0" dirty="0">
                <a:latin typeface="Calibri" panose="020F0502020204030204" pitchFamily="34" charset="0"/>
              </a:rPr>
              <a:t>Laisser quelques secondes aux élèves puis en interroger un en lui demandant de justifier sa proposition. La justification se fait par comparaison avec la quantité d’eau dans la bouteille. Effectuer une vérification matérielle en remplissant l’objet avec l’eau de la bouteille. </a:t>
            </a:r>
            <a:r>
              <a:rPr lang="fr-FR" i="1" baseline="0" dirty="0">
                <a:latin typeface="Calibri" panose="020F0502020204030204" pitchFamily="34" charset="0"/>
              </a:rPr>
              <a:t>Nous constatons qu’après avoir rempli la tasse, il reste encore de l’eau dans la bouteille donc la contenance de la tasse est de moins de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litre.</a:t>
            </a:r>
            <a:r>
              <a:rPr lang="fr-FR" i="0" baseline="0" dirty="0">
                <a:latin typeface="Calibri" panose="020F0502020204030204" pitchFamily="34" charset="0"/>
              </a:rPr>
              <a:t> Revenir à la situation de départ, la bouteille d’eau est remplie.</a:t>
            </a:r>
            <a:endParaRPr lang="fr-FR" i="1" baseline="0"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13950036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AC7DF7-348F-8E9F-E4CD-19EA194ED82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AEFE9AC-0ED4-80CE-089F-C46C69CB1BFC}"/>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0A5AB934-E95E-281F-BEE7-1E38C7A03524}"/>
              </a:ext>
            </a:extLst>
          </p:cNvPr>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Démarche similaire avec un</a:t>
            </a:r>
            <a:r>
              <a:rPr lang="fr-FR" i="0" baseline="0" dirty="0">
                <a:latin typeface="Calibri" panose="020F0502020204030204" pitchFamily="34" charset="0"/>
              </a:rPr>
              <a:t> deuxième objet (seau) ayant une contenance supérieure à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L</a:t>
            </a:r>
            <a:r>
              <a:rPr lang="fr-FR" i="0" dirty="0">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i="0" baseline="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rPr>
              <a:t>:</a:t>
            </a:r>
            <a:r>
              <a:rPr lang="fr-FR" b="1" i="0" baseline="0" dirty="0">
                <a:latin typeface="Calibri" panose="020F0502020204030204" pitchFamily="34" charset="0"/>
              </a:rPr>
              <a:t> </a:t>
            </a:r>
            <a:r>
              <a:rPr lang="fr-FR" b="0" i="0" baseline="0" dirty="0">
                <a:latin typeface="Calibri" panose="020F0502020204030204" pitchFamily="34" charset="0"/>
              </a:rPr>
              <a:t>Plus.</a:t>
            </a:r>
            <a:endParaRPr lang="fr-FR" b="0" i="0" dirty="0">
              <a:latin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Pour une vérification</a:t>
            </a:r>
            <a:r>
              <a:rPr lang="fr-FR" i="0" baseline="0" dirty="0">
                <a:latin typeface="Calibri" panose="020F0502020204030204" pitchFamily="34" charset="0"/>
              </a:rPr>
              <a:t> matérielle, verser le contenu de la bouteille dans le seau et faire constater que la bouteille est vide, mais que le seau n’est pas complètement rempli. En conclure que la contenance du seau est supérieure à celle de la bouteille, donc qu’elle est de plus de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litre. </a:t>
            </a:r>
          </a:p>
          <a:p>
            <a:pPr marL="0" marR="0" indent="0" algn="l" defTabSz="914400" rtl="0" eaLnBrk="1" fontAlgn="auto" latinLnBrk="0" hangingPunct="1">
              <a:lnSpc>
                <a:spcPct val="100000"/>
              </a:lnSpc>
              <a:spcBef>
                <a:spcPts val="0"/>
              </a:spcBef>
              <a:spcAft>
                <a:spcPts val="0"/>
              </a:spcAft>
              <a:buClrTx/>
              <a:buSzTx/>
              <a:buFontTx/>
              <a:buNone/>
              <a:tabLst/>
              <a:defRPr/>
            </a:pPr>
            <a:r>
              <a:rPr lang="fr-FR" i="0" baseline="0" dirty="0">
                <a:latin typeface="Calibri" panose="020F0502020204030204" pitchFamily="34" charset="0"/>
              </a:rPr>
              <a:t>Revenir à la situation de départ, la bouteille d’eau est remplie.</a:t>
            </a:r>
            <a:endParaRPr lang="fr-FR" i="0" baseline="0" dirty="0">
              <a:latin typeface="Calibri" panose="020F0502020204030204" pitchFamily="34" charset="0"/>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fr-FR" i="1" baseline="0" dirty="0"/>
          </a:p>
        </p:txBody>
      </p:sp>
      <p:sp>
        <p:nvSpPr>
          <p:cNvPr id="4" name="Espace réservé du numéro de diapositive 3">
            <a:extLst>
              <a:ext uri="{FF2B5EF4-FFF2-40B4-BE49-F238E27FC236}">
                <a16:creationId xmlns:a16="http://schemas.microsoft.com/office/drawing/2014/main" id="{78E0585D-5883-4643-DC89-1B244226D3A8}"/>
              </a:ext>
            </a:extLst>
          </p:cNvPr>
          <p:cNvSpPr>
            <a:spLocks noGrp="1"/>
          </p:cNvSpPr>
          <p:nvPr>
            <p:ph type="sldNum" sz="quarter" idx="10"/>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632956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dirty="0">
                <a:latin typeface="Calibri" panose="020F0502020204030204" pitchFamily="34" charset="0"/>
              </a:rPr>
              <a:t>Lire</a:t>
            </a:r>
            <a:r>
              <a:rPr lang="fr-FR" i="0" baseline="0" dirty="0">
                <a:latin typeface="Calibri" panose="020F0502020204030204" pitchFamily="34" charset="0"/>
              </a:rPr>
              <a:t> la consigne et la faire expliciter par un ou plusieurs élèves. Insister sur le fait qu’on cherche des objets ayant une contenance inférieure à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litre. Préciser que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objets vont être proposés et qu’il peut y avoir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seule bonne réponse</a:t>
            </a:r>
            <a:r>
              <a:rPr lang="fr-FR" i="0" u="none" baseline="0" dirty="0">
                <a:latin typeface="Calibri" panose="020F0502020204030204" pitchFamily="34" charset="0"/>
              </a:rPr>
              <a:t>, ou plusieurs</a:t>
            </a:r>
            <a:r>
              <a:rPr lang="fr-FR" i="0" baseline="0" dirty="0">
                <a:latin typeface="Calibri" panose="020F0502020204030204" pitchFamily="34" charset="0"/>
              </a:rPr>
              <a:t>.</a:t>
            </a:r>
            <a:r>
              <a:rPr lang="fr-FR" dirty="0">
                <a:latin typeface="Calibri" panose="020F0502020204030204" pitchFamily="34" charset="0"/>
              </a:rPr>
              <a:t> Les élèves écrivent sur leur ardoise.</a:t>
            </a:r>
            <a:endParaRPr lang="fr-FR" i="0" baseline="0" dirty="0">
              <a:latin typeface="Calibri" panose="020F0502020204030204" pitchFamily="34" charset="0"/>
            </a:endParaRPr>
          </a:p>
          <a:p>
            <a:pPr marL="0"/>
            <a:r>
              <a:rPr lang="fr-FR" i="1" baseline="0" dirty="0">
                <a:latin typeface="Calibri" panose="020F0502020204030204" pitchFamily="34" charset="0"/>
              </a:rPr>
              <a:t>Comment allez-vous faire pour définir si un objet a une contenance de moins de 1 litre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 </a:t>
            </a:r>
            <a:r>
              <a:rPr lang="is-IS" i="1" baseline="0" dirty="0">
                <a:latin typeface="Calibri" panose="020F0502020204030204" pitchFamily="34" charset="0"/>
              </a:rPr>
              <a:t>→ On peut comparer par rapport à la contenance de la bouteille.</a:t>
            </a:r>
            <a:endParaRPr lang="fr-FR" i="1"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684095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baseline="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rPr>
              <a:t>:</a:t>
            </a:r>
            <a:r>
              <a:rPr lang="fr-FR" b="1" i="0" baseline="0" dirty="0">
                <a:latin typeface="Calibri" panose="020F0502020204030204" pitchFamily="34" charset="0"/>
              </a:rPr>
              <a:t> </a:t>
            </a:r>
            <a:r>
              <a:rPr lang="fr-FR" b="0" i="0" baseline="0" dirty="0">
                <a:latin typeface="Calibri" panose="020F0502020204030204" pitchFamily="34" charset="0"/>
              </a:rPr>
              <a:t>C.</a:t>
            </a:r>
          </a:p>
          <a:p>
            <a:pPr marL="0"/>
            <a:r>
              <a:rPr lang="fr-FR" i="0" baseline="0" dirty="0">
                <a:latin typeface="Calibri" panose="020F0502020204030204" pitchFamily="34" charset="0"/>
              </a:rPr>
              <a:t>Montrer aux élèves un verre et une bassine. Pour la fontaine à eau, vous pouvez faire référence à l’expérience des élèves</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 </a:t>
            </a:r>
            <a:r>
              <a:rPr lang="fr-FR" i="1" baseline="0" dirty="0">
                <a:latin typeface="Calibri" panose="020F0502020204030204" pitchFamily="34" charset="0"/>
              </a:rPr>
              <a:t>c’est un distributeur d’eau que l’on retrouve dans certaines entreprises ou certaines salles d’attente. </a:t>
            </a:r>
          </a:p>
          <a:p>
            <a:pPr marL="0"/>
            <a:r>
              <a:rPr lang="fr-FR" i="0" baseline="0" dirty="0">
                <a:latin typeface="Calibri" panose="020F0502020204030204" pitchFamily="34" charset="0"/>
              </a:rPr>
              <a:t>Laisser quelques secondes, valider discrètement de la tête</a:t>
            </a:r>
            <a:r>
              <a:rPr lang="fr-FR" dirty="0">
                <a:latin typeface="Calibri" panose="020F0502020204030204" pitchFamily="34" charset="0"/>
              </a:rPr>
              <a:t>.</a:t>
            </a:r>
            <a:r>
              <a:rPr lang="fr-FR" i="0" baseline="0" dirty="0">
                <a:latin typeface="Calibri" panose="020F0502020204030204" pitchFamily="34" charset="0"/>
              </a:rPr>
              <a:t> Interroger un élève et faire émerger que seul le verre a une contenance de moins de 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litre.</a:t>
            </a:r>
          </a:p>
          <a:p>
            <a:pPr marL="0"/>
            <a:r>
              <a:rPr lang="fr-FR" i="0" baseline="0" dirty="0">
                <a:latin typeface="Calibri" panose="020F0502020204030204" pitchFamily="34" charset="0"/>
              </a:rPr>
              <a:t>Entourer la lettre «</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C</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baseline="0" dirty="0">
                <a:latin typeface="Calibri" panose="020F0502020204030204" pitchFamily="34" charset="0"/>
              </a:rPr>
              <a:t>».</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987946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Maintenant,</a:t>
            </a:r>
            <a:r>
              <a:rPr lang="fr-FR" i="1" baseline="0" dirty="0">
                <a:latin typeface="Calibri" panose="020F0502020204030204" pitchFamily="34" charset="0"/>
              </a:rPr>
              <a:t> je vais vous montrer un objet et il faudra trouver sa contenance parmi plusieurs propositions.</a:t>
            </a:r>
            <a:endParaRPr lang="fr-FR" i="1"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19862903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DF1C5587-A4FC-0392-329D-5397461D0257}"/>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rgbClr val="A3949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dirty="0">
                <a:solidFill>
                  <a:schemeClr val="bg1"/>
                </a:solidFill>
                <a:latin typeface="Verdana"/>
                <a:ea typeface="Verdana"/>
                <a:cs typeface="Verdana"/>
                <a:sym typeface="Verdana"/>
              </a:rPr>
              <a:t>Réservé à la </a:t>
            </a:r>
            <a:r>
              <a:rPr lang="fr-FR" sz="2000" b="0" i="0" u="none" strike="noStrike" cap="none" dirty="0" err="1">
                <a:solidFill>
                  <a:schemeClr val="bg1"/>
                </a:solidFill>
                <a:latin typeface="Verdana"/>
                <a:ea typeface="Verdana"/>
                <a:cs typeface="Verdana"/>
                <a:sym typeface="Verdana"/>
              </a:rPr>
              <a:t>vidéoprojection</a:t>
            </a:r>
            <a:endParaRPr sz="2000" b="0" i="0" u="none" strike="noStrike" cap="none" dirty="0">
              <a:solidFill>
                <a:schemeClr val="bg1"/>
              </a:solidFill>
              <a:latin typeface="Verdana"/>
              <a:ea typeface="Verdana"/>
              <a:cs typeface="Verdana"/>
              <a:sym typeface="Verdan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Leçon</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9300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43"/>
          <p:cNvSpPr/>
          <p:nvPr/>
        </p:nvSpPr>
        <p:spPr>
          <a:xfrm>
            <a:off x="57150" y="0"/>
            <a:ext cx="908685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 name="Google Shape;24;p35">
            <a:extLst>
              <a:ext uri="{FF2B5EF4-FFF2-40B4-BE49-F238E27FC236}">
                <a16:creationId xmlns:a16="http://schemas.microsoft.com/office/drawing/2014/main" id="{A1B17535-1102-2C72-46E2-7517B38F137D}"/>
              </a:ext>
            </a:extLst>
          </p:cNvPr>
          <p:cNvPicPr preferRelativeResize="0"/>
          <p:nvPr userDrawn="1"/>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2611944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43"/>
        <p:cNvGrpSpPr/>
        <p:nvPr/>
      </p:nvGrpSpPr>
      <p:grpSpPr>
        <a:xfrm>
          <a:off x="0" y="0"/>
          <a:ext cx="0" cy="0"/>
          <a:chOff x="0" y="0"/>
          <a:chExt cx="0" cy="0"/>
        </a:xfrm>
      </p:grpSpPr>
      <p:sp>
        <p:nvSpPr>
          <p:cNvPr id="44" name="Google Shape;44;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C527E"/>
              </a:solidFill>
              <a:latin typeface="Calibri"/>
              <a:ea typeface="Calibri"/>
              <a:cs typeface="Calibri"/>
              <a:sym typeface="Calibri"/>
            </a:endParaRPr>
          </a:p>
        </p:txBody>
      </p:sp>
      <p:sp>
        <p:nvSpPr>
          <p:cNvPr id="45" name="Google Shape;45;p38"/>
          <p:cNvSpPr txBox="1">
            <a:spLocks noGrp="1"/>
          </p:cNvSpPr>
          <p:nvPr>
            <p:ph type="title" hasCustomPrompt="1"/>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sp>
        <p:nvSpPr>
          <p:cNvPr id="46" name="Google Shape;46;p38"/>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pic>
        <p:nvPicPr>
          <p:cNvPr id="48" name="Google Shape;48;p38"/>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61;p46">
            <a:extLst>
              <a:ext uri="{FF2B5EF4-FFF2-40B4-BE49-F238E27FC236}">
                <a16:creationId xmlns:a16="http://schemas.microsoft.com/office/drawing/2014/main" id="{564A3A83-35E2-AFB6-B1DD-3BE2B9B30A4A}"/>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53"/>
        <p:cNvGrpSpPr/>
        <p:nvPr/>
      </p:nvGrpSpPr>
      <p:grpSpPr>
        <a:xfrm>
          <a:off x="0" y="0"/>
          <a:ext cx="0" cy="0"/>
          <a:chOff x="0" y="0"/>
          <a:chExt cx="0" cy="0"/>
        </a:xfrm>
      </p:grpSpPr>
      <p:sp>
        <p:nvSpPr>
          <p:cNvPr id="54" name="Google Shape;54;p45"/>
          <p:cNvSpPr/>
          <p:nvPr/>
        </p:nvSpPr>
        <p:spPr>
          <a:xfrm>
            <a:off x="57150" y="0"/>
            <a:ext cx="908685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55" name="Google Shape;55;p45"/>
          <p:cNvSpPr txBox="1">
            <a:spLocks noGrp="1"/>
          </p:cNvSpPr>
          <p:nvPr>
            <p:ph type="title" hasCustomPrompt="1"/>
          </p:nvPr>
        </p:nvSpPr>
        <p:spPr>
          <a:xfrm>
            <a:off x="57150" y="0"/>
            <a:ext cx="6379864"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sp>
        <p:nvSpPr>
          <p:cNvPr id="56" name="Google Shape;56;p4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4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9" name="Google Shape;59;p45"/>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58;p45">
            <a:extLst>
              <a:ext uri="{FF2B5EF4-FFF2-40B4-BE49-F238E27FC236}">
                <a16:creationId xmlns:a16="http://schemas.microsoft.com/office/drawing/2014/main" id="{F21DD13B-A008-F110-CFD7-A7C842BDF3A8}"/>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60"/>
        <p:cNvGrpSpPr/>
        <p:nvPr/>
      </p:nvGrpSpPr>
      <p:grpSpPr>
        <a:xfrm>
          <a:off x="0" y="0"/>
          <a:ext cx="0" cy="0"/>
          <a:chOff x="0" y="0"/>
          <a:chExt cx="0" cy="0"/>
        </a:xfrm>
      </p:grpSpPr>
      <p:sp>
        <p:nvSpPr>
          <p:cNvPr id="61" name="Google Shape;61;p46"/>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2" name="Google Shape;62;p46"/>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3" name="Google Shape;63;p46"/>
          <p:cNvSpPr txBox="1">
            <a:spLocks noGrp="1"/>
          </p:cNvSpPr>
          <p:nvPr>
            <p:ph type="title" hasCustomPrompt="1"/>
          </p:nvPr>
        </p:nvSpPr>
        <p:spPr>
          <a:xfrm>
            <a:off x="57149" y="0"/>
            <a:ext cx="6162581"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pic>
        <p:nvPicPr>
          <p:cNvPr id="64" name="Google Shape;64;p46"/>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pic>
        <p:nvPicPr>
          <p:cNvPr id="4" name="Image 3" descr="Une image contenant symbole, cercle, Graphique, logo&#10;&#10;Le contenu généré par l’IA peut être incorrect.">
            <a:extLst>
              <a:ext uri="{FF2B5EF4-FFF2-40B4-BE49-F238E27FC236}">
                <a16:creationId xmlns:a16="http://schemas.microsoft.com/office/drawing/2014/main" id="{F43D10D3-6FB4-4F3B-5B70-EA7981D446B6}"/>
              </a:ext>
            </a:extLst>
          </p:cNvPr>
          <p:cNvPicPr>
            <a:picLocks noChangeAspect="1"/>
          </p:cNvPicPr>
          <p:nvPr userDrawn="1"/>
        </p:nvPicPr>
        <p:blipFill>
          <a:blip r:embed="rId2"/>
          <a:stretch>
            <a:fillRect/>
          </a:stretch>
        </p:blipFill>
        <p:spPr>
          <a:xfrm>
            <a:off x="8209024" y="-81113"/>
            <a:ext cx="877826" cy="111557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Leçons</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1637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68"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4" r:id="rId1"/>
    <p:sldLayoutId id="2147483656" r:id="rId2"/>
    <p:sldLayoutId id="2147483657"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5"/>
        <p:cNvGrpSpPr/>
        <p:nvPr/>
      </p:nvGrpSpPr>
      <p:grpSpPr>
        <a:xfrm>
          <a:off x="0" y="0"/>
          <a:ext cx="0" cy="0"/>
          <a:chOff x="0" y="0"/>
          <a:chExt cx="0" cy="0"/>
        </a:xfrm>
      </p:grpSpPr>
      <p:sp>
        <p:nvSpPr>
          <p:cNvPr id="66" name="Google Shape;66;p3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67" name="Google Shape;67;p3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8" name="Google Shape;68;p3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9" name="Google Shape;69;p3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3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9" r:id="rId1"/>
    <p:sldLayoutId id="2147483669"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353609"/>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685800" y="3040905"/>
            <a:ext cx="7772400" cy="77619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A39491"/>
              </a:buClr>
              <a:buSzPct val="100000"/>
              <a:buFont typeface="Verdana"/>
              <a:buNone/>
            </a:pPr>
            <a:r>
              <a:rPr lang="fr-FR" dirty="0">
                <a:solidFill>
                  <a:schemeClr val="bg1"/>
                </a:solidFill>
              </a:rPr>
              <a:t>90. Comparer, estimer et mesurer </a:t>
            </a:r>
            <a:br>
              <a:rPr lang="fr-FR" dirty="0">
                <a:solidFill>
                  <a:schemeClr val="bg1"/>
                </a:solidFill>
              </a:rPr>
            </a:br>
            <a:r>
              <a:rPr lang="fr-FR" dirty="0">
                <a:solidFill>
                  <a:schemeClr val="bg1"/>
                </a:solidFill>
              </a:rPr>
              <a:t>des contenances </a:t>
            </a:r>
            <a:endParaRPr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B65C5F2A-EA50-A6A1-D04D-89FBB9D8AED8}"/>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384D50CD-12E4-A858-5C5C-290467740D5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4489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A86B588F-C1EF-1AE4-DA45-D836B52FAFB1}"/>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04E316AB-A367-23F4-32FA-CA9509F7F4D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52510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953267E2-599A-1DC0-8E58-1106B8CC6AD6}"/>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85130C75-1FAA-8B6E-AB76-7E086DF7CDE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017867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8EB7713-9CC0-3F3E-981F-8D83A51982E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2894C47-068A-FA0D-8475-20238D459FD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68858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4" name="Titre 3">
            <a:extLst>
              <a:ext uri="{FF2B5EF4-FFF2-40B4-BE49-F238E27FC236}">
                <a16:creationId xmlns:a16="http://schemas.microsoft.com/office/drawing/2014/main" id="{569D3CCD-1889-F395-306C-6B59EA63796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E48D587-E2D3-5969-E2CE-48E49040733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5" name="Titre 4">
            <a:extLst>
              <a:ext uri="{FF2B5EF4-FFF2-40B4-BE49-F238E27FC236}">
                <a16:creationId xmlns:a16="http://schemas.microsoft.com/office/drawing/2014/main" id="{CE66FEFF-D297-0F8D-D21E-99059AEB5853}"/>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1ED68EB2-39F0-E8D4-A34A-A9E27C10450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946828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1">
          <a:extLst>
            <a:ext uri="{FF2B5EF4-FFF2-40B4-BE49-F238E27FC236}">
              <a16:creationId xmlns:a16="http://schemas.microsoft.com/office/drawing/2014/main" id="{F0E37066-6448-FF37-8A71-0D348BEC287B}"/>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7E0603C7-144F-6D85-B72E-E42F650C5D3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111F4D91-197B-7EA2-2374-E71C249C338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353024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1">
          <a:extLst>
            <a:ext uri="{FF2B5EF4-FFF2-40B4-BE49-F238E27FC236}">
              <a16:creationId xmlns:a16="http://schemas.microsoft.com/office/drawing/2014/main" id="{28D18F0A-C57D-8E4A-1602-2E05888A6452}"/>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2BC4BAFE-C8A5-26B8-1E51-3D40569DBBE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594E6910-821F-3C8A-2E2F-B11E38979F3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093341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4" name="Titre 3">
            <a:extLst>
              <a:ext uri="{FF2B5EF4-FFF2-40B4-BE49-F238E27FC236}">
                <a16:creationId xmlns:a16="http://schemas.microsoft.com/office/drawing/2014/main" id="{89A5215E-98E6-4147-EC23-205B14B53FE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D99A17E-31D8-DB9F-80D7-D3D38F85EBD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ABB1425-AC0A-62B7-6D44-6011EFAA3473}"/>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005FFA74-22D2-2793-DE36-F31AD12ADD1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33792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841FEF16-144B-ABD1-CBD5-1D32E794916F}"/>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CAF652F8-D3CC-63CC-8F38-3D8D87C828B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007550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E04FF1EE-0ABB-1F5F-F743-21514ABA6E3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83AA340-900C-18EF-F684-8A36D4BFEA2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E5D68-2BF4-BC38-47C3-A4C89043D30D}"/>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5A116228-94CF-CE62-4BFE-6E27A207260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1A6E4495-E126-B44E-F881-9806D4DA2E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527634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94AFFB-CC23-61CE-4AEE-985713CE8D9B}"/>
            </a:ext>
          </a:extLst>
        </p:cNvPr>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DAA6445C-021F-9261-6EB9-BCF7CAD43190}"/>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D10D145E-A12E-21F8-42FD-A8B6E4F5F284}"/>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28F921BB-74F3-8366-D76E-214BC7C68CD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75372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1D883DE8-A561-11B2-DE90-03A75DE4BD0E}"/>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4A48355F-3FE8-C972-A48A-C06EC825644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01534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406291-9E70-D687-8CB4-8E0FB9598AC7}"/>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25EB6060-77C9-FFBF-305E-F3E42FE00164}"/>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DF96FA4F-D67D-39DF-3A3E-E12579549DD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494841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1F92ABF-FEB9-6B78-1076-C7855907A998}"/>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F5590CB-ED59-6244-0ED4-96D7F3E87D8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956606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2EF43266-147A-4699-4BB0-12288B84DEAA}"/>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B3A59184-C50A-A77D-13CC-171FFDD5385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13155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F105C797-3A36-2E94-BD57-37256CEF433D}"/>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D6DF17CB-248F-D86C-EAD7-675A4939962A}"/>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F3542947-DC7C-7CE4-B2AE-E31B421924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00117392"/>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Props1.xml><?xml version="1.0" encoding="utf-8"?>
<ds:datastoreItem xmlns:ds="http://schemas.openxmlformats.org/officeDocument/2006/customXml" ds:itemID="{DD31D020-4F48-4B3B-AC4B-DA00B68BFEE7}">
  <ds:schemaRefs>
    <ds:schemaRef ds:uri="http://schemas.microsoft.com/sharepoint/v3/contenttype/forms"/>
  </ds:schemaRefs>
</ds:datastoreItem>
</file>

<file path=customXml/itemProps2.xml><?xml version="1.0" encoding="utf-8"?>
<ds:datastoreItem xmlns:ds="http://schemas.openxmlformats.org/officeDocument/2006/customXml" ds:itemID="{9C64EF01-935F-48D9-99BB-0E77CD8AAD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B6929A-325D-48F6-9877-191C169E6107}">
  <ds:schemaRefs>
    <ds:schemaRef ds:uri="http://schemas.microsoft.com/office/2006/metadata/properties"/>
    <ds:schemaRef ds:uri="http://purl.org/dc/terms/"/>
    <ds:schemaRef ds:uri="http://www.w3.org/XML/1998/namespace"/>
    <ds:schemaRef ds:uri="cd84cc96-e4f0-4e7f-873a-a508fb658c41"/>
    <ds:schemaRef ds:uri="http://schemas.microsoft.com/office/2006/documentManagement/types"/>
    <ds:schemaRef ds:uri="http://schemas.openxmlformats.org/package/2006/metadata/core-properties"/>
    <ds:schemaRef ds:uri="http://purl.org/dc/dcmitype/"/>
    <ds:schemaRef ds:uri="http://purl.org/dc/elements/1.1/"/>
    <ds:schemaRef ds:uri="http://schemas.microsoft.com/office/infopath/2007/PartnerControls"/>
    <ds:schemaRef ds:uri="27f64e36-29aa-44d5-a3e0-06242cad7d4d"/>
  </ds:schemaRefs>
</ds:datastoreItem>
</file>

<file path=docProps/app.xml><?xml version="1.0" encoding="utf-8"?>
<Properties xmlns="http://schemas.openxmlformats.org/officeDocument/2006/extended-properties" xmlns:vt="http://schemas.openxmlformats.org/officeDocument/2006/docPropsVTypes">
  <TotalTime>0</TotalTime>
  <Words>1201</Words>
  <Application>Microsoft Office PowerPoint</Application>
  <PresentationFormat>Affichage à l'écran (4:3)</PresentationFormat>
  <Paragraphs>50</Paragraphs>
  <Slides>20</Slides>
  <Notes>20</Notes>
  <HiddenSlides>0</HiddenSlides>
  <MMClips>0</MMClips>
  <ScaleCrop>false</ScaleCrop>
  <HeadingPairs>
    <vt:vector size="6" baseType="variant">
      <vt:variant>
        <vt:lpstr>Polices utilisées</vt:lpstr>
      </vt:variant>
      <vt:variant>
        <vt:i4>4</vt:i4>
      </vt:variant>
      <vt:variant>
        <vt:lpstr>Thème</vt:lpstr>
      </vt:variant>
      <vt:variant>
        <vt:i4>5</vt:i4>
      </vt:variant>
      <vt:variant>
        <vt:lpstr>Titres des diapositives</vt:lpstr>
      </vt:variant>
      <vt:variant>
        <vt:i4>20</vt:i4>
      </vt:variant>
    </vt:vector>
  </HeadingPairs>
  <TitlesOfParts>
    <vt:vector size="29" baseType="lpstr">
      <vt:lpstr>Calibri</vt:lpstr>
      <vt:lpstr>Verdana</vt:lpstr>
      <vt:lpstr>Calibri Light</vt:lpstr>
      <vt:lpstr>Arial</vt:lpstr>
      <vt:lpstr>Thème Office</vt:lpstr>
      <vt:lpstr>1_Thème Office</vt:lpstr>
      <vt:lpstr>2_Thème Office</vt:lpstr>
      <vt:lpstr>3_Thème Office</vt:lpstr>
      <vt:lpstr>7_Thème Office</vt:lpstr>
      <vt:lpstr>90. Comparer, estimer et mesurer  des contenances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LES NOMBRES JUSQU’À 10 Dire, lire, écrire, dénombrer, placer sur une ligne numérique</dc:title>
  <dc:creator>Éditions Hatier</dc:creator>
  <cp:lastModifiedBy>LE BOT SANDRA</cp:lastModifiedBy>
  <cp:revision>2</cp:revision>
  <dcterms:created xsi:type="dcterms:W3CDTF">2022-01-07T11:15:07Z</dcterms:created>
  <dcterms:modified xsi:type="dcterms:W3CDTF">2026-03-16T11:05:48Z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