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3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4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5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4"/>
    <p:sldMasterId id="2147483670" r:id="rId5"/>
    <p:sldMasterId id="2147483676" r:id="rId6"/>
    <p:sldMasterId id="2147483681" r:id="rId7"/>
    <p:sldMasterId id="2147483688" r:id="rId8"/>
    <p:sldMasterId id="2147483691" r:id="rId9"/>
  </p:sldMasterIdLst>
  <p:notesMasterIdLst>
    <p:notesMasterId r:id="rId24"/>
  </p:notesMasterIdLst>
  <p:sldIdLst>
    <p:sldId id="323" r:id="rId10"/>
    <p:sldId id="260" r:id="rId11"/>
    <p:sldId id="324" r:id="rId12"/>
    <p:sldId id="325" r:id="rId13"/>
    <p:sldId id="326" r:id="rId14"/>
    <p:sldId id="329" r:id="rId15"/>
    <p:sldId id="264" r:id="rId16"/>
    <p:sldId id="330" r:id="rId17"/>
    <p:sldId id="328" r:id="rId18"/>
    <p:sldId id="269" r:id="rId19"/>
    <p:sldId id="272" r:id="rId20"/>
    <p:sldId id="273" r:id="rId21"/>
    <p:sldId id="270" r:id="rId22"/>
    <p:sldId id="271" r:id="rId23"/>
  </p:sldIdLst>
  <p:sldSz cx="9144000" cy="6858000" type="screen4x3"/>
  <p:notesSz cx="6858000" cy="9144000"/>
  <p:embeddedFontLst>
    <p:embeddedFont>
      <p:font typeface="Verdana" panose="020B0604030504040204" pitchFamily="34" charset="0"/>
      <p:regular r:id="rId25"/>
      <p:bold r:id="rId26"/>
      <p:italic r:id="rId27"/>
      <p:boldItalic r:id="rId28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F875900-4CD5-0B77-42CA-03FBCC6F856F}" name="Pauline Lion" initials="PL" userId="48ef9a2cfb904c2c" providerId="Windows Live"/>
  <p188:author id="{51BF5A0C-B0EB-839A-131C-955373972CF5}" name="LE BOT SANDRA" initials="SL" userId="S::SLEBOT@editions-hatier.fr::5fe4e071-d3f4-40df-970f-ee8fcf898346" providerId="AD"/>
  <p188:author id="{99329D8D-736E-127F-056B-D92D91D3CEEB}" name="Harmonie Rossi Tessier" initials="HRT" userId="ce3dc0babca3d520" providerId="Windows Live"/>
  <p188:author id="{6E47C18F-DDAE-EA39-9B3A-D5582A6DAE9D}" name="pauline.negrellion" initials="pa" userId="S::pauline.negrellion_gmail.com#ext#@hachette.onmicrosoft.com::9fb65b54-3bbd-4994-b3cf-42d8602c7eef" providerId="AD"/>
  <p188:author id="{CB410498-00AA-A716-1E6C-E42B11846246}" name="jennifer riviere" initials="jr" userId="77148290420568c5" providerId="Windows Live"/>
  <p188:author id="{A731B9A7-FB2F-8BD0-97C6-EA6906EE8F3B}" name="Justine Taillade" initials="JT" userId="Justine Taillade" providerId="None"/>
  <p188:author id="{2EACF4B5-B5D6-1F77-434B-4ACC816D40DA}" name="Caroline HACHE" initials="Ch" userId="Caroline HACHE" providerId="None"/>
  <p188:author id="{4CF84EDD-95CE-3E5E-4B94-06DB52278683}" name="Christophe Dracos" initials="CD" userId="S::cri.dracos_outlook.fr#ext#@hachette.onmicrosoft.com::9a339485-cc17-450e-b56d-f2edc49cae5a" providerId="AD"/>
  <p188:author id="{3AE103E3-5B5D-9446-BE1D-82E47926AE64}" name="LEMAIRE LOUHANNE" initials="LL" userId="S::LLEMAIRE@editions-hatier.fr::a1b6b622-126c-424e-b556-9693f133b9e2" providerId="AD"/>
  <p188:author id="{11392DF4-B385-4FE1-7B1C-2996C4C1DFB8}" name="Yaël Fernandez" initials="YF" userId="5a0aec09e72f9ec6" providerId="Windows Liv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AUVELLIER ANNE" initials="CA" lastIdx="14" clrIdx="0">
    <p:extLst>
      <p:ext uri="{19B8F6BF-5375-455C-9EA6-DF929625EA0E}">
        <p15:presenceInfo xmlns:p15="http://schemas.microsoft.com/office/powerpoint/2012/main" userId="S::ACHAUVELLIER@editions-hatier.fr::63234966-364e-422f-8c52-45fd5239a521" providerId="AD"/>
      </p:ext>
    </p:extLst>
  </p:cmAuthor>
  <p:cmAuthor id="2" name="omenriah" initials="om" lastIdx="3" clrIdx="1">
    <p:extLst>
      <p:ext uri="{19B8F6BF-5375-455C-9EA6-DF929625EA0E}">
        <p15:presenceInfo xmlns:p15="http://schemas.microsoft.com/office/powerpoint/2012/main" userId="S::omenriah_gmail.com#ext#@hachette.onmicrosoft.com::1c7e23f3-21b9-4451-98c0-15057ee07999" providerId="AD"/>
      </p:ext>
    </p:extLst>
  </p:cmAuthor>
  <p:cmAuthor id="3" name="pauline.negrellion" initials="pa" lastIdx="3" clrIdx="2">
    <p:extLst>
      <p:ext uri="{19B8F6BF-5375-455C-9EA6-DF929625EA0E}">
        <p15:presenceInfo xmlns:p15="http://schemas.microsoft.com/office/powerpoint/2012/main" userId="S::pauline.negrellion_gmail.com#ext#@hachette.onmicrosoft.com::9fb65b54-3bbd-4994-b3cf-42d8602c7eef" providerId="AD"/>
      </p:ext>
    </p:extLst>
  </p:cmAuthor>
  <p:cmAuthor id="4" name="catherine.mallard2" initials="ca" lastIdx="1" clrIdx="3">
    <p:extLst>
      <p:ext uri="{19B8F6BF-5375-455C-9EA6-DF929625EA0E}">
        <p15:presenceInfo xmlns:p15="http://schemas.microsoft.com/office/powerpoint/2012/main" userId="S::catherine.mallard2_gmail.com#ext#@hachette.onmicrosoft.com::943e5806-a044-4790-a0a9-05d7075f8f80" providerId="AD"/>
      </p:ext>
    </p:extLst>
  </p:cmAuthor>
  <p:cmAuthor id="5" name="riviere.jennifer" initials="ri" lastIdx="6" clrIdx="4">
    <p:extLst>
      <p:ext uri="{19B8F6BF-5375-455C-9EA6-DF929625EA0E}">
        <p15:presenceInfo xmlns:p15="http://schemas.microsoft.com/office/powerpoint/2012/main" userId="S::riviere.jennifer_gmail.com#ext#@hachette.onmicrosoft.com::1d9d5009-092f-4c80-8dba-153923be29d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1C4D1"/>
    <a:srgbClr val="A39491"/>
    <a:srgbClr val="FFD333"/>
    <a:srgbClr val="EC527E"/>
    <a:srgbClr val="E7E7E8"/>
    <a:srgbClr val="00B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397" autoAdjust="0"/>
    <p:restoredTop sz="73850" autoAdjust="0"/>
  </p:normalViewPr>
  <p:slideViewPr>
    <p:cSldViewPr snapToGrid="0">
      <p:cViewPr>
        <p:scale>
          <a:sx n="75" d="100"/>
          <a:sy n="75" d="100"/>
        </p:scale>
        <p:origin x="2934" y="210"/>
      </p:cViewPr>
      <p:guideLst/>
    </p:cSldViewPr>
  </p:slideViewPr>
  <p:notesTextViewPr>
    <p:cViewPr>
      <p:scale>
        <a:sx n="200" d="100"/>
        <a:sy n="2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font" Target="fonts/font2.fntdata"/><Relationship Id="rId3" Type="http://schemas.openxmlformats.org/officeDocument/2006/relationships/customXml" Target="../customXml/item3.xml"/><Relationship Id="rId21" Type="http://schemas.openxmlformats.org/officeDocument/2006/relationships/slide" Target="slides/slide12.xml"/><Relationship Id="rId34" Type="http://schemas.microsoft.com/office/2018/10/relationships/authors" Target="authors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font" Target="fonts/font1.fntdata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2.xml"/><Relationship Id="rId24" Type="http://schemas.openxmlformats.org/officeDocument/2006/relationships/notesMaster" Target="notesMasters/notesMaster1.xml"/><Relationship Id="rId32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font" Target="fonts/font4.fntdata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font" Target="fonts/font3.fntdata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470AB8-E483-4FFD-B222-30C933BD9122}" type="datetimeFigureOut">
              <a:rPr lang="fr-FR" smtClean="0"/>
              <a:t>16/03/2026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5038E3-B7CF-455E-96F4-A4DE1B14344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688655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fr-FR" i="1" dirty="0"/>
              <a:t>Aujourd’hui, vous allez compléter des suites de nombres et des suites logiques. Vous l’avez déjà fait dans les plastifiches 2 et 3 du rituel.</a:t>
            </a:r>
          </a:p>
        </p:txBody>
      </p:sp>
      <p:sp>
        <p:nvSpPr>
          <p:cNvPr id="108" name="Google Shape;108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1570490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4514975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1152184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1369500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859966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i="1" dirty="0">
                <a:latin typeface="Calibri" panose="020F0502020204030204" pitchFamily="34" charset="0"/>
              </a:rPr>
              <a:t>Des nombres vont apparaitre dans les bulles. Vous allez compléter la suite de nombres dans l’ordre sur votre ardoise.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875780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017F06-B1BA-688F-A797-553F64EB5B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D414A964-00EB-478A-69DC-DD16CBE15AB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C2E9A304-20D5-7201-02E3-500D6D7AB50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i="0" dirty="0">
                <a:latin typeface="Calibri" panose="020F0502020204030204" pitchFamily="34" charset="0"/>
              </a:rPr>
              <a:t>Faire lire les 3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0" dirty="0">
                <a:latin typeface="Calibri" panose="020F0502020204030204" pitchFamily="34" charset="0"/>
              </a:rPr>
              <a:t>premiers nombres.</a:t>
            </a:r>
          </a:p>
          <a:p>
            <a:r>
              <a:rPr lang="fr-FR" i="1" dirty="0">
                <a:latin typeface="Calibri" panose="020F0502020204030204" pitchFamily="34" charset="0"/>
              </a:rPr>
              <a:t>Quel va être le nombre suivant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? →</a:t>
            </a:r>
            <a:r>
              <a:rPr lang="fr-FR" i="1" dirty="0">
                <a:latin typeface="Calibri" panose="020F0502020204030204" pitchFamily="34" charset="0"/>
                <a:sym typeface="Symbol" panose="05050102010706020507" pitchFamily="18" charset="2"/>
              </a:rPr>
              <a:t> </a:t>
            </a:r>
            <a:r>
              <a:rPr lang="fr-FR" b="1" i="1" dirty="0">
                <a:latin typeface="Calibri" panose="020F0502020204030204" pitchFamily="34" charset="0"/>
                <a:sym typeface="Symbol" panose="05050102010706020507" pitchFamily="18" charset="2"/>
              </a:rPr>
              <a:t>2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1" i="1" dirty="0">
                <a:latin typeface="Calibri" panose="020F0502020204030204" pitchFamily="34" charset="0"/>
                <a:sym typeface="Symbol" panose="05050102010706020507" pitchFamily="18" charset="2"/>
              </a:rPr>
              <a:t>330</a:t>
            </a:r>
            <a:r>
              <a:rPr lang="fr-FR" i="1" dirty="0">
                <a:latin typeface="Calibri" panose="020F0502020204030204" pitchFamily="34" charset="0"/>
                <a:sym typeface="Symbol" panose="05050102010706020507" pitchFamily="18" charset="2"/>
              </a:rPr>
              <a:t>. </a:t>
            </a:r>
            <a:r>
              <a:rPr lang="fr-FR" i="0" dirty="0">
                <a:latin typeface="Calibri" panose="020F0502020204030204" pitchFamily="34" charset="0"/>
                <a:sym typeface="Symbol" panose="05050102010706020507" pitchFamily="18" charset="2"/>
              </a:rPr>
              <a:t>Compléter les premiers pointillés.</a:t>
            </a:r>
          </a:p>
          <a:p>
            <a:r>
              <a:rPr lang="fr-FR" i="1" dirty="0">
                <a:latin typeface="Calibri" panose="020F0502020204030204" pitchFamily="34" charset="0"/>
                <a:sym typeface="Symbol" panose="05050102010706020507" pitchFamily="18" charset="2"/>
              </a:rPr>
              <a:t>Écrivez sur votre ardoise les 4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  <a:sym typeface="Symbol" panose="05050102010706020507" pitchFamily="18" charset="2"/>
              </a:rPr>
              <a:t>nombres suivants, en les séparant par un tiret.</a:t>
            </a:r>
          </a:p>
          <a:p>
            <a:r>
              <a:rPr lang="fr-FR" i="0" dirty="0">
                <a:latin typeface="Calibri" panose="020F0502020204030204" pitchFamily="34" charset="0"/>
              </a:rPr>
              <a:t>Laisser quelques instants aux élèves. Valider ou invalider discrètement d’un signe de tête les ardoises levées.</a:t>
            </a:r>
          </a:p>
          <a:p>
            <a:r>
              <a:rPr lang="fr-FR" b="1" i="0" dirty="0">
                <a:latin typeface="Calibri" panose="020F0502020204030204" pitchFamily="34" charset="0"/>
              </a:rPr>
              <a:t>Réponses attendues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:</a:t>
            </a:r>
            <a:r>
              <a:rPr lang="fr-FR" i="0" dirty="0">
                <a:latin typeface="Calibri" panose="020F0502020204030204" pitchFamily="34" charset="0"/>
              </a:rPr>
              <a:t> </a:t>
            </a:r>
            <a:r>
              <a:rPr lang="fr-FR" b="0" i="0" dirty="0">
                <a:latin typeface="Calibri" panose="020F0502020204030204" pitchFamily="34" charset="0"/>
              </a:rPr>
              <a:t>2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331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; 2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332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; 2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333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; 2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334.</a:t>
            </a:r>
            <a:endParaRPr lang="fr-FR" b="0" i="1" dirty="0">
              <a:latin typeface="Calibri" panose="020F0502020204030204" pitchFamily="34" charset="0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8BE685A-1ACB-5289-0E09-3F994699AC6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283397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EBA879-E9B4-7018-E87D-A3DF09F8B0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38D40D45-43CE-58BB-4A0D-DE04C6128A3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106A8030-0EA3-D38C-EF91-B207429282C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i="1" dirty="0">
                <a:latin typeface="Calibri" panose="020F0502020204030204" pitchFamily="34" charset="0"/>
              </a:rPr>
              <a:t>Ici, les nombres affichés ne se suivent pas. Il faut parfois compléter ce qu’il y a avant un nombre </a:t>
            </a:r>
            <a:r>
              <a:rPr lang="fr-FR" i="0" dirty="0">
                <a:latin typeface="Calibri" panose="020F0502020204030204" pitchFamily="34" charset="0"/>
              </a:rPr>
              <a:t>(pointer la première bulle) </a:t>
            </a:r>
            <a:r>
              <a:rPr lang="fr-FR" i="1" u="none" dirty="0">
                <a:latin typeface="Calibri" panose="020F0502020204030204" pitchFamily="34" charset="0"/>
              </a:rPr>
              <a:t>ou après</a:t>
            </a:r>
            <a:r>
              <a:rPr lang="fr-FR" i="0" dirty="0">
                <a:latin typeface="Calibri" panose="020F0502020204030204" pitchFamily="34" charset="0"/>
              </a:rPr>
              <a:t>. </a:t>
            </a:r>
            <a:r>
              <a:rPr lang="fr-FR" i="1" dirty="0">
                <a:latin typeface="Calibri" panose="020F0502020204030204" pitchFamily="34" charset="0"/>
              </a:rPr>
              <a:t>Écrivez toute la suite de nombres sur votre ardoise.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0" dirty="0">
                <a:latin typeface="Calibri" panose="020F0502020204030204" pitchFamily="34" charset="0"/>
              </a:rPr>
              <a:t>Laissez quelques instants aux élèves. Valider ou invalider discrètement d’un signe de tête les ardoises levées. Faire verbaliser qu’il faut enlever 1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0" dirty="0">
                <a:latin typeface="Calibri" panose="020F0502020204030204" pitchFamily="34" charset="0"/>
              </a:rPr>
              <a:t>unité pour trouver le premier </a:t>
            </a:r>
            <a:r>
              <a:rPr lang="fr-FR" i="0" u="none" dirty="0">
                <a:latin typeface="Calibri" panose="020F0502020204030204" pitchFamily="34" charset="0"/>
              </a:rPr>
              <a:t>nombre, ainsi </a:t>
            </a:r>
            <a:r>
              <a:rPr lang="fr-FR" i="0" dirty="0">
                <a:latin typeface="Calibri" panose="020F0502020204030204" pitchFamily="34" charset="0"/>
              </a:rPr>
              <a:t>que le passage à la centaine supérieure après 1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0" dirty="0">
                <a:latin typeface="Calibri" panose="020F0502020204030204" pitchFamily="34" charset="0"/>
              </a:rPr>
              <a:t>799.</a:t>
            </a:r>
          </a:p>
          <a:p>
            <a:r>
              <a:rPr lang="fr-FR" b="1" i="0" dirty="0">
                <a:latin typeface="Calibri" panose="020F0502020204030204" pitchFamily="34" charset="0"/>
              </a:rPr>
              <a:t>Réponses attendues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:</a:t>
            </a:r>
            <a:r>
              <a:rPr lang="fr-FR" b="1" i="0" dirty="0">
                <a:latin typeface="Calibri" panose="020F0502020204030204" pitchFamily="34" charset="0"/>
              </a:rPr>
              <a:t> 1</a:t>
            </a:r>
            <a:r>
              <a:rPr lang="fr-FR" b="1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1" i="0" dirty="0">
                <a:latin typeface="Calibri" panose="020F0502020204030204" pitchFamily="34" charset="0"/>
              </a:rPr>
              <a:t>794</a:t>
            </a:r>
            <a:r>
              <a:rPr lang="fr-FR" b="1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; 1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795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; </a:t>
            </a:r>
            <a:r>
              <a:rPr lang="fr-FR" b="1" i="0" dirty="0">
                <a:latin typeface="Calibri" panose="020F0502020204030204" pitchFamily="34" charset="0"/>
              </a:rPr>
              <a:t>1</a:t>
            </a:r>
            <a:r>
              <a:rPr lang="fr-FR" b="1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1" i="0" dirty="0">
                <a:latin typeface="Calibri" panose="020F0502020204030204" pitchFamily="34" charset="0"/>
              </a:rPr>
              <a:t>796</a:t>
            </a:r>
            <a:r>
              <a:rPr lang="fr-FR" b="1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; </a:t>
            </a:r>
            <a:r>
              <a:rPr lang="fr-FR" b="1" i="0" dirty="0">
                <a:latin typeface="Calibri" panose="020F0502020204030204" pitchFamily="34" charset="0"/>
              </a:rPr>
              <a:t>1</a:t>
            </a:r>
            <a:r>
              <a:rPr lang="fr-FR" b="1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1" i="0" dirty="0">
                <a:latin typeface="Calibri" panose="020F0502020204030204" pitchFamily="34" charset="0"/>
              </a:rPr>
              <a:t>797</a:t>
            </a:r>
            <a:r>
              <a:rPr lang="fr-FR" b="1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; 1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798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; 1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799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; </a:t>
            </a:r>
            <a:r>
              <a:rPr lang="fr-FR" b="1" i="0" dirty="0">
                <a:latin typeface="Calibri" panose="020F0502020204030204" pitchFamily="34" charset="0"/>
              </a:rPr>
              <a:t>1</a:t>
            </a:r>
            <a:r>
              <a:rPr lang="fr-FR" b="1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1" i="0" dirty="0">
                <a:latin typeface="Calibri" panose="020F0502020204030204" pitchFamily="34" charset="0"/>
              </a:rPr>
              <a:t>800</a:t>
            </a:r>
            <a:r>
              <a:rPr lang="fr-FR" b="1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; </a:t>
            </a:r>
            <a:r>
              <a:rPr lang="fr-FR" b="1" i="0" dirty="0">
                <a:latin typeface="Calibri" panose="020F0502020204030204" pitchFamily="34" charset="0"/>
              </a:rPr>
              <a:t>1</a:t>
            </a:r>
            <a:r>
              <a:rPr lang="fr-FR" b="1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1" i="0" dirty="0">
                <a:latin typeface="Calibri" panose="020F0502020204030204" pitchFamily="34" charset="0"/>
              </a:rPr>
              <a:t>801</a:t>
            </a:r>
            <a:r>
              <a:rPr lang="fr-FR" b="0" i="0" dirty="0">
                <a:latin typeface="Calibri" panose="020F0502020204030204" pitchFamily="34" charset="0"/>
              </a:rPr>
              <a:t>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4916E3A-5D40-496D-BEA6-AB35E63E4BF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300814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0B37C5-E9A9-FE26-3F19-0441984CFD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11DBECC4-E054-6BD1-7088-CFCD5016C8A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0E4F7376-43BB-C11A-841F-4616BB64CC4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i="0" dirty="0">
                <a:latin typeface="Calibri" panose="020F0502020204030204" pitchFamily="34" charset="0"/>
              </a:rPr>
              <a:t>Même démarche.</a:t>
            </a:r>
          </a:p>
          <a:p>
            <a:r>
              <a:rPr lang="fr-FR" b="1" i="0" dirty="0">
                <a:latin typeface="Calibri" panose="020F0502020204030204" pitchFamily="34" charset="0"/>
              </a:rPr>
              <a:t>Réponses attendues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:</a:t>
            </a:r>
            <a:r>
              <a:rPr lang="fr-FR" b="1" i="0" dirty="0">
                <a:latin typeface="Calibri" panose="020F0502020204030204" pitchFamily="34" charset="0"/>
              </a:rPr>
              <a:t> 5</a:t>
            </a:r>
            <a:r>
              <a:rPr lang="fr-FR" b="1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1" i="0" dirty="0">
                <a:latin typeface="Calibri" panose="020F0502020204030204" pitchFamily="34" charset="0"/>
              </a:rPr>
              <a:t>299</a:t>
            </a:r>
            <a:r>
              <a:rPr lang="fr-FR" b="1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; </a:t>
            </a:r>
            <a:r>
              <a:rPr lang="fr-FR" b="1" i="0" dirty="0">
                <a:latin typeface="Calibri" panose="020F0502020204030204" pitchFamily="34" charset="0"/>
              </a:rPr>
              <a:t>5</a:t>
            </a:r>
            <a:r>
              <a:rPr lang="fr-FR" b="1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1" i="0" dirty="0">
                <a:latin typeface="Calibri" panose="020F0502020204030204" pitchFamily="34" charset="0"/>
              </a:rPr>
              <a:t>300</a:t>
            </a:r>
            <a:r>
              <a:rPr lang="fr-FR" b="1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; 5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301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; </a:t>
            </a:r>
            <a:r>
              <a:rPr lang="fr-FR" b="1" i="0" dirty="0">
                <a:latin typeface="Calibri" panose="020F0502020204030204" pitchFamily="34" charset="0"/>
              </a:rPr>
              <a:t>5</a:t>
            </a:r>
            <a:r>
              <a:rPr lang="fr-FR" b="1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1" i="0" dirty="0">
                <a:latin typeface="Calibri" panose="020F0502020204030204" pitchFamily="34" charset="0"/>
              </a:rPr>
              <a:t>302</a:t>
            </a:r>
            <a:r>
              <a:rPr lang="fr-FR" b="1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; </a:t>
            </a:r>
            <a:r>
              <a:rPr lang="fr-FR" b="1" i="0" dirty="0">
                <a:latin typeface="Calibri" panose="020F0502020204030204" pitchFamily="34" charset="0"/>
              </a:rPr>
              <a:t>5</a:t>
            </a:r>
            <a:r>
              <a:rPr lang="fr-FR" b="1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1" i="0" dirty="0">
                <a:latin typeface="Calibri" panose="020F0502020204030204" pitchFamily="34" charset="0"/>
              </a:rPr>
              <a:t>303</a:t>
            </a:r>
            <a:r>
              <a:rPr lang="fr-FR" b="1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; 5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304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; 5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305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; </a:t>
            </a:r>
            <a:r>
              <a:rPr lang="fr-FR" b="1" i="0" dirty="0">
                <a:latin typeface="Calibri" panose="020F0502020204030204" pitchFamily="34" charset="0"/>
              </a:rPr>
              <a:t>5</a:t>
            </a:r>
            <a:r>
              <a:rPr lang="fr-FR" b="1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1" i="0" dirty="0">
                <a:latin typeface="Calibri" panose="020F0502020204030204" pitchFamily="34" charset="0"/>
              </a:rPr>
              <a:t>306</a:t>
            </a:r>
            <a:r>
              <a:rPr lang="fr-FR" b="0" i="0" dirty="0">
                <a:latin typeface="Calibri" panose="020F0502020204030204" pitchFamily="34" charset="0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0" dirty="0">
                <a:latin typeface="Calibri" panose="020F0502020204030204" pitchFamily="34" charset="0"/>
              </a:rPr>
              <a:t>Faire verbaliser le franchissement de centaine à rebours dans la première bulle.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0C29A7AD-B867-F98E-8975-ACC1693D49B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059827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29F5F4-2A45-A368-5EB7-98075A03C9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CAA63F01-31CA-8CA8-7733-5583F205200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0E192628-B02C-CFF0-FFAF-D4A891DFEA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i="1" dirty="0">
                <a:latin typeface="Calibri" panose="020F0502020204030204" pitchFamily="34" charset="0"/>
              </a:rPr>
              <a:t>Des suites logiques vont s’afficher. Vous allez devoir les observer pour comprendre la règle, c’est-à-dire comment on passe d’une bulle à l’autre, puis vous allez les compléter.</a:t>
            </a:r>
            <a:endParaRPr lang="fr-FR" i="0" dirty="0">
              <a:latin typeface="Calibri" panose="020F0502020204030204" pitchFamily="34" charset="0"/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0EFA0C1-F3AA-CBE5-C529-C1B07F80E1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844249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i="1" dirty="0">
                <a:latin typeface="Calibri" panose="020F0502020204030204" pitchFamily="34" charset="0"/>
              </a:rPr>
              <a:t>Observez la suite logique, puis, écrivez sur votre ardoise la règle de cette suite logique.</a:t>
            </a:r>
          </a:p>
          <a:p>
            <a:r>
              <a:rPr lang="fr-FR" i="0" dirty="0">
                <a:latin typeface="Calibri" panose="020F0502020204030204" pitchFamily="34" charset="0"/>
              </a:rPr>
              <a:t>Laissez quelques instants aux élèves. Valider ou invalider discrètement d’un signe de tête les ardoises levées. I</a:t>
            </a:r>
            <a:r>
              <a:rPr lang="fr-FR" i="0" dirty="0">
                <a:latin typeface="Calibri" panose="020F0502020204030204" pitchFamily="34" charset="0"/>
                <a:sym typeface="Symbol" panose="05050102010706020507" pitchFamily="18" charset="2"/>
              </a:rPr>
              <a:t>nterroger un élève qui doit justifier sa réponse.</a:t>
            </a:r>
            <a:r>
              <a:rPr lang="fr-FR" i="1" dirty="0">
                <a:latin typeface="Calibri" panose="020F0502020204030204" pitchFamily="34" charset="0"/>
                <a:sym typeface="Symbol" panose="05050102010706020507" pitchFamily="18" charset="2"/>
              </a:rPr>
              <a:t> → </a:t>
            </a:r>
            <a:r>
              <a:rPr lang="fr-FR" i="1" dirty="0">
                <a:latin typeface="Calibri" panose="020F0502020204030204" pitchFamily="34" charset="0"/>
              </a:rPr>
              <a:t>Pour passer d’une bulle à l’autre on ajoute une centaine, je remarque qu’il n’y a que le chiffre des centaines qui change. J’écris +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100 dans la case de la règle.</a:t>
            </a:r>
          </a:p>
          <a:p>
            <a:r>
              <a:rPr lang="fr-FR" i="1" dirty="0">
                <a:latin typeface="Calibri" panose="020F0502020204030204" pitchFamily="34" charset="0"/>
              </a:rPr>
              <a:t>Que va-t-on écrire alors dans la 3</a:t>
            </a:r>
            <a:r>
              <a:rPr lang="fr-FR" i="1" baseline="30000" dirty="0">
                <a:latin typeface="Calibri" panose="020F0502020204030204" pitchFamily="34" charset="0"/>
              </a:rPr>
              <a:t>e</a:t>
            </a:r>
            <a:r>
              <a:rPr lang="fr-FR" i="1" dirty="0">
                <a:latin typeface="Calibri" panose="020F0502020204030204" pitchFamily="34" charset="0"/>
              </a:rPr>
              <a:t> bulle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? →</a:t>
            </a:r>
            <a:r>
              <a:rPr lang="fr-FR" i="1" dirty="0">
                <a:latin typeface="Calibri" panose="020F0502020204030204" pitchFamily="34" charset="0"/>
                <a:sym typeface="Symbol" panose="05050102010706020507" pitchFamily="18" charset="2"/>
              </a:rPr>
              <a:t> 6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  <a:sym typeface="Symbol" panose="05050102010706020507" pitchFamily="18" charset="2"/>
              </a:rPr>
              <a:t>234. </a:t>
            </a:r>
            <a:r>
              <a:rPr lang="fr-FR" i="0" dirty="0">
                <a:latin typeface="Calibri" panose="020F0502020204030204" pitchFamily="34" charset="0"/>
                <a:sym typeface="Symbol" panose="05050102010706020507" pitchFamily="18" charset="2"/>
              </a:rPr>
              <a:t>Compléter les premiers pointillés.</a:t>
            </a:r>
          </a:p>
          <a:p>
            <a:r>
              <a:rPr lang="fr-FR" i="1" dirty="0">
                <a:latin typeface="Calibri" panose="020F0502020204030204" pitchFamily="34" charset="0"/>
                <a:sym typeface="Symbol" panose="05050102010706020507" pitchFamily="18" charset="2"/>
              </a:rPr>
              <a:t>Compléter maintenant sur votre ardoise les bulles manquantes</a:t>
            </a:r>
            <a:r>
              <a:rPr lang="fr-FR" i="0" dirty="0">
                <a:latin typeface="Calibri" panose="020F0502020204030204" pitchFamily="34" charset="0"/>
                <a:sym typeface="Symbol" panose="05050102010706020507" pitchFamily="18" charset="2"/>
              </a:rPr>
              <a:t>.</a:t>
            </a:r>
          </a:p>
          <a:p>
            <a:r>
              <a:rPr lang="fr-FR" b="1" i="0" u="none" dirty="0">
                <a:latin typeface="Calibri" panose="020F0502020204030204" pitchFamily="34" charset="0"/>
                <a:sym typeface="Symbol" panose="05050102010706020507" pitchFamily="18" charset="2"/>
              </a:rPr>
              <a:t>Réponses attendues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u="none" dirty="0">
                <a:latin typeface="Calibri" panose="020F0502020204030204" pitchFamily="34" charset="0"/>
                <a:sym typeface="Symbol" panose="05050102010706020507" pitchFamily="18" charset="2"/>
              </a:rPr>
              <a:t>:</a:t>
            </a:r>
            <a:r>
              <a:rPr lang="fr-FR" b="1" i="0" u="none" dirty="0">
                <a:latin typeface="Calibri" panose="020F0502020204030204" pitchFamily="34" charset="0"/>
                <a:sym typeface="Symbol" panose="05050102010706020507" pitchFamily="18" charset="2"/>
              </a:rPr>
              <a:t> </a:t>
            </a:r>
            <a:r>
              <a:rPr lang="fr-FR" b="0" i="0" dirty="0">
                <a:latin typeface="Calibri" panose="020F0502020204030204" pitchFamily="34" charset="0"/>
                <a:sym typeface="Symbol" panose="05050102010706020507" pitchFamily="18" charset="2"/>
              </a:rPr>
              <a:t>6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  <a:sym typeface="Symbol" panose="05050102010706020507" pitchFamily="18" charset="2"/>
              </a:rPr>
              <a:t>034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  <a:sym typeface="Symbol" panose="05050102010706020507" pitchFamily="18" charset="2"/>
              </a:rPr>
              <a:t>; 6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  <a:sym typeface="Symbol" panose="05050102010706020507" pitchFamily="18" charset="2"/>
              </a:rPr>
              <a:t>134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  <a:sym typeface="Symbol" panose="05050102010706020507" pitchFamily="18" charset="2"/>
              </a:rPr>
              <a:t>; 6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  <a:sym typeface="Symbol" panose="05050102010706020507" pitchFamily="18" charset="2"/>
              </a:rPr>
              <a:t>234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  <a:sym typeface="Symbol" panose="05050102010706020507" pitchFamily="18" charset="2"/>
              </a:rPr>
              <a:t>; </a:t>
            </a:r>
            <a:r>
              <a:rPr lang="fr-FR" b="1" i="0" dirty="0">
                <a:latin typeface="Calibri" panose="020F0502020204030204" pitchFamily="34" charset="0"/>
                <a:sym typeface="Symbol" panose="05050102010706020507" pitchFamily="18" charset="2"/>
              </a:rPr>
              <a:t>6</a:t>
            </a:r>
            <a:r>
              <a:rPr lang="fr-FR" b="1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1" i="0" dirty="0">
                <a:latin typeface="Calibri" panose="020F0502020204030204" pitchFamily="34" charset="0"/>
                <a:sym typeface="Symbol" panose="05050102010706020507" pitchFamily="18" charset="2"/>
              </a:rPr>
              <a:t>334</a:t>
            </a:r>
            <a:r>
              <a:rPr lang="fr-FR" b="1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  <a:sym typeface="Symbol" panose="05050102010706020507" pitchFamily="18" charset="2"/>
              </a:rPr>
              <a:t>; </a:t>
            </a:r>
            <a:r>
              <a:rPr lang="fr-FR" b="1" i="0" dirty="0">
                <a:latin typeface="Calibri" panose="020F0502020204030204" pitchFamily="34" charset="0"/>
                <a:sym typeface="Symbol" panose="05050102010706020507" pitchFamily="18" charset="2"/>
              </a:rPr>
              <a:t>6</a:t>
            </a:r>
            <a:r>
              <a:rPr lang="fr-FR" b="1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1" i="0" dirty="0">
                <a:latin typeface="Calibri" panose="020F0502020204030204" pitchFamily="34" charset="0"/>
                <a:sym typeface="Symbol" panose="05050102010706020507" pitchFamily="18" charset="2"/>
              </a:rPr>
              <a:t>434</a:t>
            </a:r>
            <a:r>
              <a:rPr lang="fr-FR" b="1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  <a:sym typeface="Symbol" panose="05050102010706020507" pitchFamily="18" charset="2"/>
              </a:rPr>
              <a:t>; 6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  <a:sym typeface="Symbol" panose="05050102010706020507" pitchFamily="18" charset="2"/>
              </a:rPr>
              <a:t>534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  <a:sym typeface="Symbol" panose="05050102010706020507" pitchFamily="18" charset="2"/>
              </a:rPr>
              <a:t>; </a:t>
            </a:r>
            <a:r>
              <a:rPr lang="fr-FR" b="1" i="0" dirty="0">
                <a:latin typeface="Calibri" panose="020F0502020204030204" pitchFamily="34" charset="0"/>
                <a:sym typeface="Symbol" panose="05050102010706020507" pitchFamily="18" charset="2"/>
              </a:rPr>
              <a:t>6</a:t>
            </a:r>
            <a:r>
              <a:rPr lang="fr-FR" b="1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1" i="0" dirty="0">
                <a:latin typeface="Calibri" panose="020F0502020204030204" pitchFamily="34" charset="0"/>
                <a:sym typeface="Symbol" panose="05050102010706020507" pitchFamily="18" charset="2"/>
              </a:rPr>
              <a:t>634</a:t>
            </a:r>
            <a:r>
              <a:rPr lang="fr-FR" b="1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  <a:sym typeface="Symbol" panose="05050102010706020507" pitchFamily="18" charset="2"/>
              </a:rPr>
              <a:t>; </a:t>
            </a:r>
            <a:r>
              <a:rPr lang="fr-FR" b="1" i="0" dirty="0">
                <a:latin typeface="Calibri" panose="020F0502020204030204" pitchFamily="34" charset="0"/>
                <a:sym typeface="Symbol" panose="05050102010706020507" pitchFamily="18" charset="2"/>
              </a:rPr>
              <a:t>6</a:t>
            </a:r>
            <a:r>
              <a:rPr lang="fr-FR" b="1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1" i="0" dirty="0">
                <a:latin typeface="Calibri" panose="020F0502020204030204" pitchFamily="34" charset="0"/>
                <a:sym typeface="Symbol" panose="05050102010706020507" pitchFamily="18" charset="2"/>
              </a:rPr>
              <a:t>734</a:t>
            </a:r>
            <a:r>
              <a:rPr lang="fr-FR" b="1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  <a:sym typeface="Symbol" panose="05050102010706020507" pitchFamily="18" charset="2"/>
              </a:rPr>
              <a:t>; </a:t>
            </a:r>
            <a:r>
              <a:rPr lang="fr-FR" b="1" i="0" dirty="0">
                <a:latin typeface="Calibri" panose="020F0502020204030204" pitchFamily="34" charset="0"/>
                <a:sym typeface="Symbol" panose="05050102010706020507" pitchFamily="18" charset="2"/>
              </a:rPr>
              <a:t>6</a:t>
            </a:r>
            <a:r>
              <a:rPr lang="fr-FR" b="1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1" i="0" dirty="0">
                <a:latin typeface="Calibri" panose="020F0502020204030204" pitchFamily="34" charset="0"/>
                <a:sym typeface="Symbol" panose="05050102010706020507" pitchFamily="18" charset="2"/>
              </a:rPr>
              <a:t>834</a:t>
            </a:r>
            <a:r>
              <a:rPr lang="fr-FR" b="0" i="0" dirty="0">
                <a:latin typeface="Calibri" panose="020F0502020204030204" pitchFamily="34" charset="0"/>
                <a:sym typeface="Symbol" panose="05050102010706020507" pitchFamily="18" charset="2"/>
              </a:rPr>
              <a:t>.</a:t>
            </a:r>
            <a:endParaRPr lang="fr-FR" b="0" i="0" dirty="0">
              <a:latin typeface="Calibri" panose="020F0502020204030204" pitchFamily="34" charset="0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222774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1B824D-17BD-CCEE-631D-84D24D6F11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F3E21F59-5937-6C63-7864-D5F0A0BF150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CC522351-5E96-6A63-F886-65FF354D840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i="0" u="none" dirty="0">
                <a:latin typeface="Calibri" panose="020F0502020204030204" pitchFamily="34" charset="0"/>
              </a:rPr>
              <a:t>Même démarche.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1" i="0" u="none" dirty="0">
                <a:latin typeface="Calibri" panose="020F0502020204030204" pitchFamily="34" charset="0"/>
              </a:rPr>
              <a:t>Réponses attendues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u="none" dirty="0">
                <a:latin typeface="Calibri" panose="020F0502020204030204" pitchFamily="34" charset="0"/>
              </a:rPr>
              <a:t>:</a:t>
            </a:r>
            <a:r>
              <a:rPr lang="fr-FR" i="0" u="none" dirty="0">
                <a:latin typeface="Calibri" panose="020F0502020204030204" pitchFamily="34" charset="0"/>
              </a:rPr>
              <a:t> </a:t>
            </a:r>
            <a:r>
              <a:rPr lang="fr-FR" b="0" i="0" u="none" dirty="0">
                <a:latin typeface="Calibri" panose="020F0502020204030204" pitchFamily="34" charset="0"/>
              </a:rPr>
              <a:t>1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u="none" dirty="0">
                <a:latin typeface="Calibri" panose="020F0502020204030204" pitchFamily="34" charset="0"/>
              </a:rPr>
              <a:t>626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u="none" dirty="0">
                <a:latin typeface="Calibri" panose="020F0502020204030204" pitchFamily="34" charset="0"/>
              </a:rPr>
              <a:t>; 1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u="none" dirty="0">
                <a:latin typeface="Calibri" panose="020F0502020204030204" pitchFamily="34" charset="0"/>
              </a:rPr>
              <a:t>625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u="none" dirty="0">
                <a:latin typeface="Calibri" panose="020F0502020204030204" pitchFamily="34" charset="0"/>
              </a:rPr>
              <a:t>; </a:t>
            </a:r>
            <a:r>
              <a:rPr lang="fr-FR" b="1" i="0" u="none" dirty="0">
                <a:latin typeface="Calibri" panose="020F0502020204030204" pitchFamily="34" charset="0"/>
              </a:rPr>
              <a:t>1</a:t>
            </a:r>
            <a:r>
              <a:rPr lang="fr-FR" b="1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1" i="0" u="none" dirty="0">
                <a:latin typeface="Calibri" panose="020F0502020204030204" pitchFamily="34" charset="0"/>
              </a:rPr>
              <a:t>624</a:t>
            </a:r>
            <a:r>
              <a:rPr lang="fr-FR" b="1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u="none" dirty="0">
                <a:latin typeface="Calibri" panose="020F0502020204030204" pitchFamily="34" charset="0"/>
              </a:rPr>
              <a:t>; </a:t>
            </a:r>
            <a:r>
              <a:rPr lang="fr-FR" b="1" i="0" u="none" dirty="0">
                <a:latin typeface="Calibri" panose="020F0502020204030204" pitchFamily="34" charset="0"/>
              </a:rPr>
              <a:t>1</a:t>
            </a:r>
            <a:r>
              <a:rPr lang="fr-FR" b="1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1" i="0" u="none" dirty="0">
                <a:latin typeface="Calibri" panose="020F0502020204030204" pitchFamily="34" charset="0"/>
              </a:rPr>
              <a:t>623</a:t>
            </a:r>
            <a:r>
              <a:rPr lang="fr-FR" b="1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u="none" dirty="0">
                <a:latin typeface="Calibri" panose="020F0502020204030204" pitchFamily="34" charset="0"/>
              </a:rPr>
              <a:t>; 1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u="none" dirty="0">
                <a:latin typeface="Calibri" panose="020F0502020204030204" pitchFamily="34" charset="0"/>
              </a:rPr>
              <a:t>622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u="none" dirty="0">
                <a:latin typeface="Calibri" panose="020F0502020204030204" pitchFamily="34" charset="0"/>
              </a:rPr>
              <a:t>; </a:t>
            </a:r>
            <a:r>
              <a:rPr lang="fr-FR" b="1" i="0" u="none" dirty="0">
                <a:latin typeface="Calibri" panose="020F0502020204030204" pitchFamily="34" charset="0"/>
              </a:rPr>
              <a:t>1</a:t>
            </a:r>
            <a:r>
              <a:rPr lang="fr-FR" b="1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1" i="0" u="none" dirty="0">
                <a:latin typeface="Calibri" panose="020F0502020204030204" pitchFamily="34" charset="0"/>
              </a:rPr>
              <a:t>621</a:t>
            </a:r>
            <a:r>
              <a:rPr lang="fr-FR" b="1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u="none" dirty="0">
                <a:latin typeface="Calibri" panose="020F0502020204030204" pitchFamily="34" charset="0"/>
              </a:rPr>
              <a:t>; </a:t>
            </a:r>
            <a:r>
              <a:rPr lang="fr-FR" b="1" i="0" u="none" dirty="0">
                <a:latin typeface="Calibri" panose="020F0502020204030204" pitchFamily="34" charset="0"/>
              </a:rPr>
              <a:t>1</a:t>
            </a:r>
            <a:r>
              <a:rPr lang="fr-FR" b="1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1" i="0" u="none" dirty="0">
                <a:latin typeface="Calibri" panose="020F0502020204030204" pitchFamily="34" charset="0"/>
              </a:rPr>
              <a:t>620</a:t>
            </a:r>
            <a:r>
              <a:rPr lang="fr-FR" b="1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u="none" dirty="0">
                <a:latin typeface="Calibri" panose="020F0502020204030204" pitchFamily="34" charset="0"/>
              </a:rPr>
              <a:t>; </a:t>
            </a:r>
            <a:r>
              <a:rPr lang="fr-FR" b="1" i="0" u="none" dirty="0">
                <a:latin typeface="Calibri" panose="020F0502020204030204" pitchFamily="34" charset="0"/>
              </a:rPr>
              <a:t>1</a:t>
            </a:r>
            <a:r>
              <a:rPr lang="fr-FR" b="1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1" i="0" u="none" dirty="0">
                <a:latin typeface="Calibri" panose="020F0502020204030204" pitchFamily="34" charset="0"/>
              </a:rPr>
              <a:t>619</a:t>
            </a:r>
            <a:r>
              <a:rPr lang="fr-FR" b="1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u="none" dirty="0">
                <a:latin typeface="Calibri" panose="020F0502020204030204" pitchFamily="34" charset="0"/>
              </a:rPr>
              <a:t>; </a:t>
            </a:r>
            <a:r>
              <a:rPr lang="fr-FR" b="1" i="0" u="none" dirty="0">
                <a:latin typeface="Calibri" panose="020F0502020204030204" pitchFamily="34" charset="0"/>
              </a:rPr>
              <a:t>1</a:t>
            </a:r>
            <a:r>
              <a:rPr lang="fr-FR" b="1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1" i="0" u="none" dirty="0">
                <a:latin typeface="Calibri" panose="020F0502020204030204" pitchFamily="34" charset="0"/>
              </a:rPr>
              <a:t>618</a:t>
            </a:r>
            <a:r>
              <a:rPr lang="fr-FR" b="0" i="0" u="none" dirty="0">
                <a:latin typeface="Calibri" panose="020F0502020204030204" pitchFamily="34" charset="0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0" u="none" dirty="0">
                <a:latin typeface="Calibri" panose="020F0502020204030204" pitchFamily="34" charset="0"/>
              </a:rPr>
              <a:t>Faire verbaliser qu’il s’agit ici d’une suite décroissante. On enlève 1 pour passer de la première case à la deuxième. La règle est donc «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− </a:t>
            </a:r>
            <a:r>
              <a:rPr lang="fr-FR" i="0" u="none" dirty="0">
                <a:latin typeface="Calibri" panose="020F0502020204030204" pitchFamily="34" charset="0"/>
              </a:rPr>
              <a:t>1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0" u="none" dirty="0">
                <a:latin typeface="Calibri" panose="020F0502020204030204" pitchFamily="34" charset="0"/>
              </a:rPr>
              <a:t>». Faire verbaliser également le franchissement de dizaine à rebours à l’avant-dernière bulle.</a:t>
            </a:r>
          </a:p>
          <a:p>
            <a:endParaRPr lang="fr-FR" i="1" u="none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78903AE-135A-7F3F-5209-05C7934C546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180983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C3D861-7742-B936-2A73-77B0E0D38E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C8CFB0D6-872E-43B2-90FF-AE258373EFB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4A14A53F-0D0F-93A3-7B92-43FF1F67B99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i="0" dirty="0">
                <a:latin typeface="Calibri" panose="020F0502020204030204" pitchFamily="34" charset="0"/>
              </a:rPr>
              <a:t>Même démarche.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1" i="0" dirty="0">
                <a:latin typeface="Calibri" panose="020F0502020204030204" pitchFamily="34" charset="0"/>
              </a:rPr>
              <a:t>Réponses attendues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:</a:t>
            </a:r>
            <a:r>
              <a:rPr lang="fr-FR" i="0" dirty="0">
                <a:latin typeface="Calibri" panose="020F0502020204030204" pitchFamily="34" charset="0"/>
              </a:rPr>
              <a:t> </a:t>
            </a:r>
            <a:r>
              <a:rPr lang="fr-FR" b="0" i="0" dirty="0">
                <a:latin typeface="Calibri" panose="020F0502020204030204" pitchFamily="34" charset="0"/>
              </a:rPr>
              <a:t>8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217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; 8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237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; </a:t>
            </a:r>
            <a:r>
              <a:rPr lang="fr-FR" b="1" i="0" dirty="0">
                <a:latin typeface="Calibri" panose="020F0502020204030204" pitchFamily="34" charset="0"/>
              </a:rPr>
              <a:t>8</a:t>
            </a:r>
            <a:r>
              <a:rPr lang="fr-FR" b="1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1" i="0" dirty="0">
                <a:latin typeface="Calibri" panose="020F0502020204030204" pitchFamily="34" charset="0"/>
              </a:rPr>
              <a:t>257</a:t>
            </a:r>
            <a:r>
              <a:rPr lang="fr-FR" b="1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; </a:t>
            </a:r>
            <a:r>
              <a:rPr lang="fr-FR" b="1" i="0" dirty="0">
                <a:latin typeface="Calibri" panose="020F0502020204030204" pitchFamily="34" charset="0"/>
              </a:rPr>
              <a:t>8</a:t>
            </a:r>
            <a:r>
              <a:rPr lang="fr-FR" b="1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1" i="0" dirty="0">
                <a:latin typeface="Calibri" panose="020F0502020204030204" pitchFamily="34" charset="0"/>
              </a:rPr>
              <a:t>277</a:t>
            </a:r>
            <a:r>
              <a:rPr lang="fr-FR" b="1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; 8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297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; </a:t>
            </a:r>
            <a:r>
              <a:rPr lang="fr-FR" b="1" i="0" dirty="0">
                <a:latin typeface="Calibri" panose="020F0502020204030204" pitchFamily="34" charset="0"/>
              </a:rPr>
              <a:t>8</a:t>
            </a:r>
            <a:r>
              <a:rPr lang="fr-FR" b="1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1" i="0" dirty="0">
                <a:latin typeface="Calibri" panose="020F0502020204030204" pitchFamily="34" charset="0"/>
              </a:rPr>
              <a:t>317</a:t>
            </a:r>
            <a:r>
              <a:rPr lang="fr-FR" b="1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; </a:t>
            </a:r>
            <a:r>
              <a:rPr lang="fr-FR" b="1" i="0" dirty="0">
                <a:latin typeface="Calibri" panose="020F0502020204030204" pitchFamily="34" charset="0"/>
              </a:rPr>
              <a:t>8</a:t>
            </a:r>
            <a:r>
              <a:rPr lang="fr-FR" b="1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1" i="0" dirty="0">
                <a:latin typeface="Calibri" panose="020F0502020204030204" pitchFamily="34" charset="0"/>
              </a:rPr>
              <a:t>337</a:t>
            </a:r>
            <a:r>
              <a:rPr lang="fr-FR" b="1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; </a:t>
            </a:r>
            <a:r>
              <a:rPr lang="fr-FR" b="1" i="0" dirty="0">
                <a:latin typeface="Calibri" panose="020F0502020204030204" pitchFamily="34" charset="0"/>
              </a:rPr>
              <a:t>8</a:t>
            </a:r>
            <a:r>
              <a:rPr lang="fr-FR" b="1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1" i="0" dirty="0">
                <a:latin typeface="Calibri" panose="020F0502020204030204" pitchFamily="34" charset="0"/>
              </a:rPr>
              <a:t>357</a:t>
            </a:r>
            <a:r>
              <a:rPr lang="fr-FR" b="1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; </a:t>
            </a:r>
            <a:r>
              <a:rPr lang="fr-FR" b="1" i="0" dirty="0">
                <a:latin typeface="Calibri" panose="020F0502020204030204" pitchFamily="34" charset="0"/>
              </a:rPr>
              <a:t>8</a:t>
            </a:r>
            <a:r>
              <a:rPr lang="fr-FR" b="1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1" i="0" dirty="0">
                <a:latin typeface="Calibri" panose="020F0502020204030204" pitchFamily="34" charset="0"/>
              </a:rPr>
              <a:t>377</a:t>
            </a:r>
            <a:r>
              <a:rPr lang="fr-FR" b="0" i="0" dirty="0">
                <a:latin typeface="Calibri" panose="020F0502020204030204" pitchFamily="34" charset="0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0" dirty="0">
                <a:latin typeface="Calibri" panose="020F0502020204030204" pitchFamily="34" charset="0"/>
              </a:rPr>
              <a:t>Faire verbaliser que comme on ajoute 20 donc 2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dizaines, le chiffre des unités ne change pas.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0" dirty="0">
                <a:latin typeface="Calibri" panose="020F0502020204030204" pitchFamily="34" charset="0"/>
              </a:rPr>
              <a:t>Une procédure possible pour le franchissement de la centaine est de considérer le nombre de dizaines de 8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297, c’est-à-dire 829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dizaines et d’en ajouter 2, soit 831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dizaines, auxquelles il faut ajouter les 7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unités restantes.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FD9136D5-7725-DE71-3A5C-735F3CBDD04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769054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6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BC84321A-139F-4AF6-AD8D-37CBAFD1156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5" b="1565"/>
          <a:stretch/>
        </p:blipFill>
        <p:spPr>
          <a:xfrm>
            <a:off x="1" y="-1"/>
            <a:ext cx="9143999" cy="68580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defRPr sz="27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5" name="Titre 3">
            <a:extLst>
              <a:ext uri="{FF2B5EF4-FFF2-40B4-BE49-F238E27FC236}">
                <a16:creationId xmlns:a16="http://schemas.microsoft.com/office/drawing/2014/main" id="{258AB5B3-F4E5-428C-8C09-2E5B451E51B6}"/>
              </a:ext>
            </a:extLst>
          </p:cNvPr>
          <p:cNvSpPr txBox="1">
            <a:spLocks/>
          </p:cNvSpPr>
          <p:nvPr userDrawn="1"/>
        </p:nvSpPr>
        <p:spPr>
          <a:xfrm>
            <a:off x="4342511" y="6163768"/>
            <a:ext cx="4421378" cy="499464"/>
          </a:xfrm>
          <a:prstGeom prst="rect">
            <a:avLst/>
          </a:prstGeom>
        </p:spPr>
        <p:txBody>
          <a:bodyPr>
            <a:norm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0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Réservé à la </a:t>
            </a:r>
            <a:r>
              <a:rPr lang="fr-FR" sz="200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vidéoprojection</a:t>
            </a:r>
            <a:endParaRPr lang="fr-FR" sz="20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57698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30930D1-A9DC-4F99-A7B9-82CE7717810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FFD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EC527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7714" y="-13971"/>
            <a:ext cx="6087695" cy="476673"/>
          </a:xfrm>
          <a:solidFill>
            <a:srgbClr val="FFD333"/>
          </a:solidFill>
          <a:ln>
            <a:solidFill>
              <a:srgbClr val="FFD333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 err="1"/>
              <a:t>Exercice</a:t>
            </a:r>
            <a:r>
              <a:rPr lang="en-US" dirty="0"/>
              <a:t> des champions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76CAAE2-55C8-4641-AF5B-70C164E04F98}"/>
              </a:ext>
            </a:extLst>
          </p:cNvPr>
          <p:cNvSpPr/>
          <p:nvPr userDrawn="1"/>
        </p:nvSpPr>
        <p:spPr>
          <a:xfrm>
            <a:off x="18039" y="0"/>
            <a:ext cx="9144000" cy="6858000"/>
          </a:xfrm>
          <a:prstGeom prst="rect">
            <a:avLst/>
          </a:prstGeom>
          <a:noFill/>
          <a:ln w="101600">
            <a:solidFill>
              <a:srgbClr val="FFD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125334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9106579-578D-4923-BDC3-F890FE2F6D93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FFD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3DFEA3C-8920-4411-917A-DD7A873189D9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FFD333"/>
          </a:solidFill>
          <a:ln>
            <a:solidFill>
              <a:srgbClr val="FFD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CB48304-ADE7-40EB-BE0B-B8A13AB90EF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150" y="0"/>
            <a:ext cx="3886200" cy="476672"/>
          </a:xfrm>
          <a:ln>
            <a:solidFill>
              <a:srgbClr val="FFD333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 err="1"/>
              <a:t>Exercice</a:t>
            </a:r>
            <a:r>
              <a:rPr lang="en-US" dirty="0"/>
              <a:t> des champions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8E1A8575-15E1-4A83-BC2B-AF05099E66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1494" y="-257514"/>
            <a:ext cx="914402" cy="1225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47933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BC84321A-139F-4AF6-AD8D-37CBAFD1156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5" b="1565"/>
          <a:stretch/>
        </p:blipFill>
        <p:spPr>
          <a:xfrm>
            <a:off x="0" y="-1"/>
            <a:ext cx="9143999" cy="68580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defRPr sz="27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5" name="Titre 3">
            <a:extLst>
              <a:ext uri="{FF2B5EF4-FFF2-40B4-BE49-F238E27FC236}">
                <a16:creationId xmlns:a16="http://schemas.microsoft.com/office/drawing/2014/main" id="{258AB5B3-F4E5-428C-8C09-2E5B451E51B6}"/>
              </a:ext>
            </a:extLst>
          </p:cNvPr>
          <p:cNvSpPr txBox="1">
            <a:spLocks/>
          </p:cNvSpPr>
          <p:nvPr userDrawn="1"/>
        </p:nvSpPr>
        <p:spPr>
          <a:xfrm>
            <a:off x="4342511" y="6163768"/>
            <a:ext cx="4421378" cy="499464"/>
          </a:xfrm>
          <a:prstGeom prst="rect">
            <a:avLst/>
          </a:prstGeom>
        </p:spPr>
        <p:txBody>
          <a:bodyPr>
            <a:norm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0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Réservé à la </a:t>
            </a:r>
            <a:r>
              <a:rPr lang="fr-FR" sz="200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vidéoprojection</a:t>
            </a:r>
            <a:endParaRPr lang="fr-FR" sz="20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35628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30930D1-A9DC-4F99-A7B9-82CE7717810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61C4D1"/>
          </a:solidFill>
          <a:ln>
            <a:solidFill>
              <a:srgbClr val="61C4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EC527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468" y="0"/>
            <a:ext cx="4113032" cy="476673"/>
          </a:xfrm>
          <a:solidFill>
            <a:srgbClr val="61C4D1"/>
          </a:solidFill>
          <a:ln>
            <a:solidFill>
              <a:srgbClr val="61C4D1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Devoirs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76CAAE2-55C8-4641-AF5B-70C164E04F98}"/>
              </a:ext>
            </a:extLst>
          </p:cNvPr>
          <p:cNvSpPr/>
          <p:nvPr userDrawn="1"/>
        </p:nvSpPr>
        <p:spPr>
          <a:xfrm>
            <a:off x="18039" y="0"/>
            <a:ext cx="9144000" cy="6858000"/>
          </a:xfrm>
          <a:prstGeom prst="rect">
            <a:avLst/>
          </a:prstGeom>
          <a:noFill/>
          <a:ln w="101600">
            <a:solidFill>
              <a:srgbClr val="61C4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E2A8FB60-8CD9-3701-3C78-69A4A8D235A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49652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9106579-578D-4923-BDC3-F890FE2F6D93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61C4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3DFEA3C-8920-4411-917A-DD7A873189D9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61C4D1"/>
          </a:solidFill>
          <a:ln>
            <a:solidFill>
              <a:srgbClr val="61C4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CB48304-ADE7-40EB-BE0B-B8A13AB90EF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150" y="0"/>
            <a:ext cx="3886200" cy="476672"/>
          </a:xfrm>
          <a:ln>
            <a:solidFill>
              <a:srgbClr val="61C4D1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Devoirs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5F7E42F8-B1F5-47A3-ADEF-DAA3AA70E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36574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C2D1119E-A446-4807-99A7-22FC0326BBF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5" b="1565"/>
          <a:stretch/>
        </p:blipFill>
        <p:spPr>
          <a:xfrm>
            <a:off x="0" y="-1"/>
            <a:ext cx="9143999" cy="68580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spcBef>
                <a:spcPts val="600"/>
              </a:spcBef>
              <a:spcAft>
                <a:spcPts val="600"/>
              </a:spcAft>
              <a:defRPr sz="32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4" name="Titre 3">
            <a:extLst>
              <a:ext uri="{FF2B5EF4-FFF2-40B4-BE49-F238E27FC236}">
                <a16:creationId xmlns:a16="http://schemas.microsoft.com/office/drawing/2014/main" id="{3907B4B5-1279-4813-9C73-28776560EC0E}"/>
              </a:ext>
            </a:extLst>
          </p:cNvPr>
          <p:cNvSpPr txBox="1">
            <a:spLocks/>
          </p:cNvSpPr>
          <p:nvPr userDrawn="1"/>
        </p:nvSpPr>
        <p:spPr>
          <a:xfrm>
            <a:off x="4342511" y="6163768"/>
            <a:ext cx="4421378" cy="499464"/>
          </a:xfrm>
          <a:prstGeom prst="rect">
            <a:avLst/>
          </a:prstGeom>
        </p:spPr>
        <p:txBody>
          <a:bodyPr>
            <a:norm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0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Réservé à la </a:t>
            </a:r>
            <a:r>
              <a:rPr lang="fr-FR" sz="200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vidéoprojection</a:t>
            </a:r>
            <a:endParaRPr lang="fr-FR" sz="20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25374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F142B62-8702-46AD-A56A-699683BE7F15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FF9966"/>
          </a:solidFill>
          <a:ln>
            <a:solidFill>
              <a:srgbClr val="FF99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6192570" cy="476673"/>
          </a:xfrm>
          <a:ln>
            <a:solidFill>
              <a:srgbClr val="FF9966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8000C29-DBCD-4CAC-B122-9506AD1ABB0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1DE1FD07-0DEE-4B0E-B813-DB8FC437B3D9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FF99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606673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e de titre">
  <p:cSld name="Diapositive de titr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graphisme, capture d’écran, jeune enfant&#10;&#10;Le contenu généré par l’IA peut être incorrect.">
            <a:extLst>
              <a:ext uri="{FF2B5EF4-FFF2-40B4-BE49-F238E27FC236}">
                <a16:creationId xmlns:a16="http://schemas.microsoft.com/office/drawing/2014/main" id="{FEBFC995-DB1F-74AA-0B20-22C7D12F33F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7" name="Google Shape;17;p34"/>
          <p:cNvSpPr txBox="1"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39491"/>
              </a:buClr>
              <a:buSzPts val="2700"/>
              <a:buFont typeface="Verdana"/>
              <a:buNone/>
              <a:defRPr sz="2700" b="1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fr-FR"/>
              <a:t>3. Les tables d’addition jusqu’à 10</a:t>
            </a:r>
            <a:endParaRPr/>
          </a:p>
        </p:txBody>
      </p:sp>
      <p:sp>
        <p:nvSpPr>
          <p:cNvPr id="18" name="Google Shape;18;p34"/>
          <p:cNvSpPr txBox="1"/>
          <p:nvPr/>
        </p:nvSpPr>
        <p:spPr>
          <a:xfrm>
            <a:off x="4342511" y="6163768"/>
            <a:ext cx="4421378" cy="4994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000" b="0" i="0" u="none" strike="noStrike" cap="none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Réservé à la </a:t>
            </a:r>
            <a:r>
              <a:rPr lang="fr-FR" sz="2000" b="0" i="0" u="none" strike="noStrike" cap="none" err="1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vidéoprojection</a:t>
            </a:r>
            <a:endParaRPr sz="2000" b="0" i="0" u="none" strike="noStrike" cap="none">
              <a:solidFill>
                <a:schemeClr val="bg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326828113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" type="obj">
  <p:cSld name="Titre et contenu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35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 w="127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" name="Google Shape;21;p35"/>
          <p:cNvSpPr txBox="1">
            <a:spLocks noGrp="1"/>
          </p:cNvSpPr>
          <p:nvPr>
            <p:ph type="title"/>
          </p:nvPr>
        </p:nvSpPr>
        <p:spPr>
          <a:xfrm>
            <a:off x="0" y="-1"/>
            <a:ext cx="6029608" cy="476673"/>
          </a:xfrm>
          <a:prstGeom prst="rect">
            <a:avLst/>
          </a:prstGeom>
          <a:noFill/>
          <a:ln w="9525" cap="flat" cmpd="sng">
            <a:solidFill>
              <a:srgbClr val="00B05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35"/>
          <p:cNvSpPr txBox="1">
            <a:spLocks noGrp="1"/>
          </p:cNvSpPr>
          <p:nvPr>
            <p:ph type="body" idx="1"/>
          </p:nvPr>
        </p:nvSpPr>
        <p:spPr>
          <a:xfrm>
            <a:off x="628650" y="967784"/>
            <a:ext cx="7886700" cy="53670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70C0"/>
              </a:buClr>
              <a:buSzPts val="4000"/>
              <a:buNone/>
              <a:defRPr sz="400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3" name="Google Shape;23;p3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" name="Google Shape;24;p3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4000023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" type="obj" preserve="1">
  <p:cSld name="1_Titre et contenu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35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 w="127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" name="Google Shape;21;p35"/>
          <p:cNvSpPr txBox="1">
            <a:spLocks noGrp="1"/>
          </p:cNvSpPr>
          <p:nvPr>
            <p:ph type="title"/>
          </p:nvPr>
        </p:nvSpPr>
        <p:spPr>
          <a:xfrm>
            <a:off x="0" y="-1"/>
            <a:ext cx="6029608" cy="476673"/>
          </a:xfrm>
          <a:prstGeom prst="rect">
            <a:avLst/>
          </a:prstGeom>
          <a:noFill/>
          <a:ln w="9525" cap="flat" cmpd="sng">
            <a:solidFill>
              <a:srgbClr val="00B05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35"/>
          <p:cNvSpPr txBox="1">
            <a:spLocks noGrp="1"/>
          </p:cNvSpPr>
          <p:nvPr>
            <p:ph type="body" idx="1" hasCustomPrompt="1"/>
          </p:nvPr>
        </p:nvSpPr>
        <p:spPr>
          <a:xfrm>
            <a:off x="628650" y="967784"/>
            <a:ext cx="7886700" cy="53670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70C0"/>
              </a:buClr>
              <a:buSzPts val="4000"/>
              <a:buNone/>
              <a:defRPr sz="400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r>
              <a:rPr lang="fr-FR"/>
              <a:t>Calcule.</a:t>
            </a:r>
            <a:endParaRPr/>
          </a:p>
        </p:txBody>
      </p:sp>
      <p:sp>
        <p:nvSpPr>
          <p:cNvPr id="23" name="Google Shape;23;p3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" name="Google Shape;24;p3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A55BA86F-BE0D-CB8E-B504-102F1957DF7F}"/>
              </a:ext>
            </a:extLst>
          </p:cNvPr>
          <p:cNvPicPr preferRelativeResize="0">
            <a:picLocks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67840" y="1734532"/>
            <a:ext cx="2131447" cy="1660601"/>
          </a:xfrm>
          <a:prstGeom prst="rect">
            <a:avLst/>
          </a:prstGeom>
          <a:ln>
            <a:noFill/>
          </a:ln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CC5EA09C-7D38-4036-984C-0DAC19512DA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4788" y="4580462"/>
            <a:ext cx="1897549" cy="97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8809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30930D1-A9DC-4F99-A7B9-82CE7717810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-1"/>
            <a:ext cx="6029608" cy="476673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① 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3EBD483-4C6B-430B-85A8-CD1070D6BBB9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FFB1A13-B56B-495C-A63E-82765F4EE0F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323557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eux contenus" type="twoObj">
  <p:cSld name="Deux contenus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43"/>
          <p:cNvSpPr/>
          <p:nvPr/>
        </p:nvSpPr>
        <p:spPr>
          <a:xfrm>
            <a:off x="57150" y="0"/>
            <a:ext cx="9144000" cy="476672"/>
          </a:xfrm>
          <a:prstGeom prst="rect">
            <a:avLst/>
          </a:prstGeom>
          <a:solidFill>
            <a:srgbClr val="00B050"/>
          </a:solidFill>
          <a:ln w="127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" name="Google Shape;32;p43"/>
          <p:cNvSpPr txBox="1">
            <a:spLocks noGrp="1"/>
          </p:cNvSpPr>
          <p:nvPr>
            <p:ph type="title"/>
          </p:nvPr>
        </p:nvSpPr>
        <p:spPr>
          <a:xfrm>
            <a:off x="-1" y="0"/>
            <a:ext cx="6391747" cy="476672"/>
          </a:xfrm>
          <a:prstGeom prst="rect">
            <a:avLst/>
          </a:prstGeom>
          <a:noFill/>
          <a:ln w="9525" cap="flat" cmpd="sng">
            <a:solidFill>
              <a:srgbClr val="00B05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43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4" name="Google Shape;34;p43"/>
          <p:cNvSpPr txBox="1">
            <a:spLocks noGrp="1"/>
          </p:cNvSpPr>
          <p:nvPr>
            <p:ph type="body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" name="Google Shape;35;p4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6" name="Google Shape;36;p4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962437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02E910B8-B471-4EF0-B828-2F190C15536D}"/>
              </a:ext>
            </a:extLst>
          </p:cNvPr>
          <p:cNvSpPr/>
          <p:nvPr userDrawn="1"/>
        </p:nvSpPr>
        <p:spPr>
          <a:xfrm>
            <a:off x="5715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-1" y="0"/>
            <a:ext cx="6391747" cy="476672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① 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6070C69-277F-4511-8E2D-4191F47FAE54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432CA7C2-528C-40BC-8C74-CB4707844B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4752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9106579-578D-4923-BDC3-F890FE2F6D93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3DFEA3C-8920-4411-917A-DD7A873189D9}"/>
              </a:ext>
            </a:extLst>
          </p:cNvPr>
          <p:cNvSpPr/>
          <p:nvPr userDrawn="1"/>
        </p:nvSpPr>
        <p:spPr>
          <a:xfrm>
            <a:off x="0" y="1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6092982" cy="476673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① Modifiez le style du titre</a:t>
            </a:r>
            <a:endParaRPr lang="en-US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BCE9FDCF-9B70-455B-BEEF-D6E10C24C2C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84459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BC84321A-139F-4AF6-AD8D-37CBAFD1156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5" b="1565"/>
          <a:stretch/>
        </p:blipFill>
        <p:spPr>
          <a:xfrm>
            <a:off x="0" y="-1"/>
            <a:ext cx="9143999" cy="68580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defRPr sz="27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5" name="Titre 3">
            <a:extLst>
              <a:ext uri="{FF2B5EF4-FFF2-40B4-BE49-F238E27FC236}">
                <a16:creationId xmlns:a16="http://schemas.microsoft.com/office/drawing/2014/main" id="{258AB5B3-F4E5-428C-8C09-2E5B451E51B6}"/>
              </a:ext>
            </a:extLst>
          </p:cNvPr>
          <p:cNvSpPr txBox="1">
            <a:spLocks/>
          </p:cNvSpPr>
          <p:nvPr userDrawn="1"/>
        </p:nvSpPr>
        <p:spPr>
          <a:xfrm>
            <a:off x="4342511" y="6163768"/>
            <a:ext cx="4421378" cy="499464"/>
          </a:xfrm>
          <a:prstGeom prst="rect">
            <a:avLst/>
          </a:prstGeom>
        </p:spPr>
        <p:txBody>
          <a:bodyPr>
            <a:norm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0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Réservé à la </a:t>
            </a:r>
            <a:r>
              <a:rPr lang="fr-FR" sz="200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vidéoprojection</a:t>
            </a:r>
            <a:endParaRPr lang="fr-FR" sz="20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84054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30930D1-A9DC-4F99-A7B9-82CE7717810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EC527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467" y="0"/>
            <a:ext cx="6310225" cy="476673"/>
          </a:xfrm>
          <a:solidFill>
            <a:srgbClr val="EC527E"/>
          </a:solidFill>
          <a:ln>
            <a:solidFill>
              <a:srgbClr val="EC527E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 err="1"/>
              <a:t>Entrainement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76CAAE2-55C8-4641-AF5B-70C164E04F98}"/>
              </a:ext>
            </a:extLst>
          </p:cNvPr>
          <p:cNvSpPr/>
          <p:nvPr userDrawn="1"/>
        </p:nvSpPr>
        <p:spPr>
          <a:xfrm>
            <a:off x="18039" y="0"/>
            <a:ext cx="9144000" cy="6858000"/>
          </a:xfrm>
          <a:prstGeom prst="rect">
            <a:avLst/>
          </a:prstGeom>
          <a:noFill/>
          <a:ln w="101600"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E2F2D2A1-E8AE-495C-8936-72478B76DB0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05977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02E910B8-B471-4EF0-B828-2F190C15536D}"/>
              </a:ext>
            </a:extLst>
          </p:cNvPr>
          <p:cNvSpPr/>
          <p:nvPr userDrawn="1"/>
        </p:nvSpPr>
        <p:spPr>
          <a:xfrm>
            <a:off x="57150" y="0"/>
            <a:ext cx="9144000" cy="476672"/>
          </a:xfrm>
          <a:prstGeom prst="rect">
            <a:avLst/>
          </a:prstGeom>
          <a:solidFill>
            <a:srgbClr val="EC527E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7150" y="0"/>
            <a:ext cx="6379864" cy="476672"/>
          </a:xfrm>
          <a:ln>
            <a:solidFill>
              <a:srgbClr val="EC527E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 err="1"/>
              <a:t>Entrainement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6070C69-277F-4511-8E2D-4191F47FAE54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8DE7DBB5-1F03-46CE-B10C-5CDC8755E66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1277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9106579-578D-4923-BDC3-F890FE2F6D93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3DFEA3C-8920-4411-917A-DD7A873189D9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CB48304-ADE7-40EB-BE0B-B8A13AB90EF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149" y="0"/>
            <a:ext cx="6162581" cy="476672"/>
          </a:xfrm>
          <a:ln>
            <a:solidFill>
              <a:srgbClr val="EC527E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dirty="0" err="1"/>
              <a:t>Entrainement</a:t>
            </a:r>
            <a:endParaRPr lang="en-US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5AE12C4-B456-45A6-A54A-1DC6E079BE9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77222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BC84321A-139F-4AF6-AD8D-37CBAFD1156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5" b="1565"/>
          <a:stretch/>
        </p:blipFill>
        <p:spPr>
          <a:xfrm>
            <a:off x="0" y="-1"/>
            <a:ext cx="9143999" cy="68580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defRPr sz="2700" b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5" name="Titre 3">
            <a:extLst>
              <a:ext uri="{FF2B5EF4-FFF2-40B4-BE49-F238E27FC236}">
                <a16:creationId xmlns:a16="http://schemas.microsoft.com/office/drawing/2014/main" id="{258AB5B3-F4E5-428C-8C09-2E5B451E51B6}"/>
              </a:ext>
            </a:extLst>
          </p:cNvPr>
          <p:cNvSpPr txBox="1">
            <a:spLocks/>
          </p:cNvSpPr>
          <p:nvPr userDrawn="1"/>
        </p:nvSpPr>
        <p:spPr>
          <a:xfrm>
            <a:off x="4342511" y="6163768"/>
            <a:ext cx="4421378" cy="499464"/>
          </a:xfrm>
          <a:prstGeom prst="rect">
            <a:avLst/>
          </a:prstGeom>
        </p:spPr>
        <p:txBody>
          <a:bodyPr>
            <a:norm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0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Réservé à la </a:t>
            </a:r>
            <a:r>
              <a:rPr lang="fr-FR" sz="200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vidéoprojection</a:t>
            </a:r>
            <a:endParaRPr lang="fr-FR" sz="20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47573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8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5" Type="http://schemas.openxmlformats.org/officeDocument/2006/relationships/theme" Target="../theme/theme6.xml"/><Relationship Id="rId4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0914A-B9D9-4B95-BBEA-32E85AA20954}" type="datetimeFigureOut">
              <a:rPr lang="fr-FR" smtClean="0"/>
              <a:t>16/03/2026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349CDC-BADB-4C39-95ED-E0FCA83A671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993150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4" r:id="rId3"/>
    <p:sldLayoutId id="2147483667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0914A-B9D9-4B95-BBEA-32E85AA20954}" type="datetimeFigureOut">
              <a:rPr lang="fr-FR" smtClean="0"/>
              <a:t>16/03/2026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349CDC-BADB-4C39-95ED-E0FCA83A671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38904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72" r:id="rId2"/>
    <p:sldLayoutId id="2147483673" r:id="rId3"/>
    <p:sldLayoutId id="2147483675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0914A-B9D9-4B95-BBEA-32E85AA20954}" type="datetimeFigureOut">
              <a:rPr lang="fr-FR" smtClean="0"/>
              <a:t>16/03/2026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349CDC-BADB-4C39-95ED-E0FCA83A671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23989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78" r:id="rId2"/>
    <p:sldLayoutId id="214748368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0914A-B9D9-4B95-BBEA-32E85AA20954}" type="datetimeFigureOut">
              <a:rPr lang="fr-FR" smtClean="0"/>
              <a:t>16/03/2026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349CDC-BADB-4C39-95ED-E0FCA83A671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417973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3" r:id="rId2"/>
    <p:sldLayoutId id="2147483684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60914A-B9D9-4B95-BBEA-32E85AA20954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16/03/2026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349CDC-BADB-4C39-95ED-E0FCA83A671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48686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3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33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33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33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33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70042624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"/>
          <p:cNvSpPr txBox="1"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lvl="0"/>
            <a:r>
              <a:rPr lang="fr-FR" dirty="0"/>
              <a:t>100. LES NOMBRES JUSQU’À 10 000</a:t>
            </a:r>
            <a:br>
              <a:rPr lang="fr-FR" dirty="0"/>
            </a:br>
            <a:r>
              <a:rPr lang="fr-FR" dirty="0"/>
              <a:t>Compléter des suites logiques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39270041-5C30-FF23-403B-EEA4FE3D01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7FCFD32D-C141-0115-3280-6FB8A2FBC6E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4312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64720CE4-2925-C612-F350-9F165B0ECE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4E40F652-7782-11A4-832E-19A5667F258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54125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88E0DFD8-158B-E20E-6EAB-1B80ED07B4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6C815F39-2DE2-43C9-E489-3FE3335253C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10879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A9B8E0B0-4F70-6CBB-0C7C-45B357042B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CEA8BA8F-6B43-2EDE-0011-E8F600706CC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06090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266AEE17-3E60-4496-2273-7F5B101532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FFA9A820-90BB-0C48-4708-2E83B3E7835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02175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Espace réservé du contenu 8">
            <a:extLst>
              <a:ext uri="{FF2B5EF4-FFF2-40B4-BE49-F238E27FC236}">
                <a16:creationId xmlns:a16="http://schemas.microsoft.com/office/drawing/2014/main" id="{E9413953-7FF9-87D5-EA69-AABBD78FE05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7019961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DD6568-D911-E388-A76F-72405A2408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Espace réservé du contenu 31">
            <a:extLst>
              <a:ext uri="{FF2B5EF4-FFF2-40B4-BE49-F238E27FC236}">
                <a16:creationId xmlns:a16="http://schemas.microsoft.com/office/drawing/2014/main" id="{21064DA8-0D76-1E84-A721-8B706D3181A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21154986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3B1401-2DDD-014A-6EE0-A01AF7070A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Espace réservé du contenu 31">
            <a:extLst>
              <a:ext uri="{FF2B5EF4-FFF2-40B4-BE49-F238E27FC236}">
                <a16:creationId xmlns:a16="http://schemas.microsoft.com/office/drawing/2014/main" id="{DDDCBB22-0F21-B7AB-A7BE-D2AA33F8540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27602099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90C950-DCA9-86A6-C8F6-5EE7C37AF7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Espace réservé du contenu 31">
            <a:extLst>
              <a:ext uri="{FF2B5EF4-FFF2-40B4-BE49-F238E27FC236}">
                <a16:creationId xmlns:a16="http://schemas.microsoft.com/office/drawing/2014/main" id="{663104D3-6510-E2D8-87CA-A461E95DB93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24606102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25E0CE-90C4-031E-49C4-6DB6108578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EB0D50FE-3A51-9662-BCB8-FEB30E2EC1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Espace réservé du contenu 8">
            <a:extLst>
              <a:ext uri="{FF2B5EF4-FFF2-40B4-BE49-F238E27FC236}">
                <a16:creationId xmlns:a16="http://schemas.microsoft.com/office/drawing/2014/main" id="{21DBFBC5-1576-FBB7-2799-FAC068AB0B5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20318991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Espace réservé du contenu 36">
            <a:extLst>
              <a:ext uri="{FF2B5EF4-FFF2-40B4-BE49-F238E27FC236}">
                <a16:creationId xmlns:a16="http://schemas.microsoft.com/office/drawing/2014/main" id="{4A889DEB-D764-3A69-6CC8-A214817DCD7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14265988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4EDD5F-78B0-8F82-C493-D48D6D35BE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Espace réservé du contenu 36">
            <a:extLst>
              <a:ext uri="{FF2B5EF4-FFF2-40B4-BE49-F238E27FC236}">
                <a16:creationId xmlns:a16="http://schemas.microsoft.com/office/drawing/2014/main" id="{D9666F95-28FD-CEA5-F08F-C3170F8878B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41691105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BB4795-42C2-72B0-CBA6-7A146D97FD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Espace réservé du contenu 36">
            <a:extLst>
              <a:ext uri="{FF2B5EF4-FFF2-40B4-BE49-F238E27FC236}">
                <a16:creationId xmlns:a16="http://schemas.microsoft.com/office/drawing/2014/main" id="{85A8F99B-EFEC-7C03-20E1-BEEE16EABF9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503838112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7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4_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d84cc96-e4f0-4e7f-873a-a508fb658c41">
      <Terms xmlns="http://schemas.microsoft.com/office/infopath/2007/PartnerControls"/>
    </lcf76f155ced4ddcb4097134ff3c332f>
    <TaxCatchAll xmlns="27f64e36-29aa-44d5-a3e0-06242cad7d4d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56C2C895EEC4E44B0B53F68476E4C38" ma:contentTypeVersion="19" ma:contentTypeDescription="Crée un document." ma:contentTypeScope="" ma:versionID="d2a4d304f9eba7db6f6d654a13bd391d">
  <xsd:schema xmlns:xsd="http://www.w3.org/2001/XMLSchema" xmlns:xs="http://www.w3.org/2001/XMLSchema" xmlns:p="http://schemas.microsoft.com/office/2006/metadata/properties" xmlns:ns2="cd84cc96-e4f0-4e7f-873a-a508fb658c41" xmlns:ns3="27f64e36-29aa-44d5-a3e0-06242cad7d4d" targetNamespace="http://schemas.microsoft.com/office/2006/metadata/properties" ma:root="true" ma:fieldsID="71534a0f5dfc871d7eed7645144f7fa1" ns2:_="" ns3:_="">
    <xsd:import namespace="cd84cc96-e4f0-4e7f-873a-a508fb658c41"/>
    <xsd:import namespace="27f64e36-29aa-44d5-a3e0-06242cad7d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d84cc96-e4f0-4e7f-873a-a508fb658c4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4" nillable="true" ma:displayName="Length (seconds)" ma:internalName="MediaLengthInSeconds" ma:readOnly="true">
      <xsd:simpleType>
        <xsd:restriction base="dms:Unknown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1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7f64e36-29aa-44d5-a3e0-06242cad7d4d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0909781d-db56-47c3-b873-85a7506b6ab1}" ma:internalName="TaxCatchAll" ma:showField="CatchAllData" ma:web="27f64e36-29aa-44d5-a3e0-06242cad7d4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5FBA27F-D21F-4DCA-8718-6907820D6510}">
  <ds:schemaRefs>
    <ds:schemaRef ds:uri="http://schemas.microsoft.com/office/2006/documentManagement/types"/>
    <ds:schemaRef ds:uri="cd84cc96-e4f0-4e7f-873a-a508fb658c41"/>
    <ds:schemaRef ds:uri="http://purl.org/dc/terms/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dcmitype/"/>
    <ds:schemaRef ds:uri="http://www.w3.org/XML/1998/namespace"/>
    <ds:schemaRef ds:uri="http://schemas.microsoft.com/office/infopath/2007/PartnerControls"/>
    <ds:schemaRef ds:uri="27f64e36-29aa-44d5-a3e0-06242cad7d4d"/>
  </ds:schemaRefs>
</ds:datastoreItem>
</file>

<file path=customXml/itemProps2.xml><?xml version="1.0" encoding="utf-8"?>
<ds:datastoreItem xmlns:ds="http://schemas.openxmlformats.org/officeDocument/2006/customXml" ds:itemID="{C3AD6E93-9B95-4056-BF85-2BD0A4A736E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3CD9C2C-76BF-4E8B-98F1-6247ABAAF43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d84cc96-e4f0-4e7f-873a-a508fb658c41"/>
    <ds:schemaRef ds:uri="27f64e36-29aa-44d5-a3e0-06242cad7d4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635</Words>
  <Application>Microsoft Office PowerPoint</Application>
  <PresentationFormat>Affichage à l'écran (4:3)</PresentationFormat>
  <Paragraphs>40</Paragraphs>
  <Slides>14</Slides>
  <Notes>14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6</vt:i4>
      </vt:variant>
      <vt:variant>
        <vt:lpstr>Titres des diapositives</vt:lpstr>
      </vt:variant>
      <vt:variant>
        <vt:i4>14</vt:i4>
      </vt:variant>
    </vt:vector>
  </HeadingPairs>
  <TitlesOfParts>
    <vt:vector size="24" baseType="lpstr">
      <vt:lpstr>Calibri</vt:lpstr>
      <vt:lpstr>Verdana</vt:lpstr>
      <vt:lpstr>Calibri Light</vt:lpstr>
      <vt:lpstr>Arial</vt:lpstr>
      <vt:lpstr>Thème Office</vt:lpstr>
      <vt:lpstr>1_Thème Office</vt:lpstr>
      <vt:lpstr>2_Thème Office</vt:lpstr>
      <vt:lpstr>3_Thème Office</vt:lpstr>
      <vt:lpstr>7_Thème Office</vt:lpstr>
      <vt:lpstr>4_Thème Office</vt:lpstr>
      <vt:lpstr>100. LES NOMBRES JUSQU’À 10 000 Compléter des suites logiques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Éditions Hatier</dc:creator>
  <cp:lastModifiedBy>LE BOT SANDRA</cp:lastModifiedBy>
  <cp:revision>3</cp:revision>
  <dcterms:created xsi:type="dcterms:W3CDTF">2022-01-07T11:15:07Z</dcterms:created>
  <dcterms:modified xsi:type="dcterms:W3CDTF">2026-03-16T11:19:51Z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0x010100C56C2C895EEC4E44B0B53F68476E4C38</vt:lpwstr>
  </property>
  <property fmtid="{D5CDD505-2E9C-101B-9397-08002B2CF9AE}" pid="3" name="MediaServiceImageTags">
    <vt:lpwstr/>
  </property>
</Properties>
</file>