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7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4"/>
    <p:sldMasterId id="2147483690" r:id="rId5"/>
    <p:sldMasterId id="2147483693" r:id="rId6"/>
    <p:sldMasterId id="2147483696" r:id="rId7"/>
    <p:sldMasterId id="2147483670" r:id="rId8"/>
    <p:sldMasterId id="2147483676" r:id="rId9"/>
    <p:sldMasterId id="2147483681" r:id="rId10"/>
    <p:sldMasterId id="2147483699" r:id="rId11"/>
    <p:sldMasterId id="2147483760" r:id="rId12"/>
  </p:sldMasterIdLst>
  <p:notesMasterIdLst>
    <p:notesMasterId r:id="rId21"/>
  </p:notesMasterIdLst>
  <p:sldIdLst>
    <p:sldId id="256" r:id="rId13"/>
    <p:sldId id="492" r:id="rId14"/>
    <p:sldId id="547" r:id="rId15"/>
    <p:sldId id="549" r:id="rId16"/>
    <p:sldId id="484" r:id="rId17"/>
    <p:sldId id="490" r:id="rId18"/>
    <p:sldId id="491" r:id="rId19"/>
    <p:sldId id="48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8035A710-E786-5AD4-6E6B-F2C4540F2679}" name="CHAUVELLIER ANNE" initials="CA" userId="S::ACHAUVELLIER@editions-hatier.fr::f6f57ace-c9cf-44ce-941b-3615434e65b1" providerId="AD"/>
  <p188:author id="{7F7E7B9F-1A3E-4D99-E946-F9A38FEEBA9F}" name="HACHE Caroline" initials="HC" userId="S::caroline.hache_univ-amu.fr#ext#@hachette.onmicrosoft.com::8f7bb2c5-af1f-4ec9-9672-c04e07afd9f4" providerId="AD"/>
  <p188:author id="{D1DA31B1-B817-6551-D189-800565F96188}" name="sylvie.advenier" initials="sy" userId="S::sylvie.advenier_gmail.com#ext#@hachette.onmicrosoft.com::62265617-bba0-4816-b687-fd9955c55dd9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2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Compte Microsoft" initials="CM" lastIdx="7" clrIdx="2">
    <p:extLst>
      <p:ext uri="{19B8F6BF-5375-455C-9EA6-DF929625EA0E}">
        <p15:presenceInfo xmlns:p15="http://schemas.microsoft.com/office/powerpoint/2012/main" userId="b37cafc324dd2a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8F8F8"/>
    <a:srgbClr val="984807"/>
    <a:srgbClr val="0033CC"/>
    <a:srgbClr val="003399"/>
    <a:srgbClr val="000099"/>
    <a:srgbClr val="0070C0"/>
    <a:srgbClr val="E60096"/>
    <a:srgbClr val="F7F7F7"/>
    <a:srgbClr val="E60A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5ED4BD-EE19-45FF-A8E8-85AD96F1615F}" v="6" dt="2026-02-16T15:57:53.1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854" autoAdjust="0"/>
    <p:restoredTop sz="77724" autoAdjust="0"/>
  </p:normalViewPr>
  <p:slideViewPr>
    <p:cSldViewPr snapToGrid="0">
      <p:cViewPr varScale="1">
        <p:scale>
          <a:sx n="86" d="100"/>
          <a:sy n="86" d="100"/>
        </p:scale>
        <p:origin x="2094" y="7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commentAuthors" Target="commentAuthors.xml"/><Relationship Id="rId27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dirty="0">
                <a:latin typeface="Calibri" panose="020F0502020204030204" pitchFamily="34" charset="0"/>
              </a:rPr>
              <a:t>Aujourd'hui nous allons à nouveau faire des schémas en barres pour résoudre des problèmes avec un partage.</a:t>
            </a:r>
            <a:endParaRPr lang="fr-FR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Demander à un élève de relire les 2 deux problèmes et faire verbaliser les différences.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ces deux problèmes, il y a à chaque fois des cubes que l’on veut répartir dans des bols, mais ces problèmes sont différents : dans </a:t>
            </a:r>
            <a:r>
              <a:rPr lang="fr-FR" b="0" i="1" baseline="0" dirty="0">
                <a:latin typeface="Calibri" panose="020F0502020204030204" pitchFamily="34" charset="0"/>
              </a:rPr>
              <a:t>le premier problème, on cherche combien de cubes il y aura dans chaque bol et dans le deuxième problème, on cherche combien il y a de bols. </a:t>
            </a:r>
            <a:endParaRPr lang="fr-FR" b="0" i="0" baseline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671801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0" dirty="0">
                <a:latin typeface="Calibri" panose="020F0502020204030204" pitchFamily="34" charset="0"/>
              </a:rPr>
              <a:t>Faire remarquer la différence de placement du point d’interrogation sur les deux schémas en barres.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Les deux schémas en barres se ressemblent mais le point d’interrogation n’est pas placé au même endroit parce qu’on ne cherche pas la même chose.</a:t>
            </a:r>
          </a:p>
          <a:p>
            <a:r>
              <a:rPr lang="fr-FR" b="0" i="1" dirty="0">
                <a:latin typeface="Calibri" panose="020F0502020204030204" pitchFamily="34" charset="0"/>
              </a:rPr>
              <a:t>Dans le premier problème, on cherche </a:t>
            </a:r>
            <a:r>
              <a:rPr lang="fr-FR" b="1" i="1" dirty="0">
                <a:latin typeface="Calibri" panose="020F0502020204030204" pitchFamily="34" charset="0"/>
              </a:rPr>
              <a:t>la valeur d’une des petites barres </a:t>
            </a:r>
            <a:r>
              <a:rPr lang="fr-FR" b="0" i="1" dirty="0">
                <a:latin typeface="Calibri" panose="020F0502020204030204" pitchFamily="34" charset="0"/>
              </a:rPr>
              <a:t>et dans le deuxième problème, on cherche </a:t>
            </a:r>
            <a:r>
              <a:rPr lang="fr-FR" b="1" i="1" dirty="0">
                <a:latin typeface="Calibri" panose="020F0502020204030204" pitchFamily="34" charset="0"/>
              </a:rPr>
              <a:t>combien il y a de petites barres</a:t>
            </a:r>
            <a:r>
              <a:rPr lang="fr-FR" b="0" i="1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51685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Calibri" panose="020F0502020204030204" pitchFamily="34" charset="0"/>
              </a:rPr>
              <a:t>Pour ces deux problèmes, on a fait une division.</a:t>
            </a:r>
            <a:endParaRPr lang="fr-FR" b="0" i="1" baseline="0" dirty="0">
              <a:latin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>
                <a:latin typeface="Calibri" panose="020F0502020204030204" pitchFamily="34" charset="0"/>
              </a:rPr>
              <a:t>Insister sur l’importance de bien identifier ce que l’on cherche pour placer correctement le point d’interrogation.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7971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Prenez votre cahier page 44.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5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51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>
                <a:latin typeface="Calibri" panose="020F0502020204030204" pitchFamily="34" charset="0"/>
              </a:rPr>
              <a:t>Ici, il n’y a qu’une seule donnée numérique (1 200). Les élèves vont devoir traduire le fait que </a:t>
            </a:r>
            <a:r>
              <a:rPr lang="fr-FR">
                <a:latin typeface="Calibri" panose="020F0502020204030204" pitchFamily="34" charset="0"/>
              </a:rPr>
              <a:t>le jardin </a:t>
            </a:r>
            <a:r>
              <a:rPr lang="fr-FR" dirty="0">
                <a:latin typeface="Calibri" panose="020F0502020204030204" pitchFamily="34" charset="0"/>
              </a:rPr>
              <a:t>est carré.</a:t>
            </a:r>
          </a:p>
          <a:p>
            <a:r>
              <a:rPr lang="fr-FR" dirty="0">
                <a:latin typeface="Calibri" panose="020F0502020204030204" pitchFamily="34" charset="0"/>
              </a:rPr>
              <a:t>Si besoin (et uniquement aux élèves qui resteraient bloqués), rappeler qu’un carré a 4 côtés de même longueur.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6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563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>
                <a:solidFill>
                  <a:prstClr val="black"/>
                </a:solidFill>
              </a:rPr>
              <a:pPr/>
              <a:t>7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457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Le problème des champions est un problème qui nécessite de résoudre 2 problèmes </a:t>
            </a:r>
            <a:r>
              <a:rPr lang="fr-FR" b="0" i="0">
                <a:latin typeface="Calibri" panose="020F0502020204030204" pitchFamily="34" charset="0"/>
              </a:rPr>
              <a:t>multiplicatifs enchainés :</a:t>
            </a:r>
            <a:endParaRPr lang="fr-FR" b="0" i="0" dirty="0">
              <a:latin typeface="Calibri" panose="020F0502020204030204" pitchFamily="34" charset="0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la première étape consiste à chercher combien de pieds de tomates il y a en tout ;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La deuxième étape consiste à chercher le nombre de rangées.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Inciter les élèves à faire 2 schémas en barres distincts.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b="0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5038E3-B7CF-455E-96F4-A4DE1B1434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7361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716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347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0594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5403410-2664-4ED1-BA33-463B920DA5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57404682-7381-4603-9091-BA0787836EA2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0597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35549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443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351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6255904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① Modifiez le style du titre</a:t>
            </a:r>
            <a:endParaRPr lang="en-US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72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09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59819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04685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99BE8A99-E4F7-4270-962A-0F41CC3043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4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67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24121E1-13E7-46AF-A21F-4A7F8A52F5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1D961D-20A3-458D-BB15-B983FE59CE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1502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-8463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165637-CF1A-4ACE-BA93-0D8E3A201B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569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C14F76-D2C5-4E2B-9015-0B8D6C52EC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-4232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074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habits, personn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6D57A66-68CE-44F9-680B-39BC38DB176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8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itre 3">
            <a:extLst>
              <a:ext uri="{FF2B5EF4-FFF2-40B4-BE49-F238E27FC236}">
                <a16:creationId xmlns:a16="http://schemas.microsoft.com/office/drawing/2014/main" id="{83468295-3979-CA6D-D9F2-FC3AFEED5EC7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prstClr val="whit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vidéoprojection</a:t>
            </a:r>
          </a:p>
        </p:txBody>
      </p:sp>
    </p:spTree>
    <p:extLst>
      <p:ext uri="{BB962C8B-B14F-4D97-AF65-F5344CB8AC3E}">
        <p14:creationId xmlns:p14="http://schemas.microsoft.com/office/powerpoint/2010/main" val="1531242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191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64E38B-E7A3-4A1A-A559-0B847F368B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328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59CA78-C9E8-4A1E-8AEA-0174C017B2F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08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3C0F9BF-8D3B-499E-84F2-5221B9C88C1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959" y="423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1937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96873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59A59D-4501-404B-BBCB-BEB8095AE1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4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4209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598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730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868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097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748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8748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829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7185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1601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5" r:id="rId4"/>
    <p:sldLayoutId id="2147483774" r:id="rId5"/>
    <p:sldLayoutId id="2147483775" r:id="rId6"/>
    <p:sldLayoutId id="2147483776" r:id="rId7"/>
    <p:sldLayoutId id="2147483777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451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79" r:id="rId5"/>
    <p:sldLayoutId id="2147483780" r:id="rId6"/>
    <p:sldLayoutId id="2147483781" r:id="rId7"/>
    <p:sldLayoutId id="214748378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B60914A-B9D9-4B95-BBEA-32E85AA20954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16/03/2026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D349CDC-BADB-4C39-95ED-E0FCA83A6716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013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>
            <a:extLst>
              <a:ext uri="{FF2B5EF4-FFF2-40B4-BE49-F238E27FC236}">
                <a16:creationId xmlns:a16="http://schemas.microsoft.com/office/drawing/2014/main" id="{713776E6-FDAB-4DC4-9050-5852F249B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85138" y="2907555"/>
            <a:ext cx="7772400" cy="77619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</a:pPr>
            <a:r>
              <a:rPr lang="fr-FR" dirty="0"/>
              <a:t>40. Modéliser en barres : partage</a:t>
            </a:r>
          </a:p>
        </p:txBody>
      </p:sp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6B0B8EE-0639-ECD8-26AD-DA02755EC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99EE94C-494B-3E28-2AB4-F33152EB826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930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B32E2BF-AD7C-5BB2-1BC0-10EAAD0B7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2E61DCC-EB59-3B60-FC9E-C97FF920C0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46F89A59-8FDA-50CE-8785-C06102A9B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3CB49E1-07C6-7CD6-1677-93DF62D806D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23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2D5B480D-B886-ADF4-0A44-53B891989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F88333-40C1-50D4-70F7-9288AAD4C6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485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EDE7E97-108C-5092-0CE6-0085C907C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9B0403-8EAC-9513-7876-09BC7D0323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1946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5357D1E-F740-C96C-4F60-95E0FEBD7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1C2B0DF-8BE7-2A39-C52C-841F35120B3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732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027E284D-F3D9-CE14-C021-F7598421F6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170B01E-114C-6F07-F52F-2CF3D1787D4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12047"/>
      </p:ext>
    </p:extLst>
  </p:cSld>
  <p:clrMapOvr>
    <a:masterClrMapping/>
  </p:clrMapOvr>
</p:sld>
</file>

<file path=ppt/theme/theme1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0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27f64e36-29aa-44d5-a3e0-06242cad7d4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d84cc96-e4f0-4e7f-873a-a508fb658c4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696795-D316-4616-8898-A311C8B92F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314</Words>
  <Application>Microsoft Office PowerPoint</Application>
  <PresentationFormat>Affichage à l'écran (4:3)</PresentationFormat>
  <Paragraphs>24</Paragraphs>
  <Slides>8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9</vt:i4>
      </vt:variant>
      <vt:variant>
        <vt:lpstr>Titres des diapositives</vt:lpstr>
      </vt:variant>
      <vt:variant>
        <vt:i4>8</vt:i4>
      </vt:variant>
    </vt:vector>
  </HeadingPairs>
  <TitlesOfParts>
    <vt:vector size="21" baseType="lpstr">
      <vt:lpstr>Arial</vt:lpstr>
      <vt:lpstr>Calibri</vt:lpstr>
      <vt:lpstr>Calibri Light</vt:lpstr>
      <vt:lpstr>Verdana</vt:lpstr>
      <vt:lpstr>4_Thème Office</vt:lpstr>
      <vt:lpstr>5_Thème Office</vt:lpstr>
      <vt:lpstr>6_Thème Office</vt:lpstr>
      <vt:lpstr>7_Thème Office</vt:lpstr>
      <vt:lpstr>1_Thème Office</vt:lpstr>
      <vt:lpstr>2_Thème Office</vt:lpstr>
      <vt:lpstr>3_Thème Office</vt:lpstr>
      <vt:lpstr>8_Thème Office</vt:lpstr>
      <vt:lpstr>10_Thème Office</vt:lpstr>
      <vt:lpstr>40. Modéliser en barres : partage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3</cp:revision>
  <dcterms:created xsi:type="dcterms:W3CDTF">2022-01-07T11:15:07Z</dcterms:created>
  <dcterms:modified xsi:type="dcterms:W3CDTF">2026-03-16T10:19:04Z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