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3" r:id="rId5"/>
    <p:sldMasterId id="2147483658" r:id="rId6"/>
    <p:sldMasterId id="2147483662" r:id="rId7"/>
    <p:sldMasterId id="2147483666" r:id="rId8"/>
    <p:sldMasterId id="2147483668" r:id="rId9"/>
    <p:sldMasterId id="2147483673" r:id="rId10"/>
  </p:sldMasterIdLst>
  <p:notesMasterIdLst>
    <p:notesMasterId r:id="rId51"/>
  </p:notesMasterIdLst>
  <p:sldIdLst>
    <p:sldId id="339" r:id="rId11"/>
    <p:sldId id="258" r:id="rId12"/>
    <p:sldId id="302" r:id="rId13"/>
    <p:sldId id="304" r:id="rId14"/>
    <p:sldId id="259" r:id="rId15"/>
    <p:sldId id="325" r:id="rId16"/>
    <p:sldId id="306" r:id="rId17"/>
    <p:sldId id="308" r:id="rId18"/>
    <p:sldId id="311" r:id="rId19"/>
    <p:sldId id="326" r:id="rId20"/>
    <p:sldId id="310" r:id="rId21"/>
    <p:sldId id="340" r:id="rId22"/>
    <p:sldId id="313" r:id="rId23"/>
    <p:sldId id="330" r:id="rId24"/>
    <p:sldId id="331" r:id="rId25"/>
    <p:sldId id="494" r:id="rId26"/>
    <p:sldId id="332" r:id="rId27"/>
    <p:sldId id="495" r:id="rId28"/>
    <p:sldId id="260" r:id="rId29"/>
    <p:sldId id="314" r:id="rId30"/>
    <p:sldId id="315" r:id="rId31"/>
    <p:sldId id="317" r:id="rId32"/>
    <p:sldId id="320" r:id="rId33"/>
    <p:sldId id="321" r:id="rId34"/>
    <p:sldId id="328" r:id="rId35"/>
    <p:sldId id="322" r:id="rId36"/>
    <p:sldId id="491" r:id="rId37"/>
    <p:sldId id="324" r:id="rId38"/>
    <p:sldId id="335" r:id="rId39"/>
    <p:sldId id="338" r:id="rId40"/>
    <p:sldId id="492" r:id="rId41"/>
    <p:sldId id="337" r:id="rId42"/>
    <p:sldId id="493" r:id="rId43"/>
    <p:sldId id="285" r:id="rId44"/>
    <p:sldId id="288" r:id="rId45"/>
    <p:sldId id="290" r:id="rId46"/>
    <p:sldId id="291" r:id="rId47"/>
    <p:sldId id="286" r:id="rId48"/>
    <p:sldId id="490" r:id="rId49"/>
    <p:sldId id="287" r:id="rId50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52"/>
      <p:bold r:id="rId53"/>
      <p:italic r:id="rId54"/>
      <p:boldItalic r:id="rId5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8" roundtripDataSignature="AMtx7miNbJHp9ho4ruAvxi+IG1Imtxoxr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TJ" userId="S::JTAILLADE@editions-hatier.fr::7689be7a-6074-46a5-a6a4-f2fd3e4f6393" providerId="AD"/>
  <p188:author id="{BCEC0C35-085C-D9B9-E378-2995294E600F}" name="Sylvie Advenier" initials="SA" userId="516bcc22ff4f1580" providerId="Windows Live"/>
  <p188:author id="{99329D8D-736E-127F-056B-D92D91D3CEEB}" name="Harmonie Rossi Tessier" initials="HRT" userId="ce3dc0babca3d520" providerId="Windows Live"/>
  <p188:author id="{CB410498-00AA-A716-1E6C-E42B11846246}" name="jennifer riviere" initials="jr" userId="77148290420568c5" providerId="Windows Live"/>
  <p188:author id="{2EACF4B5-B5D6-1F77-434B-4ACC816D40DA}" name="Caroline HACHE" initials="CH" userId="Caroline HACHE" providerId="None"/>
  <p188:author id="{4CF84EDD-95CE-3E5E-4B94-06DB52278683}" name="Christophe Dracos" initials="CD" userId="S::cri.dracos_outlook.fr#ext#@hachette.onmicrosoft.com::9a339485-cc17-450e-b56d-f2edc49cae5a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ophe DRACOS" initials="" lastIdx="5" clrIdx="0"/>
  <p:cmAuthor id="7" name="pauline.negrellion" initials="pa" lastIdx="41" clrIdx="7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" name="jennifer r" initials="" lastIdx="10" clrIdx="1"/>
  <p:cmAuthor id="8" name="Christophe Dracos" initials="CD" lastIdx="35" clrIdx="8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2" name="Catherine MALLARD" initials="" lastIdx="7" clrIdx="2"/>
  <p:cmAuthor id="9" name="jennifer riviere" initials="jr" lastIdx="56" clrIdx="9">
    <p:extLst>
      <p:ext uri="{19B8F6BF-5375-455C-9EA6-DF929625EA0E}">
        <p15:presenceInfo xmlns:p15="http://schemas.microsoft.com/office/powerpoint/2012/main" userId="77148290420568c5" providerId="Windows Live"/>
      </p:ext>
    </p:extLst>
  </p:cmAuthor>
  <p:cmAuthor id="3" name="Pauline Negrel-Lion" initials="" lastIdx="10" clrIdx="3"/>
  <p:cmAuthor id="10" name="LE BOT SANDRA" initials="SL" lastIdx="33" clrIdx="10">
    <p:extLst>
      <p:ext uri="{19B8F6BF-5375-455C-9EA6-DF929625EA0E}">
        <p15:presenceInfo xmlns:p15="http://schemas.microsoft.com/office/powerpoint/2012/main" userId="S::SLEBOT@editions-hatier.fr::5fe4e071-d3f4-40df-970f-ee8fcf898346" providerId="AD"/>
      </p:ext>
    </p:extLst>
  </p:cmAuthor>
  <p:cmAuthor id="4" name="HACHE Caroline" initials="" lastIdx="3" clrIdx="4"/>
  <p:cmAuthor id="5" name="Harmonie Tessier" initials="" lastIdx="3" clrIdx="5"/>
  <p:cmAuthor id="6" name="Yaël Fernandez" initials="YF" lastIdx="31" clrIdx="6">
    <p:extLst>
      <p:ext uri="{19B8F6BF-5375-455C-9EA6-DF929625EA0E}">
        <p15:presenceInfo xmlns:p15="http://schemas.microsoft.com/office/powerpoint/2012/main" userId="5a0aec09e72f9ec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AFE"/>
    <a:srgbClr val="F6FBFF"/>
    <a:srgbClr val="61C4D1"/>
    <a:srgbClr val="FFD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4649" autoAdjust="0"/>
  </p:normalViewPr>
  <p:slideViewPr>
    <p:cSldViewPr snapToGrid="0">
      <p:cViewPr varScale="1">
        <p:scale>
          <a:sx n="71" d="100"/>
          <a:sy n="71" d="100"/>
        </p:scale>
        <p:origin x="2058" y="72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font" Target="fonts/font4.fntdata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54" Type="http://schemas.openxmlformats.org/officeDocument/2006/relationships/font" Target="fonts/font3.fntdata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font" Target="fonts/font2.fntdata"/><Relationship Id="rId58" Type="http://customschemas.google.com/relationships/presentationmetadata" Target="meta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61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font" Target="fonts/font1.fntdata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64" Type="http://schemas.microsoft.com/office/2018/10/relationships/authors" Target="authors.xml"/><Relationship Id="rId8" Type="http://schemas.openxmlformats.org/officeDocument/2006/relationships/slideMaster" Target="slideMasters/slideMaster5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Aujourd’hui, vous allez apprendre à multiplier rapidement un nombre par 4 ou par 8. Multiplier un nombre par 4 c’est faire 4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ce nombre. </a:t>
            </a:r>
            <a:r>
              <a:rPr lang="fr-FR" i="1"/>
              <a:t>Rappelez-vous que dans une multiplication, je peux changer l’ordre des facteurs, le résultat reste le même, donc faire 4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un nombre donne le même résultat que faire ce nombre 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4.</a:t>
            </a:r>
          </a:p>
        </p:txBody>
      </p:sp>
      <p:sp>
        <p:nvSpPr>
          <p:cNvPr id="108" name="Google Shape;10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36C5E87F-1429-6400-E249-91515592C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846CF690-A25D-9AA6-FC59-348AF1FE78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26D859E5-5A8B-E3C8-D731-86029A6F8E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On a déjà rencontré des schémas lors de certaines séances. Celui-ci </a:t>
            </a:r>
            <a:r>
              <a:rPr lang="fr-FR" i="1" u="none"/>
              <a:t>nous permet procéder par étapes comme nous venons de le voir </a:t>
            </a:r>
            <a:r>
              <a:rPr lang="fr-FR" i="0" u="none"/>
              <a:t>(pointer les calculs à gauche)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i="1" u="none"/>
              <a:t>: pour multiplier par 4, on peut multiplier par 2 et encore par 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/>
              <a:t>Distribuer la </a:t>
            </a:r>
            <a:r>
              <a:rPr lang="fr-FR" b="1" i="0"/>
              <a:t>fiche photocopiable plastifiée n°</a:t>
            </a:r>
            <a:r>
              <a:rPr lang="fr-FR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1" i="0"/>
              <a:t>96A</a:t>
            </a:r>
            <a:r>
              <a:rPr lang="fr-FR" i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Comment se sert-on de ce schéma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/>
              <a:t>? </a:t>
            </a:r>
            <a:r>
              <a:rPr lang="fr-FR" i="0"/>
              <a:t>Interroger les élèves et écrire sous leur dictée. Les élèves complètent leur schéma au fur et à mesure.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>
                <a:sym typeface="Symbol" panose="05050102010706020507" pitchFamily="18" charset="2"/>
              </a:rPr>
              <a:t>→ </a:t>
            </a:r>
            <a:r>
              <a:rPr lang="fr-FR" i="1">
                <a:sym typeface="Symbol" panose="05050102010706020507" pitchFamily="18" charset="2"/>
              </a:rPr>
              <a:t>On calcule d’abord 6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2 cela fait 12. Puis, on calcule 12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2, cela fait 24. Donc 6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4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24.</a:t>
            </a:r>
            <a:endParaRPr i="1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64102453-5490-B5EB-5133-7A05151783A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25238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9AB4EF3F-61BB-070F-A99F-1708F67026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124294CF-DE45-49E4-949A-62C947A61D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1D7199E5-EDA8-3CBE-0BC1-B68F7FA570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Vous allez compléter le schéma pour calculer des multiplications par 4. Vous écrirez ensuite le résultat sur votre ardoise.</a:t>
            </a:r>
            <a:endParaRPr lang="fr-FR" i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C553C69E-7DA9-8B4D-AB1C-2ACDFF31EC8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66315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D3B9B958-3A3D-41FD-CA15-4B86CC4D38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39D12B60-985F-725B-85D9-C0F090DAA8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4DEAF036-E8E7-F0EC-B693-93FFE6C052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Faire rappeler que 4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23 a le même résultat que 23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>
                <a:sym typeface="Symbol" panose="05050102010706020507" pitchFamily="18" charset="2"/>
              </a:rPr>
              <a:t>L</a:t>
            </a:r>
            <a:r>
              <a:rPr lang="fr-FR" i="0" dirty="0"/>
              <a:t>aisser un temps, circuler dans les rangs pour aiguiller si nécessaire.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Interroger un élève qui explique sa procédure et compléter le schéma.</a:t>
            </a:r>
            <a:endParaRPr lang="fr-FR" i="1" dirty="0">
              <a:sym typeface="Symbol" panose="05050102010706020507" pitchFamily="18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92.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</a:t>
            </a:r>
            <a:r>
              <a:rPr lang="fr-FR" i="1" dirty="0">
                <a:sym typeface="Symbol" panose="05050102010706020507" pitchFamily="18" charset="2"/>
              </a:rPr>
              <a:t>→</a:t>
            </a:r>
            <a:r>
              <a:rPr lang="fr-FR" i="0" dirty="0">
                <a:sym typeface="Symbol" panose="05050102010706020507" pitchFamily="18" charset="2"/>
              </a:rPr>
              <a:t> 23 / 46 / 92.</a:t>
            </a:r>
            <a:endParaRPr lang="fr-F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sym typeface="Symbol" panose="05050102010706020507" pitchFamily="18" charset="2"/>
              </a:rPr>
              <a:t>→ </a:t>
            </a:r>
            <a:r>
              <a:rPr lang="fr-FR" i="1" dirty="0"/>
              <a:t>J’écris 23 dans la première bulle. Je multiplie 23 par 2, cela fait 46</a:t>
            </a:r>
            <a:r>
              <a:rPr lang="fr-FR" i="1" dirty="0">
                <a:sym typeface="Symbol" panose="05050102010706020507" pitchFamily="18" charset="2"/>
              </a:rPr>
              <a:t>.</a:t>
            </a:r>
            <a:r>
              <a:rPr lang="fr-FR" i="1" dirty="0"/>
              <a:t> J’écris 46 dans la deuxième bulle. Je multiplie ensuite 46 par 2. Cela fait 92 (2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40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80 et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6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12, 80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12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92)</a:t>
            </a:r>
            <a:r>
              <a:rPr lang="fr-FR" i="1" dirty="0"/>
              <a:t>. J’écris 92 dans la dernière bulle et j’écris le résultat du calcul.</a:t>
            </a:r>
            <a:endParaRPr lang="fr-FR" b="1"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C55587A1-484A-F9A8-4400-F0EB85AB34A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28645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8E6297AF-BE4C-5C58-3B7F-27AD7EDD3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9012E9A7-8ED7-7373-7CA4-118840AFD0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9A4E7600-9C78-DFE2-F7A6-6F1767A8A9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204.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</a:t>
            </a:r>
            <a:r>
              <a:rPr lang="fr-FR" i="1" dirty="0">
                <a:sym typeface="Symbol" panose="05050102010706020507" pitchFamily="18" charset="2"/>
              </a:rPr>
              <a:t>→</a:t>
            </a:r>
            <a:r>
              <a:rPr lang="fr-FR" i="0" dirty="0">
                <a:sym typeface="Symbol" panose="05050102010706020507" pitchFamily="18" charset="2"/>
              </a:rPr>
              <a:t> 301 / 602 / 1 204.</a:t>
            </a:r>
            <a:endParaRPr lang="fr-FR"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DD5E7765-F2C7-F92C-75C3-2D2C3FC7288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59935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FE5C5420-EC2A-1E76-2E19-35C0970BC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72DCC852-79B2-1E81-E7EB-CC28ADD9C2E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BFA0D5FE-B0CA-A438-5565-4F20E60F68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Vous allez de nouveau calculer des multiplications par 4, </a:t>
            </a:r>
            <a:r>
              <a:rPr lang="fr-FR" i="1" u="none" baseline="0" dirty="0"/>
              <a:t>essayez de ne pas utiliser le schéma si possible</a:t>
            </a:r>
            <a:r>
              <a:rPr lang="fr-FR" i="1" baseline="0" dirty="0"/>
              <a:t>. Vous pouvez écrire les résultats intermédiaires, c’est-à-dire le premier produit de la première multiplication par 2, puis le second.</a:t>
            </a:r>
          </a:p>
          <a:p>
            <a: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baseline="0" dirty="0"/>
              <a:t>Laisser le schéma en différenciation. </a:t>
            </a:r>
            <a:endParaRPr lang="fr-F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i="1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D0350E21-416F-C507-8241-AD1532A9F4D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9190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12CBC346-5D8D-61B6-5F27-D9D3C9060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FE580201-B1C2-0B1A-5573-949B54C20F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574E5F00-8209-BF2C-0DC5-550EB601B3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i="0" dirty="0"/>
              <a:t> 172.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</a:t>
            </a:r>
            <a:r>
              <a:rPr lang="fr-FR" i="1" dirty="0">
                <a:sym typeface="Symbol" panose="05050102010706020507" pitchFamily="18" charset="2"/>
              </a:rPr>
              <a:t>→</a:t>
            </a:r>
            <a:r>
              <a:rPr lang="fr-FR" i="0" dirty="0">
                <a:sym typeface="Symbol" panose="05050102010706020507" pitchFamily="18" charset="2"/>
              </a:rPr>
              <a:t> 43 / 86 / 172.</a:t>
            </a:r>
            <a:endParaRPr lang="fr-F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en diapositive suivante pour la correction.</a:t>
            </a:r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6C108BBD-D8C1-6732-EDB3-3F52DBCCD11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860712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76CA20A2-D526-9FE8-9D3C-668032EE9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84456EBF-F430-E399-980A-046353632C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D6C29DCE-14E7-7F4A-2469-9F945F3FA4B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D’abord 86, puis, vous le multiplier par 2 mentalement et écrire 172.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Si vous y arrivez, vous pouvez vous passer du schéma et écrire seulement les résultats intermédiaires sur votre ardoise.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 dirty="0"/>
              <a:t>Noter la correction sous la dictée d’un élève. Faire verbaliser et écrire au tableau les étapes intermédiaires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 86 et 172.</a:t>
            </a:r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F3E0F995-68E5-52D0-D6B9-E62E01458BF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764964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BEDB59AD-715E-9CD7-9D51-FD58C92F8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C7521429-1F5D-1EDB-41C6-1CFAC3FE097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B840BB47-9632-F679-B757-BBA1212A3E8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204.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</a:t>
            </a:r>
            <a:r>
              <a:rPr lang="fr-FR" i="1" dirty="0">
                <a:sym typeface="Symbol" panose="05050102010706020507" pitchFamily="18" charset="2"/>
              </a:rPr>
              <a:t>→</a:t>
            </a:r>
            <a:r>
              <a:rPr lang="fr-FR" i="0" dirty="0">
                <a:sym typeface="Symbol" panose="05050102010706020507" pitchFamily="18" charset="2"/>
              </a:rPr>
              <a:t> 51 / 102 / 204.</a:t>
            </a:r>
            <a:endParaRPr lang="fr-F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en diapositive suivante pour la correction.</a:t>
            </a:r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39784DAC-0C0C-B70D-437A-FDFF49E4FA1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51748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D5522F8E-C816-DB34-AF96-4E5C2B3CF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7709F0EA-F955-EF15-6068-F77B2B318D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E10E5C73-EA23-5CC2-831D-3032A4231F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/>
              <a:t>Noter la correction sous la dictée d’un élève. Faire verbaliser et écrire au tableau les étapes intermédiaires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/>
              <a:t>: 102 et 204.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i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74F93E87-4B2B-0B2E-5569-F07E0220E2C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38784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" name="Google Shape;15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/>
              <a:t>Maintenant, on veut multiplier par 8. Comment va-t-on faire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?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0" dirty="0"/>
              <a:t>Recueillir les hypothèses.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i="1" dirty="0">
                <a:sym typeface="Symbol" panose="05050102010706020507" pitchFamily="18" charset="2"/>
              </a:rPr>
              <a:t>→ Comme 8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4, on peut suivre la même démarche que lorsqu’on multiplie par 4 et on multiplie une fois de plus par 2.</a:t>
            </a:r>
            <a:endParaRPr lang="fr-FR" i="1" dirty="0"/>
          </a:p>
        </p:txBody>
      </p:sp>
      <p:sp>
        <p:nvSpPr>
          <p:cNvPr id="154" name="Google Shape;15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Pour commencer, vous allez multiplier un nombre par 2 le plus rapidement possible.</a:t>
            </a:r>
          </a:p>
        </p:txBody>
      </p:sp>
      <p:sp>
        <p:nvSpPr>
          <p:cNvPr id="128" name="Google Shape;12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E10946A4-EF2D-2B79-D5A5-308F37907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67D1B447-CDEF-2E8A-338A-23B84C4AA6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DCB1260A-FD39-7136-A763-63F21BF53C9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Nous allons reprendre ce que nous avons vu lorsqu’on a vu comment multiplier par 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Combien font 5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8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? → 40.</a:t>
            </a:r>
            <a:endParaRPr i="1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D0D6841C-4741-6C94-F0A2-73E7F098EA8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1865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C39CBD06-161D-858D-4B1C-F3A584D58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2796B6C9-AE9B-D223-EFB9-9D1D842FB1C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F6192AFE-A404-C3DB-3BE3-648DCDBDC8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Combien font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? → 10.</a:t>
            </a:r>
            <a:endParaRPr i="1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965CFDC9-5709-BDA6-A1D8-9B2FBBFF3A3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9016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D3FEB725-EF70-C172-FA96-C83DC29B1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8798962F-E0CF-876F-BBEC-39CE50A962B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2343916A-B27F-34F1-5A96-BF4D4E708A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Combien font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? → 20.</a:t>
            </a:r>
            <a:endParaRPr i="1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61C50EA2-00F4-C98B-8972-53E5F1A43BE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19283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561A2531-4E62-487E-3A68-A6E69DF3DA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42EBC4E1-5BD9-FFD0-1383-E198A432B50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435B65CB-1E30-488D-9E73-C4CCE309E3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Combien font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? → 40.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Que remarquez-vous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Faire émerger que </a:t>
            </a:r>
            <a:r>
              <a:rPr lang="fr-FR" i="0" dirty="0">
                <a:sym typeface="Symbol" panose="05050102010706020507" pitchFamily="18" charset="2"/>
              </a:rPr>
              <a:t>faire 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8 revient au même que faire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10, puis,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20, puis,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20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40.</a:t>
            </a:r>
            <a:endParaRPr lang="fr-FR"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B73A22E0-C51F-26CC-AA88-9F67677C8E7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575054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6BA4CB77-32A6-9915-D440-72F8C4632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CB4DC207-0C2D-EDD6-0762-AD26382C276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6435C2B1-0CFA-1BC8-F4C9-418257FCF2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Faire lire la phrase affichée.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Pourquoi multiplier par 8 c’est multiplier par 2, encore par 2 et encore par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? </a:t>
            </a:r>
            <a:r>
              <a:rPr lang="fr-FR" i="1" dirty="0">
                <a:sym typeface="Symbol" panose="05050102010706020507" pitchFamily="18" charset="2"/>
              </a:rPr>
              <a:t>→</a:t>
            </a:r>
            <a:r>
              <a:rPr lang="fr-FR" i="1" dirty="0"/>
              <a:t> Parce que 8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 car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 font 4 et 4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 font 8.</a:t>
            </a:r>
            <a:endParaRPr i="1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F9921F1F-77AE-4390-6DD4-721F5085576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845354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FE98089B-0616-EDBB-5022-0EE27C620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C8C77A74-361D-55B7-7266-79E4232846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59B5A9B6-8057-C53E-F958-F3D48F23E3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Distribuer la </a:t>
            </a:r>
            <a:r>
              <a:rPr lang="fr-FR" b="1" i="0" dirty="0"/>
              <a:t>fiche photocopiable plastifiée n°</a:t>
            </a:r>
            <a:r>
              <a:rPr lang="fr-FR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1" i="0" dirty="0"/>
              <a:t>96B</a:t>
            </a:r>
            <a:r>
              <a:rPr lang="fr-FR" i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Je peux compléter ce schéma pour trouver le résultat. Comment complète-t-on ce schéma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? </a:t>
            </a:r>
            <a:r>
              <a:rPr lang="fr-FR" i="0" dirty="0"/>
              <a:t>Interroger les élèves et écrire sous leur dictée. Les élèves complètent leur schéma au fur et à mesure.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sym typeface="Symbol" panose="05050102010706020507" pitchFamily="18" charset="2"/>
              </a:rPr>
              <a:t>→ On calcule d’abord 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 cela fait 10. Puis, on calcule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2, cela fait 20 et enfin on calcule 20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 cela fait 40.</a:t>
            </a:r>
            <a:endParaRPr i="1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28FB32E1-65B5-14F9-FB12-E209B41FEF8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91049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64793547-48AF-4E3F-6680-C7427692C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9D19F865-9FC0-867A-1E4E-3C0F60721C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36041AF7-F689-2990-FA0B-D23C579F6F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Vous allez compléter le schéma pour effectuer des multiplications par 8. Vous écrirez ensuite le résultat sur votre ardoise.</a:t>
            </a:r>
            <a:endParaRPr lang="fr-FR" i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B2DF7EE9-8BFA-22AA-55DB-788F2CA2914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985256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7CA2236E-D7E6-EB18-B64D-4B56D4755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128E90DB-BBD6-3AE0-DDC2-9C9188ABAA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B4B26C89-B59A-9D16-98A8-F2601CD6F6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Laisser un temps, circuler dans les rangs pour aiguiller si nécessaire.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Interroger un élève qui explique sa procédure et compléter le schéma.</a:t>
            </a:r>
            <a:endParaRPr lang="fr-FR" i="1" dirty="0">
              <a:sym typeface="Symbol" panose="05050102010706020507" pitchFamily="18" charset="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104.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</a:t>
            </a:r>
            <a:r>
              <a:rPr lang="fr-FR" i="1" dirty="0">
                <a:sym typeface="Symbol" panose="05050102010706020507" pitchFamily="18" charset="2"/>
              </a:rPr>
              <a:t>→</a:t>
            </a:r>
            <a:r>
              <a:rPr lang="fr-FR" i="0" dirty="0">
                <a:sym typeface="Symbol" panose="05050102010706020507" pitchFamily="18" charset="2"/>
              </a:rPr>
              <a:t> 13 / 26 / 52 / 104.</a:t>
            </a:r>
            <a:endParaRPr lang="fr-F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6FE5D86C-9D28-038D-FC8C-91BE11B853A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51246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5F375E89-B3F5-5C7C-F7FD-6E19B38EE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AE1536F4-55A8-F4FE-8C0B-36C93C9BF85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510F8920-B85B-D2D8-E297-EBB9402B47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Même démarche.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816.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</a:t>
            </a:r>
            <a:r>
              <a:rPr lang="fr-FR" i="1" dirty="0">
                <a:sym typeface="Symbol" panose="05050102010706020507" pitchFamily="18" charset="2"/>
              </a:rPr>
              <a:t>→</a:t>
            </a:r>
            <a:r>
              <a:rPr lang="fr-FR" i="0" dirty="0">
                <a:sym typeface="Symbol" panose="05050102010706020507" pitchFamily="18" charset="2"/>
              </a:rPr>
              <a:t> 102 / 204 / 408 / 816.</a:t>
            </a:r>
            <a:endParaRPr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FECEC75E-BDFF-2691-2BED-1E0075FC778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0941465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440DC7F4-9E5C-30DC-A206-BFD60D139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21B3BC57-93D4-590E-B110-A755E65CD0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68B55E08-373A-4318-FDAB-2466D6E4B6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Vous allez de nouveau calculer des multiplications par 8, </a:t>
            </a:r>
            <a:r>
              <a:rPr lang="fr-FR" i="1" u="none" baseline="0" dirty="0"/>
              <a:t>essayez de ne pas utiliser le schéma si possible</a:t>
            </a:r>
            <a:r>
              <a:rPr lang="fr-FR" i="1" baseline="0" dirty="0"/>
              <a:t>. Vous pouvez écrire les résultats intermédiaires sur votre ardoise.</a:t>
            </a:r>
          </a:p>
          <a:p>
            <a: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baseline="0" dirty="0"/>
              <a:t>Laisser le schéma en différenciation. </a:t>
            </a:r>
            <a:endParaRPr lang="fr-FR"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2B795621-33BD-39B7-2856-907DD4ABA4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33140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9AAA3CFF-75EC-B40D-E212-0D4B8256B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72F30175-5E19-9CCA-BD5E-9BD3FD9EAB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D4925D27-D9ED-23F9-47CA-82D29033D4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Écrivez le résultat sur votre ardoise.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/>
              <a:t>Laisser quelques secondes et interroger un élève sur sa procédure.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/>
              <a:t>Réponse attendue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/>
              <a:t>:</a:t>
            </a:r>
            <a:r>
              <a:rPr lang="fr-FR" b="1" i="0"/>
              <a:t> </a:t>
            </a:r>
            <a:r>
              <a:rPr lang="fr-FR" i="0"/>
              <a:t>46.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>
                <a:sym typeface="Symbol" panose="05050102010706020507" pitchFamily="18" charset="2"/>
              </a:rPr>
              <a:t>→ Calculer 2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23, c’est chercher le double de 23. C’est donc faire (2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20)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i="1">
                <a:sym typeface="Symbol" panose="05050102010706020507" pitchFamily="18" charset="2"/>
              </a:rPr>
              <a:t>+ (2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3), soit 40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6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1" i="1">
                <a:sym typeface="Symbol" panose="05050102010706020507" pitchFamily="18" charset="2"/>
              </a:rPr>
              <a:t>46</a:t>
            </a:r>
            <a:r>
              <a:rPr lang="fr-FR" i="1">
                <a:sym typeface="Symbol" panose="05050102010706020507" pitchFamily="18" charset="2"/>
              </a:rPr>
              <a:t>.</a:t>
            </a:r>
            <a:endParaRPr lang="fr-FR" i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i="1"/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506CC9CC-79A3-7328-2D4C-235518EE8AF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10415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F130CC62-2EE5-2A33-689C-DA4E10EBE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25C313A5-F499-9D3C-CFC4-8229BE3395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FEB1C5AA-63F4-5602-B141-A09F61AA0F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256.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</a:t>
            </a:r>
            <a:r>
              <a:rPr lang="fr-FR" i="1" dirty="0">
                <a:sym typeface="Symbol" panose="05050102010706020507" pitchFamily="18" charset="2"/>
              </a:rPr>
              <a:t>→</a:t>
            </a:r>
            <a:r>
              <a:rPr lang="fr-FR" i="0" dirty="0">
                <a:sym typeface="Symbol" panose="05050102010706020507" pitchFamily="18" charset="2"/>
              </a:rPr>
              <a:t> 32 / 64 / 128 / 256.</a:t>
            </a:r>
            <a:endParaRPr lang="fr-F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en diapositive suivante pour la correction.</a:t>
            </a:r>
            <a:endParaRPr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F7C31828-2BD1-2BC2-6626-C725DE331D1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925693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4816001D-061C-5344-B59B-A8F86D983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7F31FFE0-BE22-5145-BAEE-028659AC34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AEDC5BF0-9F91-4FB6-DB63-8586E2069E1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/>
              <a:t>Noter la correction sous la dictée d’un élève. Faire verbaliser et écrire au tableau les étapes intermédiaires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/>
              <a:t>: 64 et 128. </a:t>
            </a:r>
            <a:endParaRPr b="0" i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17425F59-8D57-C160-6160-66029C55AB1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87727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7D9EB2D4-7E60-ADE4-806B-7F2DA4AE4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EFD9731E-6329-1745-597F-46A650D6EC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8AAC429F-EE78-C744-FD07-2EE5C6E5A7E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defRPr/>
            </a:pPr>
            <a:r>
              <a:rPr lang="fr-FR" b="0" i="0" dirty="0"/>
              <a:t>Même démarche. </a:t>
            </a:r>
          </a:p>
          <a:p>
            <a:pPr marL="0" indent="0"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dirty="0"/>
              <a:t>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dirty="0"/>
              <a:t>648</a:t>
            </a:r>
            <a:r>
              <a:rPr lang="fr-FR" i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Schéma </a:t>
            </a:r>
            <a:r>
              <a:rPr lang="fr-FR" i="1" dirty="0">
                <a:sym typeface="Symbol" panose="05050102010706020507" pitchFamily="18" charset="2"/>
              </a:rPr>
              <a:t>→</a:t>
            </a:r>
            <a:r>
              <a:rPr lang="fr-FR" i="0" dirty="0">
                <a:sym typeface="Symbol" panose="05050102010706020507" pitchFamily="18" charset="2"/>
              </a:rPr>
              <a:t> 206 / 412 / 824 / </a:t>
            </a:r>
            <a:r>
              <a:rPr lang="fr-FR" dirty="0"/>
              <a:t>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dirty="0"/>
              <a:t>648</a:t>
            </a:r>
            <a:r>
              <a:rPr lang="fr-FR" i="0" dirty="0">
                <a:sym typeface="Symbol" panose="05050102010706020507" pitchFamily="18" charset="2"/>
              </a:rPr>
              <a:t>.</a:t>
            </a:r>
            <a:endParaRPr lang="fr-FR" i="0" dirty="0"/>
          </a:p>
          <a:p>
            <a:pPr marL="0" indent="0">
              <a:defRPr/>
            </a:pPr>
            <a:endParaRPr lang="fr-FR"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36F576E3-5E4E-4F92-41CE-28C7D8A0E55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258621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342CAF40-C4B6-6097-1814-99F854D7E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C5CB96FC-4F39-F54C-B235-219229E64D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FC2CA21D-AA29-C299-0BB0-120F4F41BD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 dirty="0"/>
              <a:t>Noter la correction sous la dictée d’un élève. Faire verbaliser et écrire au tableau les étapes intermédiaires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 </a:t>
            </a:r>
            <a:r>
              <a:rPr lang="fr-FR" i="0" dirty="0"/>
              <a:t>412 et 824.</a:t>
            </a:r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181F604D-8342-CA6E-3268-4D758A25FB2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32998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03398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0766485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188734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6" name="Google Shape;376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7" name="Google Shape;377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uk-UA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39</a:t>
            </a:fld>
            <a:endParaRPr kumimoji="0" lang="uk-UA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8974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4CA90418-9006-78DC-5E0B-4449F4D67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FCEF0590-CB45-FF9B-52E4-237D3D3A1A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CAA9FACB-E0B9-E712-4E5F-1DA4E531517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/>
              <a:t>Même démarche.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/>
              <a:t>Réponse attendue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/>
              <a:t>:</a:t>
            </a:r>
            <a:r>
              <a:rPr lang="fr-FR" b="1" i="0"/>
              <a:t> </a:t>
            </a:r>
            <a:r>
              <a:rPr lang="fr-FR" i="0"/>
              <a:t>240.</a:t>
            </a:r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7EEE4C12-3CAA-BCB7-B6D4-C3E0C16F8D9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6390641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Nous allons maintenant revoir des calculs de la table de 4 que vous connaissez. Vous allez écrire sur votre ardoise très rapidement le résultat de la multiplication qui va s’afficher.</a:t>
            </a:r>
          </a:p>
        </p:txBody>
      </p:sp>
      <p:sp>
        <p:nvSpPr>
          <p:cNvPr id="141" name="Google Shape;141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8C46E352-F28F-DBBD-D975-666D0CEA5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C418F0B9-9D8B-F36E-744C-5796D78A92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D1D6B67E-5BE6-55E4-90C1-0E4BA413A3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/>
              <a:t>Les élèves lèvent leur ardoise. Interroger un élève et écrire le résultat.</a:t>
            </a:r>
            <a:endParaRPr i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44400A25-4D65-E7F8-99EF-B56A4B40913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39915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6AF3B609-0D4F-7A32-EF90-B8917CDC4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B154382A-B4D1-DB55-B623-037F913F4F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33D3349C-6B57-76BE-D5CC-49C5E9D6B28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Même démarche.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Rappeler que calculer 6 × 2 revient à calculer 2 × 6 soit le double de 6.</a:t>
            </a:r>
            <a:endParaRPr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C7C1258A-894E-FE50-0713-4328E19A098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78202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97E8DD94-856C-3751-E9DF-08439E6AA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4BD90FD8-FE39-1CF4-F665-44C3402ECB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9774E78B-42B6-DB71-5388-F30845FCBE8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Même démarche. 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Rappeler que calculer 12 × 2 revient à calculer 2 × 12 soit le double de 12.</a:t>
            </a:r>
            <a:endParaRPr lang="fr-FR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Que remarquez-vous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Faire émerger </a:t>
            </a:r>
            <a:r>
              <a:rPr lang="fr-FR" i="0" strike="noStrike" dirty="0"/>
              <a:t>que le résultat de 6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4 est le double de celui de 6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2. Calculer 6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4 revient au même que calculer 6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12, puis, 12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strike="noStrike" dirty="0">
                <a:sym typeface="Symbol" panose="05050102010706020507" pitchFamily="18" charset="2"/>
              </a:rPr>
              <a:t>24.</a:t>
            </a:r>
            <a:endParaRPr lang="fr-FR" i="0" strike="noStrik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i="0" dirty="0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51A8CC09-48B4-56D6-129A-AC240E787B7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9676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>
          <a:extLst>
            <a:ext uri="{FF2B5EF4-FFF2-40B4-BE49-F238E27FC236}">
              <a16:creationId xmlns:a16="http://schemas.microsoft.com/office/drawing/2014/main" id="{D24B9AA2-2460-7567-52B8-8F88FD2CA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4:notes">
            <a:extLst>
              <a:ext uri="{FF2B5EF4-FFF2-40B4-BE49-F238E27FC236}">
                <a16:creationId xmlns:a16="http://schemas.microsoft.com/office/drawing/2014/main" id="{9577BE41-1D17-8ED2-0BA8-6B5A3BDD1C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4:notes">
            <a:extLst>
              <a:ext uri="{FF2B5EF4-FFF2-40B4-BE49-F238E27FC236}">
                <a16:creationId xmlns:a16="http://schemas.microsoft.com/office/drawing/2014/main" id="{46FF1C7C-B668-FC7E-59D9-A3655170B4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/>
              <a:t>Faire lire la phrase affichée.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/>
              <a:t>Pourquoi multiplier par 4 c’est multiplier par 2 et encore par 2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/>
              <a:t>? </a:t>
            </a:r>
            <a:r>
              <a:rPr lang="fr-FR" i="1">
                <a:sym typeface="Symbol" panose="05050102010706020507" pitchFamily="18" charset="2"/>
              </a:rPr>
              <a:t>→</a:t>
            </a:r>
            <a:r>
              <a:rPr lang="fr-FR" i="1"/>
              <a:t> Parce que 4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/>
              <a:t>=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/>
              <a:t>2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×</a:t>
            </a:r>
            <a:r>
              <a:rPr lang="fr-FR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>
                <a:sym typeface="Symbol" panose="05050102010706020507" pitchFamily="18" charset="2"/>
              </a:rPr>
              <a:t>2.</a:t>
            </a:r>
            <a:endParaRPr lang="fr-FR" i="1"/>
          </a:p>
        </p:txBody>
      </p:sp>
      <p:sp>
        <p:nvSpPr>
          <p:cNvPr id="141" name="Google Shape;141;p4:notes">
            <a:extLst>
              <a:ext uri="{FF2B5EF4-FFF2-40B4-BE49-F238E27FC236}">
                <a16:creationId xmlns:a16="http://schemas.microsoft.com/office/drawing/2014/main" id="{6CBF29C5-EC76-CB3F-716F-903F91B6404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06540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7378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 preserve="1">
  <p:cSld name="1_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 hasCustomPrompt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fr-FR"/>
              <a:t>Calcule.</a:t>
            </a:r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55BA86F-BE0D-CB8E-B504-102F1957DF7F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7840" y="1734532"/>
            <a:ext cx="2131447" cy="1660601"/>
          </a:xfrm>
          <a:prstGeom prst="rect">
            <a:avLst/>
          </a:prstGeom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C5EA09C-7D38-4036-984C-0DAC19512D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788" y="4580462"/>
            <a:ext cx="1897549" cy="97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343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/>
          <p:nvPr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2275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F7E55CAE-509F-1E01-8D02-A39B15B6F3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Google Shape;17;p34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ts val="2700"/>
              <a:buFont typeface="Verdana"/>
              <a:buNone/>
              <a:defRPr sz="2700" b="1">
                <a:solidFill>
                  <a:srgbClr val="A3949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4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Réservé à la vidéoprojection</a:t>
            </a:r>
            <a:endParaRPr sz="20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531677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5825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3"/>
          <p:cNvSpPr/>
          <p:nvPr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35987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Leçons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5615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/>
          <p:nvPr/>
        </p:nvSpPr>
        <p:spPr>
          <a:xfrm>
            <a:off x="57150" y="0"/>
            <a:ext cx="908685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24;p35">
            <a:extLst>
              <a:ext uri="{FF2B5EF4-FFF2-40B4-BE49-F238E27FC236}">
                <a16:creationId xmlns:a16="http://schemas.microsoft.com/office/drawing/2014/main" id="{A1B17535-1102-2C72-46E2-7517B38F137D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38"/>
          <p:cNvSpPr txBox="1">
            <a:spLocks noGrp="1"/>
          </p:cNvSpPr>
          <p:nvPr>
            <p:ph type="title" hasCustomPrompt="1"/>
          </p:nvPr>
        </p:nvSpPr>
        <p:spPr>
          <a:xfrm>
            <a:off x="72467" y="0"/>
            <a:ext cx="6310225" cy="476673"/>
          </a:xfrm>
          <a:prstGeom prst="rect">
            <a:avLst/>
          </a:prstGeom>
          <a:solidFill>
            <a:srgbClr val="EC527E"/>
          </a:solidFill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Entrainement</a:t>
            </a:r>
            <a:endParaRPr/>
          </a:p>
        </p:txBody>
      </p:sp>
      <p:sp>
        <p:nvSpPr>
          <p:cNvPr id="46" name="Google Shape;46;p38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48" name="Google Shape;48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1;p46">
            <a:extLst>
              <a:ext uri="{FF2B5EF4-FFF2-40B4-BE49-F238E27FC236}">
                <a16:creationId xmlns:a16="http://schemas.microsoft.com/office/drawing/2014/main" id="{564A3A83-35E2-AFB6-B1DD-3BE2B9B30A4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5"/>
          <p:cNvSpPr/>
          <p:nvPr/>
        </p:nvSpPr>
        <p:spPr>
          <a:xfrm>
            <a:off x="57150" y="0"/>
            <a:ext cx="908685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45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Entrainement</a:t>
            </a:r>
            <a:endParaRPr/>
          </a:p>
        </p:txBody>
      </p:sp>
      <p:sp>
        <p:nvSpPr>
          <p:cNvPr id="56" name="Google Shape;56;p4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45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9" name="Google Shape;59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58;p45">
            <a:extLst>
              <a:ext uri="{FF2B5EF4-FFF2-40B4-BE49-F238E27FC236}">
                <a16:creationId xmlns:a16="http://schemas.microsoft.com/office/drawing/2014/main" id="{F21DD13B-A008-F110-CFD7-A7C842BDF3A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4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46"/>
          <p:cNvSpPr txBox="1">
            <a:spLocks noGrp="1"/>
          </p:cNvSpPr>
          <p:nvPr>
            <p:ph type="title" hasCustomPrompt="1"/>
          </p:nvPr>
        </p:nvSpPr>
        <p:spPr>
          <a:xfrm>
            <a:off x="57149" y="0"/>
            <a:ext cx="6162581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Entrainement</a:t>
            </a:r>
            <a:endParaRPr/>
          </a:p>
        </p:txBody>
      </p:sp>
      <p:pic>
        <p:nvPicPr>
          <p:cNvPr id="64" name="Google Shape;64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 w="127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40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FFD3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Exercice des champions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4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 w="127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42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61C4D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Devoirs</a:t>
            </a:r>
            <a:endParaRPr/>
          </a:p>
        </p:txBody>
      </p:sp>
      <p:pic>
        <p:nvPicPr>
          <p:cNvPr id="96" name="Google Shape;96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Leçons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930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FEBFC995-DB1F-74AA-0B20-22C7D12F3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Google Shape;17;p34"/>
          <p:cNvSpPr txBox="1"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ts val="2700"/>
              <a:buFont typeface="Verdana"/>
              <a:buNone/>
              <a:defRPr sz="2700" b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3. Les tables d’addition jusqu’à 10</a:t>
            </a:r>
            <a:endParaRPr/>
          </a:p>
        </p:txBody>
      </p:sp>
      <p:sp>
        <p:nvSpPr>
          <p:cNvPr id="18" name="Google Shape;18;p34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Réservé à la </a:t>
            </a:r>
            <a:r>
              <a:rPr lang="fr-FR" sz="2000" b="0" i="0" u="none" strike="noStrike" cap="none" err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vidéoprojection</a:t>
            </a:r>
            <a:endParaRPr sz="2000" b="0" i="0" u="none" strike="noStrike" cap="none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383305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3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3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3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3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3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3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3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4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4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35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810830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69744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"/>
          <p:cNvSpPr txBox="1">
            <a:spLocks noGrp="1"/>
          </p:cNvSpPr>
          <p:nvPr>
            <p:ph type="ctrTitle"/>
          </p:nvPr>
        </p:nvSpPr>
        <p:spPr>
          <a:xfrm>
            <a:off x="685800" y="3040905"/>
            <a:ext cx="7772400" cy="776190"/>
          </a:xfrm>
        </p:spPr>
        <p:txBody>
          <a:bodyPr>
            <a:noAutofit/>
          </a:bodyPr>
          <a:lstStyle/>
          <a:p>
            <a:pPr lvl="0"/>
            <a:r>
              <a:rPr lang="fr-FR"/>
              <a:t>96. Multiplier par 4 ou par 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DB3EEBEB-2893-3DC1-3E6F-64EC32E2FE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5306182-9529-58DF-994C-49BFF61943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26F15E8D-0D9D-BF4C-BA56-641F63E2A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90FEA33-4BB4-BC9C-5720-9EB74DD92C8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04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57B874E4-7F47-8FAB-05CC-0D2B031AE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38C803E-41A7-6B76-35E5-CD62DF4137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623CC2F-9517-F15E-329F-8A0D06227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31A117F-6FC4-D554-84FA-CA05670EA8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62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2AF2F811-A58E-2EBB-9EC4-BA3D8ED617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8B7465-5559-3511-7611-AAA620FEBF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FC93F7E2-5C0E-EECA-6091-96821CDA5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2D5C13E-5924-087E-4979-7151914A73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8390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49C0B77A-142D-0850-3E93-D00BDA9C4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184D4A-2060-7BD4-5B01-4876377097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92366F19-D7A6-8049-C7D1-ACE6E6761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9FBC294-AB61-EEB7-11C3-C6BCA82119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361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0255AA10-1894-3196-44F1-51FD16279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862371-27A3-0BC5-E7BC-FA47E0EB35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9621B2D-631C-2058-DA0F-601097FDB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24673BE-723B-8A70-0BB0-6613548B3C0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969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88F7F482-C46D-4A90-2E76-3B244830FC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57AC1D-A7BC-2691-5208-22EE8CD9D7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5B0609B-09B1-44E5-4C6B-A6C0F8E38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EE1C315-C46B-AB66-BDF8-4476E129A9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315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64469296-5B55-7FD2-08E6-5AE0543DA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1F3CB8-E0CA-6791-42B6-6F343A99F4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0927953C-F620-AE76-059A-9C0B2AB41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FED2036-04DF-10CE-911D-D44E6F3E7A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874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5F083C13-2223-8343-F9AB-C435914E0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B71DF4D-685A-77A7-358D-0C92AB3D29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69CAC686-DCA6-6D81-3EC5-3098555ED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E29BBF3-914D-6F36-DCBD-E69E647B7A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21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639DE6BB-3479-D9C1-5A1E-B9BAB6241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DC8F56-8A08-27A4-305B-A6FDA7D2AC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276EEE07-71EF-BE70-6DAE-9429D1AA92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D0EEEA0-97A1-88E3-434C-F4F2F2998E7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09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0D0A29-C42D-B816-0FD5-216912DCCC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41E42C70-1FA6-6451-9B72-383DBF9AD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49D9A85-C832-41BD-687E-080BBF438EB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86FDAE-F127-07C7-8732-06C022687C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188BA498-0B44-98BC-F00A-9A66DC1E1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F8C7DD4-79E7-D337-B8F8-45139E8809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E28C56E1-85DC-A235-8AE3-29A6AD7B66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F1D2900-A9E0-3D3D-3C73-331220C350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58E2EB16-DECE-E1D0-211D-AFB9BE8F6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863F502-5E13-D565-4A2B-0712572A98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82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6D742238-78FE-F65C-95CD-8868D594B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B13A4C4-E5B5-45AA-3C27-7711EF8A67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3ACE7362-5FF6-8E9A-AFEF-DD2CCDFBB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C68BBE7-9182-73C7-1502-922AC51335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3003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28C2816C-D69D-CBE3-CF43-FB94EAF16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F499494-AD40-8889-4465-FD93F43DA1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3D4C0E93-E8FC-1418-5BBD-83E052D70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3DF40E5-D7BC-62B5-5EBD-BBF5EDE145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585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30E962BB-76E1-B6A6-8F5C-C14B9E6A4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25698BB-45D6-D017-FE79-B7E6C16AB5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4B10E69-D0F9-1581-629F-E0627B2FC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32452B4-EEEE-838B-30F7-7A552D62BA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1927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659305E5-8FF8-77FE-61AB-6258353424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4B1817D-50E6-6207-08DE-BB89C7AF78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BFD443C8-3A66-BA27-AB9E-BE15B3445F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A4FA935-0812-D454-D026-95D7432E1C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500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5D693406-99F2-70D9-E88D-F1749AFEC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10DC7AA-C975-AE2A-629F-BD446466D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0B77E8B6-2934-2C79-4E00-1BCEEB41D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78EBD50-C272-2566-8F09-D6E9981E38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10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E7778D84-692E-222A-9FA6-660EB4A5E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0846070-6B5A-0094-ADA8-0D447030B9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3497531-400A-4BA8-D821-EF7D9F97A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F4E3CEF-1099-AE33-8A88-14B2EA2ACD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9172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1FD0E43C-D17F-C1AF-3764-EC24A6D32E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9350E96-02C2-543A-0612-4447B7C584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70839490-D396-5349-71D2-F2DC0C99F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CFC0754-0599-352B-66AB-1E01AD1424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1558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DFC63166-01F1-CC50-110D-5FC10B63F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9FBF38F-9A7F-086A-CCE2-D32E5E64A6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50838DF6-7859-E1F2-C319-C200C1461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F001A66-B2E0-ECCC-7B05-CA9DC9CA99E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27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D70C65C3-4DD1-8ECF-426E-C2B8E73BD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E054E-7FC2-D1D6-7E55-D88708ED7C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CB2A8AD1-73DB-71E6-306C-D10F06840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4433361-9F69-6642-73CD-7DD4A4232F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1879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6C1D5D8D-2E8D-36CC-AC24-FE2EC73D6A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514960B-0FD1-ED42-1F4E-D927F84E1B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D5E301F7-30E4-4178-B157-E2A4F0168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474B653-EEA5-72AC-9DF0-FEF35DFC5ED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3449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8C9D5158-DD46-6290-E6EB-274763495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A4F7EF9-568F-C2A7-A3B3-A1F0005E4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46A2341-4C7C-F029-61AD-45646A083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1BEDF94-241C-6B91-960C-9EC0822B35B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621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BF9D7480-9A0E-30DE-1D56-EB64FD502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7352E3B-7D5F-9710-3E61-34AA89B64D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81DB2C0-21F9-6617-69A3-730697FE9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A04214E-308A-8FF8-1C26-9812EB970D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22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81959B9D-C507-7006-E6DC-0F40784E84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5F95DF-7705-4859-4AF5-C8991F870B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533757D-E387-5F94-A72B-99B86B84B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F3FA306-B5D3-8BEF-9C6A-561271EF716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828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13B7CCA1-13F2-6A05-4466-B09ED5B94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ED68F50-2F07-DC79-3601-D1A93F624F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94AB6869-1ABE-4049-B198-9F4E47F4E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FE4F2FD-5F29-C80D-C701-2808B02A85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02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B7C35C4-1F0B-9D37-A0D3-A9F5751AB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85FC574-FA3B-9712-97F6-E1E528E5AE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530D321-7D90-0544-7305-9EC567875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8AA1001-3740-8198-604C-39C8D0BE9D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828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A05298F-43E2-4D2C-235D-648450B6C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2D9B31C-9170-CB25-191C-F174A10D07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363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B83A775-7EA4-5A09-1E38-ECB5B1989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D4E2F6B-0552-7F24-232D-B93DB0361E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6493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650A431-A3C2-8DE8-7DB9-4C3C740C4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382C97F-D79A-00E1-ADAF-0BB3B69200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7849CFFE-E9D3-4C41-5458-C0D2B8DD18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67CCF4A-2CF5-A164-FCE1-4599D9BE7E2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87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8C9F2281-6D27-AAEA-B751-976E39598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06D198D-27A9-9191-7DF3-9652C7ADE9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0DE5D983-8D02-17EC-7E7E-B6238CA7B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51E4F3A-AEBC-E981-84D2-894FFD5773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3550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849ED1C-3727-DC26-D351-52172BF46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ECA2DD7-3D9F-4CAF-689E-B721C6F433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4AD2DC-D551-C987-DF57-10CA48CCBC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BB855DDC-7213-E76A-F8D1-5C63564B7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8C043C1-3263-E15D-DDD8-167A208EA9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0CBD1988-936D-FA1C-4F7E-2F06F5F18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27D6E-929B-259E-9377-91C06EB467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AB1D0BBE-BEE4-AA76-C1C1-0EE812797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2735C6B-6E6F-108B-ADAF-1A3D9DE4C4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47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FA61DF89-FFC1-86C7-E1DD-FB2F70E76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B44ED1-1BA8-FAD6-AF7D-A64BBB2879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F2AE6F62-2C37-0B96-458C-2CC48D55E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D38D77E-0A35-B123-C46C-2CE6FBA93AE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23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2BE7789F-974B-D2B4-729E-E5F4F669E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133003F-EF72-24FA-2B09-A3B04B201E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8927776-AD4F-24C8-44D0-373F4A9E33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EDD17AC-7B3C-F373-463D-1ADCF9186C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0385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>
          <a:extLst>
            <a:ext uri="{FF2B5EF4-FFF2-40B4-BE49-F238E27FC236}">
              <a16:creationId xmlns:a16="http://schemas.microsoft.com/office/drawing/2014/main" id="{84026578-7D16-F53E-192B-C1BC58062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A1768D6-9EFD-E635-7EE8-79B7F14FEF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CA202A44-0A23-A3C8-C970-58319D1AC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8511629-55F2-40DF-1B0C-AC3C7B80C2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176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e556fe96a2334c42495bf08c01f98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b3bdd3667257d5e3337ab3dd29947f7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Props1.xml><?xml version="1.0" encoding="utf-8"?>
<ds:datastoreItem xmlns:ds="http://schemas.openxmlformats.org/officeDocument/2006/customXml" ds:itemID="{DD31D020-4F48-4B3B-AC4B-DA00B68BFE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48F7FC-6EB3-428D-A8A0-B6B6C6A734F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B6929A-325D-48F6-9877-191C169E6107}">
  <ds:schemaRefs>
    <ds:schemaRef ds:uri="http://www.w3.org/XML/1998/namespace"/>
    <ds:schemaRef ds:uri="27f64e36-29aa-44d5-a3e0-06242cad7d4d"/>
    <ds:schemaRef ds:uri="http://purl.org/dc/terms/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cd84cc96-e4f0-4e7f-873a-a508fb658c4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1248</Words>
  <Application>Microsoft Office PowerPoint</Application>
  <PresentationFormat>Affichage à l'écran (4:3)</PresentationFormat>
  <Paragraphs>110</Paragraphs>
  <Slides>40</Slides>
  <Notes>40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7</vt:i4>
      </vt:variant>
      <vt:variant>
        <vt:lpstr>Titres des diapositives</vt:lpstr>
      </vt:variant>
      <vt:variant>
        <vt:i4>40</vt:i4>
      </vt:variant>
    </vt:vector>
  </HeadingPairs>
  <TitlesOfParts>
    <vt:vector size="52" baseType="lpstr">
      <vt:lpstr>Calibri</vt:lpstr>
      <vt:lpstr>Symbol</vt:lpstr>
      <vt:lpstr>Verdana</vt:lpstr>
      <vt:lpstr>Calibri Light</vt:lpstr>
      <vt:lpstr>Arial</vt:lpstr>
      <vt:lpstr>Thème Office</vt:lpstr>
      <vt:lpstr>1_Thème Office</vt:lpstr>
      <vt:lpstr>2_Thème Office</vt:lpstr>
      <vt:lpstr>3_Thème Office</vt:lpstr>
      <vt:lpstr>7_Thème Office</vt:lpstr>
      <vt:lpstr>4_Thème Office</vt:lpstr>
      <vt:lpstr>5_Thème Office</vt:lpstr>
      <vt:lpstr>96. Multiplier par 4 ou par 8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LES NOMBRES JUSQU’À 10 Dire, lire, écrire, dénombrer, placer sur une ligne numérique</dc:title>
  <dc:creator>Éditions Hatier</dc:creator>
  <cp:lastModifiedBy>LE BOT SANDRA</cp:lastModifiedBy>
  <cp:revision>2</cp:revision>
  <dcterms:created xsi:type="dcterms:W3CDTF">2022-01-07T11:15:07Z</dcterms:created>
  <dcterms:modified xsi:type="dcterms:W3CDTF">2026-03-16T11:06:13Z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