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  <p:sldMasterId id="2147483653" r:id="rId5"/>
    <p:sldMasterId id="2147483658" r:id="rId6"/>
    <p:sldMasterId id="2147483662" r:id="rId7"/>
    <p:sldMasterId id="2147483666" r:id="rId8"/>
  </p:sldMasterIdLst>
  <p:notesMasterIdLst>
    <p:notesMasterId r:id="rId39"/>
  </p:notesMasterIdLst>
  <p:sldIdLst>
    <p:sldId id="256" r:id="rId9"/>
    <p:sldId id="304" r:id="rId10"/>
    <p:sldId id="305" r:id="rId11"/>
    <p:sldId id="306" r:id="rId12"/>
    <p:sldId id="307" r:id="rId13"/>
    <p:sldId id="308" r:id="rId14"/>
    <p:sldId id="309" r:id="rId15"/>
    <p:sldId id="295" r:id="rId16"/>
    <p:sldId id="273" r:id="rId17"/>
    <p:sldId id="294" r:id="rId18"/>
    <p:sldId id="310" r:id="rId19"/>
    <p:sldId id="274" r:id="rId20"/>
    <p:sldId id="296" r:id="rId21"/>
    <p:sldId id="297" r:id="rId22"/>
    <p:sldId id="298" r:id="rId23"/>
    <p:sldId id="293" r:id="rId24"/>
    <p:sldId id="299" r:id="rId25"/>
    <p:sldId id="300" r:id="rId26"/>
    <p:sldId id="301" r:id="rId27"/>
    <p:sldId id="311" r:id="rId28"/>
    <p:sldId id="302" r:id="rId29"/>
    <p:sldId id="303" r:id="rId30"/>
    <p:sldId id="285" r:id="rId31"/>
    <p:sldId id="288" r:id="rId32"/>
    <p:sldId id="364" r:id="rId33"/>
    <p:sldId id="365" r:id="rId34"/>
    <p:sldId id="366" r:id="rId35"/>
    <p:sldId id="286" r:id="rId36"/>
    <p:sldId id="289" r:id="rId37"/>
    <p:sldId id="287" r:id="rId38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40"/>
      <p:bold r:id="rId41"/>
      <p:italic r:id="rId42"/>
      <p:boldItalic r:id="rId4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5" roundtripDataSignature="AMtx7miNbJHp9ho4ruAvxi+IG1Imtxoxr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75900-4CD5-0B77-42CA-03FBCC6F856F}" name="Pauline Lion" initials="PL" userId="48ef9a2cfb904c2c" providerId="Windows Live"/>
  <p188:author id="{51BF5A0C-B0EB-839A-131C-955373972CF5}" name="LE BOT SANDRA" initials="SL" userId="S::SLEBOT@editions-hatier.fr::5fe4e071-d3f4-40df-970f-ee8fcf898346" providerId="AD"/>
  <p188:author id="{8035A710-E786-5AD4-6E6B-F2C4540F2679}" name="CHAUVELLIER ANNE" initials="CA" userId="S::ACHAUVELLIER@editions-hatier.fr::f6f57ace-c9cf-44ce-941b-3615434e65b1" providerId="AD"/>
  <p188:author id="{5F8BA321-80A1-CEA0-CCDE-AB6954515002}" name="TAILLADE JUSTINE" initials="TJ" userId="S::JTAILLADE@editions-hatier.fr::7689be7a-6074-46a5-a6a4-f2fd3e4f6393" providerId="AD"/>
  <p188:author id="{BCEC0C35-085C-D9B9-E378-2995294E600F}" name="Sylvie Advenier" initials="SA" userId="516bcc22ff4f1580" providerId="Windows Live"/>
  <p188:author id="{99329D8D-736E-127F-056B-D92D91D3CEEB}" name="Harmonie Rossi Tessier" initials="HRT" userId="ce3dc0babca3d520" providerId="Windows Live"/>
  <p188:author id="{6E47C18F-DDAE-EA39-9B3A-D5582A6DAE9D}" name="pauline.negrellion" initials="pa" userId="S::pauline.negrellion_gmail.com#ext#@hachette.onmicrosoft.com::9fb65b54-3bbd-4994-b3cf-42d8602c7eef" providerId="AD"/>
  <p188:author id="{CB410498-00AA-A716-1E6C-E42B11846246}" name="jennifer riviere" initials="jr" userId="77148290420568c5" providerId="Windows Live"/>
  <p188:author id="{A731B9A7-FB2F-8BD0-97C6-EA6906EE8F3B}" name="Justine Taillade" initials="JT" userId="Justine Taillade" providerId="None"/>
  <p188:author id="{99B08BAC-A5CC-5B93-C974-BC3036FFCE66}" name="yaelb06" initials="ya" userId="S::yaelb06_yahoo.fr#ext#@hachette.onmicrosoft.com::178ef0ed-7e4d-4a1d-b478-d626cbda7b77" providerId="AD"/>
  <p188:author id="{2EACF4B5-B5D6-1F77-434B-4ACC816D40DA}" name="Caroline HACHE" initials="CH" userId="Caroline HACHE" providerId="None"/>
  <p188:author id="{EC690DC6-A5A8-45CC-58AB-0C5F588EDC89}" name="LION Pascal" initials="PL" userId="S::pascal.lion@kemone.com::fbec95ae-2e6f-4ba0-8a1e-416917b9e63f" providerId="AD"/>
  <p188:author id="{9A92F9CE-EE8D-8993-D9DE-1B8EF4557F24}" name="cri.dracos@outlook.fr" initials="c" userId="Anonymous_cri.dracos@outlook.fr" providerId="None"/>
  <p188:author id="{3AE103E3-5B5D-9446-BE1D-82E47926AE64}" name="LEMAIRE LOUHANNE" initials="LL" userId="S::LLEMAIRE@editions-hatier.fr::a1b6b622-126c-424e-b556-9693f133b9e2" providerId="AD"/>
  <p188:author id="{4FF4CFEC-E717-A85B-221E-54576BCF7E1A}" name="Pauline Negrel" initials="PN" userId="S::pauline.negrel@ac-aix-marseille.fr::26a6f53f-97b6-482a-86bf-81043e9826c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ristophe DRACOS" initials="" lastIdx="5" clrIdx="0"/>
  <p:cmAuthor id="1" name="jennifer r" initials="" lastIdx="10" clrIdx="1"/>
  <p:cmAuthor id="2" name="Catherine MALLARD" initials="" lastIdx="7" clrIdx="2"/>
  <p:cmAuthor id="3" name="Pauline Negrel-Lion" initials="" lastIdx="10" clrIdx="3"/>
  <p:cmAuthor id="4" name="HACHE Caroline" initials="" lastIdx="3" clrIdx="4"/>
  <p:cmAuthor id="5" name="Harmonie Tessier" initials="" lastIdx="3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C4D1"/>
    <a:srgbClr val="FFD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71429" autoAdjust="0"/>
  </p:normalViewPr>
  <p:slideViewPr>
    <p:cSldViewPr snapToGrid="0">
      <p:cViewPr varScale="1">
        <p:scale>
          <a:sx n="79" d="100"/>
          <a:sy n="79" d="100"/>
        </p:scale>
        <p:origin x="1908" y="78"/>
      </p:cViewPr>
      <p:guideLst>
        <p:guide orient="horz" pos="2160"/>
        <p:guide pos="2880"/>
      </p:guideLst>
    </p:cSldViewPr>
  </p:slid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font" Target="fonts/font3.fntdata"/><Relationship Id="rId55" Type="http://customschemas.google.com/relationships/presentationmetadata" Target="metadata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59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font" Target="fonts/font2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font" Target="fonts/font1.fntdata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57" Type="http://schemas.openxmlformats.org/officeDocument/2006/relationships/presProps" Target="presProps.xml"/><Relationship Id="rId61" Type="http://schemas.microsoft.com/office/2018/10/relationships/authors" Target="author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font" Target="fonts/font4.fntdata"/><Relationship Id="rId56" Type="http://schemas.openxmlformats.org/officeDocument/2006/relationships/commentAuthors" Target="commentAuthors.xml"/><Relationship Id="rId8" Type="http://schemas.openxmlformats.org/officeDocument/2006/relationships/slideMaster" Target="slideMasters/slideMaster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Aujourd’hui, nous allons</a:t>
            </a:r>
            <a:r>
              <a:rPr lang="fr-FR" i="1" baseline="0" dirty="0"/>
              <a:t> continuer à mesurer, estimer et convertir des contenances, c’est-à-dire mesurer la quantité maximale de liquide </a:t>
            </a:r>
            <a:r>
              <a:rPr lang="fr-FR" i="1" dirty="0"/>
              <a:t>maximum</a:t>
            </a:r>
            <a:r>
              <a:rPr lang="fr-FR" i="1" baseline="0" dirty="0"/>
              <a:t> que peut contenir un récipient. </a:t>
            </a:r>
            <a:endParaRPr lang="fr-FR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1" dirty="0"/>
          </a:p>
        </p:txBody>
      </p:sp>
      <p:sp>
        <p:nvSpPr>
          <p:cNvPr id="108" name="Google Shape;10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baseline="0" dirty="0">
                <a:latin typeface="Calibri" panose="020F0502020204030204" pitchFamily="34" charset="0"/>
              </a:rPr>
              <a:t>Cette gourde a-t-elle une contenance de 5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litres ou 5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décilitres ou 5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centilitres ? </a:t>
            </a:r>
            <a:endParaRPr lang="fr-FR" i="0" baseline="0" dirty="0">
              <a:latin typeface="Calibri" panose="020F0502020204030204" pitchFamily="34" charset="0"/>
            </a:endParaRPr>
          </a:p>
          <a:p>
            <a:pPr marL="0"/>
            <a:r>
              <a:rPr lang="fr-FR" b="1" i="0" baseline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baseline="0" dirty="0">
                <a:latin typeface="Calibri" panose="020F0502020204030204" pitchFamily="34" charset="0"/>
              </a:rPr>
              <a:t>:</a:t>
            </a:r>
            <a:r>
              <a:rPr lang="fr-FR" b="1" i="0" baseline="0" dirty="0">
                <a:latin typeface="Calibri" panose="020F0502020204030204" pitchFamily="34" charset="0"/>
              </a:rPr>
              <a:t> </a:t>
            </a:r>
            <a:r>
              <a:rPr lang="fr-FR" b="0" i="0" baseline="0" dirty="0">
                <a:latin typeface="Calibri" panose="020F0502020204030204" pitchFamily="34" charset="0"/>
              </a:rPr>
              <a:t>5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baseline="0" dirty="0" err="1">
                <a:latin typeface="Calibri" panose="020F0502020204030204" pitchFamily="34" charset="0"/>
              </a:rPr>
              <a:t>dL</a:t>
            </a:r>
            <a:r>
              <a:rPr lang="fr-FR" b="0" i="0" baseline="0" dirty="0">
                <a:latin typeface="Calibri" panose="020F0502020204030204" pitchFamily="34" charset="0"/>
              </a:rPr>
              <a:t>.</a:t>
            </a:r>
            <a:endParaRPr lang="fr-FR" b="0" i="0" dirty="0">
              <a:latin typeface="Calibri" panose="020F0502020204030204" pitchFamily="34" charset="0"/>
            </a:endParaRP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Pour vérifier</a:t>
            </a:r>
            <a:r>
              <a:rPr lang="fr-FR" i="0" baseline="0" dirty="0">
                <a:latin typeface="Calibri" panose="020F0502020204030204" pitchFamily="34" charset="0"/>
              </a:rPr>
              <a:t> la contenance, l’idéal est d’effectuer l’expérimentation en versant le contenu de 5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0" baseline="0" dirty="0">
                <a:latin typeface="Calibri" panose="020F0502020204030204" pitchFamily="34" charset="0"/>
              </a:rPr>
              <a:t>tasses à café dans une gourde. </a:t>
            </a:r>
            <a:r>
              <a:rPr lang="fr-FR" i="1" baseline="0" dirty="0">
                <a:latin typeface="Calibri" panose="020F0502020204030204" pitchFamily="34" charset="0"/>
              </a:rPr>
              <a:t>La contenance de la gourde est donc de 5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décilitres.</a:t>
            </a:r>
            <a:endParaRPr lang="fr-FR" i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65314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baseline="0" dirty="0">
                <a:latin typeface="Calibri" panose="020F0502020204030204" pitchFamily="34" charset="0"/>
              </a:rPr>
              <a:t>Maintenant, vous allez devoir convertir une contenance, c’est-à-dire que la contenance sera exprimée dans une unité et qu’il faudra la donner dans une autre unité. </a:t>
            </a:r>
            <a:endParaRPr lang="fr-FR" i="1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76641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b="0" i="0" baseline="0" dirty="0">
                <a:latin typeface="Calibri" panose="020F0502020204030204" pitchFamily="34" charset="0"/>
              </a:rPr>
              <a:t>Un litre, c’est égal à combien de centilitres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baseline="0" dirty="0">
                <a:latin typeface="Calibri" panose="020F0502020204030204" pitchFamily="34" charset="0"/>
              </a:rPr>
              <a:t>? </a:t>
            </a:r>
          </a:p>
          <a:p>
            <a:pPr marL="0"/>
            <a:r>
              <a:rPr lang="fr-FR" b="1" i="0" baseline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baseline="0" dirty="0">
                <a:latin typeface="Calibri" panose="020F0502020204030204" pitchFamily="34" charset="0"/>
              </a:rPr>
              <a:t>:</a:t>
            </a:r>
            <a:r>
              <a:rPr lang="fr-FR" b="1" i="0" baseline="0" dirty="0">
                <a:latin typeface="Calibri" panose="020F0502020204030204" pitchFamily="34" charset="0"/>
              </a:rPr>
              <a:t> </a:t>
            </a:r>
            <a:r>
              <a:rPr lang="fr-FR" b="0" i="0" baseline="0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baseline="0" dirty="0">
                <a:latin typeface="Calibri" panose="020F0502020204030204" pitchFamily="34" charset="0"/>
              </a:rPr>
              <a:t>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baseline="0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baseline="0" dirty="0">
                <a:latin typeface="Calibri" panose="020F0502020204030204" pitchFamily="34" charset="0"/>
              </a:rPr>
              <a:t>100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baseline="0" dirty="0" err="1">
                <a:latin typeface="Calibri" panose="020F0502020204030204" pitchFamily="34" charset="0"/>
              </a:rPr>
              <a:t>cL</a:t>
            </a:r>
            <a:r>
              <a:rPr lang="fr-FR" b="0" i="0" baseline="0" dirty="0">
                <a:latin typeface="Calibri" panose="020F0502020204030204" pitchFamily="34" charset="0"/>
              </a:rPr>
              <a:t>. </a:t>
            </a:r>
          </a:p>
          <a:p>
            <a:pPr marL="0"/>
            <a:r>
              <a:rPr lang="fr-FR" i="0" baseline="0" dirty="0">
                <a:latin typeface="Calibri" panose="020F0502020204030204" pitchFamily="34" charset="0"/>
              </a:rPr>
              <a:t>On l’a dit tout à l’heure, dans un litre, il y a 100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0" baseline="0" dirty="0">
                <a:latin typeface="Calibri" panose="020F0502020204030204" pitchFamily="34" charset="0"/>
              </a:rPr>
              <a:t>centilitres. </a:t>
            </a:r>
            <a:endParaRPr lang="fr-FR" i="1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12469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Maintenant, on veut passer d’une contenance en centilitres à une contenance en litres. </a:t>
            </a:r>
          </a:p>
          <a:p>
            <a:pPr marL="0"/>
            <a:r>
              <a:rPr lang="fr-FR" b="1" i="0" baseline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baseline="0" dirty="0">
                <a:latin typeface="Calibri" panose="020F0502020204030204" pitchFamily="34" charset="0"/>
              </a:rPr>
              <a:t>:</a:t>
            </a:r>
            <a:r>
              <a:rPr lang="fr-FR" b="1" i="0" baseline="0" dirty="0">
                <a:latin typeface="Calibri" panose="020F0502020204030204" pitchFamily="34" charset="0"/>
              </a:rPr>
              <a:t> </a:t>
            </a:r>
            <a:r>
              <a:rPr lang="fr-FR" b="0" i="0" baseline="0" dirty="0">
                <a:latin typeface="Calibri" panose="020F0502020204030204" pitchFamily="34" charset="0"/>
              </a:rPr>
              <a:t>3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baseline="0" dirty="0">
                <a:latin typeface="Calibri" panose="020F0502020204030204" pitchFamily="34" charset="0"/>
              </a:rPr>
              <a:t>L.</a:t>
            </a:r>
          </a:p>
          <a:p>
            <a:pPr marL="0"/>
            <a:r>
              <a:rPr lang="fr-FR" b="0" i="1" baseline="0" dirty="0">
                <a:latin typeface="Calibri" panose="020F0502020204030204" pitchFamily="34" charset="0"/>
              </a:rPr>
              <a:t>Si 100</a:t>
            </a:r>
            <a:r>
              <a:rPr lang="fr-FR" b="0" i="1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 err="1">
                <a:latin typeface="Calibri" panose="020F0502020204030204" pitchFamily="34" charset="0"/>
              </a:rPr>
              <a:t>cL</a:t>
            </a:r>
            <a:r>
              <a:rPr lang="fr-FR" b="0" i="1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=</a:t>
            </a:r>
            <a:r>
              <a:rPr lang="fr-FR" b="0" i="1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1</a:t>
            </a:r>
            <a:r>
              <a:rPr lang="fr-FR" b="0" i="1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L alors 300</a:t>
            </a:r>
            <a:r>
              <a:rPr lang="fr-FR" b="0" i="1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 err="1">
                <a:latin typeface="Calibri" panose="020F0502020204030204" pitchFamily="34" charset="0"/>
              </a:rPr>
              <a:t>cL</a:t>
            </a:r>
            <a:r>
              <a:rPr lang="fr-FR" b="0" i="1" baseline="0" dirty="0">
                <a:latin typeface="Calibri" panose="020F0502020204030204" pitchFamily="34" charset="0"/>
              </a:rPr>
              <a:t>, c’est 3</a:t>
            </a:r>
            <a:r>
              <a:rPr lang="fr-FR" b="0" i="1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fois plus donc 3</a:t>
            </a:r>
            <a:r>
              <a:rPr lang="fr-FR" b="0" i="1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baseline="0" dirty="0">
                <a:latin typeface="Calibri" panose="020F0502020204030204" pitchFamily="34" charset="0"/>
              </a:rPr>
              <a:t>L. </a:t>
            </a:r>
            <a:endParaRPr lang="fr-FR" b="0" i="1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06500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b="1" i="0" baseline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baseline="0" dirty="0">
                <a:latin typeface="Calibri" panose="020F0502020204030204" pitchFamily="34" charset="0"/>
              </a:rPr>
              <a:t>:</a:t>
            </a:r>
            <a:r>
              <a:rPr lang="fr-FR" b="1" i="0" baseline="0" dirty="0">
                <a:latin typeface="Calibri" panose="020F0502020204030204" pitchFamily="34" charset="0"/>
              </a:rPr>
              <a:t> </a:t>
            </a:r>
            <a:r>
              <a:rPr lang="fr-FR" b="0" i="0" baseline="0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baseline="0" dirty="0">
                <a:latin typeface="Calibri" panose="020F0502020204030204" pitchFamily="34" charset="0"/>
              </a:rPr>
              <a:t>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baseline="0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baseline="0" dirty="0">
                <a:latin typeface="Calibri" panose="020F0502020204030204" pitchFamily="34" charset="0"/>
              </a:rPr>
              <a:t>10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baseline="0" dirty="0" err="1">
                <a:latin typeface="Calibri" panose="020F0502020204030204" pitchFamily="34" charset="0"/>
              </a:rPr>
              <a:t>dL</a:t>
            </a:r>
            <a:r>
              <a:rPr lang="fr-FR" b="0" i="0" baseline="0" dirty="0">
                <a:latin typeface="Calibri" panose="020F0502020204030204" pitchFamily="34" charset="0"/>
              </a:rPr>
              <a:t>. </a:t>
            </a:r>
          </a:p>
          <a:p>
            <a:pPr marL="0"/>
            <a:r>
              <a:rPr lang="fr-FR" i="1" baseline="0" dirty="0">
                <a:latin typeface="Calibri" panose="020F0502020204030204" pitchFamily="34" charset="0"/>
              </a:rPr>
              <a:t>On l’a dit tout à l’heure, dans un litre, il y a 10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décilitres, c’est-à-dire qu’il faut </a:t>
            </a:r>
            <a:r>
              <a:rPr lang="fr-FR" i="1" u="none" baseline="0" dirty="0">
                <a:latin typeface="Calibri" panose="020F0502020204030204" pitchFamily="34" charset="0"/>
              </a:rPr>
              <a:t>10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u="none" baseline="0" dirty="0">
                <a:latin typeface="Calibri" panose="020F0502020204030204" pitchFamily="34" charset="0"/>
              </a:rPr>
              <a:t>tasses à café </a:t>
            </a:r>
            <a:r>
              <a:rPr lang="fr-FR" i="1" baseline="0" dirty="0">
                <a:latin typeface="Calibri" panose="020F0502020204030204" pitchFamily="34" charset="0"/>
              </a:rPr>
              <a:t>pour remplir une brique de jus. </a:t>
            </a:r>
            <a:endParaRPr lang="fr-FR" i="1" dirty="0">
              <a:latin typeface="Calibri" panose="020F0502020204030204" pitchFamily="34" charset="0"/>
            </a:endParaRPr>
          </a:p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9034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b="1" i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5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L. </a:t>
            </a:r>
          </a:p>
          <a:p>
            <a:pPr marL="0"/>
            <a:r>
              <a:rPr lang="fr-FR" b="0" i="1" dirty="0">
                <a:latin typeface="Calibri" panose="020F0502020204030204" pitchFamily="34" charset="0"/>
              </a:rPr>
              <a:t>Si 10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 err="1">
                <a:latin typeface="Calibri" panose="020F0502020204030204" pitchFamily="34" charset="0"/>
              </a:rPr>
              <a:t>dL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L alors 50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 err="1">
                <a:latin typeface="Calibri" panose="020F0502020204030204" pitchFamily="34" charset="0"/>
              </a:rPr>
              <a:t>dL</a:t>
            </a:r>
            <a:r>
              <a:rPr lang="fr-FR" b="0" i="1" dirty="0">
                <a:latin typeface="Calibri" panose="020F0502020204030204" pitchFamily="34" charset="0"/>
              </a:rPr>
              <a:t>, c’est 5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fois plus donc 5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L.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08482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b="1" i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 err="1">
                <a:latin typeface="Calibri" panose="020F0502020204030204" pitchFamily="34" charset="0"/>
              </a:rPr>
              <a:t>dL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10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 err="1">
                <a:latin typeface="Calibri" panose="020F0502020204030204" pitchFamily="34" charset="0"/>
              </a:rPr>
              <a:t>cL</a:t>
            </a:r>
            <a:r>
              <a:rPr lang="fr-FR" b="0" i="0" dirty="0">
                <a:latin typeface="Calibri" panose="020F0502020204030204" pitchFamily="34" charset="0"/>
              </a:rPr>
              <a:t>. </a:t>
            </a:r>
          </a:p>
          <a:p>
            <a:pPr marL="0"/>
            <a:r>
              <a:rPr lang="fr-FR" b="0" i="1" dirty="0">
                <a:latin typeface="Calibri" panose="020F0502020204030204" pitchFamily="34" charset="0"/>
              </a:rPr>
              <a:t>C’est-à-dire que pour remplir </a:t>
            </a:r>
            <a:r>
              <a:rPr lang="fr-FR" b="0" i="1" u="none" dirty="0">
                <a:latin typeface="Calibri" panose="020F0502020204030204" pitchFamily="34" charset="0"/>
              </a:rPr>
              <a:t>une tasse à café, </a:t>
            </a:r>
            <a:r>
              <a:rPr lang="fr-FR" b="0" i="1" dirty="0">
                <a:latin typeface="Calibri" panose="020F0502020204030204" pitchFamily="34" charset="0"/>
              </a:rPr>
              <a:t>il faut 10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cuillères à dessert.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43057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b="1" i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15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 err="1">
                <a:latin typeface="Calibri" panose="020F0502020204030204" pitchFamily="34" charset="0"/>
              </a:rPr>
              <a:t>dL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150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 err="1">
                <a:latin typeface="Calibri" panose="020F0502020204030204" pitchFamily="34" charset="0"/>
              </a:rPr>
              <a:t>cL</a:t>
            </a:r>
            <a:r>
              <a:rPr lang="fr-FR" b="0" i="0" dirty="0">
                <a:latin typeface="Calibri" panose="020F0502020204030204" pitchFamily="34" charset="0"/>
              </a:rPr>
              <a:t>. </a:t>
            </a:r>
          </a:p>
          <a:p>
            <a:pPr marL="0"/>
            <a:r>
              <a:rPr lang="fr-FR" b="0" i="1" dirty="0">
                <a:latin typeface="Calibri" panose="020F0502020204030204" pitchFamily="34" charset="0"/>
              </a:rPr>
              <a:t>Si 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 err="1">
                <a:latin typeface="Calibri" panose="020F0502020204030204" pitchFamily="34" charset="0"/>
              </a:rPr>
              <a:t>dL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10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 err="1">
                <a:latin typeface="Calibri" panose="020F0502020204030204" pitchFamily="34" charset="0"/>
              </a:rPr>
              <a:t>cL</a:t>
            </a:r>
            <a:r>
              <a:rPr lang="fr-FR" b="0" i="1" dirty="0">
                <a:latin typeface="Calibri" panose="020F0502020204030204" pitchFamily="34" charset="0"/>
              </a:rPr>
              <a:t> alors 15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 err="1">
                <a:latin typeface="Calibri" panose="020F0502020204030204" pitchFamily="34" charset="0"/>
              </a:rPr>
              <a:t>dL</a:t>
            </a:r>
            <a:r>
              <a:rPr lang="fr-FR" b="0" i="1" dirty="0">
                <a:latin typeface="Calibri" panose="020F0502020204030204" pitchFamily="34" charset="0"/>
              </a:rPr>
              <a:t> c’est 15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fois plus donc 15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×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10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150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 err="1">
                <a:latin typeface="Calibri" panose="020F0502020204030204" pitchFamily="34" charset="0"/>
              </a:rPr>
              <a:t>cL</a:t>
            </a:r>
            <a:r>
              <a:rPr lang="fr-FR" b="0" i="1" dirty="0">
                <a:latin typeface="Calibri" panose="020F0502020204030204" pitchFamily="34" charset="0"/>
              </a:rPr>
              <a:t>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71021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Attention, maintenant, on veut exprimer cette contenance avec une double unité. On demande 423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 err="1">
                <a:latin typeface="Calibri" panose="020F0502020204030204" pitchFamily="34" charset="0"/>
              </a:rPr>
              <a:t>dL</a:t>
            </a:r>
            <a:r>
              <a:rPr lang="fr-FR" i="1" dirty="0">
                <a:latin typeface="Calibri" panose="020F0502020204030204" pitchFamily="34" charset="0"/>
              </a:rPr>
              <a:t>, c’est égal à combien de litres et décilitres. C’est-à-dire qu’on va constituer le maximum de litres et ensuite ce qui reste sera exprimé en décilitres. </a:t>
            </a:r>
          </a:p>
          <a:p>
            <a:pPr marL="0"/>
            <a:r>
              <a:rPr lang="fr-FR" b="1" i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42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3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 err="1">
                <a:latin typeface="Calibri" panose="020F0502020204030204" pitchFamily="34" charset="0"/>
              </a:rPr>
              <a:t>dL</a:t>
            </a:r>
            <a:r>
              <a:rPr lang="fr-FR" b="0" i="0" dirty="0">
                <a:latin typeface="Calibri" panose="020F0502020204030204" pitchFamily="34" charset="0"/>
              </a:rPr>
              <a:t>.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On sait que 10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 err="1">
                <a:latin typeface="Calibri" panose="020F0502020204030204" pitchFamily="34" charset="0"/>
              </a:rPr>
              <a:t>dL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L donc 420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 err="1">
                <a:latin typeface="Calibri" panose="020F0502020204030204" pitchFamily="34" charset="0"/>
              </a:rPr>
              <a:t>dL</a:t>
            </a:r>
            <a:r>
              <a:rPr lang="fr-FR" i="1" dirty="0">
                <a:latin typeface="Calibri" panose="020F0502020204030204" pitchFamily="34" charset="0"/>
              </a:rPr>
              <a:t> c’est 42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fois plus. 420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 err="1">
                <a:latin typeface="Calibri" panose="020F0502020204030204" pitchFamily="34" charset="0"/>
              </a:rPr>
              <a:t>dL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42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L et il reste encore 3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 err="1">
                <a:latin typeface="Calibri" panose="020F0502020204030204" pitchFamily="34" charset="0"/>
              </a:rPr>
              <a:t>dL</a:t>
            </a:r>
            <a:r>
              <a:rPr lang="fr-FR" i="1" dirty="0">
                <a:latin typeface="Calibri" panose="020F0502020204030204" pitchFamily="34" charset="0"/>
              </a:rPr>
              <a:t>. On a donc constitué 42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L et il reste 3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 err="1">
                <a:latin typeface="Calibri" panose="020F0502020204030204" pitchFamily="34" charset="0"/>
              </a:rPr>
              <a:t>dL</a:t>
            </a:r>
            <a:r>
              <a:rPr lang="fr-FR" i="1" dirty="0">
                <a:latin typeface="Calibri" panose="020F0502020204030204" pitchFamily="34" charset="0"/>
              </a:rPr>
              <a:t>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33427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b="1" i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8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7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 err="1">
                <a:latin typeface="Calibri" panose="020F0502020204030204" pitchFamily="34" charset="0"/>
              </a:rPr>
              <a:t>dL</a:t>
            </a:r>
            <a:r>
              <a:rPr lang="fr-FR" b="0" i="0" dirty="0">
                <a:latin typeface="Calibri" panose="020F0502020204030204" pitchFamily="34" charset="0"/>
              </a:rPr>
              <a:t>.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870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 err="1">
                <a:latin typeface="Calibri" panose="020F0502020204030204" pitchFamily="34" charset="0"/>
              </a:rPr>
              <a:t>cL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800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 err="1">
                <a:latin typeface="Calibri" panose="020F0502020204030204" pitchFamily="34" charset="0"/>
              </a:rPr>
              <a:t>cL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+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70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 err="1">
                <a:latin typeface="Calibri" panose="020F0502020204030204" pitchFamily="34" charset="0"/>
              </a:rPr>
              <a:t>cL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8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+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7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 err="1">
                <a:latin typeface="Calibri" panose="020F0502020204030204" pitchFamily="34" charset="0"/>
              </a:rPr>
              <a:t>dL</a:t>
            </a:r>
            <a:r>
              <a:rPr lang="fr-FR" i="1" dirty="0">
                <a:latin typeface="Calibri" panose="020F0502020204030204" pitchFamily="34" charset="0"/>
              </a:rPr>
              <a:t>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3987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Rappelez-vous nous avons déjà travaillé sur les contenances. Quelle était l’unité que nous avions utilisée pour parler d’un liquide contenu dans un récipient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?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7461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On va maintenant ajouter des contenances, comme si on versait des récipients remplis d’un liquide dans un grand saladier et qu’on voulait connaitre le tout.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Pour pouvoir ajouter des contenances, il faut qu’elles soient à la même unité. </a:t>
            </a:r>
          </a:p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42238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Ici, les mesures sont données en litres et décilitres. On doit faire la somme et donner le total en décilitres. </a:t>
            </a:r>
          </a:p>
          <a:p>
            <a:pPr marL="0"/>
            <a:r>
              <a:rPr lang="fr-FR" b="1" i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7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 err="1">
                <a:latin typeface="Calibri" panose="020F0502020204030204" pitchFamily="34" charset="0"/>
              </a:rPr>
              <a:t>dL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47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 err="1">
                <a:latin typeface="Calibri" panose="020F0502020204030204" pitchFamily="34" charset="0"/>
              </a:rPr>
              <a:t>dL</a:t>
            </a:r>
            <a:r>
              <a:rPr lang="fr-FR" b="0" i="0" dirty="0">
                <a:latin typeface="Calibri" panose="020F0502020204030204" pitchFamily="34" charset="0"/>
              </a:rPr>
              <a:t>.  </a:t>
            </a:r>
          </a:p>
          <a:p>
            <a:pPr marL="0"/>
            <a:r>
              <a:rPr lang="fr-FR" b="0" i="0" dirty="0">
                <a:latin typeface="Calibri" panose="020F0502020204030204" pitchFamily="34" charset="0"/>
              </a:rPr>
              <a:t>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40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 err="1">
                <a:latin typeface="Calibri" panose="020F0502020204030204" pitchFamily="34" charset="0"/>
              </a:rPr>
              <a:t>dL</a:t>
            </a:r>
            <a:r>
              <a:rPr lang="fr-FR" b="0" i="0" dirty="0">
                <a:latin typeface="Calibri" panose="020F0502020204030204" pitchFamily="34" charset="0"/>
              </a:rPr>
              <a:t> et 2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 err="1">
                <a:latin typeface="Calibri" panose="020F0502020204030204" pitchFamily="34" charset="0"/>
              </a:rPr>
              <a:t>dL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+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5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 err="1">
                <a:latin typeface="Calibri" panose="020F0502020204030204" pitchFamily="34" charset="0"/>
              </a:rPr>
              <a:t>dL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7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 err="1">
                <a:latin typeface="Calibri" panose="020F0502020204030204" pitchFamily="34" charset="0"/>
              </a:rPr>
              <a:t>dL</a:t>
            </a:r>
            <a:r>
              <a:rPr lang="fr-FR" b="0" i="0" dirty="0">
                <a:latin typeface="Calibri" panose="020F0502020204030204" pitchFamily="34" charset="0"/>
              </a:rPr>
              <a:t>, ajoute les deux ensembles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 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+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2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 err="1">
                <a:latin typeface="Calibri" panose="020F0502020204030204" pitchFamily="34" charset="0"/>
              </a:rPr>
              <a:t>dL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+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5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 err="1">
                <a:latin typeface="Calibri" panose="020F0502020204030204" pitchFamily="34" charset="0"/>
              </a:rPr>
              <a:t>dL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40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 err="1">
                <a:latin typeface="Calibri" panose="020F0502020204030204" pitchFamily="34" charset="0"/>
              </a:rPr>
              <a:t>dL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+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7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 err="1">
                <a:latin typeface="Calibri" panose="020F0502020204030204" pitchFamily="34" charset="0"/>
              </a:rPr>
              <a:t>dL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47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 err="1">
                <a:latin typeface="Calibri" panose="020F0502020204030204" pitchFamily="34" charset="0"/>
              </a:rPr>
              <a:t>dL</a:t>
            </a:r>
            <a:r>
              <a:rPr lang="fr-FR" b="0" i="0" dirty="0">
                <a:latin typeface="Calibri" panose="020F0502020204030204" pitchFamily="34" charset="0"/>
              </a:rPr>
              <a:t>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34303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300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 err="1">
                <a:latin typeface="Calibri" panose="020F0502020204030204" pitchFamily="34" charset="0"/>
              </a:rPr>
              <a:t>cL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3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L.  </a:t>
            </a:r>
          </a:p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Les deux mesures sont données dans la même unité. On peut donc les ajouter sans convertir. 60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 err="1">
                <a:latin typeface="Calibri" panose="020F0502020204030204" pitchFamily="34" charset="0"/>
              </a:rPr>
              <a:t>cL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+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240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 err="1">
                <a:latin typeface="Calibri" panose="020F0502020204030204" pitchFamily="34" charset="0"/>
              </a:rPr>
              <a:t>cL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300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 err="1">
                <a:latin typeface="Calibri" panose="020F0502020204030204" pitchFamily="34" charset="0"/>
              </a:rPr>
              <a:t>cL</a:t>
            </a:r>
            <a:r>
              <a:rPr lang="fr-FR" b="0" i="1" dirty="0">
                <a:latin typeface="Calibri" panose="020F0502020204030204" pitchFamily="34" charset="0"/>
              </a:rPr>
              <a:t>. Puis, on convertit les centilitres en litres. Comme 100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 err="1">
                <a:latin typeface="Calibri" panose="020F0502020204030204" pitchFamily="34" charset="0"/>
              </a:rPr>
              <a:t>cL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L alors 300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 err="1">
                <a:latin typeface="Calibri" panose="020F0502020204030204" pitchFamily="34" charset="0"/>
              </a:rPr>
              <a:t>cL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3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1" dirty="0">
                <a:latin typeface="Calibri" panose="020F0502020204030204" pitchFamily="34" charset="0"/>
              </a:rPr>
              <a:t>L.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10358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0" name="Google Shape;37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03398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>
          <a:extLst>
            <a:ext uri="{FF2B5EF4-FFF2-40B4-BE49-F238E27FC236}">
              <a16:creationId xmlns:a16="http://schemas.microsoft.com/office/drawing/2014/main" id="{A89094DA-D391-AF89-DD80-9DEA474BE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0:notes">
            <a:extLst>
              <a:ext uri="{FF2B5EF4-FFF2-40B4-BE49-F238E27FC236}">
                <a16:creationId xmlns:a16="http://schemas.microsoft.com/office/drawing/2014/main" id="{7DCB67A6-35A1-B449-4938-88C575A28E3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30:notes">
            <a:extLst>
              <a:ext uri="{FF2B5EF4-FFF2-40B4-BE49-F238E27FC236}">
                <a16:creationId xmlns:a16="http://schemas.microsoft.com/office/drawing/2014/main" id="{A4900169-D9D7-88F8-4BBC-0C35E675228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10453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>
          <a:extLst>
            <a:ext uri="{FF2B5EF4-FFF2-40B4-BE49-F238E27FC236}">
              <a16:creationId xmlns:a16="http://schemas.microsoft.com/office/drawing/2014/main" id="{56347B6A-07F3-3D10-7E08-10FF19DB94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0:notes">
            <a:extLst>
              <a:ext uri="{FF2B5EF4-FFF2-40B4-BE49-F238E27FC236}">
                <a16:creationId xmlns:a16="http://schemas.microsoft.com/office/drawing/2014/main" id="{25021629-9D63-8F31-DC77-0F952FFBFA8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30:notes">
            <a:extLst>
              <a:ext uri="{FF2B5EF4-FFF2-40B4-BE49-F238E27FC236}">
                <a16:creationId xmlns:a16="http://schemas.microsoft.com/office/drawing/2014/main" id="{EF044DE8-ADDF-038E-D103-9DCD4B3B399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78423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>
          <a:extLst>
            <a:ext uri="{FF2B5EF4-FFF2-40B4-BE49-F238E27FC236}">
              <a16:creationId xmlns:a16="http://schemas.microsoft.com/office/drawing/2014/main" id="{DCCA14BA-D310-04E9-EA8C-A51F3C7DCF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0:notes">
            <a:extLst>
              <a:ext uri="{FF2B5EF4-FFF2-40B4-BE49-F238E27FC236}">
                <a16:creationId xmlns:a16="http://schemas.microsoft.com/office/drawing/2014/main" id="{2AEFC54D-DFAD-F1B8-C177-7CD7A11255B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30:notes">
            <a:extLst>
              <a:ext uri="{FF2B5EF4-FFF2-40B4-BE49-F238E27FC236}">
                <a16:creationId xmlns:a16="http://schemas.microsoft.com/office/drawing/2014/main" id="{53964847-A825-624F-7BF6-FD55ED663EC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591893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6" name="Google Shape;376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7" name="Google Shape;377;p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29</a:t>
            </a:fld>
            <a:endParaRPr lang="fr-FR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4396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Un litre. On écrit la lettre «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» en majuscule.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Un litre, c’est la quantité de liquide qu’il y a dans une brique de jus de fruit ou de lait. Certaines bouteilles d’eau font également 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litre.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242099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382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baseline="0" dirty="0">
                <a:latin typeface="Calibri" panose="020F0502020204030204" pitchFamily="34" charset="0"/>
              </a:rPr>
              <a:t>Le litre est l’unité principale pour parler d’une contenance. Mais il existe d’autres unités plus petites que le litre. Les connaissez-vous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? </a:t>
            </a:r>
          </a:p>
          <a:p>
            <a:pPr marL="0"/>
            <a:r>
              <a:rPr lang="fr-FR" i="0" baseline="0" dirty="0">
                <a:latin typeface="Calibri" panose="020F0502020204030204" pitchFamily="34" charset="0"/>
              </a:rPr>
              <a:t>Interroger les élèves afin de voir l’étendue de leurs connaissances. </a:t>
            </a:r>
            <a:endParaRPr lang="fr-FR" i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13716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Pour la contenance d’une tasse à café (plus petit qu’un litre), on parle de décilitre. On écrit «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d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» minuscule (pour déci) et «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» majuscule (pour litre). D’après vous, quel est le rapport entre un décilitre et un litre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?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Dans un litre, il y a 10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décilitres. C’est comme avec les mesures de longueurs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: dans un mètre, il y a 10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décimètres. Car, souvenez-vous que «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déci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» signifie «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10 fois plus petit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». Cela veut dire qu’avec une brique de jus de fruits de 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L, on peut servir 10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tasses à café de 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décilitre.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09745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Pour des contenances encore plus petites, comme le contenu d’une cuillère à dessert, on parle de centilitres. On écrit «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c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» minuscule (pour </a:t>
            </a:r>
            <a:r>
              <a:rPr lang="fr-FR" i="1" dirty="0" err="1">
                <a:latin typeface="Calibri" panose="020F0502020204030204" pitchFamily="34" charset="0"/>
              </a:rPr>
              <a:t>centi</a:t>
            </a:r>
            <a:r>
              <a:rPr lang="fr-FR" i="1" dirty="0">
                <a:latin typeface="Calibri" panose="020F0502020204030204" pitchFamily="34" charset="0"/>
              </a:rPr>
              <a:t>) et «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» majuscule (pour litre). D’après vous, quel est le rapport entre un centilitre et un litre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?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Dans un litre, il y a 100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centilitres. C’est comme avec les mesures de longueurs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: dans un mètre, il y a 100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centimètres. Car, souvenez-vous que «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 err="1">
                <a:latin typeface="Calibri" panose="020F0502020204030204" pitchFamily="34" charset="0"/>
              </a:rPr>
              <a:t>centi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» signifie «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100 fois plus petit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». Cela veut dire qu’avec une brique de jus de fruits de 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L, on pourrait prendre 100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cuillères à dessert de liquide. On peut aussi dire que dans un décilitre, il y a 10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centilitres, ce qui signifie qu’il faut 10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cuillères à dessert pour remplir une tasse à café. </a:t>
            </a:r>
            <a:endParaRPr lang="fr-FR" i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9499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Pour voir si vous avez compris ces unités, nous allons faire un exercice. Un récipient va s’afficher avec une mesure de contenance, mais, sans l’unité. À vous de trouver la bonne unité pour exprimer cette contenance. Il faudra choisir entre litre, décilitre ou centilitre.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95248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baseline="0" dirty="0">
                <a:latin typeface="Calibri" panose="020F0502020204030204" pitchFamily="34" charset="0"/>
              </a:rPr>
              <a:t>Cette louche a-t-elle une contenance de 14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litres ou 14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décilitres ou 14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centilitres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? </a:t>
            </a:r>
          </a:p>
          <a:p>
            <a:pPr marL="0"/>
            <a:r>
              <a:rPr lang="fr-FR" b="1" i="0" baseline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baseline="0" dirty="0">
                <a:latin typeface="Calibri" panose="020F0502020204030204" pitchFamily="34" charset="0"/>
              </a:rPr>
              <a:t>:</a:t>
            </a:r>
            <a:r>
              <a:rPr lang="fr-FR" b="1" i="0" baseline="0" dirty="0">
                <a:latin typeface="Calibri" panose="020F0502020204030204" pitchFamily="34" charset="0"/>
              </a:rPr>
              <a:t> </a:t>
            </a:r>
            <a:r>
              <a:rPr lang="fr-FR" b="0" i="0" baseline="0" dirty="0">
                <a:latin typeface="Calibri" panose="020F0502020204030204" pitchFamily="34" charset="0"/>
              </a:rPr>
              <a:t>14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baseline="0" dirty="0" err="1">
                <a:latin typeface="Calibri" panose="020F0502020204030204" pitchFamily="34" charset="0"/>
              </a:rPr>
              <a:t>cL</a:t>
            </a:r>
            <a:r>
              <a:rPr lang="fr-FR" b="0" i="0" baseline="0" dirty="0">
                <a:latin typeface="Calibri" panose="020F0502020204030204" pitchFamily="34" charset="0"/>
              </a:rPr>
              <a:t>.</a:t>
            </a:r>
            <a:endParaRPr lang="fr-FR" b="0" i="0" dirty="0">
              <a:latin typeface="Calibri" panose="020F0502020204030204" pitchFamily="34" charset="0"/>
            </a:endParaRP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Laisser un</a:t>
            </a:r>
            <a:r>
              <a:rPr lang="fr-FR" i="0" baseline="0" dirty="0">
                <a:latin typeface="Calibri" panose="020F0502020204030204" pitchFamily="34" charset="0"/>
              </a:rPr>
              <a:t> temps de recherche individuelle, puis interroger un élève en lui demandant de justifier sa proposition.</a:t>
            </a:r>
          </a:p>
          <a:p>
            <a:pPr marL="0"/>
            <a:r>
              <a:rPr lang="fr-FR" i="1" baseline="0" dirty="0">
                <a:latin typeface="Calibri" panose="020F0502020204030204" pitchFamily="34" charset="0"/>
              </a:rPr>
              <a:t>Pour remplir une louche, faut-il 14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briques de jus ou 14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u="none" baseline="0" dirty="0">
                <a:latin typeface="Calibri" panose="020F0502020204030204" pitchFamily="34" charset="0"/>
              </a:rPr>
              <a:t>tasses à café </a:t>
            </a:r>
            <a:r>
              <a:rPr lang="fr-FR" i="1" baseline="0" dirty="0">
                <a:latin typeface="Calibri" panose="020F0502020204030204" pitchFamily="34" charset="0"/>
              </a:rPr>
              <a:t>ou bien 14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cuillères à dessert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? </a:t>
            </a:r>
          </a:p>
          <a:p>
            <a:pPr marL="0"/>
            <a:r>
              <a:rPr lang="fr-FR" i="1" baseline="0" dirty="0">
                <a:latin typeface="Calibri" panose="020F0502020204030204" pitchFamily="34" charset="0"/>
              </a:rPr>
              <a:t>14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cuillères à dessert donc c’est 14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centilitres. </a:t>
            </a:r>
            <a:endParaRPr lang="fr-FR" i="1" dirty="0">
              <a:latin typeface="Calibri" panose="020F0502020204030204" pitchFamily="34" charset="0"/>
            </a:endParaRP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Pour vérifier</a:t>
            </a:r>
            <a:r>
              <a:rPr lang="fr-FR" i="0" baseline="0" dirty="0">
                <a:latin typeface="Calibri" panose="020F0502020204030204" pitchFamily="34" charset="0"/>
              </a:rPr>
              <a:t> la contenance, l’idéal est d’effectuer l’expérimentation en versant le contenu de 14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0" baseline="0" dirty="0">
                <a:latin typeface="Calibri" panose="020F0502020204030204" pitchFamily="34" charset="0"/>
              </a:rPr>
              <a:t>cuillères à dessert dans une louche. </a:t>
            </a:r>
          </a:p>
          <a:p>
            <a:pPr marL="0"/>
            <a:r>
              <a:rPr lang="fr-FR" i="1" baseline="0" dirty="0">
                <a:latin typeface="Calibri" panose="020F0502020204030204" pitchFamily="34" charset="0"/>
              </a:rPr>
              <a:t>La contenance de la louche est donc de 14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centilitres.</a:t>
            </a:r>
            <a:endParaRPr lang="fr-FR" i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56131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0" baseline="0" dirty="0">
                <a:latin typeface="Calibri" panose="020F0502020204030204" pitchFamily="34" charset="0"/>
              </a:rPr>
              <a:t>Même démarche.</a:t>
            </a:r>
          </a:p>
          <a:p>
            <a:pPr marL="0"/>
            <a:r>
              <a:rPr lang="fr-FR" i="1" baseline="0" dirty="0">
                <a:latin typeface="Calibri" panose="020F0502020204030204" pitchFamily="34" charset="0"/>
              </a:rPr>
              <a:t>Cette marmite a-t-elle une contenance de 8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litres ou 8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décilitres ou 8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centilitres ? </a:t>
            </a:r>
          </a:p>
          <a:p>
            <a:pPr marL="0"/>
            <a:r>
              <a:rPr lang="fr-FR" b="1" i="0" baseline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baseline="0" dirty="0">
                <a:latin typeface="Calibri" panose="020F0502020204030204" pitchFamily="34" charset="0"/>
              </a:rPr>
              <a:t>:</a:t>
            </a:r>
            <a:r>
              <a:rPr lang="fr-FR" b="1" i="0" baseline="0" dirty="0">
                <a:latin typeface="Calibri" panose="020F0502020204030204" pitchFamily="34" charset="0"/>
              </a:rPr>
              <a:t> </a:t>
            </a:r>
            <a:r>
              <a:rPr lang="fr-FR" b="0" i="0" baseline="0" dirty="0">
                <a:latin typeface="Calibri" panose="020F0502020204030204" pitchFamily="34" charset="0"/>
              </a:rPr>
              <a:t>8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baseline="0" dirty="0">
                <a:latin typeface="Calibri" panose="020F0502020204030204" pitchFamily="34" charset="0"/>
              </a:rPr>
              <a:t>L.</a:t>
            </a:r>
            <a:endParaRPr lang="fr-FR" b="0" i="0" dirty="0">
              <a:latin typeface="Calibri" panose="020F0502020204030204" pitchFamily="34" charset="0"/>
            </a:endParaRPr>
          </a:p>
          <a:p>
            <a:pPr marL="0"/>
            <a:r>
              <a:rPr lang="fr-FR" i="1" baseline="0" dirty="0">
                <a:latin typeface="Calibri" panose="020F0502020204030204" pitchFamily="34" charset="0"/>
              </a:rPr>
              <a:t>Pour remplir une marmite, faut-il verser 8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briques de liquide ou 8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tasses à café ou encore 8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cuillères à dessert de liquide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? </a:t>
            </a:r>
            <a:endParaRPr lang="fr-FR" i="1" dirty="0">
              <a:latin typeface="Calibri" panose="020F0502020204030204" pitchFamily="34" charset="0"/>
            </a:endParaRP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Pour vérifier</a:t>
            </a:r>
            <a:r>
              <a:rPr lang="fr-FR" i="0" baseline="0" dirty="0">
                <a:latin typeface="Calibri" panose="020F0502020204030204" pitchFamily="34" charset="0"/>
              </a:rPr>
              <a:t> la contenance, l’idéal est d’effectuer l’expérimentation en versant le contenu de 8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0" baseline="0" dirty="0">
                <a:latin typeface="Calibri" panose="020F0502020204030204" pitchFamily="34" charset="0"/>
              </a:rPr>
              <a:t>briques de jus dans une marmite. </a:t>
            </a:r>
            <a:r>
              <a:rPr lang="fr-FR" i="1" baseline="0" dirty="0">
                <a:latin typeface="Calibri" panose="020F0502020204030204" pitchFamily="34" charset="0"/>
              </a:rPr>
              <a:t>La contenance de la marmite est donc de 8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baseline="0" dirty="0">
                <a:latin typeface="Calibri" panose="020F0502020204030204" pitchFamily="34" charset="0"/>
              </a:rPr>
              <a:t>litres.</a:t>
            </a:r>
            <a:endParaRPr lang="fr-FR" i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340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>
  <p:cSld name="Diapositive de titr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graphisme, capture d’écran, jeune enfant&#10;&#10;Le contenu généré par l’IA peut être incorrect.">
            <a:extLst>
              <a:ext uri="{FF2B5EF4-FFF2-40B4-BE49-F238E27FC236}">
                <a16:creationId xmlns:a16="http://schemas.microsoft.com/office/drawing/2014/main" id="{DF1C5587-A4FC-0392-329D-5397461D02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Google Shape;17;p34"/>
          <p:cNvSpPr txBox="1"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39491"/>
              </a:buClr>
              <a:buSzPts val="2700"/>
              <a:buFont typeface="Verdana"/>
              <a:buNone/>
              <a:defRPr sz="2700" b="1">
                <a:solidFill>
                  <a:srgbClr val="A3949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4"/>
          <p:cNvSpPr txBox="1"/>
          <p:nvPr/>
        </p:nvSpPr>
        <p:spPr>
          <a:xfrm>
            <a:off x="4342511" y="6163768"/>
            <a:ext cx="442137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Réservé à la </a:t>
            </a:r>
            <a:r>
              <a:rPr lang="fr-FR" sz="2000" b="0" i="0" u="none" strike="noStrike" cap="none" dirty="0" err="1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vidéoprojection</a:t>
            </a:r>
            <a:endParaRPr sz="20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6192570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Leçon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5930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3"/>
          <p:cNvSpPr/>
          <p:nvPr/>
        </p:nvSpPr>
        <p:spPr>
          <a:xfrm>
            <a:off x="57150" y="0"/>
            <a:ext cx="908685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43"/>
          <p:cNvSpPr txBox="1">
            <a:spLocks noGrp="1"/>
          </p:cNvSpPr>
          <p:nvPr>
            <p:ph type="title"/>
          </p:nvPr>
        </p:nvSpPr>
        <p:spPr>
          <a:xfrm>
            <a:off x="-1" y="0"/>
            <a:ext cx="6391747" cy="476672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3" name="Google Shape;33;p4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43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Google Shape;24;p35">
            <a:extLst>
              <a:ext uri="{FF2B5EF4-FFF2-40B4-BE49-F238E27FC236}">
                <a16:creationId xmlns:a16="http://schemas.microsoft.com/office/drawing/2014/main" id="{A1B17535-1102-2C72-46E2-7517B38F137D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Titre et contenu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5"/>
          <p:cNvSpPr txBox="1">
            <a:spLocks noGrp="1"/>
          </p:cNvSpPr>
          <p:nvPr>
            <p:ph type="title"/>
          </p:nvPr>
        </p:nvSpPr>
        <p:spPr>
          <a:xfrm>
            <a:off x="0" y="-1"/>
            <a:ext cx="6029608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5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2698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OBJEC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38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 w="127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EC527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38"/>
          <p:cNvSpPr txBox="1">
            <a:spLocks noGrp="1"/>
          </p:cNvSpPr>
          <p:nvPr>
            <p:ph type="title" hasCustomPrompt="1"/>
          </p:nvPr>
        </p:nvSpPr>
        <p:spPr>
          <a:xfrm>
            <a:off x="72467" y="0"/>
            <a:ext cx="6310225" cy="476673"/>
          </a:xfrm>
          <a:prstGeom prst="rect">
            <a:avLst/>
          </a:prstGeom>
          <a:solidFill>
            <a:srgbClr val="EC527E"/>
          </a:solidFill>
          <a:ln w="9525" cap="flat" cmpd="sng">
            <a:solidFill>
              <a:srgbClr val="EC52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 dirty="0"/>
              <a:t>Entrainement</a:t>
            </a:r>
            <a:endParaRPr dirty="0"/>
          </a:p>
        </p:txBody>
      </p:sp>
      <p:sp>
        <p:nvSpPr>
          <p:cNvPr id="46" name="Google Shape;46;p38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pic>
        <p:nvPicPr>
          <p:cNvPr id="48" name="Google Shape;48;p3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61;p46">
            <a:extLst>
              <a:ext uri="{FF2B5EF4-FFF2-40B4-BE49-F238E27FC236}">
                <a16:creationId xmlns:a16="http://schemas.microsoft.com/office/drawing/2014/main" id="{564A3A83-35E2-AFB6-B1DD-3BE2B9B30A4A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5"/>
          <p:cNvSpPr/>
          <p:nvPr/>
        </p:nvSpPr>
        <p:spPr>
          <a:xfrm>
            <a:off x="57150" y="0"/>
            <a:ext cx="9086850" cy="476672"/>
          </a:xfrm>
          <a:prstGeom prst="rect">
            <a:avLst/>
          </a:prstGeom>
          <a:solidFill>
            <a:srgbClr val="EC527E"/>
          </a:solidFill>
          <a:ln w="127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45"/>
          <p:cNvSpPr txBox="1">
            <a:spLocks noGrp="1"/>
          </p:cNvSpPr>
          <p:nvPr>
            <p:ph type="title" hasCustomPrompt="1"/>
          </p:nvPr>
        </p:nvSpPr>
        <p:spPr>
          <a:xfrm>
            <a:off x="57150" y="0"/>
            <a:ext cx="6379864" cy="476672"/>
          </a:xfrm>
          <a:prstGeom prst="rect">
            <a:avLst/>
          </a:prstGeom>
          <a:noFill/>
          <a:ln w="9525" cap="flat" cmpd="sng">
            <a:solidFill>
              <a:srgbClr val="EC52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 dirty="0"/>
              <a:t>Entrainement</a:t>
            </a:r>
            <a:endParaRPr dirty="0"/>
          </a:p>
        </p:txBody>
      </p:sp>
      <p:sp>
        <p:nvSpPr>
          <p:cNvPr id="56" name="Google Shape;56;p45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45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59" name="Google Shape;59;p4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58;p45">
            <a:extLst>
              <a:ext uri="{FF2B5EF4-FFF2-40B4-BE49-F238E27FC236}">
                <a16:creationId xmlns:a16="http://schemas.microsoft.com/office/drawing/2014/main" id="{F21DD13B-A008-F110-CFD7-A7C842BDF3A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4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4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 w="127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46"/>
          <p:cNvSpPr txBox="1">
            <a:spLocks noGrp="1"/>
          </p:cNvSpPr>
          <p:nvPr>
            <p:ph type="title" hasCustomPrompt="1"/>
          </p:nvPr>
        </p:nvSpPr>
        <p:spPr>
          <a:xfrm>
            <a:off x="57149" y="0"/>
            <a:ext cx="6162581" cy="476672"/>
          </a:xfrm>
          <a:prstGeom prst="rect">
            <a:avLst/>
          </a:prstGeom>
          <a:noFill/>
          <a:ln w="9525" cap="flat" cmpd="sng">
            <a:solidFill>
              <a:srgbClr val="EC52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 dirty="0"/>
              <a:t>Entrainement</a:t>
            </a:r>
            <a:endParaRPr dirty="0"/>
          </a:p>
        </p:txBody>
      </p:sp>
      <p:pic>
        <p:nvPicPr>
          <p:cNvPr id="64" name="Google Shape;64;p4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4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FFD3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40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 w="12700" cap="flat" cmpd="sng">
            <a:solidFill>
              <a:srgbClr val="FFD3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40"/>
          <p:cNvSpPr txBox="1"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prstGeom prst="rect">
            <a:avLst/>
          </a:prstGeom>
          <a:noFill/>
          <a:ln w="9525" cap="flat" cmpd="sng">
            <a:solidFill>
              <a:srgbClr val="FFD3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 dirty="0"/>
              <a:t>Exercice des champions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6192570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Leçons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163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61C4D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4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 w="12700" cap="flat" cmpd="sng">
            <a:solidFill>
              <a:srgbClr val="61C4D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42"/>
          <p:cNvSpPr txBox="1"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prstGeom prst="rect">
            <a:avLst/>
          </a:prstGeom>
          <a:noFill/>
          <a:ln w="9525" cap="flat" cmpd="sng">
            <a:solidFill>
              <a:srgbClr val="61C4D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/>
              <a:t>Devoirs</a:t>
            </a:r>
            <a:endParaRPr/>
          </a:p>
        </p:txBody>
      </p:sp>
      <p:pic>
        <p:nvPicPr>
          <p:cNvPr id="96" name="Google Shape;96;p4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70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7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Google Shape;39;p37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37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3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3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6" r:id="rId2"/>
    <p:sldLayoutId id="2147483657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9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Google Shape;67;p39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3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3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Google Shape;70;p3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9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4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8" name="Google Shape;88;p4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Google Shape;89;p4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Google Shape;90;p4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Google Shape;91;p4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16/03/2026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8353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"/>
          <p:cNvSpPr txBox="1">
            <a:spLocks noGrp="1"/>
          </p:cNvSpPr>
          <p:nvPr>
            <p:ph type="ctrTitle"/>
          </p:nvPr>
        </p:nvSpPr>
        <p:spPr>
          <a:xfrm>
            <a:off x="685800" y="3040905"/>
            <a:ext cx="7772400" cy="776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39491"/>
              </a:buClr>
              <a:buSzPct val="100000"/>
              <a:buFont typeface="Verdana"/>
              <a:buNone/>
            </a:pPr>
            <a:r>
              <a:rPr lang="fr-FR" dirty="0">
                <a:solidFill>
                  <a:schemeClr val="bg1"/>
                </a:solidFill>
              </a:rPr>
              <a:t>95. Estimer, mesurer,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convertir des contenances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722BDFC4-3381-8547-2F7E-897483A8E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DA16C258-0195-7D01-37B6-82910D1BCAA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248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1D592A31-8225-959F-27B0-0FEDD24D57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B584FB7-ED7A-A347-22A2-3D0D95F97B9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6725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0DE2D90-367D-2DD8-C9F1-7A0C43C85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D995AF7-E756-93A7-62CF-33D2AB508CD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5106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3230EC7-A9EC-F02F-7DF0-4DD392A2B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F8A23DD-0369-F422-181C-08C4BFB0856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5418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9E39B76-7723-F5FC-CE82-DC0B274F8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563B274-A2CF-9B98-CFA9-C7FE5F7DD59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1233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9499055-3197-C50F-5DAC-AE24CE45C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0940B7E-9C10-D7FA-D8BE-CBB104A62B2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7519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5B3A25D7-8017-1A14-AB04-06065DE9B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727B28C-0953-903C-0832-89BA1517F85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9771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3ABC645-DD16-F0E7-46A5-CC64299AB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32FF62C-ADBA-1139-3D39-06E6B026CEC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9918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B9D9CE2-C941-8B2D-3235-7A3FF54A4B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6B8561E-5A89-9273-25D7-5477CBFEB47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7932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D39CE6E-1A73-E9D9-5733-1D76C4547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791086E-7654-7F34-96B2-215789C7AE1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5034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9DA42916-3F57-8069-8AA3-4BBECD5B47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0FC0042-C489-D475-B81E-68E82B94EC1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4094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2E863795-5D73-330D-7DE2-CC4CFAD12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EC68B2E-FD98-D233-C25B-D8324750EB5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4845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8C001DD4-E53C-2CE1-8766-DD95210FE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F10F6EA-A847-1BB3-11E1-181426F0A81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0019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B1C9C21-B339-EE9B-3273-63DCE5424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B6A400F-A2EB-7334-E8E4-E02F7CCC640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5766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0CF4C2B9-7477-3C05-DA7A-D9DA17E6A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5316043-B624-18BF-D6DA-AF022938EF1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AC976651-9CE7-52D3-74F1-A38847DDB1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3AA7B13-B421-1AD6-1DF0-6619C7FC82F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6828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>
          <a:extLst>
            <a:ext uri="{FF2B5EF4-FFF2-40B4-BE49-F238E27FC236}">
              <a16:creationId xmlns:a16="http://schemas.microsoft.com/office/drawing/2014/main" id="{F0E37066-6448-FF37-8A71-0D348BEC28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3C4889A-C57F-DEF8-0907-E8EBB07E8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FF410F4-4F2F-66DB-E47B-F8E1C6DB90A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3024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>
          <a:extLst>
            <a:ext uri="{FF2B5EF4-FFF2-40B4-BE49-F238E27FC236}">
              <a16:creationId xmlns:a16="http://schemas.microsoft.com/office/drawing/2014/main" id="{28D18F0A-C57D-8E4A-1602-2E05888A6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0A85FE4-A3C9-0250-47C8-A4E126F1C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A57DA1C-3927-A862-1456-57E732A5CEC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3341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>
          <a:extLst>
            <a:ext uri="{FF2B5EF4-FFF2-40B4-BE49-F238E27FC236}">
              <a16:creationId xmlns:a16="http://schemas.microsoft.com/office/drawing/2014/main" id="{7FC59DF2-68B3-EA46-CA6E-F9FFA2406A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FDE11387-1D25-3A36-0448-EEABFAABF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F69C3D5-C461-F76C-E14A-3D5E148F8AA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7924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E76E306-B75E-6781-B728-A1C9D9755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D766DAE-48E2-533F-D052-C817656F758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A79A86FE-70B2-4BA5-FC9A-BDB23A972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7864C7E-67F4-DB59-448E-0FDFAF9CC56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792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B17F17F-8862-5B70-69CB-62E64ED2D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1C9F13C-6030-5ACD-7EBA-B72273DD15B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3191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AB585DA-2D2E-7032-C531-77A5D9BF6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BB263FA-B7D9-7DCB-00A6-3B25CBD403B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61C4696-95B0-4BB2-5905-A4A5F4FE6B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051B193-1BD8-2BB9-B831-F0BC6855C60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987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165843D-5064-0712-32A4-FDE25B597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003D46F-13A8-C3FD-4360-737F9DBA6B8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2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7D661FEB-CB31-CD73-F46F-FF927C4C6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E3E34E5-3058-EB87-61FE-CE285678412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005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18EBF9B-7222-8275-D0C7-2C46B9BC3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55F3F7D-8863-3DE9-AB57-22FD8EE990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670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0C98D11-9E66-74D7-101E-3424E973E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04557C7-168D-45BB-7814-E8C3E80DF37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871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276DE0CA-AADE-194B-A172-196AFAD92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33AE319-275C-56F0-74F8-E4DD70E5A71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890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7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ée un document." ma:contentTypeScope="" ma:versionID="d2a4d304f9eba7db6f6d654a13bd391d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71534a0f5dfc871d7eed7645144f7fa1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</documentManagement>
</p:properties>
</file>

<file path=customXml/itemProps1.xml><?xml version="1.0" encoding="utf-8"?>
<ds:datastoreItem xmlns:ds="http://schemas.openxmlformats.org/officeDocument/2006/customXml" ds:itemID="{DD31D020-4F48-4B3B-AC4B-DA00B68BFEE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6F7221A-91A4-439F-9A36-5120A03F245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CB6929A-325D-48F6-9877-191C169E6107}">
  <ds:schemaRefs>
    <ds:schemaRef ds:uri="http://schemas.microsoft.com/office/2006/documentManagement/types"/>
    <ds:schemaRef ds:uri="http://purl.org/dc/terms/"/>
    <ds:schemaRef ds:uri="http://purl.org/dc/dcmitype/"/>
    <ds:schemaRef ds:uri="http://schemas.microsoft.com/office/2006/metadata/properties"/>
    <ds:schemaRef ds:uri="http://www.w3.org/XML/1998/namespace"/>
    <ds:schemaRef ds:uri="cd84cc96-e4f0-4e7f-873a-a508fb658c41"/>
    <ds:schemaRef ds:uri="http://schemas.microsoft.com/office/infopath/2007/PartnerControls"/>
    <ds:schemaRef ds:uri="http://schemas.openxmlformats.org/package/2006/metadata/core-properties"/>
    <ds:schemaRef ds:uri="27f64e36-29aa-44d5-a3e0-06242cad7d4d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1235</Words>
  <Application>Microsoft Office PowerPoint</Application>
  <PresentationFormat>Affichage à l'écran (4:3)</PresentationFormat>
  <Paragraphs>77</Paragraphs>
  <Slides>30</Slides>
  <Notes>30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30</vt:i4>
      </vt:variant>
    </vt:vector>
  </HeadingPairs>
  <TitlesOfParts>
    <vt:vector size="39" baseType="lpstr">
      <vt:lpstr>Calibri</vt:lpstr>
      <vt:lpstr>Verdana</vt:lpstr>
      <vt:lpstr>Calibri Light</vt:lpstr>
      <vt:lpstr>Arial</vt:lpstr>
      <vt:lpstr>Thème Office</vt:lpstr>
      <vt:lpstr>1_Thème Office</vt:lpstr>
      <vt:lpstr>2_Thème Office</vt:lpstr>
      <vt:lpstr>3_Thème Office</vt:lpstr>
      <vt:lpstr>7_Thème Office</vt:lpstr>
      <vt:lpstr>95. Estimer, mesurer, convertir des contenances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LES NOMBRES JUSQU’À 10 Dire, lire, écrire, dénombrer, placer sur une ligne numérique</dc:title>
  <dc:creator>Éditions Hatier</dc:creator>
  <cp:lastModifiedBy>LE BOT SANDRA</cp:lastModifiedBy>
  <cp:revision>2</cp:revision>
  <dcterms:created xsi:type="dcterms:W3CDTF">2022-01-07T11:15:07Z</dcterms:created>
  <dcterms:modified xsi:type="dcterms:W3CDTF">2026-03-16T11:06:06Z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</Properties>
</file>