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70" r:id="rId5"/>
    <p:sldMasterId id="2147483676" r:id="rId6"/>
    <p:sldMasterId id="2147483681" r:id="rId7"/>
    <p:sldMasterId id="2147483688" r:id="rId8"/>
    <p:sldMasterId id="2147483691" r:id="rId9"/>
  </p:sldMasterIdLst>
  <p:notesMasterIdLst>
    <p:notesMasterId r:id="rId32"/>
  </p:notesMasterIdLst>
  <p:sldIdLst>
    <p:sldId id="323" r:id="rId10"/>
    <p:sldId id="260" r:id="rId11"/>
    <p:sldId id="330" r:id="rId12"/>
    <p:sldId id="331" r:id="rId13"/>
    <p:sldId id="332" r:id="rId14"/>
    <p:sldId id="333" r:id="rId15"/>
    <p:sldId id="334" r:id="rId16"/>
    <p:sldId id="335" r:id="rId17"/>
    <p:sldId id="336" r:id="rId18"/>
    <p:sldId id="337" r:id="rId19"/>
    <p:sldId id="338" r:id="rId20"/>
    <p:sldId id="339" r:id="rId21"/>
    <p:sldId id="340" r:id="rId22"/>
    <p:sldId id="345" r:id="rId23"/>
    <p:sldId id="346" r:id="rId24"/>
    <p:sldId id="343" r:id="rId25"/>
    <p:sldId id="269" r:id="rId26"/>
    <p:sldId id="272" r:id="rId27"/>
    <p:sldId id="273" r:id="rId28"/>
    <p:sldId id="274" r:id="rId29"/>
    <p:sldId id="270" r:id="rId30"/>
    <p:sldId id="344" r:id="rId31"/>
  </p:sldIdLst>
  <p:sldSz cx="9144000" cy="6858000" type="screen4x3"/>
  <p:notesSz cx="6858000" cy="9144000"/>
  <p:embeddedFontLst>
    <p:embeddedFont>
      <p:font typeface="Verdana" panose="020B0604030504040204" pitchFamily="34" charset="0"/>
      <p:regular r:id="rId33"/>
      <p:bold r:id="rId34"/>
      <p:italic r:id="rId35"/>
      <p:boldItalic r:id="rId3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1BF5A0C-B0EB-839A-131C-955373972CF5}" name="LE BOT SANDRA" initials="SL" userId="S::SLEBOT@editions-hatier.fr::5fe4e071-d3f4-40df-970f-ee8fcf898346" providerId="AD"/>
  <p188:author id="{99329D8D-736E-127F-056B-D92D91D3CEEB}" name="Harmonie Rossi Tessier" initials="HRT" userId="ce3dc0babca3d520" providerId="Windows Live"/>
  <p188:author id="{CB410498-00AA-A716-1E6C-E42B11846246}" name="jennifer riviere" initials="jr" userId="77148290420568c5" providerId="Windows Live"/>
  <p188:author id="{A731B9A7-FB2F-8BD0-97C6-EA6906EE8F3B}" name="Justine Taillade" initials="JT" userId="Justine Taillade" providerId="None"/>
  <p188:author id="{2EACF4B5-B5D6-1F77-434B-4ACC816D40DA}" name="Caroline HACHE" initials="Ch" userId="Caroline HACHE" providerId="None"/>
  <p188:author id="{4CF84EDD-95CE-3E5E-4B94-06DB52278683}" name="Christophe Dracos" initials="CD" userId="S::cri.dracos_outlook.fr#ext#@hachette.onmicrosoft.com::9a339485-cc17-450e-b56d-f2edc49cae5a" providerId="AD"/>
  <p188:author id="{11392DF4-B385-4FE1-7B1C-2996C4C1DFB8}" name="Yaël Fernandez" initials="YF" userId="5a0aec09e72f9ec6"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14" clrIdx="0">
    <p:extLst>
      <p:ext uri="{19B8F6BF-5375-455C-9EA6-DF929625EA0E}">
        <p15:presenceInfo xmlns:p15="http://schemas.microsoft.com/office/powerpoint/2012/main" userId="S::ACHAUVELLIER@editions-hatier.fr::63234966-364e-422f-8c52-45fd5239a521" providerId="AD"/>
      </p:ext>
    </p:extLst>
  </p:cmAuthor>
  <p:cmAuthor id="2" name="omenriah" initials="om" lastIdx="3" clrIdx="1">
    <p:extLst>
      <p:ext uri="{19B8F6BF-5375-455C-9EA6-DF929625EA0E}">
        <p15:presenceInfo xmlns:p15="http://schemas.microsoft.com/office/powerpoint/2012/main" userId="S::omenriah_gmail.com#ext#@hachette.onmicrosoft.com::1c7e23f3-21b9-4451-98c0-15057ee07999" providerId="AD"/>
      </p:ext>
    </p:extLst>
  </p:cmAuthor>
  <p:cmAuthor id="3" name="pauline.negrellion" initials="pa" lastIdx="3" clrIdx="2">
    <p:extLst>
      <p:ext uri="{19B8F6BF-5375-455C-9EA6-DF929625EA0E}">
        <p15:presenceInfo xmlns:p15="http://schemas.microsoft.com/office/powerpoint/2012/main" userId="S::pauline.negrellion_gmail.com#ext#@hachette.onmicrosoft.com::9fb65b54-3bbd-4994-b3cf-42d8602c7eef" providerId="AD"/>
      </p:ext>
    </p:extLst>
  </p:cmAuthor>
  <p:cmAuthor id="4" name="catherine.mallard2" initials="ca" lastIdx="1" clrIdx="3">
    <p:extLst>
      <p:ext uri="{19B8F6BF-5375-455C-9EA6-DF929625EA0E}">
        <p15:presenceInfo xmlns:p15="http://schemas.microsoft.com/office/powerpoint/2012/main" userId="S::catherine.mallard2_gmail.com#ext#@hachette.onmicrosoft.com::943e5806-a044-4790-a0a9-05d7075f8f80" providerId="AD"/>
      </p:ext>
    </p:extLst>
  </p:cmAuthor>
  <p:cmAuthor id="5" name="riviere.jennifer" initials="ri" lastIdx="6" clrIdx="4">
    <p:extLst>
      <p:ext uri="{19B8F6BF-5375-455C-9EA6-DF929625EA0E}">
        <p15:presenceInfo xmlns:p15="http://schemas.microsoft.com/office/powerpoint/2012/main" userId="S::riviere.jennifer_gmail.com#ext#@hachette.onmicrosoft.com::1d9d5009-092f-4c80-8dba-153923be29d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C4D1"/>
    <a:srgbClr val="A39491"/>
    <a:srgbClr val="FFD333"/>
    <a:srgbClr val="EC527E"/>
    <a:srgbClr val="E7E7E8"/>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613" autoAdjust="0"/>
  </p:normalViewPr>
  <p:slideViewPr>
    <p:cSldViewPr snapToGrid="0">
      <p:cViewPr>
        <p:scale>
          <a:sx n="66" d="100"/>
          <a:sy n="66" d="100"/>
        </p:scale>
        <p:origin x="2904" y="306"/>
      </p:cViewPr>
      <p:guideLst/>
    </p:cSldViewPr>
  </p:slideViewPr>
  <p:notesTextViewPr>
    <p:cViewPr>
      <p:scale>
        <a:sx n="200" d="100"/>
        <a:sy n="2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font" Target="fonts/font2.fntdata"/><Relationship Id="rId42" Type="http://schemas.microsoft.com/office/2018/10/relationships/authors" Target="author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font" Target="fonts/font1.fntdata"/><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notesMaster" Target="notesMasters/notesMaster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font" Target="fonts/font4.fntdata"/><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16/03/2026</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r>
              <a:rPr lang="fr-FR" i="1" dirty="0"/>
              <a:t>Aujourd’hui, vous allez découvrir la proportionnalité que vous travaillerez au CM1.</a:t>
            </a:r>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1438F-EEE1-499D-A315-1417DEA2721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4DA508F-F644-14F8-DC66-D015CEA1F7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538495C-40FA-942C-B98F-2582CE5ABA3A}"/>
              </a:ext>
            </a:extLst>
          </p:cNvPr>
          <p:cNvSpPr>
            <a:spLocks noGrp="1"/>
          </p:cNvSpPr>
          <p:nvPr>
            <p:ph type="body" idx="1"/>
          </p:nvPr>
        </p:nvSpPr>
        <p:spPr/>
        <p:txBody>
          <a:bodyPr/>
          <a:lstStyle/>
          <a:p>
            <a:r>
              <a:rPr lang="fr-FR" i="1" dirty="0">
                <a:latin typeface="Calibri" panose="020F0502020204030204" pitchFamily="34" charset="0"/>
                <a:sym typeface="Symbol" panose="05050102010706020507" pitchFamily="18" charset="2"/>
              </a:rPr>
              <a:t>Nous cherchons le quadruple d’un nombre. Qu’est-ce que cela signifie ? </a:t>
            </a:r>
            <a:r>
              <a:rPr lang="fr-FR" i="0" dirty="0">
                <a:latin typeface="Calibri" panose="020F0502020204030204" pitchFamily="34" charset="0"/>
                <a:sym typeface="Symbol" panose="05050102010706020507" pitchFamily="18" charset="2"/>
              </a:rPr>
              <a:t>Interroger les élèves. </a:t>
            </a:r>
          </a:p>
          <a:p>
            <a:r>
              <a:rPr lang="fr-FR" i="1" dirty="0">
                <a:latin typeface="Calibri" panose="020F0502020204030204" pitchFamily="34" charset="0"/>
                <a:sym typeface="Symbol" panose="05050102010706020507" pitchFamily="18" charset="2"/>
              </a:rPr>
              <a:t>→ Chercher le quadruple d’un nombre c’est multiplier ce nombre par 4.</a:t>
            </a:r>
          </a:p>
          <a:p>
            <a:r>
              <a:rPr lang="fr-FR" i="1" dirty="0">
                <a:latin typeface="Calibri" panose="020F0502020204030204" pitchFamily="34" charset="0"/>
                <a:sym typeface="Symbol" panose="05050102010706020507" pitchFamily="18" charset="2"/>
              </a:rPr>
              <a:t>Complétez cette phrase sur votre ardoise. </a:t>
            </a:r>
          </a:p>
          <a:p>
            <a:r>
              <a:rPr lang="fr-FR" b="1" i="0" dirty="0">
                <a:latin typeface="Calibri" panose="020F0502020204030204" pitchFamily="34" charset="0"/>
                <a:sym typeface="Symbol" panose="05050102010706020507" pitchFamily="18" charset="2"/>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1" i="0" dirty="0">
                <a:latin typeface="Calibri" panose="020F0502020204030204" pitchFamily="34" charset="0"/>
                <a:sym typeface="Symbol" panose="05050102010706020507" pitchFamily="18" charset="2"/>
              </a:rPr>
              <a:t> </a:t>
            </a:r>
            <a:r>
              <a:rPr lang="fr-FR" b="0" i="0" dirty="0">
                <a:latin typeface="Calibri" panose="020F0502020204030204" pitchFamily="34" charset="0"/>
                <a:sym typeface="Symbol" panose="05050102010706020507" pitchFamily="18" charset="2"/>
              </a:rPr>
              <a:t>Le quadruple de 5 est </a:t>
            </a:r>
            <a:r>
              <a:rPr lang="fr-FR" b="1" i="0" dirty="0">
                <a:latin typeface="Calibri" panose="020F0502020204030204" pitchFamily="34" charset="0"/>
                <a:sym typeface="Symbol" panose="05050102010706020507" pitchFamily="18" charset="2"/>
              </a:rPr>
              <a:t>20</a:t>
            </a:r>
            <a:r>
              <a:rPr lang="fr-FR" b="0" i="0" dirty="0">
                <a:latin typeface="Calibri" panose="020F0502020204030204" pitchFamily="34" charset="0"/>
                <a:sym typeface="Symbol" panose="05050102010706020507" pitchFamily="18" charset="2"/>
              </a:rPr>
              <a:t> car </a:t>
            </a:r>
            <a:r>
              <a:rPr lang="fr-FR" b="1" i="0" dirty="0">
                <a:latin typeface="Calibri" panose="020F0502020204030204" pitchFamily="34" charset="0"/>
                <a:sym typeface="Symbol" panose="05050102010706020507" pitchFamily="18" charset="2"/>
              </a:rPr>
              <a:t>4</a:t>
            </a:r>
            <a:r>
              <a:rPr lang="fr-FR" b="0" i="0" u="none" strike="noStrike" cap="none" dirty="0">
                <a:solidFill>
                  <a:schemeClr val="dk1"/>
                </a:solidFill>
                <a:effectLst/>
                <a:latin typeface="Calibri" panose="020F0502020204030204" pitchFamily="34" charset="0"/>
                <a:ea typeface="Calibri"/>
                <a:cs typeface="Calibri"/>
                <a:sym typeface="Calibri"/>
              </a:rPr>
              <a:t> × </a:t>
            </a:r>
            <a:r>
              <a:rPr lang="fr-FR" b="0" i="0" dirty="0">
                <a:latin typeface="Calibri" panose="020F0502020204030204" pitchFamily="34" charset="0"/>
                <a:sym typeface="Symbol" panose="05050102010706020507" pitchFamily="18" charset="2"/>
              </a:rPr>
              <a:t>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1" i="0" dirty="0">
                <a:latin typeface="Calibri" panose="020F0502020204030204" pitchFamily="34" charset="0"/>
                <a:sym typeface="Symbol" panose="05050102010706020507" pitchFamily="18" charset="2"/>
              </a:rPr>
              <a:t>20</a:t>
            </a:r>
            <a:r>
              <a:rPr lang="fr-FR" b="0" i="0" dirty="0">
                <a:latin typeface="Calibri" panose="020F0502020204030204" pitchFamily="34" charset="0"/>
                <a:sym typeface="Symbol" panose="05050102010706020507" pitchFamily="18" charset="2"/>
              </a:rPr>
              <a:t>.</a:t>
            </a:r>
          </a:p>
        </p:txBody>
      </p:sp>
      <p:sp>
        <p:nvSpPr>
          <p:cNvPr id="4" name="Espace réservé du numéro de diapositive 3">
            <a:extLst>
              <a:ext uri="{FF2B5EF4-FFF2-40B4-BE49-F238E27FC236}">
                <a16:creationId xmlns:a16="http://schemas.microsoft.com/office/drawing/2014/main" id="{D24C9234-C499-171F-0B26-1B048EE720B9}"/>
              </a:ext>
            </a:extLst>
          </p:cNvPr>
          <p:cNvSpPr>
            <a:spLocks noGrp="1"/>
          </p:cNvSpPr>
          <p:nvPr>
            <p:ph type="sldNum" sz="quarter" idx="5"/>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21129019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5B56A-C9FA-C76B-593C-C27B0615FC6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7EB7D6F-AE0F-97E1-E2F9-857F38EF99F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3AAAAA6-A12E-F12C-D33B-2F1382765720}"/>
              </a:ext>
            </a:extLst>
          </p:cNvPr>
          <p:cNvSpPr>
            <a:spLocks noGrp="1"/>
          </p:cNvSpPr>
          <p:nvPr>
            <p:ph type="body" idx="1"/>
          </p:nvPr>
        </p:nvSpPr>
        <p:spPr/>
        <p:txBody>
          <a:bodyPr/>
          <a:lstStyle/>
          <a:p>
            <a:r>
              <a:rPr lang="fr-FR" b="0" i="1" dirty="0">
                <a:latin typeface="Calibri" panose="020F0502020204030204" pitchFamily="34" charset="0"/>
                <a:sym typeface="Symbol" panose="05050102010706020507" pitchFamily="18" charset="2"/>
              </a:rPr>
              <a:t>Complétez cette phrase.</a:t>
            </a:r>
          </a:p>
          <a:p>
            <a:r>
              <a:rPr lang="fr-FR" b="1" i="0" dirty="0">
                <a:latin typeface="Calibri" panose="020F0502020204030204" pitchFamily="34" charset="0"/>
                <a:sym typeface="Symbol" panose="05050102010706020507" pitchFamily="18" charset="2"/>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1" i="0" dirty="0">
                <a:latin typeface="Calibri" panose="020F0502020204030204" pitchFamily="34" charset="0"/>
                <a:sym typeface="Symbol" panose="05050102010706020507" pitchFamily="18" charset="2"/>
              </a:rPr>
              <a:t> </a:t>
            </a:r>
            <a:r>
              <a:rPr lang="fr-FR" i="0" dirty="0">
                <a:latin typeface="Calibri" panose="020F0502020204030204" pitchFamily="34" charset="0"/>
                <a:sym typeface="Symbol" panose="05050102010706020507" pitchFamily="18" charset="2"/>
              </a:rPr>
              <a:t>60.</a:t>
            </a:r>
          </a:p>
          <a:p>
            <a:r>
              <a:rPr lang="fr-FR" i="0" dirty="0">
                <a:latin typeface="Calibri" panose="020F0502020204030204" pitchFamily="34" charset="0"/>
                <a:sym typeface="Symbol" panose="05050102010706020507" pitchFamily="18" charset="2"/>
              </a:rPr>
              <a:t>Lors du retour collectif, rappeler que chercher le triple de 20, c’est chercher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20.</a:t>
            </a:r>
          </a:p>
        </p:txBody>
      </p:sp>
      <p:sp>
        <p:nvSpPr>
          <p:cNvPr id="4" name="Espace réservé du numéro de diapositive 3">
            <a:extLst>
              <a:ext uri="{FF2B5EF4-FFF2-40B4-BE49-F238E27FC236}">
                <a16:creationId xmlns:a16="http://schemas.microsoft.com/office/drawing/2014/main" id="{ACCCEA54-6580-C95A-6F48-346F841C0080}"/>
              </a:ext>
            </a:extLst>
          </p:cNvPr>
          <p:cNvSpPr>
            <a:spLocks noGrp="1"/>
          </p:cNvSpPr>
          <p:nvPr>
            <p:ph type="sldNum" sz="quarter" idx="5"/>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6397872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4FC1F-9E98-B508-9AEA-020876918F3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397490-84C1-782D-40CD-088D29DDCDB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C3177CA-CE3D-0560-4AF4-942BD06D04AA}"/>
              </a:ext>
            </a:extLst>
          </p:cNvPr>
          <p:cNvSpPr>
            <a:spLocks noGrp="1"/>
          </p:cNvSpPr>
          <p:nvPr>
            <p:ph type="body" idx="1"/>
          </p:nvPr>
        </p:nvSpPr>
        <p:spPr/>
        <p:txBody>
          <a:bodyPr/>
          <a:lstStyle/>
          <a:p>
            <a:r>
              <a:rPr lang="fr-FR" b="0" i="0" dirty="0">
                <a:latin typeface="Calibri" panose="020F0502020204030204" pitchFamily="34" charset="0"/>
                <a:sym typeface="Symbol" panose="05050102010706020507" pitchFamily="18" charset="2"/>
              </a:rPr>
              <a:t>Même démarche.</a:t>
            </a:r>
          </a:p>
          <a:p>
            <a:r>
              <a:rPr lang="fr-FR" b="1" i="0" dirty="0">
                <a:latin typeface="Calibri" panose="020F0502020204030204" pitchFamily="34" charset="0"/>
                <a:sym typeface="Symbol" panose="05050102010706020507" pitchFamily="18" charset="2"/>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1" i="0" dirty="0">
                <a:latin typeface="Calibri" panose="020F0502020204030204" pitchFamily="34" charset="0"/>
                <a:sym typeface="Symbol" panose="05050102010706020507" pitchFamily="18" charset="2"/>
              </a:rPr>
              <a:t> </a:t>
            </a:r>
            <a:r>
              <a:rPr lang="fr-FR" b="0" i="0" dirty="0">
                <a:latin typeface="Calibri" panose="020F0502020204030204" pitchFamily="34" charset="0"/>
                <a:sym typeface="Symbol" panose="05050102010706020507" pitchFamily="18" charset="2"/>
              </a:rPr>
              <a:t>70</a:t>
            </a:r>
            <a:r>
              <a:rPr lang="fr-FR" i="0" dirty="0">
                <a:latin typeface="Calibri" panose="020F0502020204030204" pitchFamily="34" charset="0"/>
                <a:sym typeface="Symbol" panose="05050102010706020507" pitchFamily="18" charset="2"/>
              </a:rPr>
              <a:t>.</a:t>
            </a:r>
          </a:p>
        </p:txBody>
      </p:sp>
      <p:sp>
        <p:nvSpPr>
          <p:cNvPr id="4" name="Espace réservé du numéro de diapositive 3">
            <a:extLst>
              <a:ext uri="{FF2B5EF4-FFF2-40B4-BE49-F238E27FC236}">
                <a16:creationId xmlns:a16="http://schemas.microsoft.com/office/drawing/2014/main" id="{85F0BA40-9998-DDD7-3EA2-20210C7C1960}"/>
              </a:ext>
            </a:extLst>
          </p:cNvPr>
          <p:cNvSpPr>
            <a:spLocks noGrp="1"/>
          </p:cNvSpPr>
          <p:nvPr>
            <p:ph type="sldNum" sz="quarter" idx="5"/>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2630141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470C78-8977-F15A-671C-C3EA46043A8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38A64DF-313B-3E09-D5A2-B8549782AED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0B934B7-E38D-FFEC-4AE3-055190D91BAB}"/>
              </a:ext>
            </a:extLst>
          </p:cNvPr>
          <p:cNvSpPr>
            <a:spLocks noGrp="1"/>
          </p:cNvSpPr>
          <p:nvPr>
            <p:ph type="body" idx="1"/>
          </p:nvPr>
        </p:nvSpPr>
        <p:spPr/>
        <p:txBody>
          <a:bodyPr/>
          <a:lstStyle/>
          <a:p>
            <a:r>
              <a:rPr lang="fr-FR" b="1" i="0" dirty="0">
                <a:latin typeface="Calibri" panose="020F0502020204030204" pitchFamily="34" charset="0"/>
                <a:sym typeface="Symbol" panose="05050102010706020507" pitchFamily="18" charset="2"/>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1" i="0" dirty="0">
                <a:latin typeface="Calibri" panose="020F0502020204030204" pitchFamily="34" charset="0"/>
                <a:sym typeface="Symbol" panose="05050102010706020507" pitchFamily="18" charset="2"/>
              </a:rPr>
              <a:t> </a:t>
            </a:r>
            <a:r>
              <a:rPr lang="fr-FR" b="0" i="0" dirty="0">
                <a:latin typeface="Calibri" panose="020F0502020204030204" pitchFamily="34" charset="0"/>
                <a:sym typeface="Symbol" panose="05050102010706020507" pitchFamily="18" charset="2"/>
              </a:rPr>
              <a:t>60</a:t>
            </a:r>
            <a:r>
              <a:rPr lang="fr-FR" i="0" dirty="0">
                <a:latin typeface="Calibri" panose="020F0502020204030204" pitchFamily="34" charset="0"/>
                <a:sym typeface="Symbol" panose="05050102010706020507" pitchFamily="18" charset="2"/>
              </a:rPr>
              <a:t>.</a:t>
            </a:r>
          </a:p>
          <a:p>
            <a:r>
              <a:rPr lang="fr-FR" i="0" dirty="0">
                <a:latin typeface="Calibri" panose="020F0502020204030204" pitchFamily="34" charset="0"/>
                <a:sym typeface="Symbol" panose="05050102010706020507" pitchFamily="18" charset="2"/>
              </a:rPr>
              <a:t>Lors du retour collectif, détailler si nécessaire une procédure possible. → </a:t>
            </a:r>
            <a:r>
              <a:rPr lang="fr-FR" i="1" dirty="0">
                <a:latin typeface="Calibri" panose="020F0502020204030204" pitchFamily="34" charset="0"/>
                <a:sym typeface="Symbol" panose="05050102010706020507" pitchFamily="18" charset="2"/>
              </a:rPr>
              <a:t>Chercher le quadruple c’est multiplier le nombre par 4. Comme nous l’avons vu lors d’une séance précédente, pour multiplier par 4, nous pouvons multiplier par 2 et encore par 2. 15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30 et 30</a:t>
            </a:r>
            <a:r>
              <a:rPr lang="fr-FR" b="0" i="0" u="none" strike="noStrike" cap="none" dirty="0">
                <a:solidFill>
                  <a:schemeClr val="dk1"/>
                </a:solidFill>
                <a:effectLst/>
                <a:latin typeface="Calibri" panose="020F0502020204030204" pitchFamily="34" charset="0"/>
                <a:ea typeface="Calibri"/>
                <a:cs typeface="Calibri"/>
                <a:sym typeface="Calibri"/>
              </a:rPr>
              <a:t> × </a:t>
            </a:r>
            <a:r>
              <a:rPr lang="fr-FR" i="1" dirty="0">
                <a:latin typeface="Calibri" panose="020F0502020204030204" pitchFamily="34" charset="0"/>
                <a:sym typeface="Symbol" panose="05050102010706020507" pitchFamily="18" charset="2"/>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60.</a:t>
            </a:r>
          </a:p>
        </p:txBody>
      </p:sp>
      <p:sp>
        <p:nvSpPr>
          <p:cNvPr id="4" name="Espace réservé du numéro de diapositive 3">
            <a:extLst>
              <a:ext uri="{FF2B5EF4-FFF2-40B4-BE49-F238E27FC236}">
                <a16:creationId xmlns:a16="http://schemas.microsoft.com/office/drawing/2014/main" id="{589D4098-8093-1836-D5BB-E2459C0C3F74}"/>
              </a:ext>
            </a:extLst>
          </p:cNvPr>
          <p:cNvSpPr>
            <a:spLocks noGrp="1"/>
          </p:cNvSpPr>
          <p:nvPr>
            <p:ph type="sldNum" sz="quarter" idx="5"/>
          </p:nvPr>
        </p:nvSpPr>
        <p:spPr/>
        <p:txBody>
          <a:bodyPr/>
          <a:lstStyle/>
          <a:p>
            <a:fld id="{0F5038E3-B7CF-455E-96F4-A4DE1B143443}" type="slidenum">
              <a:rPr lang="fr-FR" smtClean="0"/>
              <a:t>13</a:t>
            </a:fld>
            <a:endParaRPr lang="fr-FR"/>
          </a:p>
        </p:txBody>
      </p:sp>
    </p:spTree>
    <p:extLst>
      <p:ext uri="{BB962C8B-B14F-4D97-AF65-F5344CB8AC3E}">
        <p14:creationId xmlns:p14="http://schemas.microsoft.com/office/powerpoint/2010/main" val="3045789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0610E-6681-EB58-6DA0-2993524F71E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96EBD28-435B-E9A9-7D59-73438F1E7E3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429CD6E-688F-7F24-57BB-DA17BEDD21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sym typeface="Symbol" panose="05050102010706020507" pitchFamily="18" charset="2"/>
              </a:rPr>
              <a:t>Vous allez voir s’afficher des problèmes de proportionnalité que vous allez devoir résoudre.</a:t>
            </a:r>
          </a:p>
        </p:txBody>
      </p:sp>
      <p:sp>
        <p:nvSpPr>
          <p:cNvPr id="4" name="Espace réservé du numéro de diapositive 3">
            <a:extLst>
              <a:ext uri="{FF2B5EF4-FFF2-40B4-BE49-F238E27FC236}">
                <a16:creationId xmlns:a16="http://schemas.microsoft.com/office/drawing/2014/main" id="{1432C240-C0E7-71B1-D96E-16628411C9A3}"/>
              </a:ext>
            </a:extLst>
          </p:cNvPr>
          <p:cNvSpPr>
            <a:spLocks noGrp="1"/>
          </p:cNvSpPr>
          <p:nvPr>
            <p:ph type="sldNum" sz="quarter" idx="5"/>
          </p:nvPr>
        </p:nvSpPr>
        <p:spPr/>
        <p:txBody>
          <a:bodyPr/>
          <a:lstStyle/>
          <a:p>
            <a:fld id="{0F5038E3-B7CF-455E-96F4-A4DE1B143443}" type="slidenum">
              <a:rPr lang="fr-FR" smtClean="0"/>
              <a:t>14</a:t>
            </a:fld>
            <a:endParaRPr lang="fr-FR"/>
          </a:p>
        </p:txBody>
      </p:sp>
    </p:spTree>
    <p:extLst>
      <p:ext uri="{BB962C8B-B14F-4D97-AF65-F5344CB8AC3E}">
        <p14:creationId xmlns:p14="http://schemas.microsoft.com/office/powerpoint/2010/main" val="2281346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254D8-159D-9736-EDD3-19D32958656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C82598E-18A0-5DE4-8BE5-39C1907A6F9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91F54D8-1750-77D8-9EEC-84E4BD81B482}"/>
              </a:ext>
            </a:extLst>
          </p:cNvPr>
          <p:cNvSpPr>
            <a:spLocks noGrp="1"/>
          </p:cNvSpPr>
          <p:nvPr>
            <p:ph type="body" idx="1"/>
          </p:nvPr>
        </p:nvSpPr>
        <p:spPr/>
        <p:txBody>
          <a:bodyPr/>
          <a:lstStyle/>
          <a:p>
            <a:r>
              <a:rPr lang="fr-FR" i="0" dirty="0">
                <a:latin typeface="Calibri" panose="020F0502020204030204" pitchFamily="34" charset="0"/>
                <a:sym typeface="Symbol" panose="05050102010706020507" pitchFamily="18" charset="2"/>
              </a:rPr>
              <a:t>Faire lire l’énoncé. Faire verbaliser que, sans précision dans l’énoncé, on peut comprendre que c’est une situation de proportionnalité car plus on achète de parts, plus le prix augmente proportionnellement en fonction du nombre de parts achetées. Lancer les élèves sur la tâche.</a:t>
            </a:r>
          </a:p>
          <a:p>
            <a:r>
              <a:rPr lang="fr-FR" i="0" dirty="0">
                <a:latin typeface="Calibri" panose="020F0502020204030204" pitchFamily="34" charset="0"/>
                <a:sym typeface="Symbol" panose="05050102010706020507" pitchFamily="18" charset="2"/>
              </a:rPr>
              <a:t>Laisser un temps puis reprendre en collectif.</a:t>
            </a:r>
          </a:p>
          <a:p>
            <a:r>
              <a:rPr lang="fr-FR" i="1" dirty="0">
                <a:latin typeface="Calibri" panose="020F0502020204030204" pitchFamily="34" charset="0"/>
                <a:sym typeface="Symbol" panose="05050102010706020507" pitchFamily="18" charset="2"/>
              </a:rPr>
              <a:t>On cherche le prix de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parts de pizza, on veut donc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fois plus de pizzas. On va alors payer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fois plus d’argent. On cherche donc le double de ce qui est dit dans l’énoncé, car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parts, c’est le double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parts. 12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24.</a:t>
            </a:r>
          </a:p>
          <a:p>
            <a:r>
              <a:rPr lang="fr-FR" b="1" i="0" dirty="0">
                <a:latin typeface="Calibri" panose="020F0502020204030204" pitchFamily="34" charset="0"/>
                <a:sym typeface="Symbol" panose="05050102010706020507" pitchFamily="18" charset="2"/>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1" i="0" dirty="0">
                <a:latin typeface="Calibri" panose="020F0502020204030204" pitchFamily="34" charset="0"/>
                <a:sym typeface="Symbol" panose="05050102010706020507" pitchFamily="18" charset="2"/>
              </a:rPr>
              <a:t> </a:t>
            </a:r>
            <a:r>
              <a:rPr lang="fr-FR" i="0" dirty="0">
                <a:latin typeface="Calibri" panose="020F0502020204030204" pitchFamily="34" charset="0"/>
                <a:sym typeface="Symbol" panose="05050102010706020507" pitchFamily="18" charset="2"/>
              </a:rPr>
              <a:t>Le prix de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parts de pizza est de 24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euros.</a:t>
            </a:r>
          </a:p>
        </p:txBody>
      </p:sp>
      <p:sp>
        <p:nvSpPr>
          <p:cNvPr id="4" name="Espace réservé du numéro de diapositive 3">
            <a:extLst>
              <a:ext uri="{FF2B5EF4-FFF2-40B4-BE49-F238E27FC236}">
                <a16:creationId xmlns:a16="http://schemas.microsoft.com/office/drawing/2014/main" id="{EEDC1C69-7AD4-6052-BF7A-7681B8284912}"/>
              </a:ext>
            </a:extLst>
          </p:cNvPr>
          <p:cNvSpPr>
            <a:spLocks noGrp="1"/>
          </p:cNvSpPr>
          <p:nvPr>
            <p:ph type="sldNum" sz="quarter" idx="5"/>
          </p:nvPr>
        </p:nvSpPr>
        <p:spPr/>
        <p:txBody>
          <a:bodyPr/>
          <a:lstStyle/>
          <a:p>
            <a:fld id="{0F5038E3-B7CF-455E-96F4-A4DE1B143443}" type="slidenum">
              <a:rPr lang="fr-FR" smtClean="0"/>
              <a:t>15</a:t>
            </a:fld>
            <a:endParaRPr lang="fr-FR"/>
          </a:p>
        </p:txBody>
      </p:sp>
    </p:spTree>
    <p:extLst>
      <p:ext uri="{BB962C8B-B14F-4D97-AF65-F5344CB8AC3E}">
        <p14:creationId xmlns:p14="http://schemas.microsoft.com/office/powerpoint/2010/main" val="6143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997D98-CE8F-12CC-EED9-62E8A0F1382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388E9AF-19E6-5888-CA7B-62C993D3241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85A2293-9B3D-526A-D4D2-C49A5ABFEAB1}"/>
              </a:ext>
            </a:extLst>
          </p:cNvPr>
          <p:cNvSpPr>
            <a:spLocks noGrp="1"/>
          </p:cNvSpPr>
          <p:nvPr>
            <p:ph type="body" idx="1"/>
          </p:nvPr>
        </p:nvSpPr>
        <p:spPr/>
        <p:txBody>
          <a:bodyPr/>
          <a:lstStyle/>
          <a:p>
            <a:r>
              <a:rPr lang="fr-FR" i="0" dirty="0">
                <a:latin typeface="Calibri" panose="020F0502020204030204" pitchFamily="34" charset="0"/>
                <a:sym typeface="Symbol" panose="05050102010706020507" pitchFamily="18" charset="2"/>
              </a:rPr>
              <a:t>Faire lire l’énoncé et lancer les élèves sur la tâche.</a:t>
            </a:r>
          </a:p>
          <a:p>
            <a:r>
              <a:rPr lang="fr-FR" i="0" dirty="0">
                <a:latin typeface="Calibri" panose="020F0502020204030204" pitchFamily="34" charset="0"/>
                <a:sym typeface="Symbol" panose="05050102010706020507" pitchFamily="18" charset="2"/>
              </a:rPr>
              <a:t>Laisser un temps, puis, reprendre en collectif. Les élèves peuvent traiter ce problème comme un problème de partage.</a:t>
            </a:r>
          </a:p>
          <a:p>
            <a:r>
              <a:rPr lang="fr-FR" i="1" dirty="0">
                <a:latin typeface="Calibri" panose="020F0502020204030204" pitchFamily="34" charset="0"/>
                <a:sym typeface="Symbol" panose="05050102010706020507" pitchFamily="18" charset="2"/>
              </a:rPr>
              <a:t>On cherche le prix d’une part de pizza. On prend donc 4 fois moins de pizza, c’est-à-dire qu’on divise le nombre de pizzas par 4 et donc on divise le prix par 4. Je sais que 4 parts coutent 12 euros. Je peux faire une division (12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ea typeface="Verdana" panose="020B060403050404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ea typeface="Verdana" panose="020B0604030504040204" pitchFamily="34" charset="0"/>
                <a:sym typeface="Symbol" panose="05050102010706020507" pitchFamily="18" charset="2"/>
              </a:rPr>
              <a:t>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ea typeface="Verdana" panose="020B060403050404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ea typeface="Verdana" panose="020B0604030504040204" pitchFamily="34" charset="0"/>
                <a:sym typeface="Symbol" panose="05050102010706020507" pitchFamily="18" charset="2"/>
              </a:rPr>
              <a:t>....) ou une multiplication à trou (4</a:t>
            </a:r>
            <a:r>
              <a:rPr lang="fr-FR" b="0" i="0" u="none" strike="noStrike" cap="none" dirty="0">
                <a:solidFill>
                  <a:schemeClr val="dk1"/>
                </a:solidFill>
                <a:effectLst/>
                <a:latin typeface="Calibri" panose="020F0502020204030204" pitchFamily="34" charset="0"/>
                <a:ea typeface="Calibri"/>
                <a:cs typeface="Calibri"/>
                <a:sym typeface="Calibri"/>
              </a:rPr>
              <a:t> × </a:t>
            </a:r>
            <a:r>
              <a:rPr lang="fr-FR" i="1" dirty="0">
                <a:latin typeface="Calibri" panose="020F0502020204030204" pitchFamily="34" charset="0"/>
                <a:ea typeface="Verdana" panose="020B060403050404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ea typeface="Verdana" panose="020B060403050404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ea typeface="Verdana" panose="020B0604030504040204" pitchFamily="34" charset="0"/>
                <a:sym typeface="Symbol" panose="05050102010706020507" pitchFamily="18" charset="2"/>
              </a:rPr>
              <a:t>12). </a:t>
            </a:r>
            <a:endParaRPr lang="fr-FR" i="1" dirty="0">
              <a:latin typeface="Calibri" panose="020F0502020204030204" pitchFamily="34" charset="0"/>
              <a:sym typeface="Symbol" panose="05050102010706020507" pitchFamily="18" charset="2"/>
            </a:endParaRPr>
          </a:p>
          <a:p>
            <a:r>
              <a:rPr lang="fr-FR" b="1" i="0" dirty="0">
                <a:latin typeface="Calibri" panose="020F0502020204030204" pitchFamily="34" charset="0"/>
                <a:sym typeface="Symbol" panose="05050102010706020507" pitchFamily="18" charset="2"/>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1" i="0" dirty="0">
                <a:latin typeface="Calibri" panose="020F0502020204030204" pitchFamily="34" charset="0"/>
                <a:sym typeface="Symbol" panose="05050102010706020507" pitchFamily="18" charset="2"/>
              </a:rPr>
              <a:t> </a:t>
            </a:r>
            <a:r>
              <a:rPr lang="fr-FR" i="0" dirty="0">
                <a:latin typeface="Calibri" panose="020F0502020204030204" pitchFamily="34" charset="0"/>
                <a:sym typeface="Symbol" panose="05050102010706020507" pitchFamily="18" charset="2"/>
              </a:rPr>
              <a:t>Le prix d’une part de pizza est de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euros.</a:t>
            </a:r>
          </a:p>
        </p:txBody>
      </p:sp>
      <p:sp>
        <p:nvSpPr>
          <p:cNvPr id="4" name="Espace réservé du numéro de diapositive 3">
            <a:extLst>
              <a:ext uri="{FF2B5EF4-FFF2-40B4-BE49-F238E27FC236}">
                <a16:creationId xmlns:a16="http://schemas.microsoft.com/office/drawing/2014/main" id="{00C31437-AAF4-D415-0DBE-D55C562049B5}"/>
              </a:ext>
            </a:extLst>
          </p:cNvPr>
          <p:cNvSpPr>
            <a:spLocks noGrp="1"/>
          </p:cNvSpPr>
          <p:nvPr>
            <p:ph type="sldNum" sz="quarter" idx="5"/>
          </p:nvPr>
        </p:nvSpPr>
        <p:spPr/>
        <p:txBody>
          <a:bodyPr/>
          <a:lstStyle/>
          <a:p>
            <a:fld id="{0F5038E3-B7CF-455E-96F4-A4DE1B143443}" type="slidenum">
              <a:rPr lang="fr-FR" smtClean="0"/>
              <a:t>16</a:t>
            </a:fld>
            <a:endParaRPr lang="fr-FR"/>
          </a:p>
        </p:txBody>
      </p:sp>
    </p:spTree>
    <p:extLst>
      <p:ext uri="{BB962C8B-B14F-4D97-AF65-F5344CB8AC3E}">
        <p14:creationId xmlns:p14="http://schemas.microsoft.com/office/powerpoint/2010/main" val="872047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17</a:t>
            </a:fld>
            <a:endParaRPr lang="fr-FR"/>
          </a:p>
        </p:txBody>
      </p:sp>
    </p:spTree>
    <p:extLst>
      <p:ext uri="{BB962C8B-B14F-4D97-AF65-F5344CB8AC3E}">
        <p14:creationId xmlns:p14="http://schemas.microsoft.com/office/powerpoint/2010/main" val="2929787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18</a:t>
            </a:fld>
            <a:endParaRPr lang="fr-FR"/>
          </a:p>
        </p:txBody>
      </p:sp>
    </p:spTree>
    <p:extLst>
      <p:ext uri="{BB962C8B-B14F-4D97-AF65-F5344CB8AC3E}">
        <p14:creationId xmlns:p14="http://schemas.microsoft.com/office/powerpoint/2010/main" val="17451497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19</a:t>
            </a:fld>
            <a:endParaRPr lang="fr-FR"/>
          </a:p>
        </p:txBody>
      </p:sp>
    </p:spTree>
    <p:extLst>
      <p:ext uri="{BB962C8B-B14F-4D97-AF65-F5344CB8AC3E}">
        <p14:creationId xmlns:p14="http://schemas.microsoft.com/office/powerpoint/2010/main" val="32057008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a:latin typeface="Calibri" panose="020F0502020204030204" pitchFamily="34" charset="0"/>
              </a:rPr>
              <a:t>Un énoncé de problème va s’afficher, vous allez tout d’abord le lire.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36875780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20</a:t>
            </a:fld>
            <a:endParaRPr lang="fr-FR"/>
          </a:p>
        </p:txBody>
      </p:sp>
    </p:spTree>
    <p:extLst>
      <p:ext uri="{BB962C8B-B14F-4D97-AF65-F5344CB8AC3E}">
        <p14:creationId xmlns:p14="http://schemas.microsoft.com/office/powerpoint/2010/main" val="3135356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21</a:t>
            </a:fld>
            <a:endParaRPr lang="fr-FR"/>
          </a:p>
        </p:txBody>
      </p:sp>
    </p:spTree>
    <p:extLst>
      <p:ext uri="{BB962C8B-B14F-4D97-AF65-F5344CB8AC3E}">
        <p14:creationId xmlns:p14="http://schemas.microsoft.com/office/powerpoint/2010/main" val="388504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22</a:t>
            </a:fld>
            <a:endParaRPr lang="fr-FR"/>
          </a:p>
        </p:txBody>
      </p:sp>
    </p:spTree>
    <p:extLst>
      <p:ext uri="{BB962C8B-B14F-4D97-AF65-F5344CB8AC3E}">
        <p14:creationId xmlns:p14="http://schemas.microsoft.com/office/powerpoint/2010/main" val="2319276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61326-B26F-D44F-8537-0BB6D638CDF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D198BA2-5013-2143-AEA0-D7C449231EF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EBA324D-EDC0-3435-6805-E1030877BDD0}"/>
              </a:ext>
            </a:extLst>
          </p:cNvPr>
          <p:cNvSpPr>
            <a:spLocks noGrp="1"/>
          </p:cNvSpPr>
          <p:nvPr>
            <p:ph type="body" idx="1"/>
          </p:nvPr>
        </p:nvSpPr>
        <p:spPr/>
        <p:txBody>
          <a:bodyPr/>
          <a:lstStyle/>
          <a:p>
            <a:r>
              <a:rPr lang="fr-FR" i="1" dirty="0">
                <a:latin typeface="Calibri" panose="020F0502020204030204" pitchFamily="34" charset="0"/>
              </a:rPr>
              <a:t>Que cherche t-on ici</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a:t>
            </a:r>
            <a:r>
              <a:rPr lang="fr-FR" i="1" dirty="0">
                <a:latin typeface="Calibri" panose="020F0502020204030204" pitchFamily="34" charset="0"/>
                <a:sym typeface="Symbol" panose="05050102010706020507" pitchFamily="18" charset="2"/>
              </a:rPr>
              <a:t>→ La quantité d’ingrédients à prévoir pour réaliser deux gâteaux en respectant les mêmes proportions que la recette de départ. Si on met trop de yaourt par rapport à la farine, on aura une recette différente.</a:t>
            </a:r>
          </a:p>
        </p:txBody>
      </p:sp>
      <p:sp>
        <p:nvSpPr>
          <p:cNvPr id="4" name="Espace réservé du numéro de diapositive 3">
            <a:extLst>
              <a:ext uri="{FF2B5EF4-FFF2-40B4-BE49-F238E27FC236}">
                <a16:creationId xmlns:a16="http://schemas.microsoft.com/office/drawing/2014/main" id="{404FF4BC-3279-D35B-6863-B24233FD8303}"/>
              </a:ext>
            </a:extLst>
          </p:cNvPr>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196178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1318DE-1539-7DAE-8290-CB1037EC2DE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911DE1A-5FFD-1415-1771-9A3A5102E36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728401C-E9D3-7383-1CCC-FCA8DBC04663}"/>
              </a:ext>
            </a:extLst>
          </p:cNvPr>
          <p:cNvSpPr>
            <a:spLocks noGrp="1"/>
          </p:cNvSpPr>
          <p:nvPr>
            <p:ph type="body" idx="1"/>
          </p:nvPr>
        </p:nvSpPr>
        <p:spPr/>
        <p:txBody>
          <a:bodyPr/>
          <a:lstStyle/>
          <a:p>
            <a:r>
              <a:rPr lang="fr-FR" i="1" dirty="0">
                <a:latin typeface="Calibri" panose="020F0502020204030204" pitchFamily="34" charset="0"/>
              </a:rPr>
              <a:t>Sur votre ardoise, écrivez les quantités pour faire cette recette si on veut cuisiner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gâteaux.</a:t>
            </a:r>
          </a:p>
          <a:p>
            <a:r>
              <a:rPr lang="fr-FR" i="0" dirty="0">
                <a:latin typeface="Calibri" panose="020F0502020204030204" pitchFamily="34" charset="0"/>
                <a:sym typeface="Symbol" panose="05050102010706020507" pitchFamily="18" charset="2"/>
              </a:rPr>
              <a:t>Laisser un petit temps et interroger un ou plusieurs élèves qui expliquent leurs procédures.</a:t>
            </a:r>
          </a:p>
          <a:p>
            <a:pPr marL="0" indent="0">
              <a:buFont typeface="Symbol" panose="05050102010706020507" pitchFamily="18" charset="2"/>
              <a:buNone/>
            </a:pPr>
            <a:r>
              <a:rPr lang="fr-FR" i="1" dirty="0">
                <a:latin typeface="Calibri" panose="020F0502020204030204" pitchFamily="34" charset="0"/>
                <a:sym typeface="Symbol" panose="05050102010706020507" pitchFamily="18" charset="2"/>
              </a:rPr>
              <a:t>→ Si on veut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gâteaux, on en a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fois plus. On doit donc prendre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fois plus de chaque quantité, c’est-à-dire les multiplier par 2. On dit aussi que c’est </a:t>
            </a:r>
            <a:r>
              <a:rPr lang="fr-FR" b="0" i="1" dirty="0">
                <a:latin typeface="Calibri" panose="020F0502020204030204" pitchFamily="34" charset="0"/>
                <a:sym typeface="Symbol" panose="05050102010706020507" pitchFamily="18" charset="2"/>
              </a:rPr>
              <a:t>le double.</a:t>
            </a:r>
          </a:p>
          <a:p>
            <a:pPr marL="0" indent="0">
              <a:buFont typeface="Symbol" panose="05050102010706020507" pitchFamily="18" charset="2"/>
              <a:buNone/>
            </a:pPr>
            <a:r>
              <a:rPr lang="fr-FR" b="1" i="0" dirty="0">
                <a:latin typeface="Calibri" panose="020F0502020204030204" pitchFamily="34" charset="0"/>
                <a:sym typeface="Symbol" panose="05050102010706020507" pitchFamily="18" charset="2"/>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1" i="0" dirty="0">
                <a:latin typeface="Calibri" panose="020F0502020204030204" pitchFamily="34" charset="0"/>
                <a:sym typeface="Symbol" panose="05050102010706020507" pitchFamily="18" charset="2"/>
              </a:rPr>
              <a:t> </a:t>
            </a:r>
            <a:r>
              <a:rPr lang="fr-FR" i="0" dirty="0">
                <a:latin typeface="Calibri" panose="020F0502020204030204" pitchFamily="34" charset="0"/>
                <a:sym typeface="Symbol" panose="05050102010706020507" pitchFamily="18" charset="2"/>
              </a:rPr>
              <a:t>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pots de yaourt nature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pots de farine ;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pots de sucre en poudre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sachets de levure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 20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err="1">
                <a:latin typeface="Calibri" panose="020F0502020204030204" pitchFamily="34" charset="0"/>
                <a:sym typeface="Symbol" panose="05050102010706020507" pitchFamily="18" charset="2"/>
              </a:rPr>
              <a:t>cL</a:t>
            </a:r>
            <a:r>
              <a:rPr lang="fr-FR" i="0" dirty="0">
                <a:latin typeface="Calibri" panose="020F0502020204030204" pitchFamily="34" charset="0"/>
                <a:sym typeface="Symbol" panose="05050102010706020507" pitchFamily="18" charset="2"/>
              </a:rPr>
              <a:t> d’huile.</a:t>
            </a:r>
          </a:p>
        </p:txBody>
      </p:sp>
      <p:sp>
        <p:nvSpPr>
          <p:cNvPr id="4" name="Espace réservé du numéro de diapositive 3">
            <a:extLst>
              <a:ext uri="{FF2B5EF4-FFF2-40B4-BE49-F238E27FC236}">
                <a16:creationId xmlns:a16="http://schemas.microsoft.com/office/drawing/2014/main" id="{D0631AE9-CF75-A779-2E06-75C2516484B4}"/>
              </a:ext>
            </a:extLst>
          </p:cNvPr>
          <p:cNvSpPr>
            <a:spLocks noGrp="1"/>
          </p:cNvSpPr>
          <p:nvPr>
            <p:ph type="sldNum" sz="quarter" idx="5"/>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41084712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B02647-AFAB-492F-1B67-B1CE73484DE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AC78014-72B1-0E54-58A4-6A1E09CE45D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92DE1A4-6541-465F-6DD2-71C3C7DB2C7E}"/>
              </a:ext>
            </a:extLst>
          </p:cNvPr>
          <p:cNvSpPr>
            <a:spLocks noGrp="1"/>
          </p:cNvSpPr>
          <p:nvPr>
            <p:ph type="body" idx="1"/>
          </p:nvPr>
        </p:nvSpPr>
        <p:spPr/>
        <p:txBody>
          <a:bodyPr/>
          <a:lstStyle/>
          <a:p>
            <a:r>
              <a:rPr lang="fr-FR" i="1" dirty="0">
                <a:latin typeface="Calibri" panose="020F0502020204030204" pitchFamily="34" charset="0"/>
              </a:rPr>
              <a:t>Maintenant on voudrait faire cette même recette pour réaliser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gâteaux. Quelles quantités faut-il prévoir</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a:t>
            </a:r>
          </a:p>
          <a:p>
            <a:r>
              <a:rPr lang="fr-FR" i="0" dirty="0">
                <a:latin typeface="Calibri" panose="020F0502020204030204" pitchFamily="34" charset="0"/>
                <a:sym typeface="Symbol" panose="05050102010706020507" pitchFamily="18" charset="2"/>
              </a:rPr>
              <a:t>Laisser un petit temps et interroger un ou plusieurs élèves qui expliquent leurs procédures.</a:t>
            </a:r>
          </a:p>
          <a:p>
            <a:r>
              <a:rPr lang="fr-FR" i="0" dirty="0">
                <a:latin typeface="Calibri" panose="020F0502020204030204" pitchFamily="34" charset="0"/>
                <a:sym typeface="Symbol" panose="05050102010706020507" pitchFamily="18" charset="2"/>
              </a:rPr>
              <a:t>→ </a:t>
            </a:r>
            <a:r>
              <a:rPr lang="fr-FR" i="1" dirty="0">
                <a:latin typeface="Calibri" panose="020F0502020204030204" pitchFamily="34" charset="0"/>
                <a:sym typeface="Symbol" panose="05050102010706020507" pitchFamily="18" charset="2"/>
              </a:rPr>
              <a:t>Si on veut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gâteaux, on veut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fois plus de gâteaux, donc, on doit avoir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fois plus de toutes les quantités, c’est-à-dire les multiplier par 3. On dit aussi que c’est le </a:t>
            </a:r>
            <a:r>
              <a:rPr lang="fr-FR" b="0" i="1" dirty="0">
                <a:latin typeface="Calibri" panose="020F0502020204030204" pitchFamily="34" charset="0"/>
                <a:sym typeface="Symbol" panose="05050102010706020507" pitchFamily="18" charset="2"/>
              </a:rPr>
              <a:t>triple. </a:t>
            </a:r>
          </a:p>
          <a:p>
            <a:pPr marL="0" indent="0">
              <a:buFont typeface="Symbol" panose="05050102010706020507" pitchFamily="18" charset="2"/>
              <a:buNone/>
            </a:pPr>
            <a:r>
              <a:rPr lang="fr-FR" b="1" i="0" dirty="0">
                <a:latin typeface="Calibri" panose="020F0502020204030204" pitchFamily="34" charset="0"/>
                <a:sym typeface="Symbol" panose="05050102010706020507" pitchFamily="18" charset="2"/>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1" i="0" dirty="0">
                <a:latin typeface="Calibri" panose="020F0502020204030204" pitchFamily="34" charset="0"/>
                <a:sym typeface="Symbol" panose="05050102010706020507" pitchFamily="18" charset="2"/>
              </a:rPr>
              <a:t> </a:t>
            </a:r>
            <a:r>
              <a:rPr lang="fr-FR" i="0" dirty="0">
                <a:latin typeface="Calibri" panose="020F0502020204030204" pitchFamily="34" charset="0"/>
                <a:sym typeface="Symbol" panose="05050102010706020507" pitchFamily="18" charset="2"/>
              </a:rPr>
              <a:t>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pots de yaourt nature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 9</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pots de farine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pots de sucre en poudre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sachets de levure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 30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err="1">
                <a:latin typeface="Calibri" panose="020F0502020204030204" pitchFamily="34" charset="0"/>
                <a:sym typeface="Symbol" panose="05050102010706020507" pitchFamily="18" charset="2"/>
              </a:rPr>
              <a:t>cL</a:t>
            </a:r>
            <a:r>
              <a:rPr lang="fr-FR" i="0" dirty="0">
                <a:latin typeface="Calibri" panose="020F0502020204030204" pitchFamily="34" charset="0"/>
                <a:sym typeface="Symbol" panose="05050102010706020507" pitchFamily="18" charset="2"/>
              </a:rPr>
              <a:t> d’huile. </a:t>
            </a:r>
          </a:p>
        </p:txBody>
      </p:sp>
      <p:sp>
        <p:nvSpPr>
          <p:cNvPr id="4" name="Espace réservé du numéro de diapositive 3">
            <a:extLst>
              <a:ext uri="{FF2B5EF4-FFF2-40B4-BE49-F238E27FC236}">
                <a16:creationId xmlns:a16="http://schemas.microsoft.com/office/drawing/2014/main" id="{750323AB-38F3-43A5-9A55-F6A49C95270A}"/>
              </a:ext>
            </a:extLst>
          </p:cNvPr>
          <p:cNvSpPr>
            <a:spLocks noGrp="1"/>
          </p:cNvSpPr>
          <p:nvPr>
            <p:ph type="sldNum" sz="quarter" idx="5"/>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3414145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46EBB-92BC-9653-70A7-4DFA5091DDE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52458A0-9FF8-4C83-054F-850890AD769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C878FAE-9193-3FE8-B241-D4052FEBEBA0}"/>
              </a:ext>
            </a:extLst>
          </p:cNvPr>
          <p:cNvSpPr>
            <a:spLocks noGrp="1"/>
          </p:cNvSpPr>
          <p:nvPr>
            <p:ph type="body" idx="1"/>
          </p:nvPr>
        </p:nvSpPr>
        <p:spPr/>
        <p:txBody>
          <a:bodyPr/>
          <a:lstStyle/>
          <a:p>
            <a:r>
              <a:rPr lang="fr-FR" i="1" dirty="0">
                <a:latin typeface="Calibri" panose="020F0502020204030204" pitchFamily="34" charset="0"/>
              </a:rPr>
              <a:t>Écrivez désormais les quantités pour faire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gâteaux.</a:t>
            </a:r>
          </a:p>
          <a:p>
            <a:r>
              <a:rPr lang="fr-FR" i="0" dirty="0">
                <a:latin typeface="Calibri" panose="020F0502020204030204" pitchFamily="34" charset="0"/>
                <a:sym typeface="Symbol" panose="05050102010706020507" pitchFamily="18" charset="2"/>
              </a:rPr>
              <a:t>Laisser un temps et interroger un ou plusieurs élèves qui expliquent leurs procédures.</a:t>
            </a:r>
          </a:p>
          <a:p>
            <a:r>
              <a:rPr lang="fr-FR" i="0" dirty="0">
                <a:latin typeface="Calibri" panose="020F0502020204030204" pitchFamily="34" charset="0"/>
                <a:sym typeface="Symbol" panose="05050102010706020507" pitchFamily="18" charset="2"/>
              </a:rPr>
              <a:t>→ </a:t>
            </a:r>
            <a:r>
              <a:rPr lang="fr-FR" i="1" dirty="0">
                <a:latin typeface="Calibri" panose="020F0502020204030204" pitchFamily="34" charset="0"/>
                <a:sym typeface="Symbol" panose="05050102010706020507" pitchFamily="18" charset="2"/>
              </a:rPr>
              <a:t>Si on veut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gâteaux, on veut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fois plus de gâteaux donc on doit avoir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fois plus de toutes les quantités, c’est-à-dire les multiplier par 4. On dit aussi que c’est </a:t>
            </a:r>
            <a:r>
              <a:rPr lang="fr-FR" b="0" i="1" dirty="0">
                <a:latin typeface="Calibri" panose="020F0502020204030204" pitchFamily="34" charset="0"/>
                <a:sym typeface="Symbol" panose="05050102010706020507" pitchFamily="18" charset="2"/>
              </a:rPr>
              <a:t>le quadruple. </a:t>
            </a:r>
          </a:p>
          <a:p>
            <a:pPr marL="0" indent="0">
              <a:buFont typeface="Symbol" panose="05050102010706020507" pitchFamily="18" charset="2"/>
              <a:buNone/>
            </a:pPr>
            <a:r>
              <a:rPr lang="fr-FR" b="1" i="0" dirty="0">
                <a:latin typeface="Calibri" panose="020F0502020204030204" pitchFamily="34" charset="0"/>
                <a:sym typeface="Symbol" panose="05050102010706020507" pitchFamily="18" charset="2"/>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1" i="0" dirty="0">
                <a:latin typeface="Calibri" panose="020F0502020204030204" pitchFamily="34" charset="0"/>
                <a:sym typeface="Symbol" panose="05050102010706020507" pitchFamily="18" charset="2"/>
              </a:rPr>
              <a:t> </a:t>
            </a:r>
            <a:r>
              <a:rPr lang="fr-FR" i="0" dirty="0">
                <a:latin typeface="Calibri" panose="020F0502020204030204" pitchFamily="34" charset="0"/>
                <a:sym typeface="Symbol" panose="05050102010706020507" pitchFamily="18" charset="2"/>
              </a:rPr>
              <a:t>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pots de yaourt nature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 12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pots de farine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pots de sucre en poudre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sachets de levure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sym typeface="Symbol" panose="05050102010706020507" pitchFamily="18" charset="2"/>
              </a:rPr>
              <a:t>; 40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err="1">
                <a:latin typeface="Calibri" panose="020F0502020204030204" pitchFamily="34" charset="0"/>
                <a:sym typeface="Symbol" panose="05050102010706020507" pitchFamily="18" charset="2"/>
              </a:rPr>
              <a:t>cL</a:t>
            </a:r>
            <a:r>
              <a:rPr lang="fr-FR" i="0" dirty="0">
                <a:latin typeface="Calibri" panose="020F0502020204030204" pitchFamily="34" charset="0"/>
                <a:sym typeface="Symbol" panose="05050102010706020507" pitchFamily="18" charset="2"/>
              </a:rPr>
              <a:t> d’huile.</a:t>
            </a:r>
          </a:p>
          <a:p>
            <a:pPr marL="0" marR="0" lvl="0"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fr-FR" b="0" i="1" kern="1200" dirty="0">
                <a:solidFill>
                  <a:schemeClr val="tx1"/>
                </a:solidFill>
                <a:effectLst/>
                <a:latin typeface="Calibri" panose="020F0502020204030204" pitchFamily="34" charset="0"/>
                <a:ea typeface="+mn-ea"/>
                <a:cs typeface="+mn-cs"/>
              </a:rPr>
              <a:t>On dit qu'il y a </a:t>
            </a:r>
            <a:r>
              <a:rPr lang="fr-FR" b="1" i="1" kern="1200" dirty="0">
                <a:solidFill>
                  <a:schemeClr val="tx1"/>
                </a:solidFill>
                <a:effectLst/>
                <a:latin typeface="Calibri" panose="020F0502020204030204" pitchFamily="34" charset="0"/>
                <a:ea typeface="+mn-ea"/>
                <a:cs typeface="+mn-cs"/>
              </a:rPr>
              <a:t>proportionnalité</a:t>
            </a:r>
            <a:r>
              <a:rPr lang="fr-FR" b="0" i="1" kern="1200" dirty="0">
                <a:solidFill>
                  <a:schemeClr val="tx1"/>
                </a:solidFill>
                <a:effectLst/>
                <a:latin typeface="Calibri" panose="020F0502020204030204" pitchFamily="34" charset="0"/>
                <a:ea typeface="+mn-ea"/>
                <a:cs typeface="+mn-cs"/>
              </a:rPr>
              <a:t> quand, dans une situation, on peut passer d'une série de nombres à une autre en multipliant par le même nombre. C’est bien le cas dans tout ce que l’on a fait jusqu’ici car </a:t>
            </a:r>
            <a:r>
              <a:rPr lang="fr-FR" i="1" kern="1200" dirty="0">
                <a:solidFill>
                  <a:schemeClr val="tx1"/>
                </a:solidFill>
                <a:effectLst/>
                <a:latin typeface="Calibri" panose="020F0502020204030204" pitchFamily="34" charset="0"/>
                <a:ea typeface="+mn-ea"/>
                <a:cs typeface="+mn-cs"/>
              </a:rPr>
              <a:t>on a multiplié les ingrédients par le même nombre pour garder les mêmes proportions que la recette originale.</a:t>
            </a:r>
            <a:endParaRPr lang="fr-FR" i="1" dirty="0">
              <a:latin typeface="Calibri" panose="020F0502020204030204" pitchFamily="34" charset="0"/>
              <a:sym typeface="Symbol" panose="05050102010706020507" pitchFamily="18" charset="2"/>
            </a:endParaRPr>
          </a:p>
        </p:txBody>
      </p:sp>
      <p:sp>
        <p:nvSpPr>
          <p:cNvPr id="4" name="Espace réservé du numéro de diapositive 3">
            <a:extLst>
              <a:ext uri="{FF2B5EF4-FFF2-40B4-BE49-F238E27FC236}">
                <a16:creationId xmlns:a16="http://schemas.microsoft.com/office/drawing/2014/main" id="{C29FB529-CA4A-C719-B0CC-760BBE27AE1C}"/>
              </a:ext>
            </a:extLst>
          </p:cNvPr>
          <p:cNvSpPr>
            <a:spLocks noGrp="1"/>
          </p:cNvSpPr>
          <p:nvPr>
            <p:ph type="sldNum" sz="quarter" idx="5"/>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3010211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C54BA-7B80-836F-D282-D0E40A4BD3F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3497CE2-C4D2-5F94-5B19-E52CF0E4127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CE4AFEF-9FA4-6E51-EDBE-473140BA64A5}"/>
              </a:ext>
            </a:extLst>
          </p:cNvPr>
          <p:cNvSpPr>
            <a:spLocks noGrp="1"/>
          </p:cNvSpPr>
          <p:nvPr>
            <p:ph type="body" idx="1"/>
          </p:nvPr>
        </p:nvSpPr>
        <p:spPr/>
        <p:txBody>
          <a:bodyPr/>
          <a:lstStyle/>
          <a:p>
            <a:r>
              <a:rPr lang="fr-FR" i="1" dirty="0">
                <a:latin typeface="Calibri" panose="020F0502020204030204" pitchFamily="34" charset="0"/>
                <a:sym typeface="Symbol" panose="05050102010706020507" pitchFamily="18" charset="2"/>
              </a:rPr>
              <a:t>Nous allons maintenant travailler plus particulièrement sur les mots « double », « triple » et « quadruple ». Vous allez devoir compléter des phrases contenant ces mots.</a:t>
            </a:r>
            <a:endParaRPr lang="fr-FR" i="0" dirty="0">
              <a:latin typeface="Calibri" panose="020F0502020204030204" pitchFamily="34" charset="0"/>
              <a:sym typeface="Symbol" panose="05050102010706020507" pitchFamily="18" charset="2"/>
            </a:endParaRPr>
          </a:p>
        </p:txBody>
      </p:sp>
      <p:sp>
        <p:nvSpPr>
          <p:cNvPr id="4" name="Espace réservé du numéro de diapositive 3">
            <a:extLst>
              <a:ext uri="{FF2B5EF4-FFF2-40B4-BE49-F238E27FC236}">
                <a16:creationId xmlns:a16="http://schemas.microsoft.com/office/drawing/2014/main" id="{91F8AED7-8135-AF78-C6CD-AD6901BD23E1}"/>
              </a:ext>
            </a:extLst>
          </p:cNvPr>
          <p:cNvSpPr>
            <a:spLocks noGrp="1"/>
          </p:cNvSpPr>
          <p:nvPr>
            <p:ph type="sldNum" sz="quarter" idx="5"/>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1900553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3F5C1-6A00-6858-21E6-EDD14ACD375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709E5F9-163B-D430-F935-E984A281098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807B477-B2AB-5D85-BBC7-82768A33C689}"/>
              </a:ext>
            </a:extLst>
          </p:cNvPr>
          <p:cNvSpPr>
            <a:spLocks noGrp="1"/>
          </p:cNvSpPr>
          <p:nvPr>
            <p:ph type="body" idx="1"/>
          </p:nvPr>
        </p:nvSpPr>
        <p:spPr/>
        <p:txBody>
          <a:bodyPr/>
          <a:lstStyle/>
          <a:p>
            <a:r>
              <a:rPr lang="fr-FR" i="1" dirty="0">
                <a:latin typeface="Calibri" panose="020F0502020204030204" pitchFamily="34" charset="0"/>
                <a:sym typeface="Symbol" panose="05050102010706020507" pitchFamily="18" charset="2"/>
              </a:rPr>
              <a:t>Complétez cette phrase sur votre ardoise.</a:t>
            </a:r>
          </a:p>
          <a:p>
            <a:r>
              <a:rPr lang="fr-FR" i="1" dirty="0">
                <a:latin typeface="Calibri" panose="020F0502020204030204" pitchFamily="34" charset="0"/>
                <a:sym typeface="Symbol" panose="05050102010706020507" pitchFamily="18" charset="2"/>
              </a:rPr>
              <a:t>Laisser un petit temps et valider d’un signe discret.</a:t>
            </a:r>
          </a:p>
          <a:p>
            <a:r>
              <a:rPr lang="fr-FR" b="1" i="0" dirty="0">
                <a:latin typeface="Calibri" panose="020F0502020204030204" pitchFamily="34" charset="0"/>
                <a:sym typeface="Symbol" panose="05050102010706020507" pitchFamily="18" charset="2"/>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1" i="0" dirty="0">
                <a:latin typeface="Calibri" panose="020F0502020204030204" pitchFamily="34" charset="0"/>
                <a:sym typeface="Symbol" panose="05050102010706020507" pitchFamily="18" charset="2"/>
              </a:rPr>
              <a:t> </a:t>
            </a:r>
            <a:r>
              <a:rPr lang="fr-FR" b="0" i="0" dirty="0">
                <a:latin typeface="Calibri" panose="020F0502020204030204" pitchFamily="34" charset="0"/>
                <a:sym typeface="Symbol" panose="05050102010706020507" pitchFamily="18" charset="2"/>
              </a:rPr>
              <a:t>Le double de 6 est </a:t>
            </a:r>
            <a:r>
              <a:rPr lang="fr-FR" b="1" i="0" dirty="0">
                <a:latin typeface="Calibri" panose="020F0502020204030204" pitchFamily="34" charset="0"/>
                <a:sym typeface="Symbol" panose="05050102010706020507" pitchFamily="18" charset="2"/>
              </a:rPr>
              <a:t>12</a:t>
            </a:r>
            <a:r>
              <a:rPr lang="fr-FR" b="0" i="0" dirty="0">
                <a:latin typeface="Calibri" panose="020F0502020204030204" pitchFamily="34" charset="0"/>
                <a:sym typeface="Symbol" panose="05050102010706020507" pitchFamily="18" charset="2"/>
              </a:rPr>
              <a:t> car </a:t>
            </a:r>
            <a:r>
              <a:rPr lang="fr-FR" b="1" i="0" dirty="0">
                <a:latin typeface="Calibri" panose="020F0502020204030204" pitchFamily="34" charset="0"/>
                <a:sym typeface="Symbol" panose="05050102010706020507" pitchFamily="18" charset="2"/>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u="none" strike="noStrike" cap="none" dirty="0">
                <a:solidFill>
                  <a:schemeClr val="dk1"/>
                </a:solidFill>
                <a:effectLst/>
                <a:latin typeface="Calibri" panose="020F0502020204030204" pitchFamily="34" charset="0"/>
                <a:ea typeface="Calibri"/>
                <a:cs typeface="Calibri"/>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1" i="0" dirty="0">
                <a:latin typeface="Calibri" panose="020F0502020204030204" pitchFamily="34" charset="0"/>
                <a:sym typeface="Symbol" panose="05050102010706020507" pitchFamily="18" charset="2"/>
              </a:rPr>
              <a:t>12</a:t>
            </a:r>
            <a:r>
              <a:rPr lang="fr-FR" b="0" i="0" dirty="0">
                <a:latin typeface="Calibri" panose="020F0502020204030204" pitchFamily="34" charset="0"/>
                <a:sym typeface="Symbol" panose="05050102010706020507" pitchFamily="18" charset="2"/>
              </a:rPr>
              <a:t>.</a:t>
            </a:r>
          </a:p>
          <a:p>
            <a:r>
              <a:rPr lang="fr-FR" i="0" dirty="0">
                <a:latin typeface="Calibri" panose="020F0502020204030204" pitchFamily="34" charset="0"/>
                <a:sym typeface="Symbol" panose="05050102010706020507" pitchFamily="18" charset="2"/>
              </a:rPr>
              <a:t>Lors du retour collectif, rappeler que chercher le double d’un nombre, c’est multiplier ce nombre par 2.</a:t>
            </a:r>
          </a:p>
        </p:txBody>
      </p:sp>
      <p:sp>
        <p:nvSpPr>
          <p:cNvPr id="4" name="Espace réservé du numéro de diapositive 3">
            <a:extLst>
              <a:ext uri="{FF2B5EF4-FFF2-40B4-BE49-F238E27FC236}">
                <a16:creationId xmlns:a16="http://schemas.microsoft.com/office/drawing/2014/main" id="{8D87A6C9-07D7-2642-2EDC-96051103B7C2}"/>
              </a:ext>
            </a:extLst>
          </p:cNvPr>
          <p:cNvSpPr>
            <a:spLocks noGrp="1"/>
          </p:cNvSpPr>
          <p:nvPr>
            <p:ph type="sldNum" sz="quarter" idx="5"/>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4099078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ADE44-A838-3B2A-AC05-52778A8DA56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EACB20F-5974-D271-2226-F44B8977BEC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1141027-E3D9-EEA6-B250-06161E745E8B}"/>
              </a:ext>
            </a:extLst>
          </p:cNvPr>
          <p:cNvSpPr>
            <a:spLocks noGrp="1"/>
          </p:cNvSpPr>
          <p:nvPr>
            <p:ph type="body" idx="1"/>
          </p:nvPr>
        </p:nvSpPr>
        <p:spPr/>
        <p:txBody>
          <a:bodyPr/>
          <a:lstStyle/>
          <a:p>
            <a:r>
              <a:rPr lang="fr-FR" i="1" dirty="0">
                <a:latin typeface="Calibri" panose="020F0502020204030204" pitchFamily="34" charset="0"/>
                <a:sym typeface="Symbol" panose="05050102010706020507" pitchFamily="18" charset="2"/>
              </a:rPr>
              <a:t>Maintenant vous allez chercher le triple d’un nombre. Qu’est-ce que cela signifie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sym typeface="Symbol" panose="05050102010706020507" pitchFamily="18" charset="2"/>
              </a:rPr>
              <a:t>? </a:t>
            </a:r>
            <a:r>
              <a:rPr lang="fr-FR" i="0" dirty="0">
                <a:latin typeface="Calibri" panose="020F0502020204030204" pitchFamily="34" charset="0"/>
                <a:sym typeface="Symbol" panose="05050102010706020507" pitchFamily="18" charset="2"/>
              </a:rPr>
              <a:t>Interroger les élèves. </a:t>
            </a:r>
            <a:r>
              <a:rPr lang="fr-FR" i="1" dirty="0">
                <a:latin typeface="Calibri" panose="020F0502020204030204" pitchFamily="34" charset="0"/>
                <a:sym typeface="Symbol" panose="05050102010706020507" pitchFamily="18" charset="2"/>
              </a:rPr>
              <a:t>→ Chercher le triple d’un nombre c’est multiplier ce nombre par 3.</a:t>
            </a:r>
          </a:p>
          <a:p>
            <a:r>
              <a:rPr lang="fr-FR" i="1" dirty="0">
                <a:latin typeface="Calibri" panose="020F0502020204030204" pitchFamily="34" charset="0"/>
                <a:sym typeface="Symbol" panose="05050102010706020507" pitchFamily="18" charset="2"/>
              </a:rPr>
              <a:t>Complétez cette phrase sur votre ardoise. </a:t>
            </a:r>
          </a:p>
          <a:p>
            <a:r>
              <a:rPr lang="fr-FR" b="1" i="0" dirty="0">
                <a:latin typeface="Calibri" panose="020F0502020204030204" pitchFamily="34" charset="0"/>
                <a:sym typeface="Symbol" panose="05050102010706020507" pitchFamily="18" charset="2"/>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1" i="0" dirty="0">
                <a:latin typeface="Calibri" panose="020F0502020204030204" pitchFamily="34" charset="0"/>
                <a:sym typeface="Symbol" panose="05050102010706020507" pitchFamily="18" charset="2"/>
              </a:rPr>
              <a:t> </a:t>
            </a:r>
            <a:r>
              <a:rPr lang="fr-FR" b="0" i="0" dirty="0">
                <a:latin typeface="Calibri" panose="020F0502020204030204" pitchFamily="34" charset="0"/>
                <a:sym typeface="Symbol" panose="05050102010706020507" pitchFamily="18" charset="2"/>
              </a:rPr>
              <a:t>Le triple de 10 est </a:t>
            </a:r>
            <a:r>
              <a:rPr lang="fr-FR" b="1" i="0" dirty="0">
                <a:latin typeface="Calibri" panose="020F0502020204030204" pitchFamily="34" charset="0"/>
                <a:sym typeface="Symbol" panose="05050102010706020507" pitchFamily="18" charset="2"/>
              </a:rPr>
              <a:t>30</a:t>
            </a:r>
            <a:r>
              <a:rPr lang="fr-FR" b="0" i="0" dirty="0">
                <a:latin typeface="Calibri" panose="020F0502020204030204" pitchFamily="34" charset="0"/>
                <a:sym typeface="Symbol" panose="05050102010706020507" pitchFamily="18" charset="2"/>
              </a:rPr>
              <a:t> car </a:t>
            </a:r>
            <a:r>
              <a:rPr lang="fr-FR" b="1" i="0" dirty="0">
                <a:latin typeface="Calibri" panose="020F0502020204030204" pitchFamily="34" charset="0"/>
                <a:sym typeface="Symbol" panose="05050102010706020507" pitchFamily="18" charset="2"/>
              </a:rPr>
              <a:t>3</a:t>
            </a:r>
            <a:r>
              <a:rPr lang="fr-FR" b="0" i="0" u="none" strike="noStrike" cap="none" dirty="0">
                <a:solidFill>
                  <a:schemeClr val="dk1"/>
                </a:solidFill>
                <a:effectLst/>
                <a:latin typeface="Calibri" panose="020F0502020204030204" pitchFamily="34" charset="0"/>
                <a:ea typeface="Calibri"/>
                <a:cs typeface="Calibri"/>
                <a:sym typeface="Calibri"/>
              </a:rPr>
              <a:t> × </a:t>
            </a:r>
            <a:r>
              <a:rPr lang="fr-FR" b="0" i="0" dirty="0">
                <a:latin typeface="Calibri" panose="020F0502020204030204" pitchFamily="34" charset="0"/>
                <a:sym typeface="Symbol" panose="05050102010706020507" pitchFamily="18" charset="2"/>
              </a:rPr>
              <a:t>10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sym typeface="Symbol" panose="05050102010706020507" pitchFamily="18" charset="2"/>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1" i="0" dirty="0">
                <a:latin typeface="Calibri" panose="020F0502020204030204" pitchFamily="34" charset="0"/>
                <a:sym typeface="Symbol" panose="05050102010706020507" pitchFamily="18" charset="2"/>
              </a:rPr>
              <a:t>30</a:t>
            </a:r>
            <a:r>
              <a:rPr lang="fr-FR" b="0" i="0" dirty="0">
                <a:latin typeface="Calibri" panose="020F0502020204030204" pitchFamily="34" charset="0"/>
                <a:sym typeface="Symbol" panose="05050102010706020507" pitchFamily="18" charset="2"/>
              </a:rPr>
              <a:t>.</a:t>
            </a:r>
          </a:p>
        </p:txBody>
      </p:sp>
      <p:sp>
        <p:nvSpPr>
          <p:cNvPr id="4" name="Espace réservé du numéro de diapositive 3">
            <a:extLst>
              <a:ext uri="{FF2B5EF4-FFF2-40B4-BE49-F238E27FC236}">
                <a16:creationId xmlns:a16="http://schemas.microsoft.com/office/drawing/2014/main" id="{7FC2A657-9419-778A-BABF-B614F55D7FE4}"/>
              </a:ext>
            </a:extLst>
          </p:cNvPr>
          <p:cNvSpPr>
            <a:spLocks noGrp="1"/>
          </p:cNvSpPr>
          <p:nvPr>
            <p:ph type="sldNum" sz="quarter" idx="5"/>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18760835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6.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BC84321A-139F-4AF6-AD8D-37CBAFD11561}"/>
              </a:ext>
            </a:extLst>
          </p:cNvPr>
          <p:cNvPicPr>
            <a:picLocks noChangeAspect="1"/>
          </p:cNvPicPr>
          <p:nvPr userDrawn="1"/>
        </p:nvPicPr>
        <p:blipFill>
          <a:blip r:embed="rId2">
            <a:extLst>
              <a:ext uri="{28A0092B-C50C-407E-A947-70E740481C1C}">
                <a14:useLocalDpi xmlns:a14="http://schemas.microsoft.com/office/drawing/2010/main" val="0"/>
              </a:ext>
            </a:extLst>
          </a:blip>
          <a:srcRect t="1565" b="1565"/>
          <a:stretch/>
        </p:blipFill>
        <p:spPr>
          <a:xfrm>
            <a:off x="1"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27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a:t>MODIFIEZ LE STYLE DU TITRE</a:t>
            </a:r>
            <a:endParaRPr lang="en-US"/>
          </a:p>
        </p:txBody>
      </p:sp>
      <p:sp>
        <p:nvSpPr>
          <p:cNvPr id="5" name="Titre 3">
            <a:extLst>
              <a:ext uri="{FF2B5EF4-FFF2-40B4-BE49-F238E27FC236}">
                <a16:creationId xmlns:a16="http://schemas.microsoft.com/office/drawing/2014/main" id="{258AB5B3-F4E5-428C-8C09-2E5B451E51B6}"/>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a:solidFill>
                  <a:schemeClr val="bg1"/>
                </a:solidFill>
                <a:latin typeface="Verdana" panose="020B0604030504040204" pitchFamily="34" charset="0"/>
                <a:ea typeface="Verdana" panose="020B0604030504040204" pitchFamily="34" charset="0"/>
              </a:rPr>
              <a:t>Réservé à la </a:t>
            </a:r>
            <a:r>
              <a:rPr lang="fr-FR" sz="2000" err="1">
                <a:solidFill>
                  <a:schemeClr val="bg1"/>
                </a:solidFill>
                <a:latin typeface="Verdana" panose="020B0604030504040204" pitchFamily="34" charset="0"/>
                <a:ea typeface="Verdana" panose="020B0604030504040204" pitchFamily="34" charset="0"/>
              </a:rPr>
              <a:t>vidéoprojection</a:t>
            </a:r>
            <a:endParaRPr lang="fr-FR" sz="200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245769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FFD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C527E"/>
              </a:solidFill>
            </a:endParaRPr>
          </a:p>
        </p:txBody>
      </p:sp>
      <p:sp>
        <p:nvSpPr>
          <p:cNvPr id="2" name="Title 1"/>
          <p:cNvSpPr>
            <a:spLocks noGrp="1"/>
          </p:cNvSpPr>
          <p:nvPr>
            <p:ph type="title" hasCustomPrompt="1"/>
          </p:nvPr>
        </p:nvSpPr>
        <p:spPr>
          <a:xfrm>
            <a:off x="77714" y="-13971"/>
            <a:ext cx="6087695" cy="476673"/>
          </a:xfrm>
          <a:solidFill>
            <a:srgbClr val="FFD333"/>
          </a:solidFill>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err="1"/>
              <a:t>Exercice</a:t>
            </a:r>
            <a:r>
              <a:rPr lang="en-US"/>
              <a:t> des champions</a:t>
            </a: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012533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err="1"/>
              <a:t>Exercice</a:t>
            </a:r>
            <a:r>
              <a:rPr lang="en-US"/>
              <a:t> des champions</a:t>
            </a:r>
          </a:p>
        </p:txBody>
      </p:sp>
      <p:pic>
        <p:nvPicPr>
          <p:cNvPr id="7" name="Image 6">
            <a:extLst>
              <a:ext uri="{FF2B5EF4-FFF2-40B4-BE49-F238E27FC236}">
                <a16:creationId xmlns:a16="http://schemas.microsoft.com/office/drawing/2014/main" id="{8E1A8575-15E1-4A83-BC2B-AF05099E66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81494" y="-257514"/>
            <a:ext cx="914402" cy="1225298"/>
          </a:xfrm>
          <a:prstGeom prst="rect">
            <a:avLst/>
          </a:prstGeom>
        </p:spPr>
      </p:pic>
    </p:spTree>
    <p:extLst>
      <p:ext uri="{BB962C8B-B14F-4D97-AF65-F5344CB8AC3E}">
        <p14:creationId xmlns:p14="http://schemas.microsoft.com/office/powerpoint/2010/main" val="20047933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BC84321A-139F-4AF6-AD8D-37CBAFD11561}"/>
              </a:ext>
            </a:extLst>
          </p:cNvPr>
          <p:cNvPicPr>
            <a:picLocks noChangeAspect="1"/>
          </p:cNvPicPr>
          <p:nvPr userDrawn="1"/>
        </p:nvPicPr>
        <p:blipFill>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27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a:t>MODIFIEZ LE STYLE DU TITRE</a:t>
            </a:r>
            <a:endParaRPr lang="en-US"/>
          </a:p>
        </p:txBody>
      </p:sp>
      <p:sp>
        <p:nvSpPr>
          <p:cNvPr id="5" name="Titre 3">
            <a:extLst>
              <a:ext uri="{FF2B5EF4-FFF2-40B4-BE49-F238E27FC236}">
                <a16:creationId xmlns:a16="http://schemas.microsoft.com/office/drawing/2014/main" id="{258AB5B3-F4E5-428C-8C09-2E5B451E51B6}"/>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a:solidFill>
                  <a:schemeClr val="bg1"/>
                </a:solidFill>
                <a:latin typeface="Verdana" panose="020B0604030504040204" pitchFamily="34" charset="0"/>
                <a:ea typeface="Verdana" panose="020B0604030504040204" pitchFamily="34" charset="0"/>
              </a:rPr>
              <a:t>Réservé à la </a:t>
            </a:r>
            <a:r>
              <a:rPr lang="fr-FR" sz="2000" err="1">
                <a:solidFill>
                  <a:schemeClr val="bg1"/>
                </a:solidFill>
                <a:latin typeface="Verdana" panose="020B0604030504040204" pitchFamily="34" charset="0"/>
                <a:ea typeface="Verdana" panose="020B0604030504040204" pitchFamily="34" charset="0"/>
              </a:rPr>
              <a:t>vidéoprojection</a:t>
            </a:r>
            <a:endParaRPr lang="fr-FR" sz="200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1435628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C527E"/>
              </a:solidFill>
            </a:endParaRPr>
          </a:p>
        </p:txBody>
      </p:sp>
      <p:sp>
        <p:nvSpPr>
          <p:cNvPr id="2" name="Title 1"/>
          <p:cNvSpPr>
            <a:spLocks noGrp="1"/>
          </p:cNvSpPr>
          <p:nvPr>
            <p:ph type="title" hasCustomPrompt="1"/>
          </p:nvPr>
        </p:nvSpPr>
        <p:spPr>
          <a:xfrm>
            <a:off x="72468" y="0"/>
            <a:ext cx="4113032" cy="476673"/>
          </a:xfrm>
          <a:solidFill>
            <a:srgbClr val="61C4D1"/>
          </a:solidFill>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a:t>Devoirs</a:t>
            </a: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4" name="Image 3">
            <a:extLst>
              <a:ext uri="{FF2B5EF4-FFF2-40B4-BE49-F238E27FC236}">
                <a16:creationId xmlns:a16="http://schemas.microsoft.com/office/drawing/2014/main" id="{E2A8FB60-8CD9-3701-3C78-69A4A8D235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44965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a:t>Devoirs</a:t>
            </a:r>
          </a:p>
        </p:txBody>
      </p:sp>
      <p:pic>
        <p:nvPicPr>
          <p:cNvPr id="7" name="Image 6">
            <a:extLst>
              <a:ext uri="{FF2B5EF4-FFF2-40B4-BE49-F238E27FC236}">
                <a16:creationId xmlns:a16="http://schemas.microsoft.com/office/drawing/2014/main" id="{5F7E42F8-B1F5-47A3-ADEF-DAA3AA70E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25436574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2D1119E-A446-4807-99A7-22FC0326BBFD}"/>
              </a:ext>
            </a:extLst>
          </p:cNvPr>
          <p:cNvPicPr>
            <a:picLocks noChangeAspect="1"/>
          </p:cNvPicPr>
          <p:nvPr userDrawn="1"/>
        </p:nvPicPr>
        <p:blipFill>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a:t>MODIFIEZ LE STYLE DU TITRE</a:t>
            </a:r>
            <a:endParaRPr lang="en-US"/>
          </a:p>
        </p:txBody>
      </p:sp>
      <p:sp>
        <p:nvSpPr>
          <p:cNvPr id="4" name="Titre 3">
            <a:extLst>
              <a:ext uri="{FF2B5EF4-FFF2-40B4-BE49-F238E27FC236}">
                <a16:creationId xmlns:a16="http://schemas.microsoft.com/office/drawing/2014/main" id="{3907B4B5-1279-4813-9C73-28776560EC0E}"/>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a:solidFill>
                  <a:schemeClr val="bg1"/>
                </a:solidFill>
                <a:latin typeface="Verdana" panose="020B0604030504040204" pitchFamily="34" charset="0"/>
                <a:ea typeface="Verdana" panose="020B0604030504040204" pitchFamily="34" charset="0"/>
              </a:rPr>
              <a:t>Réservé à la </a:t>
            </a:r>
            <a:r>
              <a:rPr lang="fr-FR" sz="2000" err="1">
                <a:solidFill>
                  <a:schemeClr val="bg1"/>
                </a:solidFill>
                <a:latin typeface="Verdana" panose="020B0604030504040204" pitchFamily="34" charset="0"/>
                <a:ea typeface="Verdana" panose="020B0604030504040204" pitchFamily="34" charset="0"/>
              </a:rPr>
              <a:t>vidéoprojection</a:t>
            </a:r>
            <a:endParaRPr lang="fr-FR" sz="200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8825374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Modifiez le style du titre</a:t>
            </a:r>
            <a:endParaRPr lang="en-US"/>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06673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FEBFC995-DB1F-74AA-0B20-22C7D12F33FD}"/>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hasCustomPrompt="1"/>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bg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3. Les tables d’addition jusqu’à 10</a:t>
            </a:r>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a:solidFill>
                  <a:schemeClr val="bg1"/>
                </a:solidFill>
                <a:latin typeface="Verdana"/>
                <a:ea typeface="Verdana"/>
                <a:cs typeface="Verdana"/>
                <a:sym typeface="Verdana"/>
              </a:rPr>
              <a:t>Réservé à la </a:t>
            </a:r>
            <a:r>
              <a:rPr lang="fr-FR" sz="2000" b="0" i="0" u="none" strike="noStrike" cap="none" err="1">
                <a:solidFill>
                  <a:schemeClr val="bg1"/>
                </a:solidFill>
                <a:latin typeface="Verdana"/>
                <a:ea typeface="Verdana"/>
                <a:cs typeface="Verdana"/>
                <a:sym typeface="Verdana"/>
              </a:rPr>
              <a:t>vidéoprojection</a:t>
            </a:r>
            <a:endParaRPr sz="2000" b="0" i="0" u="none" strike="noStrike" cap="none">
              <a:solidFill>
                <a:schemeClr val="bg1"/>
              </a:solidFill>
              <a:latin typeface="Verdana"/>
              <a:ea typeface="Verdana"/>
              <a:cs typeface="Verdana"/>
              <a:sym typeface="Verdana"/>
            </a:endParaRPr>
          </a:p>
        </p:txBody>
      </p:sp>
    </p:spTree>
    <p:extLst>
      <p:ext uri="{BB962C8B-B14F-4D97-AF65-F5344CB8AC3E}">
        <p14:creationId xmlns:p14="http://schemas.microsoft.com/office/powerpoint/2010/main" val="32682811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14400002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re et contenu" type="obj" preserve="1">
  <p:cSld name="1_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hasCustomPrompt="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fr-FR"/>
              <a:t>Calcule.</a:t>
            </a:r>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pic>
        <p:nvPicPr>
          <p:cNvPr id="7" name="Image 6">
            <a:extLst>
              <a:ext uri="{FF2B5EF4-FFF2-40B4-BE49-F238E27FC236}">
                <a16:creationId xmlns:a16="http://schemas.microsoft.com/office/drawing/2014/main" id="{A55BA86F-BE0D-CB8E-B504-102F1957DF7F}"/>
              </a:ext>
            </a:extLst>
          </p:cNvPr>
          <p:cNvPicPr preferRelativeResize="0">
            <a:picLocks/>
          </p:cNvPicPr>
          <p:nvPr userDrawn="1"/>
        </p:nvPicPr>
        <p:blipFill>
          <a:blip r:embed="rId3">
            <a:extLst>
              <a:ext uri="{28A0092B-C50C-407E-A947-70E740481C1C}">
                <a14:useLocalDpi xmlns:a14="http://schemas.microsoft.com/office/drawing/2010/main" val="0"/>
              </a:ext>
            </a:extLst>
          </a:blip>
          <a:srcRect/>
          <a:stretch/>
        </p:blipFill>
        <p:spPr>
          <a:xfrm>
            <a:off x="3467840" y="1734532"/>
            <a:ext cx="2131447" cy="1660601"/>
          </a:xfrm>
          <a:prstGeom prst="rect">
            <a:avLst/>
          </a:prstGeom>
          <a:ln>
            <a:noFill/>
          </a:ln>
        </p:spPr>
      </p:pic>
      <p:pic>
        <p:nvPicPr>
          <p:cNvPr id="8" name="Image 7">
            <a:extLst>
              <a:ext uri="{FF2B5EF4-FFF2-40B4-BE49-F238E27FC236}">
                <a16:creationId xmlns:a16="http://schemas.microsoft.com/office/drawing/2014/main" id="{CC5EA09C-7D38-4036-984C-0DAC19512DA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584788" y="4580462"/>
            <a:ext cx="1897549" cy="979950"/>
          </a:xfrm>
          <a:prstGeom prst="rect">
            <a:avLst/>
          </a:prstGeom>
        </p:spPr>
      </p:pic>
    </p:spTree>
    <p:extLst>
      <p:ext uri="{BB962C8B-B14F-4D97-AF65-F5344CB8AC3E}">
        <p14:creationId xmlns:p14="http://schemas.microsoft.com/office/powerpoint/2010/main" val="40788096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0" y="-1"/>
            <a:ext cx="6029608"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EFFB1A13-B56B-495C-A63E-82765F4EE0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532355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Deux contenus" type="twoObj">
  <p:cSld name="Deux contenus">
    <p:spTree>
      <p:nvGrpSpPr>
        <p:cNvPr id="1" name="Shape 30"/>
        <p:cNvGrpSpPr/>
        <p:nvPr/>
      </p:nvGrpSpPr>
      <p:grpSpPr>
        <a:xfrm>
          <a:off x="0" y="0"/>
          <a:ext cx="0" cy="0"/>
          <a:chOff x="0" y="0"/>
          <a:chExt cx="0" cy="0"/>
        </a:xfrm>
      </p:grpSpPr>
      <p:sp>
        <p:nvSpPr>
          <p:cNvPr id="31" name="Google Shape;31;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36" name="Google Shape;36;p43"/>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2796243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1" y="0"/>
            <a:ext cx="6391747"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432CA7C2-528C-40BC-8C74-CB4707844B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40475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1"/>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609298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pic>
        <p:nvPicPr>
          <p:cNvPr id="8" name="Image 7">
            <a:extLst>
              <a:ext uri="{FF2B5EF4-FFF2-40B4-BE49-F238E27FC236}">
                <a16:creationId xmlns:a16="http://schemas.microsoft.com/office/drawing/2014/main" id="{BCE9FDCF-9B70-455B-BEEF-D6E10C24C2C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928445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BC84321A-139F-4AF6-AD8D-37CBAFD11561}"/>
              </a:ext>
            </a:extLst>
          </p:cNvPr>
          <p:cNvPicPr>
            <a:picLocks noChangeAspect="1"/>
          </p:cNvPicPr>
          <p:nvPr userDrawn="1"/>
        </p:nvPicPr>
        <p:blipFill>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27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a:t>MODIFIEZ LE STYLE DU TITRE</a:t>
            </a:r>
            <a:endParaRPr lang="en-US"/>
          </a:p>
        </p:txBody>
      </p:sp>
      <p:sp>
        <p:nvSpPr>
          <p:cNvPr id="5" name="Titre 3">
            <a:extLst>
              <a:ext uri="{FF2B5EF4-FFF2-40B4-BE49-F238E27FC236}">
                <a16:creationId xmlns:a16="http://schemas.microsoft.com/office/drawing/2014/main" id="{258AB5B3-F4E5-428C-8C09-2E5B451E51B6}"/>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a:solidFill>
                  <a:schemeClr val="bg1"/>
                </a:solidFill>
                <a:latin typeface="Verdana" panose="020B0604030504040204" pitchFamily="34" charset="0"/>
                <a:ea typeface="Verdana" panose="020B0604030504040204" pitchFamily="34" charset="0"/>
              </a:rPr>
              <a:t>Réservé à la </a:t>
            </a:r>
            <a:r>
              <a:rPr lang="fr-FR" sz="2000" err="1">
                <a:solidFill>
                  <a:schemeClr val="bg1"/>
                </a:solidFill>
                <a:latin typeface="Verdana" panose="020B0604030504040204" pitchFamily="34" charset="0"/>
                <a:ea typeface="Verdana" panose="020B0604030504040204" pitchFamily="34" charset="0"/>
              </a:rPr>
              <a:t>vidéoprojection</a:t>
            </a:r>
            <a:endParaRPr lang="fr-FR" sz="200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788405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rgbClr val="EC527E"/>
              </a:solidFill>
            </a:endParaRPr>
          </a:p>
        </p:txBody>
      </p:sp>
      <p:sp>
        <p:nvSpPr>
          <p:cNvPr id="2" name="Title 1"/>
          <p:cNvSpPr>
            <a:spLocks noGrp="1"/>
          </p:cNvSpPr>
          <p:nvPr>
            <p:ph type="title" hasCustomPrompt="1"/>
          </p:nvPr>
        </p:nvSpPr>
        <p:spPr>
          <a:xfrm>
            <a:off x="72467" y="0"/>
            <a:ext cx="6310225" cy="476673"/>
          </a:xfrm>
          <a:solidFill>
            <a:srgbClr val="EC527E"/>
          </a:solidFill>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err="1"/>
              <a:t>Entrainement</a:t>
            </a:r>
            <a:endParaRPr lang="en-US"/>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E2F2D2A1-E8AE-495C-8936-72478B76DB0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080597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57150" y="0"/>
            <a:ext cx="6379864"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err="1"/>
              <a:t>Entrainement</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8DE7DBB5-1F03-46CE-B10C-5CDC8755E66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45127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49" y="0"/>
            <a:ext cx="6162581"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err="1"/>
              <a:t>Entrainement</a:t>
            </a:r>
            <a:endParaRPr lang="en-US"/>
          </a:p>
        </p:txBody>
      </p:sp>
      <p:pic>
        <p:nvPicPr>
          <p:cNvPr id="7" name="Image 6">
            <a:extLst>
              <a:ext uri="{FF2B5EF4-FFF2-40B4-BE49-F238E27FC236}">
                <a16:creationId xmlns:a16="http://schemas.microsoft.com/office/drawing/2014/main" id="{05AE12C4-B456-45A6-A54A-1DC6E079BE9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247722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BC84321A-139F-4AF6-AD8D-37CBAFD11561}"/>
              </a:ext>
            </a:extLst>
          </p:cNvPr>
          <p:cNvPicPr>
            <a:picLocks noChangeAspect="1"/>
          </p:cNvPicPr>
          <p:nvPr userDrawn="1"/>
        </p:nvPicPr>
        <p:blipFill>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27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a:t>MODIFIEZ LE STYLE DU TITRE</a:t>
            </a:r>
            <a:endParaRPr lang="en-US"/>
          </a:p>
        </p:txBody>
      </p:sp>
      <p:sp>
        <p:nvSpPr>
          <p:cNvPr id="5" name="Titre 3">
            <a:extLst>
              <a:ext uri="{FF2B5EF4-FFF2-40B4-BE49-F238E27FC236}">
                <a16:creationId xmlns:a16="http://schemas.microsoft.com/office/drawing/2014/main" id="{258AB5B3-F4E5-428C-8C09-2E5B451E51B6}"/>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a:solidFill>
                  <a:schemeClr val="bg1"/>
                </a:solidFill>
                <a:latin typeface="Verdana" panose="020B0604030504040204" pitchFamily="34" charset="0"/>
                <a:ea typeface="Verdana" panose="020B0604030504040204" pitchFamily="34" charset="0"/>
              </a:rPr>
              <a:t>Réservé à la </a:t>
            </a:r>
            <a:r>
              <a:rPr lang="fr-FR" sz="2000" err="1">
                <a:solidFill>
                  <a:schemeClr val="bg1"/>
                </a:solidFill>
                <a:latin typeface="Verdana" panose="020B0604030504040204" pitchFamily="34" charset="0"/>
                <a:ea typeface="Verdana" panose="020B0604030504040204" pitchFamily="34" charset="0"/>
              </a:rPr>
              <a:t>vidéoprojection</a:t>
            </a:r>
            <a:endParaRPr lang="fr-FR" sz="200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9347573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5" Type="http://schemas.openxmlformats.org/officeDocument/2006/relationships/theme" Target="../theme/theme6.xml"/><Relationship Id="rId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1099315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303890418"/>
      </p:ext>
    </p:extLst>
  </p:cSld>
  <p:clrMap bg1="lt1" tx1="dk1" bg2="lt2" tx2="dk2" accent1="accent1" accent2="accent2" accent3="accent3" accent4="accent4" accent5="accent5" accent6="accent6" hlink="hlink" folHlink="folHlink"/>
  <p:sldLayoutIdLst>
    <p:sldLayoutId id="2147483685" r:id="rId1"/>
    <p:sldLayoutId id="2147483672" r:id="rId2"/>
    <p:sldLayoutId id="2147483673" r:id="rId3"/>
    <p:sldLayoutId id="214748367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202398969"/>
      </p:ext>
    </p:extLst>
  </p:cSld>
  <p:clrMap bg1="lt1" tx1="dk1" bg2="lt2" tx2="dk2" accent1="accent1" accent2="accent2" accent3="accent3" accent4="accent4" accent5="accent5" accent6="accent6" hlink="hlink" folHlink="folHlink"/>
  <p:sldLayoutIdLst>
    <p:sldLayoutId id="2147483686" r:id="rId1"/>
    <p:sldLayoutId id="2147483678" r:id="rId2"/>
    <p:sldLayoutId id="214748368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741797351"/>
      </p:ext>
    </p:extLst>
  </p:cSld>
  <p:clrMap bg1="lt1" tx1="dk1" bg2="lt2" tx2="dk2" accent1="accent1" accent2="accent2" accent3="accent3" accent4="accent4" accent5="accent5" accent6="accent6" hlink="hlink" folHlink="folHlink"/>
  <p:sldLayoutIdLst>
    <p:sldLayoutId id="2147483687" r:id="rId1"/>
    <p:sldLayoutId id="2147483683" r:id="rId2"/>
    <p:sldLayoutId id="214748368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8686080"/>
      </p:ext>
    </p:extLst>
  </p:cSld>
  <p:clrMap bg1="lt1" tx1="dk1" bg2="lt2" tx2="dk2" accent1="accent1" accent2="accent2" accent3="accent3" accent4="accent4" accent5="accent5" accent6="accent6" hlink="hlink" folHlink="folHlink"/>
  <p:sldLayoutIdLst>
    <p:sldLayoutId id="2147483689" r:id="rId1"/>
    <p:sldLayoutId id="214748369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extLst>
      <p:ext uri="{BB962C8B-B14F-4D97-AF65-F5344CB8AC3E}">
        <p14:creationId xmlns:p14="http://schemas.microsoft.com/office/powerpoint/2010/main" val="3470042624"/>
      </p:ext>
    </p:extLst>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685800" y="3040905"/>
            <a:ext cx="7772400" cy="776190"/>
          </a:xfrm>
        </p:spPr>
        <p:txBody>
          <a:bodyPr>
            <a:noAutofit/>
          </a:bodyPr>
          <a:lstStyle/>
          <a:p>
            <a:pPr lvl="0"/>
            <a:r>
              <a:rPr lang="fr-FR" noProof="0"/>
              <a:t>103. VERS LE CM1 :</a:t>
            </a:r>
            <a:br>
              <a:rPr lang="fr-FR" noProof="0"/>
            </a:br>
            <a:r>
              <a:rPr lang="fr-FR" noProof="0"/>
              <a:t>la proportionnalité</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67AAA-31B3-3A95-B52E-63EBEDC12451}"/>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C32FB001-7233-387F-44D6-F645B1110C6D}"/>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3705012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307CF8-2B06-E1B9-E46B-88620B10148E}"/>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AB44640B-0843-79F2-C984-014D31454BFD}"/>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2060322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2422E-DE47-3CF2-5AB4-103C7E2BC503}"/>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F4AE1D56-4A2B-C9A2-2AEE-BB0D03155A9E}"/>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2376753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4F484-8876-27B4-654E-17A60C14C406}"/>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CA0FB0E7-58E6-06AB-9E2F-78A0D8C9FAEE}"/>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1876593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14C7FB-10CB-7F5A-3B2A-90DC4CC3C884}"/>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3382FC70-B6A6-63A6-AA31-9EC5A1579EF6}"/>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26048143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CF05F-63EC-708F-EDA8-7AE055049CB4}"/>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FA1D2673-A042-903E-BA79-6B86A268473E}"/>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39854268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2229E4-4497-6494-3EBA-98EBDF920973}"/>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EA35BA31-44D1-9217-B736-BE969D9E5173}"/>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33575764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747D6F1B-4EE2-AA3F-4BA9-8BD8A532C06A}"/>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F1E5A99F-DEB0-A5D7-8AF2-D962F0A5D7E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234312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48863B31-7706-9025-9E9C-21FC072B5F5A}"/>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57573BD-49E1-5834-52CF-DD787AA72C4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154125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015DDA5-13C1-B4D4-4E49-9EE2589D4C4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C770081-8D12-458D-333F-5726739264B0}"/>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51087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6D4EBBC6-4567-7E4B-9F47-C1FE7FCB47F7}"/>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701996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3B994A4-A429-622C-98E3-94502739191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496C7EAA-1C84-0378-9867-B68E1AF3E03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273397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3A95473-C0B1-E46C-BC92-23305DF45F32}"/>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1077AA8-2967-AF81-7D04-3A5468F5042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806090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884054B4-932F-0C86-185D-0B4CA6F386F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456A8B13-0330-DAF4-7BCE-5DB2B73C697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55730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4E2F27-A1F3-758A-49D0-A8D76A6E07E6}"/>
            </a:ext>
          </a:extLst>
        </p:cNvPr>
        <p:cNvGrpSpPr/>
        <p:nvPr/>
      </p:nvGrpSpPr>
      <p:grpSpPr>
        <a:xfrm>
          <a:off x="0" y="0"/>
          <a:ext cx="0" cy="0"/>
          <a:chOff x="0" y="0"/>
          <a:chExt cx="0" cy="0"/>
        </a:xfrm>
      </p:grpSpPr>
      <p:pic>
        <p:nvPicPr>
          <p:cNvPr id="10" name="Espace réservé du contenu 9">
            <a:extLst>
              <a:ext uri="{FF2B5EF4-FFF2-40B4-BE49-F238E27FC236}">
                <a16:creationId xmlns:a16="http://schemas.microsoft.com/office/drawing/2014/main" id="{68155DE0-ECA4-B200-3414-0B29CACE46DB}"/>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3528066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4918DE-B502-07E3-3BBB-D967713334FE}"/>
            </a:ext>
          </a:extLst>
        </p:cNvPr>
        <p:cNvGrpSpPr/>
        <p:nvPr/>
      </p:nvGrpSpPr>
      <p:grpSpPr>
        <a:xfrm>
          <a:off x="0" y="0"/>
          <a:ext cx="0" cy="0"/>
          <a:chOff x="0" y="0"/>
          <a:chExt cx="0" cy="0"/>
        </a:xfrm>
      </p:grpSpPr>
      <p:pic>
        <p:nvPicPr>
          <p:cNvPr id="11" name="Espace réservé du contenu 10">
            <a:extLst>
              <a:ext uri="{FF2B5EF4-FFF2-40B4-BE49-F238E27FC236}">
                <a16:creationId xmlns:a16="http://schemas.microsoft.com/office/drawing/2014/main" id="{BB3B3B21-6D30-1033-BC21-ECA4C391D55B}"/>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3312805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40B48-0144-D330-37A9-91D91FF16A39}"/>
            </a:ext>
          </a:extLst>
        </p:cNvPr>
        <p:cNvGrpSpPr/>
        <p:nvPr/>
      </p:nvGrpSpPr>
      <p:grpSpPr>
        <a:xfrm>
          <a:off x="0" y="0"/>
          <a:ext cx="0" cy="0"/>
          <a:chOff x="0" y="0"/>
          <a:chExt cx="0" cy="0"/>
        </a:xfrm>
      </p:grpSpPr>
      <p:pic>
        <p:nvPicPr>
          <p:cNvPr id="11" name="Espace réservé du contenu 10">
            <a:extLst>
              <a:ext uri="{FF2B5EF4-FFF2-40B4-BE49-F238E27FC236}">
                <a16:creationId xmlns:a16="http://schemas.microsoft.com/office/drawing/2014/main" id="{815EB233-36A0-A4F8-2E00-EBC016DD53C3}"/>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435202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B95E65-927E-4B7C-6297-9E608A2E9A30}"/>
            </a:ext>
          </a:extLst>
        </p:cNvPr>
        <p:cNvGrpSpPr/>
        <p:nvPr/>
      </p:nvGrpSpPr>
      <p:grpSpPr>
        <a:xfrm>
          <a:off x="0" y="0"/>
          <a:ext cx="0" cy="0"/>
          <a:chOff x="0" y="0"/>
          <a:chExt cx="0" cy="0"/>
        </a:xfrm>
      </p:grpSpPr>
      <p:pic>
        <p:nvPicPr>
          <p:cNvPr id="11" name="Espace réservé du contenu 10">
            <a:extLst>
              <a:ext uri="{FF2B5EF4-FFF2-40B4-BE49-F238E27FC236}">
                <a16:creationId xmlns:a16="http://schemas.microsoft.com/office/drawing/2014/main" id="{87463DBE-22DC-E987-D75A-B86EC2D8D675}"/>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33360057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BBE92C-29E6-52F9-2B7A-43964735A7EE}"/>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0FE564D9-3626-06D9-9D8E-3121D5798FD9}"/>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22356026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7D9CC-BA59-0593-9B20-C1AC86A79A23}"/>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AD7B8917-1833-AC74-D07E-28DE43D823B4}"/>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33187078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732A5-ADF9-7B3A-A69F-0181A75E7977}"/>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9DC21F04-EC40-BB14-7DF6-9685CC0E70D9}"/>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3758102596"/>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Props1.xml><?xml version="1.0" encoding="utf-8"?>
<ds:datastoreItem xmlns:ds="http://schemas.openxmlformats.org/officeDocument/2006/customXml" ds:itemID="{C3AD6E93-9B95-4056-BF85-2BD0A4A736E0}">
  <ds:schemaRefs>
    <ds:schemaRef ds:uri="http://schemas.microsoft.com/sharepoint/v3/contenttype/forms"/>
  </ds:schemaRefs>
</ds:datastoreItem>
</file>

<file path=customXml/itemProps2.xml><?xml version="1.0" encoding="utf-8"?>
<ds:datastoreItem xmlns:ds="http://schemas.openxmlformats.org/officeDocument/2006/customXml" ds:itemID="{C4F45C47-24FC-493B-9976-DB48D21BC4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5FBA27F-D21F-4DCA-8718-6907820D6510}">
  <ds:schemaRefs>
    <ds:schemaRef ds:uri="http://purl.org/dc/elements/1.1/"/>
    <ds:schemaRef ds:uri="http://purl.org/dc/terms/"/>
    <ds:schemaRef ds:uri="http://schemas.microsoft.com/office/2006/metadata/properties"/>
    <ds:schemaRef ds:uri="cd84cc96-e4f0-4e7f-873a-a508fb658c41"/>
    <ds:schemaRef ds:uri="27f64e36-29aa-44d5-a3e0-06242cad7d4d"/>
    <ds:schemaRef ds:uri="http://www.w3.org/XML/1998/namespace"/>
    <ds:schemaRef ds:uri="http://purl.org/dc/dcmitype/"/>
    <ds:schemaRef ds:uri="http://schemas.microsoft.com/office/2006/documentManagement/types"/>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1007</Words>
  <Application>Microsoft Office PowerPoint</Application>
  <PresentationFormat>Affichage à l'écran (4:3)</PresentationFormat>
  <Paragraphs>66</Paragraphs>
  <Slides>22</Slides>
  <Notes>22</Notes>
  <HiddenSlides>0</HiddenSlides>
  <MMClips>0</MMClips>
  <ScaleCrop>false</ScaleCrop>
  <HeadingPairs>
    <vt:vector size="6" baseType="variant">
      <vt:variant>
        <vt:lpstr>Polices utilisées</vt:lpstr>
      </vt:variant>
      <vt:variant>
        <vt:i4>5</vt:i4>
      </vt:variant>
      <vt:variant>
        <vt:lpstr>Thème</vt:lpstr>
      </vt:variant>
      <vt:variant>
        <vt:i4>6</vt:i4>
      </vt:variant>
      <vt:variant>
        <vt:lpstr>Titres des diapositives</vt:lpstr>
      </vt:variant>
      <vt:variant>
        <vt:i4>22</vt:i4>
      </vt:variant>
    </vt:vector>
  </HeadingPairs>
  <TitlesOfParts>
    <vt:vector size="33" baseType="lpstr">
      <vt:lpstr>Calibri</vt:lpstr>
      <vt:lpstr>Symbol</vt:lpstr>
      <vt:lpstr>Verdana</vt:lpstr>
      <vt:lpstr>Calibri Light</vt:lpstr>
      <vt:lpstr>Arial</vt:lpstr>
      <vt:lpstr>Thème Office</vt:lpstr>
      <vt:lpstr>1_Thème Office</vt:lpstr>
      <vt:lpstr>2_Thème Office</vt:lpstr>
      <vt:lpstr>3_Thème Office</vt:lpstr>
      <vt:lpstr>7_Thème Office</vt:lpstr>
      <vt:lpstr>4_Thème Office</vt:lpstr>
      <vt:lpstr>103. VERS LE CM1 : la proportionnalité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Éditions Hatier</dc:creator>
  <cp:lastModifiedBy>LE BOT SANDRA</cp:lastModifiedBy>
  <cp:revision>3</cp:revision>
  <dcterms:created xsi:type="dcterms:W3CDTF">2022-01-07T11:15:07Z</dcterms:created>
  <dcterms:modified xsi:type="dcterms:W3CDTF">2026-03-16T11:34:32Z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