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Lst>
  <p:notesMasterIdLst>
    <p:notesMasterId r:id="rId141"/>
  </p:notesMasterIdLst>
  <p:sldIdLst>
    <p:sldId id="256" r:id="rId5"/>
    <p:sldId id="293" r:id="rId6"/>
    <p:sldId id="317" r:id="rId7"/>
    <p:sldId id="318" r:id="rId8"/>
    <p:sldId id="319" r:id="rId9"/>
    <p:sldId id="320" r:id="rId10"/>
    <p:sldId id="321" r:id="rId11"/>
    <p:sldId id="322" r:id="rId12"/>
    <p:sldId id="323" r:id="rId13"/>
    <p:sldId id="324" r:id="rId14"/>
    <p:sldId id="325" r:id="rId15"/>
    <p:sldId id="326" r:id="rId16"/>
    <p:sldId id="327" r:id="rId17"/>
    <p:sldId id="285" r:id="rId18"/>
    <p:sldId id="772" r:id="rId19"/>
    <p:sldId id="713" r:id="rId20"/>
    <p:sldId id="712" r:id="rId21"/>
    <p:sldId id="711" r:id="rId22"/>
    <p:sldId id="709" r:id="rId23"/>
    <p:sldId id="710" r:id="rId24"/>
    <p:sldId id="773" r:id="rId25"/>
    <p:sldId id="776" r:id="rId26"/>
    <p:sldId id="775" r:id="rId27"/>
    <p:sldId id="774" r:id="rId28"/>
    <p:sldId id="777" r:id="rId29"/>
    <p:sldId id="288" r:id="rId30"/>
    <p:sldId id="258" r:id="rId31"/>
    <p:sldId id="261" r:id="rId32"/>
    <p:sldId id="260" r:id="rId33"/>
    <p:sldId id="262" r:id="rId34"/>
    <p:sldId id="703" r:id="rId35"/>
    <p:sldId id="778" r:id="rId36"/>
    <p:sldId id="1210" r:id="rId37"/>
    <p:sldId id="1211" r:id="rId38"/>
    <p:sldId id="1212" r:id="rId39"/>
    <p:sldId id="1213" r:id="rId40"/>
    <p:sldId id="1214" r:id="rId41"/>
    <p:sldId id="286" r:id="rId42"/>
    <p:sldId id="403" r:id="rId43"/>
    <p:sldId id="659" r:id="rId44"/>
    <p:sldId id="651" r:id="rId45"/>
    <p:sldId id="652" r:id="rId46"/>
    <p:sldId id="656" r:id="rId47"/>
    <p:sldId id="307" r:id="rId48"/>
    <p:sldId id="779" r:id="rId49"/>
    <p:sldId id="653" r:id="rId50"/>
    <p:sldId id="780" r:id="rId51"/>
    <p:sldId id="1176" r:id="rId52"/>
    <p:sldId id="1177" r:id="rId53"/>
    <p:sldId id="1178" r:id="rId54"/>
    <p:sldId id="1179" r:id="rId55"/>
    <p:sldId id="1180" r:id="rId56"/>
    <p:sldId id="1181" r:id="rId57"/>
    <p:sldId id="1182" r:id="rId58"/>
    <p:sldId id="761" r:id="rId59"/>
    <p:sldId id="781" r:id="rId60"/>
    <p:sldId id="767" r:id="rId61"/>
    <p:sldId id="768" r:id="rId62"/>
    <p:sldId id="769" r:id="rId63"/>
    <p:sldId id="770" r:id="rId64"/>
    <p:sldId id="771" r:id="rId65"/>
    <p:sldId id="257" r:id="rId66"/>
    <p:sldId id="284" r:id="rId67"/>
    <p:sldId id="449" r:id="rId68"/>
    <p:sldId id="450" r:id="rId69"/>
    <p:sldId id="453" r:id="rId70"/>
    <p:sldId id="451" r:id="rId71"/>
    <p:sldId id="452" r:id="rId72"/>
    <p:sldId id="454" r:id="rId73"/>
    <p:sldId id="300" r:id="rId74"/>
    <p:sldId id="624" r:id="rId75"/>
    <p:sldId id="1165" r:id="rId76"/>
    <p:sldId id="1171" r:id="rId77"/>
    <p:sldId id="1167" r:id="rId78"/>
    <p:sldId id="1169" r:id="rId79"/>
    <p:sldId id="1170" r:id="rId80"/>
    <p:sldId id="289" r:id="rId81"/>
    <p:sldId id="329" r:id="rId82"/>
    <p:sldId id="331" r:id="rId83"/>
    <p:sldId id="332" r:id="rId84"/>
    <p:sldId id="333" r:id="rId85"/>
    <p:sldId id="334" r:id="rId86"/>
    <p:sldId id="335" r:id="rId87"/>
    <p:sldId id="336" r:id="rId88"/>
    <p:sldId id="337" r:id="rId89"/>
    <p:sldId id="338" r:id="rId90"/>
    <p:sldId id="1174" r:id="rId91"/>
    <p:sldId id="1175" r:id="rId92"/>
    <p:sldId id="297" r:id="rId93"/>
    <p:sldId id="390" r:id="rId94"/>
    <p:sldId id="391" r:id="rId95"/>
    <p:sldId id="393" r:id="rId96"/>
    <p:sldId id="701" r:id="rId97"/>
    <p:sldId id="395" r:id="rId98"/>
    <p:sldId id="1215" r:id="rId99"/>
    <p:sldId id="396" r:id="rId100"/>
    <p:sldId id="397" r:id="rId101"/>
    <p:sldId id="1183" r:id="rId102"/>
    <p:sldId id="1184" r:id="rId103"/>
    <p:sldId id="1185" r:id="rId104"/>
    <p:sldId id="1186" r:id="rId105"/>
    <p:sldId id="1187" r:id="rId106"/>
    <p:sldId id="1188" r:id="rId107"/>
    <p:sldId id="1189" r:id="rId108"/>
    <p:sldId id="1190" r:id="rId109"/>
    <p:sldId id="1191" r:id="rId110"/>
    <p:sldId id="1192" r:id="rId111"/>
    <p:sldId id="1193" r:id="rId112"/>
    <p:sldId id="292" r:id="rId113"/>
    <p:sldId id="437" r:id="rId114"/>
    <p:sldId id="439" r:id="rId115"/>
    <p:sldId id="440" r:id="rId116"/>
    <p:sldId id="441" r:id="rId117"/>
    <p:sldId id="1172" r:id="rId118"/>
    <p:sldId id="753" r:id="rId119"/>
    <p:sldId id="1173" r:id="rId120"/>
    <p:sldId id="1194" r:id="rId121"/>
    <p:sldId id="1195" r:id="rId122"/>
    <p:sldId id="1196" r:id="rId123"/>
    <p:sldId id="1197" r:id="rId124"/>
    <p:sldId id="1198" r:id="rId125"/>
    <p:sldId id="1199" r:id="rId126"/>
    <p:sldId id="1216" r:id="rId127"/>
    <p:sldId id="1217" r:id="rId128"/>
    <p:sldId id="1218" r:id="rId129"/>
    <p:sldId id="1219" r:id="rId130"/>
    <p:sldId id="1204" r:id="rId131"/>
    <p:sldId id="1205" r:id="rId132"/>
    <p:sldId id="1206" r:id="rId133"/>
    <p:sldId id="1207" r:id="rId134"/>
    <p:sldId id="1208" r:id="rId135"/>
    <p:sldId id="1209" r:id="rId136"/>
    <p:sldId id="283" r:id="rId137"/>
    <p:sldId id="782" r:id="rId138"/>
    <p:sldId id="455" r:id="rId139"/>
    <p:sldId id="456" r:id="rId14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202" roundtripDataSignature="AMtx7mhBij9LbTiaeOPDbSFle23rfmrb2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9B08BAC-A5CC-5B93-C974-BC3036FFCE66}" name="yaelb06" initials="ya" userId="S::yaelb06_yahoo.fr#ext#@hachette.onmicrosoft.com::178ef0ed-7e4d-4a1d-b478-d626cbda7b77" providerId="AD"/>
  <p188:author id="{4CF84EDD-95CE-3E5E-4B94-06DB52278683}" name="Christophe Dracos" initials="CD" userId="S::cri.dracos_outlook.fr#ext#@hachette.onmicrosoft.com::9a339485-cc17-450e-b56d-f2edc49cae5a"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initials="" lastIdx="2" clrIdx="0"/>
  <p:cmAuthor id="1" name="Pauline Lion" initials="PL" lastIdx="83" clrIdx="1"/>
  <p:cmAuthor id="2" name="jennifer riviere" initials="jr" lastIdx="63" clrIdx="2"/>
  <p:cmAuthor id="3" name="Christophe Dracos" initials="CD" lastIdx="46" clrIdx="3">
    <p:extLst>
      <p:ext uri="{19B8F6BF-5375-455C-9EA6-DF929625EA0E}">
        <p15:presenceInfo xmlns:p15="http://schemas.microsoft.com/office/powerpoint/2012/main" userId="S::cri.dracos_outlook.fr#ext#@hachette.onmicrosoft.com::9a339485-cc17-450e-b56d-f2edc49cae5a" providerId="AD"/>
      </p:ext>
    </p:extLst>
  </p:cmAuthor>
  <p:cmAuthor id="4" name="LE BOT SANDRA" initials="SL" lastIdx="103" clrIdx="4">
    <p:extLst>
      <p:ext uri="{19B8F6BF-5375-455C-9EA6-DF929625EA0E}">
        <p15:presenceInfo xmlns:p15="http://schemas.microsoft.com/office/powerpoint/2012/main" userId="S::SLEBOT@editions-hatier.fr::5fe4e071-d3f4-40df-970f-ee8fcf898346" providerId="AD"/>
      </p:ext>
    </p:extLst>
  </p:cmAuthor>
  <p:cmAuthor id="5" name="pauline.negrellion" initials="pa" lastIdx="110" clrIdx="5">
    <p:extLst>
      <p:ext uri="{19B8F6BF-5375-455C-9EA6-DF929625EA0E}">
        <p15:presenceInfo xmlns:p15="http://schemas.microsoft.com/office/powerpoint/2012/main" userId="S::pauline.negrellion_gmail.com#ext#@hachette.onmicrosoft.com::9fb65b54-3bbd-4994-b3cf-42d8602c7eef" providerId="AD"/>
      </p:ext>
    </p:extLst>
  </p:cmAuthor>
  <p:cmAuthor id="6" name="yaelb06" initials="ya" lastIdx="109" clrIdx="6">
    <p:extLst>
      <p:ext uri="{19B8F6BF-5375-455C-9EA6-DF929625EA0E}">
        <p15:presenceInfo xmlns:p15="http://schemas.microsoft.com/office/powerpoint/2012/main" userId="S::yaelb06_yahoo.fr#ext#@hachette.onmicrosoft.com::178ef0ed-7e4d-4a1d-b478-d626cbda7b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98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0E3427-4638-432D-A7DA-1FAC5D3605D3}" v="45" dt="2026-02-18T13:37:39.19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70" autoAdjust="0"/>
    <p:restoredTop sz="70944" autoAdjust="0"/>
  </p:normalViewPr>
  <p:slideViewPr>
    <p:cSldViewPr snapToGrid="0">
      <p:cViewPr>
        <p:scale>
          <a:sx n="75" d="100"/>
          <a:sy n="75" d="100"/>
        </p:scale>
        <p:origin x="1812" y="138"/>
      </p:cViewPr>
      <p:guideLst>
        <p:guide orient="horz" pos="2160"/>
        <p:guide pos="288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38" Type="http://schemas.openxmlformats.org/officeDocument/2006/relationships/slide" Target="slides/slide134.xml"/><Relationship Id="rId205" Type="http://schemas.openxmlformats.org/officeDocument/2006/relationships/viewProps" Target="viewProps.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206"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slide" Target="slides/slide125.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32" Type="http://schemas.openxmlformats.org/officeDocument/2006/relationships/slide" Target="slides/slide128.xml"/><Relationship Id="rId140" Type="http://schemas.openxmlformats.org/officeDocument/2006/relationships/slide" Target="slides/slide136.xml"/><Relationship Id="rId20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204" Type="http://schemas.openxmlformats.org/officeDocument/2006/relationships/presProps" Target="presProps.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30" Type="http://schemas.openxmlformats.org/officeDocument/2006/relationships/slide" Target="slides/slide126.xml"/><Relationship Id="rId135" Type="http://schemas.openxmlformats.org/officeDocument/2006/relationships/slide" Target="slides/slide131.xml"/><Relationship Id="rId4" Type="http://schemas.openxmlformats.org/officeDocument/2006/relationships/slideMaster" Target="slideMasters/slideMaster1.xml"/><Relationship Id="rId9" Type="http://schemas.openxmlformats.org/officeDocument/2006/relationships/slide" Target="slides/slide5.xml"/><Relationship Id="rId202" Type="http://customschemas.google.com/relationships/presentationmetadata" Target="metadata"/><Relationship Id="rId207" Type="http://schemas.openxmlformats.org/officeDocument/2006/relationships/tableStyles" Target="tableStyles.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203" Type="http://schemas.openxmlformats.org/officeDocument/2006/relationships/commentAuthors" Target="commentAuthors.xml"/><Relationship Id="rId208"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 name="Google Shape;4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 name="Google Shape;4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p6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2" name="Google Shape;652;p6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6 fois quel nombre pour obtenir 54 ? </a:t>
            </a:r>
            <a:endParaRPr/>
          </a:p>
        </p:txBody>
      </p:sp>
      <p:sp>
        <p:nvSpPr>
          <p:cNvPr id="653" name="Google Shape;653;p6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1582765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u="none" dirty="0">
                <a:latin typeface="Calibri" panose="020F0502020204030204" pitchFamily="34" charset="0"/>
              </a:rPr>
              <a:t>Faire lire l’addition. Interroger un élève en</a:t>
            </a:r>
            <a:r>
              <a:rPr lang="fr-FR" u="none" baseline="0" dirty="0">
                <a:latin typeface="Calibri" panose="020F0502020204030204" pitchFamily="34" charset="0"/>
              </a:rPr>
              <a:t> lui demandant comment faire pour ajouter ces deux fractions. Faire verbaliser par les élèves ou verbaliser vous-même, le cas échéant, qu’il est nécessaire que les fractions aient le même dénominateur</a:t>
            </a:r>
            <a:r>
              <a:rPr lang="fr-FR" u="none" dirty="0">
                <a:latin typeface="Calibri" panose="020F0502020204030204" pitchFamily="34" charset="0"/>
              </a:rPr>
              <a:t> pour pouvoir les additionner ou les soustraire</a:t>
            </a:r>
            <a:r>
              <a:rPr lang="fr-FR" u="none" baseline="0" dirty="0">
                <a:latin typeface="Calibri" panose="020F0502020204030204" pitchFamily="34" charset="0"/>
              </a:rPr>
              <a:t>. Conclure qu’il faut remplacer une des deux fractions par une fraction qui est égale pour que les deux fractions aient le même </a:t>
            </a:r>
            <a:r>
              <a:rPr lang="fr-FR" u="none" dirty="0">
                <a:latin typeface="Calibri" panose="020F0502020204030204" pitchFamily="34" charset="0"/>
              </a:rPr>
              <a:t>dénominateur et que l'on puisse calculer</a:t>
            </a:r>
            <a:r>
              <a:rPr lang="fr-FR" u="none" baseline="0" dirty="0">
                <a:latin typeface="Calibri" panose="020F0502020204030204" pitchFamily="34" charset="0"/>
              </a:rPr>
              <a:t>.</a:t>
            </a: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148359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a:latin typeface="Calibri" panose="020F0502020204030204" pitchFamily="34" charset="0"/>
              </a:rPr>
              <a:t>Ici, on va remplacer la fraction en cinquièmes par une fraction en dixièmes. </a:t>
            </a:r>
            <a:r>
              <a:rPr lang="fr-FR" i="0" baseline="0">
                <a:latin typeface="Calibri" panose="020F0502020204030204" pitchFamily="34" charset="0"/>
              </a:rPr>
              <a:t>Écrire « 10 » en dénominateur de la deuxième fraction. Laisser un temps de travail individuel en demandant aux élèves de recopier la deuxième ligne, c’est-à-dire l’addition en remplaçant la fraction 2/5 puis ils doivent calculer la somme. Valider les ardoises d’un signe de tête discret.</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a:latin typeface="Calibri" panose="020F0502020204030204" pitchFamily="34" charset="0"/>
              </a:rPr>
              <a:t>Réponse attendue </a:t>
            </a:r>
            <a:r>
              <a:rPr lang="fr-FR" b="0" i="0" u="none" baseline="0">
                <a:latin typeface="Calibri" panose="020F0502020204030204" pitchFamily="34" charset="0"/>
              </a:rPr>
              <a:t>: 1/10 + 4/10 = 5/10.</a:t>
            </a:r>
            <a:endParaRPr lang="fr-FR" b="1" i="0" baseline="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baseline="0">
                <a:latin typeface="Calibri" panose="020F0502020204030204" pitchFamily="34" charset="0"/>
              </a:rPr>
              <a:t>Interroger un élève en lui demandant d’expliciter sa procédure. Faire valider par un autre élève puis compléter les pointillés.</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0">
              <a:latin typeface="Calibri" panose="020F0502020204030204" pitchFamily="34" charset="0"/>
            </a:endParaRPr>
          </a:p>
          <a:p>
            <a:endParaRPr lang="fr-F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68024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Les</a:t>
            </a:r>
            <a:r>
              <a:rPr lang="fr-FR" baseline="0">
                <a:latin typeface="Calibri" panose="020F0502020204030204" pitchFamily="34" charset="0"/>
              </a:rPr>
              <a:t> élèves lisent l’addition. Faire expliciter la démarche à mettre en œuvre, identifier la fraction à remplacer et son dénominateur. </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283638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a:latin typeface="Calibri" panose="020F0502020204030204" pitchFamily="34" charset="0"/>
              </a:rPr>
              <a:t>Réponse attendue </a:t>
            </a:r>
            <a:r>
              <a:rPr lang="fr-FR" b="0" i="0" u="none" baseline="0">
                <a:latin typeface="Calibri" panose="020F0502020204030204" pitchFamily="34" charset="0"/>
              </a:rPr>
              <a:t>: 2/8 + 5/8 = 7/8.</a:t>
            </a:r>
            <a:endParaRPr lang="fr-FR" b="1" i="0" u="none" baseline="0">
              <a:latin typeface="Calibri" panose="020F0502020204030204" pitchFamily="34" charset="0"/>
            </a:endParaRP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baseline="0">
                <a:latin typeface="Calibri" panose="020F0502020204030204" pitchFamily="34" charset="0"/>
              </a:rPr>
              <a:t>Laisser un temps de travail individuel. Les élèves lèvent l’ardoise. Valider par un signe discret de la tête.</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u="none" baseline="0">
                <a:latin typeface="Calibri" panose="020F0502020204030204" pitchFamily="34" charset="0"/>
              </a:rPr>
              <a:t>Interroger un élève, faire valider par un autre élève puis compléter les pointillés.</a:t>
            </a:r>
          </a:p>
          <a:p>
            <a:pPr marL="0"/>
            <a:endParaRPr lang="fr-FR" b="0"/>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024272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Vous allez maintenant soustraire des fractions</a:t>
            </a:r>
            <a:r>
              <a:rPr lang="fr-FR" i="1" baseline="0">
                <a:latin typeface="Calibri" panose="020F0502020204030204" pitchFamily="34" charset="0"/>
              </a:rPr>
              <a:t> qui n’ont pas les mêmes dénominateurs.</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2426530"/>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a:latin typeface="Calibri" panose="020F0502020204030204" pitchFamily="34" charset="0"/>
              </a:rPr>
              <a:t>Même démarche que pour les additions.</a:t>
            </a: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850253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a:t>
            </a:r>
            <a:r>
              <a:rPr lang="fr-FR" b="0">
                <a:latin typeface="Calibri" panose="020F0502020204030204" pitchFamily="34" charset="0"/>
              </a:rPr>
              <a:t> : 6/8 </a:t>
            </a:r>
            <a:r>
              <a:rPr lang="fr-FR">
                <a:solidFill>
                  <a:schemeClr val="dk1"/>
                </a:solidFill>
                <a:latin typeface="Calibri" panose="020F0502020204030204" pitchFamily="34" charset="0"/>
              </a:rPr>
              <a:t>– 4/8 = 2/8.</a:t>
            </a:r>
            <a:endParaRPr lang="fr-FR" b="1">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0409967"/>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endParaRPr lang="fr-F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107</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18618"/>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a:latin typeface="Calibri" panose="020F0502020204030204" pitchFamily="34" charset="0"/>
              </a:rPr>
              <a:t>Réponse attendue</a:t>
            </a:r>
            <a:r>
              <a:rPr lang="fr-FR" b="0">
                <a:latin typeface="Calibri" panose="020F0502020204030204" pitchFamily="34" charset="0"/>
              </a:rPr>
              <a:t> : 7/10 </a:t>
            </a:r>
            <a:r>
              <a:rPr lang="fr-FR">
                <a:solidFill>
                  <a:schemeClr val="dk1"/>
                </a:solidFill>
                <a:latin typeface="Calibri" panose="020F0502020204030204" pitchFamily="34" charset="0"/>
              </a:rPr>
              <a:t>– 5/10 = 2/10.</a:t>
            </a:r>
            <a:endParaRPr lang="fr-FR">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108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779331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7A343FB7-FD4D-AE29-2311-B590335DEC66}"/>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5B9EBC1E-28D1-8613-F122-AA94F60D740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4FE9AD24-C5F0-4526-682A-BD8508BDBC0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a:r>
              <a:rPr lang="fr-FR" sz="1200" b="0" i="1" u="none" strike="noStrike" cap="none" baseline="0">
                <a:solidFill>
                  <a:schemeClr val="dk1"/>
                </a:solidFill>
                <a:latin typeface="Calibri"/>
                <a:ea typeface="Calibri"/>
                <a:cs typeface="Calibri"/>
                <a:sym typeface="Calibri"/>
              </a:rPr>
              <a:t>Aujourd’hui, nous allons apprendre à réorganiser les facteurs, c’est-à-dire, les nombres d’un produit pour pouvoir calculer plus facilement.</a:t>
            </a:r>
            <a:endParaRPr/>
          </a:p>
        </p:txBody>
      </p:sp>
      <p:sp>
        <p:nvSpPr>
          <p:cNvPr id="330" name="Google Shape;330;p155:notes">
            <a:extLst>
              <a:ext uri="{FF2B5EF4-FFF2-40B4-BE49-F238E27FC236}">
                <a16:creationId xmlns:a16="http://schemas.microsoft.com/office/drawing/2014/main" id="{3667BE56-EFAE-F7D6-FC96-9904A44F1A9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109</a:t>
            </a:fld>
            <a:endParaRPr/>
          </a:p>
        </p:txBody>
      </p:sp>
    </p:spTree>
    <p:extLst>
      <p:ext uri="{BB962C8B-B14F-4D97-AF65-F5344CB8AC3E}">
        <p14:creationId xmlns:p14="http://schemas.microsoft.com/office/powerpoint/2010/main" val="3141821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7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7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Ici, on cherche toujours un des facteurs mais la multiplication est présentée avec le résultat à gauche du égal pour préparer les élèves à la division. </a:t>
            </a:r>
            <a:endParaRPr/>
          </a:p>
          <a:p>
            <a:pPr marL="0" marR="0" lvl="0" indent="0" algn="l" rtl="0">
              <a:lnSpc>
                <a:spcPct val="100000"/>
              </a:lnSpc>
              <a:spcBef>
                <a:spcPts val="0"/>
              </a:spcBef>
              <a:spcAft>
                <a:spcPts val="0"/>
              </a:spcAft>
              <a:buClr>
                <a:schemeClr val="dk1"/>
              </a:buClr>
              <a:buSzPts val="1200"/>
              <a:buFont typeface="Calibri"/>
              <a:buNone/>
            </a:pPr>
            <a:r>
              <a:rPr lang="fr-FR" i="1"/>
              <a:t>« Dans 72, combien de fois 9 ? » </a:t>
            </a:r>
            <a:endParaRPr i="1"/>
          </a:p>
        </p:txBody>
      </p:sp>
      <p:sp>
        <p:nvSpPr>
          <p:cNvPr id="664" name="Google Shape;664;p7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6669013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4"/>
        <p:cNvGrpSpPr/>
        <p:nvPr/>
      </p:nvGrpSpPr>
      <p:grpSpPr>
        <a:xfrm>
          <a:off x="0" y="0"/>
          <a:ext cx="0" cy="0"/>
          <a:chOff x="0" y="0"/>
          <a:chExt cx="0" cy="0"/>
        </a:xfrm>
      </p:grpSpPr>
      <p:sp>
        <p:nvSpPr>
          <p:cNvPr id="1735" name="Google Shape;1735;p18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6" name="Google Shape;1736;p18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sz="1200" b="0" i="1" u="none" strike="noStrike" cap="none" baseline="0">
                <a:solidFill>
                  <a:schemeClr val="dk1"/>
                </a:solidFill>
                <a:latin typeface="Calibri"/>
                <a:ea typeface="Calibri"/>
                <a:cs typeface="Calibri"/>
                <a:sym typeface="Calibri"/>
              </a:rPr>
              <a:t>Vous allez observer le calcul pour essayer de trouver quels sont les facteurs à regrouper pour les calculer en premier.</a:t>
            </a:r>
            <a:endParaRPr/>
          </a:p>
        </p:txBody>
      </p:sp>
      <p:sp>
        <p:nvSpPr>
          <p:cNvPr id="1737" name="Google Shape;1737;p18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2348369"/>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1"/>
        <p:cNvGrpSpPr/>
        <p:nvPr/>
      </p:nvGrpSpPr>
      <p:grpSpPr>
        <a:xfrm>
          <a:off x="0" y="0"/>
          <a:ext cx="0" cy="0"/>
          <a:chOff x="0" y="0"/>
          <a:chExt cx="0" cy="0"/>
        </a:xfrm>
      </p:grpSpPr>
      <p:sp>
        <p:nvSpPr>
          <p:cNvPr id="1752" name="Google Shape;1752;p19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53" name="Google Shape;1753;p19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800" i="1"/>
              <a:t>Calculez en faisant un regroupement </a:t>
            </a:r>
            <a:r>
              <a:rPr lang="fr-FR" sz="1800" i="1" u="none"/>
              <a:t>astucieux. Vous avez déjà fait des exercices comme cela.</a:t>
            </a:r>
            <a:endParaRPr lang="fr-FR" sz="1800" u="none"/>
          </a:p>
          <a:p>
            <a:pPr marL="0" marR="0" lvl="0" indent="0" algn="l" rtl="0">
              <a:lnSpc>
                <a:spcPct val="100000"/>
              </a:lnSpc>
              <a:spcBef>
                <a:spcPts val="0"/>
              </a:spcBef>
              <a:spcAft>
                <a:spcPts val="0"/>
              </a:spcAft>
              <a:buClr>
                <a:srgbClr val="000000"/>
              </a:buClr>
              <a:buSzPts val="1400"/>
              <a:buFont typeface="Arial"/>
              <a:buNone/>
            </a:pPr>
            <a:r>
              <a:rPr lang="fr-FR" sz="1800" i="0"/>
              <a:t>Laisser quelques secondes de recherche individuelle. Les élèves lèvent l’ardoise quand ils ont terminé. Valider d’un signe discret de la tête. </a:t>
            </a:r>
          </a:p>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80.</a:t>
            </a:r>
            <a:endParaRPr b="0"/>
          </a:p>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Faire verbaliser qu’ici, il est plus facile de multiplier d’abord 5 </a:t>
            </a:r>
            <a:r>
              <a:rPr lang="fr-FR" sz="1200" b="0" i="0" u="none" strike="noStrike" cap="none">
                <a:solidFill>
                  <a:schemeClr val="dk1"/>
                </a:solidFill>
                <a:sym typeface="Arial"/>
              </a:rPr>
              <a:t>× 2 parce qu’on sait comment multiplier un nombre par 10 rapidement.</a:t>
            </a:r>
            <a:br>
              <a:rPr lang="fr-FR"/>
            </a:br>
            <a:endParaRPr i="0"/>
          </a:p>
        </p:txBody>
      </p:sp>
      <p:sp>
        <p:nvSpPr>
          <p:cNvPr id="1754" name="Google Shape;1754;p19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193071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9"/>
        <p:cNvGrpSpPr/>
        <p:nvPr/>
      </p:nvGrpSpPr>
      <p:grpSpPr>
        <a:xfrm>
          <a:off x="0" y="0"/>
          <a:ext cx="0" cy="0"/>
          <a:chOff x="0" y="0"/>
          <a:chExt cx="0" cy="0"/>
        </a:xfrm>
      </p:grpSpPr>
      <p:sp>
        <p:nvSpPr>
          <p:cNvPr id="1760" name="Google Shape;1760;p19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1" name="Google Shape;1761;p19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700.</a:t>
            </a:r>
            <a:endParaRPr b="0"/>
          </a:p>
          <a:p>
            <a:pPr marL="0" marR="0" lvl="0" indent="-228600" algn="l" rtl="0">
              <a:lnSpc>
                <a:spcPct val="100000"/>
              </a:lnSpc>
              <a:spcBef>
                <a:spcPts val="0"/>
              </a:spcBef>
              <a:spcAft>
                <a:spcPts val="0"/>
              </a:spcAft>
              <a:buClr>
                <a:srgbClr val="000000"/>
              </a:buClr>
              <a:buSzPts val="1400"/>
              <a:buFont typeface="Arial"/>
              <a:buNone/>
            </a:pPr>
            <a:r>
              <a:rPr lang="fr-FR" sz="2800" b="0" i="0" u="none" strike="noStrike">
                <a:solidFill>
                  <a:srgbClr val="000000"/>
                </a:solidFill>
                <a:latin typeface="Calibri"/>
                <a:ea typeface="Calibri"/>
                <a:cs typeface="Calibri"/>
                <a:sym typeface="Calibri"/>
              </a:rPr>
              <a:t>Lors de la correction collective, faire verbaliser qu’il est, ici, très intéressant d’associer 20 </a:t>
            </a:r>
            <a:r>
              <a:rPr lang="fr-FR" sz="2800" b="0" i="0" u="none" strike="noStrike" cap="none">
                <a:solidFill>
                  <a:schemeClr val="dk1"/>
                </a:solidFill>
                <a:sym typeface="Arial"/>
              </a:rPr>
              <a:t>×</a:t>
            </a:r>
            <a:r>
              <a:rPr lang="fr-FR" sz="2800" b="0" i="0" u="none" strike="noStrike">
                <a:solidFill>
                  <a:srgbClr val="000000"/>
                </a:solidFill>
                <a:latin typeface="Calibri"/>
                <a:ea typeface="Calibri"/>
                <a:cs typeface="Calibri"/>
                <a:sym typeface="Calibri"/>
              </a:rPr>
              <a:t> 5 car on sait que 5 </a:t>
            </a:r>
            <a:r>
              <a:rPr lang="fr-FR" sz="2800" b="0" i="0" u="none" strike="noStrike" cap="none">
                <a:solidFill>
                  <a:schemeClr val="dk1"/>
                </a:solidFill>
                <a:sym typeface="Arial"/>
              </a:rPr>
              <a:t>× 2d = 1c</a:t>
            </a:r>
            <a:r>
              <a:rPr lang="fr-FR" sz="2800" b="0" i="0" u="none" strike="noStrike">
                <a:solidFill>
                  <a:srgbClr val="000000"/>
                </a:solidFill>
                <a:latin typeface="Calibri"/>
                <a:ea typeface="Calibri"/>
                <a:cs typeface="Calibri"/>
                <a:sym typeface="Calibri"/>
              </a:rPr>
              <a:t>. On obtient 100. Puis multiplier 7 par 100, c’est plus simple, ça fait 700. </a:t>
            </a:r>
            <a:endParaRPr sz="4000" b="0"/>
          </a:p>
          <a:p>
            <a:pPr marL="457200" marR="0" lvl="0" indent="-228600" algn="l" rtl="0">
              <a:lnSpc>
                <a:spcPct val="100000"/>
              </a:lnSpc>
              <a:spcBef>
                <a:spcPts val="0"/>
              </a:spcBef>
              <a:spcAft>
                <a:spcPts val="0"/>
              </a:spcAft>
              <a:buSzPts val="1400"/>
              <a:buNone/>
            </a:pPr>
            <a:br>
              <a:rPr lang="fr-FR" sz="2800"/>
            </a:br>
            <a:br>
              <a:rPr lang="fr-FR"/>
            </a:br>
            <a:endParaRPr i="0"/>
          </a:p>
        </p:txBody>
      </p:sp>
      <p:sp>
        <p:nvSpPr>
          <p:cNvPr id="1762" name="Google Shape;1762;p19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794538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p:cNvGrpSpPr/>
        <p:nvPr/>
      </p:nvGrpSpPr>
      <p:grpSpPr>
        <a:xfrm>
          <a:off x="0" y="0"/>
          <a:ext cx="0" cy="0"/>
          <a:chOff x="0" y="0"/>
          <a:chExt cx="0" cy="0"/>
        </a:xfrm>
      </p:grpSpPr>
      <p:sp>
        <p:nvSpPr>
          <p:cNvPr id="1768" name="Google Shape;1768;p19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9" name="Google Shape;1769;p19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0" i="0" u="none" strike="noStrike">
                <a:solidFill>
                  <a:srgbClr val="000000"/>
                </a:solidFill>
                <a:latin typeface="Calibri"/>
                <a:ea typeface="Calibri"/>
                <a:cs typeface="Calibri"/>
                <a:sym typeface="Calibri"/>
              </a:rPr>
              <a:t>Même démarche.</a:t>
            </a:r>
          </a:p>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180.</a:t>
            </a:r>
            <a:br>
              <a:rPr lang="fr-FR"/>
            </a:br>
            <a:endParaRPr i="0"/>
          </a:p>
        </p:txBody>
      </p:sp>
      <p:sp>
        <p:nvSpPr>
          <p:cNvPr id="1770" name="Google Shape;1770;p19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226363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a:extLst>
            <a:ext uri="{FF2B5EF4-FFF2-40B4-BE49-F238E27FC236}">
              <a16:creationId xmlns:a16="http://schemas.microsoft.com/office/drawing/2014/main" id="{7BF791CF-E929-0CF2-120B-94C312500A03}"/>
            </a:ext>
          </a:extLst>
        </p:cNvPr>
        <p:cNvGrpSpPr/>
        <p:nvPr/>
      </p:nvGrpSpPr>
      <p:grpSpPr>
        <a:xfrm>
          <a:off x="0" y="0"/>
          <a:ext cx="0" cy="0"/>
          <a:chOff x="0" y="0"/>
          <a:chExt cx="0" cy="0"/>
        </a:xfrm>
      </p:grpSpPr>
      <p:sp>
        <p:nvSpPr>
          <p:cNvPr id="1768" name="Google Shape;1768;p193:notes">
            <a:extLst>
              <a:ext uri="{FF2B5EF4-FFF2-40B4-BE49-F238E27FC236}">
                <a16:creationId xmlns:a16="http://schemas.microsoft.com/office/drawing/2014/main" id="{1BBBEDDF-B88F-FFE8-A885-C931A7880EA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9" name="Google Shape;1769;p193:notes">
            <a:extLst>
              <a:ext uri="{FF2B5EF4-FFF2-40B4-BE49-F238E27FC236}">
                <a16:creationId xmlns:a16="http://schemas.microsoft.com/office/drawing/2014/main" id="{AF467C84-0AB3-A70F-2F8C-E2DD69B7837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410.</a:t>
            </a:r>
            <a:endParaRPr i="0"/>
          </a:p>
        </p:txBody>
      </p:sp>
      <p:sp>
        <p:nvSpPr>
          <p:cNvPr id="1770" name="Google Shape;1770;p193:notes">
            <a:extLst>
              <a:ext uri="{FF2B5EF4-FFF2-40B4-BE49-F238E27FC236}">
                <a16:creationId xmlns:a16="http://schemas.microsoft.com/office/drawing/2014/main" id="{4BDD5B77-86A9-2177-4653-B057D03C69F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588484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a:extLst>
            <a:ext uri="{FF2B5EF4-FFF2-40B4-BE49-F238E27FC236}">
              <a16:creationId xmlns:a16="http://schemas.microsoft.com/office/drawing/2014/main" id="{9A24AC91-29D7-6C07-57A5-23AE28F9BA27}"/>
            </a:ext>
          </a:extLst>
        </p:cNvPr>
        <p:cNvGrpSpPr/>
        <p:nvPr/>
      </p:nvGrpSpPr>
      <p:grpSpPr>
        <a:xfrm>
          <a:off x="0" y="0"/>
          <a:ext cx="0" cy="0"/>
          <a:chOff x="0" y="0"/>
          <a:chExt cx="0" cy="0"/>
        </a:xfrm>
      </p:grpSpPr>
      <p:sp>
        <p:nvSpPr>
          <p:cNvPr id="1768" name="Google Shape;1768;p193:notes">
            <a:extLst>
              <a:ext uri="{FF2B5EF4-FFF2-40B4-BE49-F238E27FC236}">
                <a16:creationId xmlns:a16="http://schemas.microsoft.com/office/drawing/2014/main" id="{09502EB7-7B89-6823-5CBB-D2ED2C2776CA}"/>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9" name="Google Shape;1769;p193:notes">
            <a:extLst>
              <a:ext uri="{FF2B5EF4-FFF2-40B4-BE49-F238E27FC236}">
                <a16:creationId xmlns:a16="http://schemas.microsoft.com/office/drawing/2014/main" id="{C33231E7-D934-FCD9-3C31-3F0282F144E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a:t>
            </a:r>
            <a:r>
              <a:rPr lang="fr-FR" sz="1800" b="0" i="0" u="none" strike="noStrike">
                <a:solidFill>
                  <a:srgbClr val="000000"/>
                </a:solidFill>
                <a:latin typeface="Calibri"/>
                <a:ea typeface="Calibri"/>
                <a:cs typeface="Calibri"/>
                <a:sym typeface="Calibri"/>
              </a:rPr>
              <a:t> : 9 300.</a:t>
            </a:r>
            <a:br>
              <a:rPr lang="fr-FR"/>
            </a:br>
            <a:endParaRPr i="0"/>
          </a:p>
        </p:txBody>
      </p:sp>
      <p:sp>
        <p:nvSpPr>
          <p:cNvPr id="1770" name="Google Shape;1770;p193:notes">
            <a:extLst>
              <a:ext uri="{FF2B5EF4-FFF2-40B4-BE49-F238E27FC236}">
                <a16:creationId xmlns:a16="http://schemas.microsoft.com/office/drawing/2014/main" id="{0F697F42-DF7B-B695-85DC-E3B339D9A5F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255719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7">
          <a:extLst>
            <a:ext uri="{FF2B5EF4-FFF2-40B4-BE49-F238E27FC236}">
              <a16:creationId xmlns:a16="http://schemas.microsoft.com/office/drawing/2014/main" id="{F9BD26D3-753E-9CC4-E6B5-4B5730AD1C66}"/>
            </a:ext>
          </a:extLst>
        </p:cNvPr>
        <p:cNvGrpSpPr/>
        <p:nvPr/>
      </p:nvGrpSpPr>
      <p:grpSpPr>
        <a:xfrm>
          <a:off x="0" y="0"/>
          <a:ext cx="0" cy="0"/>
          <a:chOff x="0" y="0"/>
          <a:chExt cx="0" cy="0"/>
        </a:xfrm>
      </p:grpSpPr>
      <p:sp>
        <p:nvSpPr>
          <p:cNvPr id="1768" name="Google Shape;1768;p193:notes">
            <a:extLst>
              <a:ext uri="{FF2B5EF4-FFF2-40B4-BE49-F238E27FC236}">
                <a16:creationId xmlns:a16="http://schemas.microsoft.com/office/drawing/2014/main" id="{CC366360-3378-2C34-846B-235396A3760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9" name="Google Shape;1769;p193:notes">
            <a:extLst>
              <a:ext uri="{FF2B5EF4-FFF2-40B4-BE49-F238E27FC236}">
                <a16:creationId xmlns:a16="http://schemas.microsoft.com/office/drawing/2014/main" id="{615FB66D-5455-E46D-DBB3-2919C67BF1D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28600" algn="l" rtl="0">
              <a:lnSpc>
                <a:spcPct val="100000"/>
              </a:lnSpc>
              <a:spcBef>
                <a:spcPts val="0"/>
              </a:spcBef>
              <a:spcAft>
                <a:spcPts val="0"/>
              </a:spcAft>
              <a:buSzPts val="1400"/>
              <a:buNone/>
            </a:pPr>
            <a:r>
              <a:rPr lang="fr-FR" sz="1800" b="1" i="0" u="none" strike="noStrike">
                <a:solidFill>
                  <a:srgbClr val="000000"/>
                </a:solidFill>
                <a:latin typeface="Calibri"/>
                <a:ea typeface="Calibri"/>
                <a:cs typeface="Calibri"/>
                <a:sym typeface="Calibri"/>
              </a:rPr>
              <a:t>Réponse attendue </a:t>
            </a:r>
            <a:r>
              <a:rPr lang="fr-FR" sz="1800" b="0" i="0" u="none" strike="noStrike">
                <a:solidFill>
                  <a:srgbClr val="000000"/>
                </a:solidFill>
                <a:latin typeface="Calibri"/>
                <a:ea typeface="Calibri"/>
                <a:cs typeface="Calibri"/>
                <a:sym typeface="Calibri"/>
              </a:rPr>
              <a:t>:</a:t>
            </a:r>
            <a:r>
              <a:rPr lang="fr-FR" sz="1800" b="1" i="0" u="none" strike="noStrike">
                <a:solidFill>
                  <a:srgbClr val="000000"/>
                </a:solidFill>
                <a:latin typeface="Calibri"/>
                <a:ea typeface="Calibri"/>
                <a:cs typeface="Calibri"/>
                <a:sym typeface="Calibri"/>
              </a:rPr>
              <a:t> </a:t>
            </a:r>
            <a:r>
              <a:rPr lang="fr-FR" sz="1800" b="0" i="0" u="none" strike="noStrike">
                <a:solidFill>
                  <a:srgbClr val="000000"/>
                </a:solidFill>
                <a:latin typeface="Calibri"/>
                <a:ea typeface="Calibri"/>
                <a:cs typeface="Calibri"/>
                <a:sym typeface="Calibri"/>
              </a:rPr>
              <a:t>2 500.</a:t>
            </a:r>
            <a:br>
              <a:rPr lang="fr-FR"/>
            </a:br>
            <a:endParaRPr i="0"/>
          </a:p>
        </p:txBody>
      </p:sp>
      <p:sp>
        <p:nvSpPr>
          <p:cNvPr id="1770" name="Google Shape;1770;p193:notes">
            <a:extLst>
              <a:ext uri="{FF2B5EF4-FFF2-40B4-BE49-F238E27FC236}">
                <a16:creationId xmlns:a16="http://schemas.microsoft.com/office/drawing/2014/main" id="{8E974E62-D719-9035-BEB3-CC4936633B2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116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049080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buClr>
                <a:schemeClr val="dk1"/>
              </a:buClr>
            </a:pPr>
            <a:r>
              <a:rPr lang="fr-FR" i="1"/>
              <a:t>Aujourd’hui, vous allez écrire sur votre ardoise un nombre que je vais vous faire deviner. Pour le trouver, je vais lire des phrases qui vous donneront chaque chiffre de ce nombre.</a:t>
            </a:r>
            <a:endParaRPr/>
          </a:p>
        </p:txBody>
      </p:sp>
      <p:sp>
        <p:nvSpPr>
          <p:cNvPr id="425" name="Google Shape;425;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117</a:t>
            </a:fld>
            <a:endParaRPr/>
          </a:p>
        </p:txBody>
      </p:sp>
    </p:spTree>
    <p:extLst>
      <p:ext uri="{BB962C8B-B14F-4D97-AF65-F5344CB8AC3E}">
        <p14:creationId xmlns:p14="http://schemas.microsoft.com/office/powerpoint/2010/main" val="84166705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Le</a:t>
            </a:r>
            <a:r>
              <a:rPr lang="fr-FR" i="1" baseline="0" dirty="0">
                <a:latin typeface="Calibri" panose="020F0502020204030204" pitchFamily="34" charset="0"/>
              </a:rPr>
              <a:t> nombre a 4 chiffres. </a:t>
            </a:r>
            <a:r>
              <a:rPr lang="fr-FR" i="0" baseline="0" dirty="0">
                <a:latin typeface="Calibri" panose="020F0502020204030204" pitchFamily="34" charset="0"/>
              </a:rPr>
              <a:t>Proposer aux élèves de faire quatre petits traits en séparant les classes de nombres, comme au tableau. </a:t>
            </a:r>
            <a:r>
              <a:rPr lang="fr-FR" i="1" baseline="0" dirty="0">
                <a:latin typeface="Calibri" panose="020F0502020204030204" pitchFamily="34" charset="0"/>
              </a:rPr>
              <a:t>Je vais vous faire deviner chacun des chiffres avec une phrase.</a:t>
            </a:r>
            <a:endParaRPr lang="fr-FR" i="0" baseline="0" dirty="0">
              <a:latin typeface="Calibri" panose="020F0502020204030204" pitchFamily="34" charset="0"/>
            </a:endParaRPr>
          </a:p>
          <a:p>
            <a:pPr marL="0"/>
            <a:r>
              <a:rPr lang="fr-FR" i="0" baseline="0" dirty="0">
                <a:latin typeface="Calibri" panose="020F0502020204030204" pitchFamily="34" charset="0"/>
              </a:rPr>
              <a:t>Lire chacune des phrases puis laisser quelques secondes pour que les élèves écrivent les chiffres l’un après l’autre sur leur ardoise. Répéter deux fois chaque phrase.</a:t>
            </a:r>
          </a:p>
          <a:p>
            <a:pPr marL="0"/>
            <a:r>
              <a:rPr lang="fr-FR" i="0" baseline="0" dirty="0">
                <a:latin typeface="Calibri" panose="020F0502020204030204" pitchFamily="34" charset="0"/>
              </a:rPr>
              <a:t>Demander aux élèves de lever l’ardoise et repérer les erreurs.</a:t>
            </a:r>
            <a:endParaRPr lang="fr-FR" i="1" baseline="0" dirty="0">
              <a:latin typeface="Calibri" panose="020F0502020204030204" pitchFamily="34" charset="0"/>
            </a:endParaRPr>
          </a:p>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5 429.</a:t>
            </a:r>
          </a:p>
          <a:p>
            <a:pPr marL="0"/>
            <a:r>
              <a:rPr lang="fr-FR" b="0" i="0" baseline="0" dirty="0">
                <a:latin typeface="Calibri" panose="020F0502020204030204" pitchFamily="34" charset="0"/>
              </a:rPr>
              <a:t>Relire chaque phrase et interroger un élève. Faire d’abord repérer la position puis compléter avec le chiffre exact. Faire lire le nombre obtenu à voix haute.</a:t>
            </a:r>
            <a:endParaRPr lang="fr-FR" b="1" i="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118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703178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baseline="0" dirty="0">
                <a:latin typeface="Calibri" panose="020F0502020204030204" pitchFamily="34" charset="0"/>
              </a:rPr>
              <a:t>Même démarche.</a:t>
            </a:r>
          </a:p>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7 846.</a:t>
            </a: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119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630379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2"/>
        <p:cNvGrpSpPr/>
        <p:nvPr/>
      </p:nvGrpSpPr>
      <p:grpSpPr>
        <a:xfrm>
          <a:off x="0" y="0"/>
          <a:ext cx="0" cy="0"/>
          <a:chOff x="0" y="0"/>
          <a:chExt cx="0" cy="0"/>
        </a:xfrm>
      </p:grpSpPr>
      <p:sp>
        <p:nvSpPr>
          <p:cNvPr id="673" name="Google Shape;673;p7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4" name="Google Shape;674;p7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Dans cet item, il s’agit de la même réflexion que dans l’item précédent mais la formulation est donnée avec une phrase rédigée. Lors du retour collectif, faire émerger des élèves la traduction mathématique de cette phrase, puis écrire 48</a:t>
            </a:r>
            <a:r>
              <a:rPr lang="fr-FR" sz="1200" i="1">
                <a:latin typeface="Calibri"/>
                <a:ea typeface="Calibri"/>
                <a:cs typeface="Calibri"/>
                <a:sym typeface="Calibri"/>
              </a:rPr>
              <a:t> </a:t>
            </a:r>
            <a:r>
              <a:rPr lang="fr-FR"/>
              <a:t>=</a:t>
            </a:r>
            <a:r>
              <a:rPr lang="fr-FR" sz="1200" i="1">
                <a:latin typeface="Calibri"/>
                <a:ea typeface="Calibri"/>
                <a:cs typeface="Calibri"/>
                <a:sym typeface="Calibri"/>
              </a:rPr>
              <a:t> </a:t>
            </a:r>
            <a:r>
              <a:rPr lang="fr-FR"/>
              <a:t>…</a:t>
            </a:r>
            <a:r>
              <a:rPr lang="fr-FR" sz="1200" i="1">
                <a:latin typeface="Calibri"/>
                <a:ea typeface="Calibri"/>
                <a:cs typeface="Calibri"/>
                <a:sym typeface="Calibri"/>
              </a:rPr>
              <a:t> </a:t>
            </a:r>
            <a:r>
              <a:rPr lang="fr-FR" sz="1200" b="0" i="0" u="none" strike="noStrike" cap="none">
                <a:solidFill>
                  <a:srgbClr val="000000"/>
                </a:solidFill>
                <a:latin typeface="Arial"/>
                <a:ea typeface="Arial"/>
                <a:cs typeface="Arial"/>
                <a:sym typeface="Arial"/>
              </a:rPr>
              <a:t>×</a:t>
            </a:r>
            <a:r>
              <a:rPr lang="fr-FR" sz="1200" i="0">
                <a:latin typeface="Calibri"/>
                <a:ea typeface="Calibri"/>
                <a:cs typeface="Calibri"/>
                <a:sym typeface="Calibri"/>
              </a:rPr>
              <a:t> 8</a:t>
            </a:r>
            <a:r>
              <a:rPr lang="fr-FR" i="0"/>
              <a:t> </a:t>
            </a:r>
            <a:r>
              <a:rPr lang="fr-FR"/>
              <a:t>sous la phrase. </a:t>
            </a:r>
          </a:p>
          <a:p>
            <a:pPr marL="0" marR="0" lvl="0" indent="0" algn="l" rtl="0">
              <a:lnSpc>
                <a:spcPct val="100000"/>
              </a:lnSpc>
              <a:spcBef>
                <a:spcPts val="0"/>
              </a:spcBef>
              <a:spcAft>
                <a:spcPts val="0"/>
              </a:spcAft>
              <a:buClr>
                <a:schemeClr val="dk1"/>
              </a:buClr>
              <a:buSzPts val="1200"/>
              <a:buFont typeface="Calibri"/>
              <a:buNone/>
            </a:pPr>
            <a:endParaRPr/>
          </a:p>
        </p:txBody>
      </p:sp>
      <p:sp>
        <p:nvSpPr>
          <p:cNvPr id="675" name="Google Shape;675;p7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47467584"/>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baseline="0" dirty="0">
                <a:latin typeface="Calibri" panose="020F0502020204030204" pitchFamily="34" charset="0"/>
              </a:rPr>
              <a:t>Faire verbaliser la signification du terme « triple ».</a:t>
            </a:r>
            <a:endParaRPr lang="fr-FR" i="1" baseline="0" dirty="0">
              <a:latin typeface="Calibri" panose="020F0502020204030204" pitchFamily="34" charset="0"/>
            </a:endParaRPr>
          </a:p>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5 486.</a:t>
            </a: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475687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1 716.</a:t>
            </a: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75028"/>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faire une activité que vous connaissez déjà. Vous allez écrire sur votre ardoise un nombre que je vais vous faire deviner. Pour le trouver, je vais lire des phrases qui vous donneront chaque chiffre de ce nombre.</a:t>
            </a:r>
            <a:endParaRPr lang="fr-FR"/>
          </a:p>
        </p:txBody>
      </p:sp>
      <p:sp>
        <p:nvSpPr>
          <p:cNvPr id="425" name="Google Shape;425;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122</a:t>
            </a:fld>
            <a:endParaRPr/>
          </a:p>
        </p:txBody>
      </p:sp>
    </p:spTree>
    <p:extLst>
      <p:ext uri="{BB962C8B-B14F-4D97-AF65-F5344CB8AC3E}">
        <p14:creationId xmlns:p14="http://schemas.microsoft.com/office/powerpoint/2010/main" val="29027794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672E5E-BF70-5FC9-77AB-96D67CA564F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0125349-4177-6330-1251-C303CB084291}"/>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57A73649-0E50-FC99-2F6A-11318A165B04}"/>
              </a:ext>
            </a:extLst>
          </p:cNvPr>
          <p:cNvSpPr>
            <a:spLocks noGrp="1"/>
          </p:cNvSpPr>
          <p:nvPr>
            <p:ph type="body" idx="1"/>
          </p:nvPr>
        </p:nvSpPr>
        <p:spPr/>
        <p:txBody>
          <a:bodyPr/>
          <a:lstStyle/>
          <a:p>
            <a:pPr marL="0"/>
            <a:r>
              <a:rPr lang="fr-FR" i="1" dirty="0">
                <a:latin typeface="Calibri" panose="020F0502020204030204" pitchFamily="34" charset="0"/>
              </a:rPr>
              <a:t>Le</a:t>
            </a:r>
            <a:r>
              <a:rPr lang="fr-FR" i="1" baseline="0" dirty="0">
                <a:latin typeface="Calibri" panose="020F0502020204030204" pitchFamily="34" charset="0"/>
              </a:rPr>
              <a:t> nombre a 4 chiffres. </a:t>
            </a:r>
            <a:r>
              <a:rPr lang="fr-FR" i="0" baseline="0" dirty="0">
                <a:latin typeface="Calibri" panose="020F0502020204030204" pitchFamily="34" charset="0"/>
              </a:rPr>
              <a:t>Proposer aux élèves de faire quatre petits traits en séparant les classes de nombres, comme au tableau. </a:t>
            </a:r>
            <a:r>
              <a:rPr lang="fr-FR" i="1" baseline="0" dirty="0">
                <a:latin typeface="Calibri" panose="020F0502020204030204" pitchFamily="34" charset="0"/>
              </a:rPr>
              <a:t>Je vais vous faire deviner chacun des chiffres avec une phrase. </a:t>
            </a:r>
            <a:endParaRPr lang="fr-FR" i="0" baseline="0" dirty="0">
              <a:latin typeface="Calibri" panose="020F0502020204030204" pitchFamily="34" charset="0"/>
            </a:endParaRPr>
          </a:p>
          <a:p>
            <a:pPr marL="0"/>
            <a:r>
              <a:rPr lang="fr-FR" i="0" baseline="0" dirty="0">
                <a:latin typeface="Calibri" panose="020F0502020204030204" pitchFamily="34" charset="0"/>
              </a:rPr>
              <a:t>Lire chacune des phrases puis laisser quelques secondes pour que les élèves écrivent les chiffres l’un après l’autre sur leur ardoise.</a:t>
            </a:r>
          </a:p>
          <a:p>
            <a:pPr marL="0"/>
            <a:r>
              <a:rPr lang="fr-FR" i="0" baseline="0" dirty="0">
                <a:latin typeface="Calibri" panose="020F0502020204030204" pitchFamily="34" charset="0"/>
              </a:rPr>
              <a:t>Demander aux élèves de lever l’ardoise et repérer les erreurs.</a:t>
            </a:r>
            <a:endParaRPr lang="fr-FR" i="1" baseline="0" dirty="0">
              <a:latin typeface="Calibri" panose="020F0502020204030204" pitchFamily="34" charset="0"/>
            </a:endParaRPr>
          </a:p>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a:t>
            </a:r>
            <a:r>
              <a:rPr lang="fr-FR" dirty="0">
                <a:latin typeface="Calibri" panose="020F0502020204030204" pitchFamily="34" charset="0"/>
              </a:rPr>
              <a:t>2 187</a:t>
            </a:r>
            <a:r>
              <a:rPr lang="fr-FR" b="0" i="0" baseline="0" dirty="0">
                <a:latin typeface="Calibri" panose="020F0502020204030204" pitchFamily="34" charset="0"/>
              </a:rPr>
              <a:t>. </a:t>
            </a:r>
          </a:p>
          <a:p>
            <a:pPr marL="0"/>
            <a:r>
              <a:rPr lang="fr-FR" b="0" i="0" baseline="0" dirty="0">
                <a:latin typeface="Calibri" panose="020F0502020204030204" pitchFamily="34" charset="0"/>
              </a:rPr>
              <a:t>Relire chaque phrase et interroger un élève. Faire d’abord repérer la position puis compléter avec le chiffre exact. Faire lire le nombre à voix haute.</a:t>
            </a:r>
            <a:endParaRPr lang="fr-FR" b="1" i="0"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4E3EA796-7AFB-31D3-C9D7-879B4A3A8CC0}"/>
              </a:ext>
            </a:extLst>
          </p:cNvPr>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123</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995808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D7D262-25CC-2A1E-CB00-8EA39E2B25F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AD22EFB-3831-96CB-DA20-84575240E5FE}"/>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6CF6C8E4-B951-5854-2405-73F1514DDDB8}"/>
              </a:ext>
            </a:extLst>
          </p:cNvPr>
          <p:cNvSpPr>
            <a:spLocks noGrp="1"/>
          </p:cNvSpPr>
          <p:nvPr>
            <p:ph type="body" idx="1"/>
          </p:nvPr>
        </p:nvSpPr>
        <p:spPr/>
        <p:txBody>
          <a:bodyPr/>
          <a:lstStyle/>
          <a:p>
            <a:pPr marL="0"/>
            <a:r>
              <a:rPr lang="fr-FR" i="0" baseline="0">
                <a:latin typeface="Calibri" panose="020F0502020204030204" pitchFamily="34" charset="0"/>
              </a:rPr>
              <a:t>Même démarche.</a:t>
            </a:r>
          </a:p>
          <a:p>
            <a:pPr marL="0"/>
            <a:r>
              <a:rPr lang="fr-FR" b="1" i="0" baseline="0">
                <a:latin typeface="Calibri" panose="020F0502020204030204" pitchFamily="34" charset="0"/>
              </a:rPr>
              <a:t>Réponse attendue</a:t>
            </a:r>
            <a:r>
              <a:rPr lang="fr-FR" b="1" i="1" baseline="0">
                <a:latin typeface="Calibri" panose="020F0502020204030204" pitchFamily="34" charset="0"/>
              </a:rPr>
              <a:t> </a:t>
            </a:r>
            <a:r>
              <a:rPr lang="fr-FR" b="0" i="0" baseline="0">
                <a:latin typeface="Calibri" panose="020F0502020204030204" pitchFamily="34" charset="0"/>
              </a:rPr>
              <a:t>: </a:t>
            </a:r>
            <a:r>
              <a:rPr lang="fr-FR">
                <a:latin typeface="Calibri" panose="020F0502020204030204" pitchFamily="34" charset="0"/>
              </a:rPr>
              <a:t>3 707</a:t>
            </a:r>
            <a:r>
              <a:rPr lang="fr-FR" b="0" i="0" baseline="0">
                <a:latin typeface="Calibri" panose="020F0502020204030204" pitchFamily="34" charset="0"/>
              </a:rPr>
              <a:t>.</a:t>
            </a:r>
            <a:endParaRPr lang="fr-FR" b="0" i="1" strike="sngStrike"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5ABD6B4C-5483-2D92-CEE2-A234B26E6085}"/>
              </a:ext>
            </a:extLst>
          </p:cNvPr>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124</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499678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A2DD9-B6B6-8A8A-A754-74A44D2CE2D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742E6B3-5B20-2057-48E0-42AA3AD77E2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12BB0044-FA0E-03EB-DD53-50340A3E3057}"/>
              </a:ext>
            </a:extLst>
          </p:cNvPr>
          <p:cNvSpPr>
            <a:spLocks noGrp="1"/>
          </p:cNvSpPr>
          <p:nvPr>
            <p:ph type="body" idx="1"/>
          </p:nvPr>
        </p:nvSpPr>
        <p:spPr/>
        <p:txBody>
          <a:bodyPr/>
          <a:lstStyle/>
          <a:p>
            <a:pPr marL="0"/>
            <a:r>
              <a:rPr lang="fr-FR" b="1" i="0" baseline="0">
                <a:latin typeface="Calibri" panose="020F0502020204030204" pitchFamily="34" charset="0"/>
              </a:rPr>
              <a:t>Réponse attendue</a:t>
            </a:r>
            <a:r>
              <a:rPr lang="fr-FR" b="1" i="1" baseline="0">
                <a:latin typeface="Calibri" panose="020F0502020204030204" pitchFamily="34" charset="0"/>
              </a:rPr>
              <a:t> </a:t>
            </a:r>
            <a:r>
              <a:rPr lang="fr-FR" b="0" i="0" baseline="0">
                <a:latin typeface="Calibri" panose="020F0502020204030204" pitchFamily="34" charset="0"/>
              </a:rPr>
              <a:t>: </a:t>
            </a:r>
            <a:r>
              <a:rPr lang="fr-FR">
                <a:latin typeface="Calibri" panose="020F0502020204030204" pitchFamily="34" charset="0"/>
              </a:rPr>
              <a:t>6 983</a:t>
            </a:r>
            <a:r>
              <a:rPr lang="fr-FR" b="0" i="0" baseline="0">
                <a:latin typeface="Calibri" panose="020F0502020204030204" pitchFamily="34" charset="0"/>
              </a:rPr>
              <a:t>.</a:t>
            </a:r>
            <a:endParaRPr lang="fr-FR" b="0" i="1" strike="sngStrike" baseline="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E6773439-56CB-8642-9FD4-F5CA4B8D65C9}"/>
              </a:ext>
            </a:extLst>
          </p:cNvPr>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125</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524982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F9717-36FE-9D17-0F70-828F201EC93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4A322C3-0750-3294-1355-194906D10B87}"/>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8B570D7-65CF-76F8-BC04-0D0F763647DC}"/>
              </a:ext>
            </a:extLst>
          </p:cNvPr>
          <p:cNvSpPr>
            <a:spLocks noGrp="1"/>
          </p:cNvSpPr>
          <p:nvPr>
            <p:ph type="body" idx="1"/>
          </p:nvPr>
        </p:nvSpPr>
        <p:spPr/>
        <p:txBody>
          <a:bodyPr/>
          <a:lstStyle/>
          <a:p>
            <a:pPr marL="0"/>
            <a:r>
              <a:rPr lang="fr-FR" b="1" i="0" baseline="0">
                <a:latin typeface="Calibri" panose="020F0502020204030204" pitchFamily="34" charset="0"/>
              </a:rPr>
              <a:t>Réponse attendue</a:t>
            </a:r>
            <a:r>
              <a:rPr lang="fr-FR" b="1" i="1" baseline="0">
                <a:latin typeface="Calibri" panose="020F0502020204030204" pitchFamily="34" charset="0"/>
              </a:rPr>
              <a:t> </a:t>
            </a:r>
            <a:r>
              <a:rPr lang="fr-FR" b="0" i="0" baseline="0">
                <a:latin typeface="Calibri" panose="020F0502020204030204" pitchFamily="34" charset="0"/>
              </a:rPr>
              <a:t>: </a:t>
            </a:r>
            <a:r>
              <a:rPr lang="fr-FR">
                <a:latin typeface="Calibri" panose="020F0502020204030204" pitchFamily="34" charset="0"/>
              </a:rPr>
              <a:t>7 541.</a:t>
            </a:r>
            <a:endParaRPr lang="fr-FR" b="0" i="1" strike="sngStrike" baseline="0">
              <a:latin typeface="Calibri" panose="020F0502020204030204" pitchFamily="34" charset="0"/>
            </a:endParaRPr>
          </a:p>
          <a:p>
            <a:pPr marL="0"/>
            <a:endParaRPr lang="fr-FR" b="0" i="0" baseline="0"/>
          </a:p>
        </p:txBody>
      </p:sp>
      <p:sp>
        <p:nvSpPr>
          <p:cNvPr id="4" name="Espace réservé du numéro de diapositive 3">
            <a:extLst>
              <a:ext uri="{FF2B5EF4-FFF2-40B4-BE49-F238E27FC236}">
                <a16:creationId xmlns:a16="http://schemas.microsoft.com/office/drawing/2014/main" id="{320D284F-B4CD-07B8-3B8A-58DD41970745}"/>
              </a:ext>
            </a:extLst>
          </p:cNvPr>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126</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673611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faire une activité que vous connaissez. Vous allez écrire sur votre ardoise un nombre que je vais vous faire deviner. Pour le trouver, je vais lire des phrases qui vous donneront chaque chiffre de ce nombre.</a:t>
            </a:r>
            <a:endParaRPr lang="fr-FR"/>
          </a:p>
        </p:txBody>
      </p:sp>
      <p:sp>
        <p:nvSpPr>
          <p:cNvPr id="425" name="Google Shape;425;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127</a:t>
            </a:fld>
            <a:endParaRPr/>
          </a:p>
        </p:txBody>
      </p:sp>
    </p:spTree>
    <p:extLst>
      <p:ext uri="{BB962C8B-B14F-4D97-AF65-F5344CB8AC3E}">
        <p14:creationId xmlns:p14="http://schemas.microsoft.com/office/powerpoint/2010/main" val="93180402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0" i="1" dirty="0">
                <a:latin typeface="Calibri" panose="020F0502020204030204" pitchFamily="34" charset="0"/>
              </a:rPr>
              <a:t>Maintenant, vous connaissez bien cet exercice, je vais vous lire des phrases pour vous faire deviner un nombre. Chaque phrase donne le nombre des milliers, des centaines, des dizaines et des unités. Vous pouvez faire 4 traits sur votre ardoise. Mais aujourd’hui, il y aura parfois plusieurs réponses possibles.</a:t>
            </a: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174753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Le</a:t>
            </a:r>
            <a:r>
              <a:rPr lang="fr-FR" i="1" baseline="0" dirty="0">
                <a:latin typeface="Calibri" panose="020F0502020204030204" pitchFamily="34" charset="0"/>
              </a:rPr>
              <a:t> nombre a 4 chiffres. </a:t>
            </a:r>
            <a:r>
              <a:rPr lang="fr-FR" i="0" baseline="0" dirty="0">
                <a:latin typeface="Calibri" panose="020F0502020204030204" pitchFamily="34" charset="0"/>
              </a:rPr>
              <a:t>Lire chacune des phrases puis laisser quelques secondes pour que les élèves écrivent les chiffres l’un après l’autre sur leur ardoise.</a:t>
            </a:r>
            <a:r>
              <a:rPr lang="fr-FR" dirty="0">
                <a:latin typeface="Calibri" panose="020F0502020204030204" pitchFamily="34" charset="0"/>
              </a:rPr>
              <a:t> </a:t>
            </a:r>
            <a:r>
              <a:rPr lang="fr-FR" u="none" dirty="0">
                <a:latin typeface="Calibri" panose="020F0502020204030204" pitchFamily="34" charset="0"/>
              </a:rPr>
              <a:t>Définir le terme « quadruple ».</a:t>
            </a:r>
            <a:endParaRPr lang="fr-FR" i="0" u="none" baseline="0" dirty="0">
              <a:latin typeface="Calibri" panose="020F0502020204030204" pitchFamily="34" charset="0"/>
            </a:endParaRPr>
          </a:p>
          <a:p>
            <a:pPr marL="0"/>
            <a:r>
              <a:rPr lang="fr-FR" i="0" baseline="0" dirty="0">
                <a:latin typeface="Calibri" panose="020F0502020204030204" pitchFamily="34" charset="0"/>
              </a:rPr>
              <a:t>Demander aux élèves de lever l’ardoise et repérer les erreurs.</a:t>
            </a:r>
            <a:endParaRPr lang="fr-FR" i="1" baseline="0" dirty="0">
              <a:latin typeface="Calibri" panose="020F0502020204030204" pitchFamily="34" charset="0"/>
            </a:endParaRPr>
          </a:p>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8 254.</a:t>
            </a:r>
          </a:p>
          <a:p>
            <a:pPr marL="0"/>
            <a:r>
              <a:rPr lang="fr-FR" b="0" i="0" baseline="0" dirty="0">
                <a:latin typeface="Calibri" panose="020F0502020204030204" pitchFamily="34" charset="0"/>
              </a:rPr>
              <a:t>Relire chaque phrase et interroger un élève. Faire d’abord repérer la position puis compléter avec le chiffre exact. Faire lire le nombre à voix haute.</a:t>
            </a:r>
            <a:endParaRPr lang="fr-FR" b="1" i="0"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129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605529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p:cNvGrpSpPr/>
        <p:nvPr/>
      </p:nvGrpSpPr>
      <p:grpSpPr>
        <a:xfrm>
          <a:off x="0" y="0"/>
          <a:ext cx="0" cy="0"/>
          <a:chOff x="0" y="0"/>
          <a:chExt cx="0" cy="0"/>
        </a:xfrm>
      </p:grpSpPr>
      <p:sp>
        <p:nvSpPr>
          <p:cNvPr id="684" name="Google Shape;684;p7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5" name="Google Shape;685;p7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p:txBody>
      </p:sp>
      <p:sp>
        <p:nvSpPr>
          <p:cNvPr id="686" name="Google Shape;686;p7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3502175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baseline="0" dirty="0">
                <a:latin typeface="Calibri" panose="020F0502020204030204" pitchFamily="34" charset="0"/>
              </a:rPr>
              <a:t>Même démarche.</a:t>
            </a:r>
          </a:p>
          <a:p>
            <a:pPr marL="0"/>
            <a:r>
              <a:rPr lang="fr-FR" u="none" dirty="0">
                <a:latin typeface="Calibri" panose="020F0502020204030204" pitchFamily="34" charset="0"/>
              </a:rPr>
              <a:t>La</a:t>
            </a:r>
            <a:r>
              <a:rPr lang="fr-FR" dirty="0">
                <a:latin typeface="Calibri" panose="020F0502020204030204" pitchFamily="34" charset="0"/>
              </a:rPr>
              <a:t> dernière</a:t>
            </a:r>
            <a:r>
              <a:rPr lang="fr-FR" i="0" baseline="0" dirty="0">
                <a:latin typeface="Calibri" panose="020F0502020204030204" pitchFamily="34" charset="0"/>
              </a:rPr>
              <a:t> phrase peut déstabiliser les élèves car elle ne désigne pas directement le chiffre des unités et les élèves doivent en déduire le dernier chiffre. Insister sur le fait qu’il n’y a pas besoin de phrases supplémentaires pour trouver le nombre. </a:t>
            </a:r>
          </a:p>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9 040.</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dirty="0">
                <a:latin typeface="Calibri" panose="020F0502020204030204" pitchFamily="34" charset="0"/>
              </a:rPr>
              <a:t>Lors de la correction collective, revenir sur la signification de l’information de la dernière phrase.</a:t>
            </a:r>
          </a:p>
          <a:p>
            <a:pPr marL="0"/>
            <a:endParaRPr lang="fr-FR" b="0" i="0" baseline="0" dirty="0"/>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130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285253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u="none" baseline="0" dirty="0">
                <a:latin typeface="Calibri" panose="020F0502020204030204" pitchFamily="34" charset="0"/>
              </a:rPr>
              <a:t>Réponse attendue</a:t>
            </a:r>
            <a:r>
              <a:rPr lang="fr-FR" b="1" i="1" u="none" baseline="0" dirty="0">
                <a:latin typeface="Calibri" panose="020F0502020204030204" pitchFamily="34" charset="0"/>
              </a:rPr>
              <a:t> </a:t>
            </a:r>
            <a:r>
              <a:rPr lang="fr-FR" b="0" i="0" u="none" baseline="0" dirty="0">
                <a:latin typeface="Calibri" panose="020F0502020204030204" pitchFamily="34" charset="0"/>
              </a:rPr>
              <a:t>: 5 063.</a:t>
            </a:r>
          </a:p>
          <a:p>
            <a:pPr marL="0"/>
            <a:endParaRPr lang="fr-FR" b="0" i="0" u="none" baseline="0" dirty="0"/>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131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825518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i="0" baseline="0" dirty="0">
                <a:latin typeface="Calibri" panose="020F0502020204030204" pitchFamily="34" charset="0"/>
              </a:rPr>
              <a:t>Réponse attendue</a:t>
            </a:r>
            <a:r>
              <a:rPr lang="fr-FR" b="1" i="1" baseline="0" dirty="0">
                <a:latin typeface="Calibri" panose="020F0502020204030204" pitchFamily="34" charset="0"/>
              </a:rPr>
              <a:t> </a:t>
            </a:r>
            <a:r>
              <a:rPr lang="fr-FR" b="0" i="0" baseline="0" dirty="0">
                <a:latin typeface="Calibri" panose="020F0502020204030204" pitchFamily="34" charset="0"/>
              </a:rPr>
              <a:t>: 1 890 ou 1895.</a:t>
            </a:r>
          </a:p>
          <a:p>
            <a:pPr marL="0" marR="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dirty="0">
                <a:latin typeface="Calibri" panose="020F0502020204030204" pitchFamily="34" charset="0"/>
              </a:rPr>
              <a:t>Lors de la correction collective, écrire les deux nombres solutions et revenir sur la signification de l’information de la dernière phrase qui donne deux nombres solutions. </a:t>
            </a:r>
          </a:p>
          <a:p>
            <a:pPr marL="0"/>
            <a:endParaRPr lang="fr-FR" b="0" i="0" baseline="0" dirty="0">
              <a:latin typeface="Calibri" panose="020F0502020204030204" pitchFamily="34" charset="0"/>
            </a:endParaRPr>
          </a:p>
          <a:p>
            <a:pPr marL="0"/>
            <a:endParaRPr lang="fr-FR" b="0" i="0" baseline="0" dirty="0"/>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132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424212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2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vous allez de nouveau devoir compléter des suites logiques, après les avoir observées pour trouver la règle pour passer d’une case à l’autre.</a:t>
            </a:r>
            <a:endParaRPr/>
          </a:p>
        </p:txBody>
      </p:sp>
      <p:sp>
        <p:nvSpPr>
          <p:cNvPr id="406" name="Google Shape;40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133</a:t>
            </a:fld>
            <a:endParaRPr/>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1" dirty="0"/>
              <a:t>Observez la suite logique puis écrivez sur votre ardoise la règle de cette suite.</a:t>
            </a:r>
          </a:p>
          <a:p>
            <a:pPr marL="0"/>
            <a:r>
              <a:rPr lang="fr-FR" i="0" dirty="0"/>
              <a:t>Laisser quelques instants aux élèves. Valider ou invalider discrètement d’un signe de tête les ardoises levées. I</a:t>
            </a:r>
            <a:r>
              <a:rPr lang="fr-FR" i="0" dirty="0">
                <a:sym typeface="Symbol" panose="05050102010706020507" pitchFamily="18" charset="2"/>
              </a:rPr>
              <a:t>nterroger un élève qui doit justifier sa réponse.</a:t>
            </a:r>
            <a:r>
              <a:rPr lang="fr-FR" i="1" dirty="0">
                <a:sym typeface="Symbol" panose="05050102010706020507" pitchFamily="18" charset="2"/>
              </a:rPr>
              <a:t> </a:t>
            </a:r>
            <a:r>
              <a:rPr lang="fr-FR" i="0" dirty="0">
                <a:latin typeface="Calibri" panose="020F0502020204030204" pitchFamily="34" charset="0"/>
                <a:ea typeface="Calibri" panose="020F0502020204030204" pitchFamily="34" charset="0"/>
                <a:cs typeface="Calibri" panose="020F0502020204030204" pitchFamily="34" charset="0"/>
                <a:sym typeface="Arial"/>
              </a:rPr>
              <a:t>→</a:t>
            </a:r>
            <a:r>
              <a:rPr lang="fr-FR" i="1" dirty="0">
                <a:sym typeface="Symbol" panose="05050102010706020507" pitchFamily="18" charset="2"/>
              </a:rPr>
              <a:t> </a:t>
            </a:r>
            <a:r>
              <a:rPr lang="fr-FR" i="1" dirty="0"/>
              <a:t>C’est une suite croissante, on ajoute 10 pour passer d’une case à l’autre. </a:t>
            </a:r>
            <a:r>
              <a:rPr lang="fr-FR" i="0" dirty="0"/>
              <a:t>Écrire + 10 dans la case de la règle.</a:t>
            </a:r>
          </a:p>
          <a:p>
            <a:pPr marL="0"/>
            <a:r>
              <a:rPr lang="fr-FR" i="1" dirty="0">
                <a:sym typeface="Symbol" panose="05050102010706020507" pitchFamily="18" charset="2"/>
              </a:rPr>
              <a:t>Compléter maintenant sur votre ardoise les cases manquantes</a:t>
            </a:r>
            <a:r>
              <a:rPr lang="fr-FR" i="0" dirty="0">
                <a:sym typeface="Symbol" panose="05050102010706020507" pitchFamily="18" charset="2"/>
              </a:rPr>
              <a:t>, en séparant les nombres avec un espace.</a:t>
            </a:r>
          </a:p>
          <a:p>
            <a:pPr marL="0" marR="0" lvl="0" indent="0" algn="l" rtl="0">
              <a:lnSpc>
                <a:spcPct val="100000"/>
              </a:lnSpc>
              <a:spcBef>
                <a:spcPts val="0"/>
              </a:spcBef>
              <a:spcAft>
                <a:spcPts val="0"/>
              </a:spcAft>
              <a:buClr>
                <a:schemeClr val="dk1"/>
              </a:buClr>
              <a:buSzPts val="1200"/>
              <a:buFont typeface="Calibri"/>
              <a:buNone/>
            </a:pPr>
            <a:r>
              <a:rPr lang="fr-FR" b="1" dirty="0"/>
              <a:t>Réponses attendues </a:t>
            </a:r>
            <a:r>
              <a:rPr lang="fr-FR" b="0" dirty="0"/>
              <a:t>:</a:t>
            </a:r>
            <a:r>
              <a:rPr lang="fr-FR" b="1" dirty="0"/>
              <a:t> </a:t>
            </a:r>
            <a:r>
              <a:rPr lang="fr-FR" b="0" i="0" u="none" dirty="0">
                <a:sym typeface="Symbol" panose="05050102010706020507" pitchFamily="18" charset="2"/>
              </a:rPr>
              <a:t>3</a:t>
            </a:r>
            <a:r>
              <a:rPr lang="fr-FR" i="0" u="none" dirty="0"/>
              <a:t> </a:t>
            </a:r>
            <a:r>
              <a:rPr lang="fr-FR" b="0" i="0" u="none" dirty="0">
                <a:sym typeface="Symbol" panose="05050102010706020507" pitchFamily="18" charset="2"/>
              </a:rPr>
              <a:t>645 ; 3</a:t>
            </a:r>
            <a:r>
              <a:rPr lang="fr-FR" i="0" u="none" dirty="0"/>
              <a:t> </a:t>
            </a:r>
            <a:r>
              <a:rPr lang="fr-FR" b="0" i="0" u="none" dirty="0">
                <a:sym typeface="Symbol" panose="05050102010706020507" pitchFamily="18" charset="2"/>
              </a:rPr>
              <a:t>655 ; </a:t>
            </a:r>
            <a:r>
              <a:rPr lang="fr-FR" b="0" i="0" dirty="0">
                <a:sym typeface="Symbol" panose="05050102010706020507" pitchFamily="18" charset="2"/>
              </a:rPr>
              <a:t>3</a:t>
            </a:r>
            <a:r>
              <a:rPr lang="fr-FR" i="0" u="none" dirty="0"/>
              <a:t> </a:t>
            </a:r>
            <a:r>
              <a:rPr lang="fr-FR" b="0" i="0" dirty="0">
                <a:sym typeface="Symbol" panose="05050102010706020507" pitchFamily="18" charset="2"/>
              </a:rPr>
              <a:t>665</a:t>
            </a:r>
            <a:r>
              <a:rPr lang="fr-FR" i="0" u="none" dirty="0"/>
              <a:t> </a:t>
            </a:r>
            <a:r>
              <a:rPr lang="fr-FR" b="0" i="0" dirty="0">
                <a:sym typeface="Symbol" panose="05050102010706020507" pitchFamily="18" charset="2"/>
              </a:rPr>
              <a:t>; 3</a:t>
            </a:r>
            <a:r>
              <a:rPr lang="fr-FR" i="0" u="none" dirty="0"/>
              <a:t> </a:t>
            </a:r>
            <a:r>
              <a:rPr lang="fr-FR" b="0" i="0" dirty="0">
                <a:sym typeface="Symbol" panose="05050102010706020507" pitchFamily="18" charset="2"/>
              </a:rPr>
              <a:t>675</a:t>
            </a:r>
            <a:r>
              <a:rPr lang="fr-FR" i="0" u="none" dirty="0"/>
              <a:t> </a:t>
            </a:r>
            <a:r>
              <a:rPr lang="fr-FR" b="0" i="0" dirty="0">
                <a:sym typeface="Symbol" panose="05050102010706020507" pitchFamily="18" charset="2"/>
              </a:rPr>
              <a:t>; 3</a:t>
            </a:r>
            <a:r>
              <a:rPr lang="fr-FR" i="0" u="none" dirty="0"/>
              <a:t> </a:t>
            </a:r>
            <a:r>
              <a:rPr lang="fr-FR" b="0" i="0" dirty="0">
                <a:sym typeface="Symbol" panose="05050102010706020507" pitchFamily="18" charset="2"/>
              </a:rPr>
              <a:t>685</a:t>
            </a:r>
            <a:r>
              <a:rPr lang="fr-FR" i="0" u="none" dirty="0"/>
              <a:t> </a:t>
            </a:r>
            <a:r>
              <a:rPr lang="fr-FR" b="0" i="0" dirty="0">
                <a:sym typeface="Symbol" panose="05050102010706020507" pitchFamily="18" charset="2"/>
              </a:rPr>
              <a:t>; 3</a:t>
            </a:r>
            <a:r>
              <a:rPr lang="fr-FR" i="0" u="none" dirty="0"/>
              <a:t> </a:t>
            </a:r>
            <a:r>
              <a:rPr lang="fr-FR" b="0" i="0" dirty="0">
                <a:sym typeface="Symbol" panose="05050102010706020507" pitchFamily="18" charset="2"/>
              </a:rPr>
              <a:t>695</a:t>
            </a:r>
            <a:r>
              <a:rPr lang="fr-FR" i="0" u="none" dirty="0"/>
              <a:t> </a:t>
            </a:r>
            <a:r>
              <a:rPr lang="fr-FR" b="0" i="0" dirty="0">
                <a:sym typeface="Symbol" panose="05050102010706020507" pitchFamily="18" charset="2"/>
              </a:rPr>
              <a:t>; 3</a:t>
            </a:r>
            <a:r>
              <a:rPr lang="fr-FR" i="0" u="none" dirty="0"/>
              <a:t> </a:t>
            </a:r>
            <a:r>
              <a:rPr lang="fr-FR" b="0" i="0" dirty="0">
                <a:sym typeface="Symbol" panose="05050102010706020507" pitchFamily="18" charset="2"/>
              </a:rPr>
              <a:t>705</a:t>
            </a:r>
            <a:r>
              <a:rPr lang="fr-FR" i="0" u="none" dirty="0"/>
              <a:t> </a:t>
            </a:r>
            <a:r>
              <a:rPr lang="fr-FR" b="0" i="0" dirty="0">
                <a:sym typeface="Symbol" panose="05050102010706020507" pitchFamily="18" charset="2"/>
              </a:rPr>
              <a:t>; 3</a:t>
            </a:r>
            <a:r>
              <a:rPr lang="fr-FR" i="0" u="none" dirty="0"/>
              <a:t> </a:t>
            </a:r>
            <a:r>
              <a:rPr lang="fr-FR" b="0" i="0" dirty="0">
                <a:sym typeface="Symbol" panose="05050102010706020507" pitchFamily="18" charset="2"/>
              </a:rPr>
              <a:t>715.</a:t>
            </a:r>
            <a:endParaRPr dirty="0"/>
          </a:p>
          <a:p>
            <a:pPr marL="0" lvl="0" indent="0" algn="l" rtl="0">
              <a:lnSpc>
                <a:spcPct val="100000"/>
              </a:lnSpc>
              <a:spcBef>
                <a:spcPts val="0"/>
              </a:spcBef>
              <a:spcAft>
                <a:spcPts val="0"/>
              </a:spcAft>
              <a:buSzPts val="1400"/>
              <a:buNone/>
            </a:pPr>
            <a:r>
              <a:rPr lang="fr-FR" dirty="0"/>
              <a:t>Porter l’attention des élèves sur le franchissement de la centaine.</a:t>
            </a:r>
            <a:endParaRPr dirty="0"/>
          </a:p>
        </p:txBody>
      </p:sp>
      <p:sp>
        <p:nvSpPr>
          <p:cNvPr id="420" name="Google Shape;420;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134</a:t>
            </a:fld>
            <a:endParaRPr/>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a:extLst>
            <a:ext uri="{FF2B5EF4-FFF2-40B4-BE49-F238E27FC236}">
              <a16:creationId xmlns:a16="http://schemas.microsoft.com/office/drawing/2014/main" id="{27FEB918-6AEC-C5D3-BE27-8DE4477B8A2D}"/>
            </a:ext>
          </a:extLst>
        </p:cNvPr>
        <p:cNvGrpSpPr/>
        <p:nvPr/>
      </p:nvGrpSpPr>
      <p:grpSpPr>
        <a:xfrm>
          <a:off x="0" y="0"/>
          <a:ext cx="0" cy="0"/>
          <a:chOff x="0" y="0"/>
          <a:chExt cx="0" cy="0"/>
        </a:xfrm>
      </p:grpSpPr>
      <p:sp>
        <p:nvSpPr>
          <p:cNvPr id="418" name="Google Shape;418;p30:notes">
            <a:extLst>
              <a:ext uri="{FF2B5EF4-FFF2-40B4-BE49-F238E27FC236}">
                <a16:creationId xmlns:a16="http://schemas.microsoft.com/office/drawing/2014/main" id="{2CDC2340-3D96-1302-22F7-ACAF239C355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30:notes">
            <a:extLst>
              <a:ext uri="{FF2B5EF4-FFF2-40B4-BE49-F238E27FC236}">
                <a16:creationId xmlns:a16="http://schemas.microsoft.com/office/drawing/2014/main" id="{C8A23C42-4A57-9CAB-FF19-05D85AC4E81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dirty="0"/>
              <a:t>Même démarche.</a:t>
            </a:r>
          </a:p>
          <a:p>
            <a:pPr marL="0"/>
            <a:r>
              <a:rPr lang="fr-FR" i="0" dirty="0"/>
              <a:t>Il s’agit d’une suite décroissante où la règle est – 100.</a:t>
            </a:r>
          </a:p>
          <a:p>
            <a:pPr marL="0"/>
            <a:r>
              <a:rPr lang="fr-FR" b="1" i="0" strike="noStrike" dirty="0"/>
              <a:t>Réponses attendues </a:t>
            </a:r>
            <a:r>
              <a:rPr lang="fr-FR" b="0" i="0" strike="noStrike" dirty="0"/>
              <a:t>:</a:t>
            </a:r>
            <a:r>
              <a:rPr lang="fr-FR" b="1" i="0" strike="noStrike" dirty="0"/>
              <a:t> </a:t>
            </a:r>
            <a:r>
              <a:rPr lang="fr-FR" b="0" i="0" u="none" strike="noStrike" dirty="0">
                <a:sym typeface="Symbol" panose="05050102010706020507" pitchFamily="18" charset="2"/>
              </a:rPr>
              <a:t>9</a:t>
            </a:r>
            <a:r>
              <a:rPr lang="fr-FR" i="0" u="none" strike="noStrike" dirty="0"/>
              <a:t> </a:t>
            </a:r>
            <a:r>
              <a:rPr lang="fr-FR" b="0" i="0" u="none" strike="noStrike" dirty="0">
                <a:sym typeface="Symbol" panose="05050102010706020507" pitchFamily="18" charset="2"/>
              </a:rPr>
              <a:t>642</a:t>
            </a:r>
            <a:r>
              <a:rPr lang="fr-FR" i="0" u="none" strike="noStrike" dirty="0"/>
              <a:t> </a:t>
            </a:r>
            <a:r>
              <a:rPr lang="fr-FR" b="0" i="0" u="none" strike="noStrike" dirty="0">
                <a:sym typeface="Symbol" panose="05050102010706020507" pitchFamily="18" charset="2"/>
              </a:rPr>
              <a:t>; 9</a:t>
            </a:r>
            <a:r>
              <a:rPr lang="fr-FR" i="0" u="none" strike="noStrike" dirty="0"/>
              <a:t> </a:t>
            </a:r>
            <a:r>
              <a:rPr lang="fr-FR" b="0" i="0" u="none" strike="noStrike" dirty="0">
                <a:sym typeface="Symbol" panose="05050102010706020507" pitchFamily="18" charset="2"/>
              </a:rPr>
              <a:t>542</a:t>
            </a:r>
            <a:r>
              <a:rPr lang="fr-FR" i="0" u="none" strike="noStrike" dirty="0"/>
              <a:t> </a:t>
            </a:r>
            <a:r>
              <a:rPr lang="fr-FR" b="0" i="0" u="none" strike="noStrike" dirty="0">
                <a:sym typeface="Symbol" panose="05050102010706020507" pitchFamily="18" charset="2"/>
              </a:rPr>
              <a:t>; </a:t>
            </a:r>
            <a:r>
              <a:rPr lang="fr-FR" b="0" i="0" strike="noStrike" dirty="0">
                <a:sym typeface="Symbol" panose="05050102010706020507" pitchFamily="18" charset="2"/>
              </a:rPr>
              <a:t>9</a:t>
            </a:r>
            <a:r>
              <a:rPr lang="fr-FR" i="0" u="none" strike="noStrike" dirty="0"/>
              <a:t> </a:t>
            </a:r>
            <a:r>
              <a:rPr lang="fr-FR" b="0" i="0" strike="noStrike" dirty="0">
                <a:sym typeface="Symbol" panose="05050102010706020507" pitchFamily="18" charset="2"/>
              </a:rPr>
              <a:t>442</a:t>
            </a:r>
            <a:r>
              <a:rPr lang="fr-FR" i="0" u="none" strike="noStrike" dirty="0"/>
              <a:t> </a:t>
            </a:r>
            <a:r>
              <a:rPr lang="fr-FR" b="0" i="0" strike="noStrike" dirty="0">
                <a:sym typeface="Symbol" panose="05050102010706020507" pitchFamily="18" charset="2"/>
              </a:rPr>
              <a:t>; 9</a:t>
            </a:r>
            <a:r>
              <a:rPr lang="fr-FR" i="0" u="none" strike="noStrike" dirty="0"/>
              <a:t> </a:t>
            </a:r>
            <a:r>
              <a:rPr lang="fr-FR" b="0" i="0" strike="noStrike" dirty="0">
                <a:sym typeface="Symbol" panose="05050102010706020507" pitchFamily="18" charset="2"/>
              </a:rPr>
              <a:t>342</a:t>
            </a:r>
            <a:r>
              <a:rPr lang="fr-FR" i="0" u="none" strike="noStrike" dirty="0"/>
              <a:t> </a:t>
            </a:r>
            <a:r>
              <a:rPr lang="fr-FR" b="0" i="0" strike="noStrike" dirty="0">
                <a:sym typeface="Symbol" panose="05050102010706020507" pitchFamily="18" charset="2"/>
              </a:rPr>
              <a:t>; 9</a:t>
            </a:r>
            <a:r>
              <a:rPr lang="fr-FR" i="0" u="none" strike="noStrike" dirty="0"/>
              <a:t> </a:t>
            </a:r>
            <a:r>
              <a:rPr lang="fr-FR" b="0" i="0" strike="noStrike" dirty="0">
                <a:sym typeface="Symbol" panose="05050102010706020507" pitchFamily="18" charset="2"/>
              </a:rPr>
              <a:t>242</a:t>
            </a:r>
            <a:r>
              <a:rPr lang="fr-FR" i="0" u="none" strike="noStrike" dirty="0"/>
              <a:t> </a:t>
            </a:r>
            <a:r>
              <a:rPr lang="fr-FR" b="0" i="0" strike="noStrike" dirty="0">
                <a:sym typeface="Symbol" panose="05050102010706020507" pitchFamily="18" charset="2"/>
              </a:rPr>
              <a:t>; 9</a:t>
            </a:r>
            <a:r>
              <a:rPr lang="fr-FR" i="0" u="none" strike="noStrike" dirty="0"/>
              <a:t> </a:t>
            </a:r>
            <a:r>
              <a:rPr lang="fr-FR" b="0" i="0" strike="noStrike" dirty="0">
                <a:sym typeface="Symbol" panose="05050102010706020507" pitchFamily="18" charset="2"/>
              </a:rPr>
              <a:t>142</a:t>
            </a:r>
            <a:r>
              <a:rPr lang="fr-FR" i="0" u="none" strike="noStrike" dirty="0"/>
              <a:t> </a:t>
            </a:r>
            <a:r>
              <a:rPr lang="fr-FR" b="0" i="0" strike="noStrike" dirty="0">
                <a:sym typeface="Symbol" panose="05050102010706020507" pitchFamily="18" charset="2"/>
              </a:rPr>
              <a:t>; 9</a:t>
            </a:r>
            <a:r>
              <a:rPr lang="fr-FR" i="0" u="none" strike="noStrike" dirty="0"/>
              <a:t> </a:t>
            </a:r>
            <a:r>
              <a:rPr lang="fr-FR" b="0" i="0" strike="noStrike" dirty="0">
                <a:sym typeface="Symbol" panose="05050102010706020507" pitchFamily="18" charset="2"/>
              </a:rPr>
              <a:t>042</a:t>
            </a:r>
            <a:r>
              <a:rPr lang="fr-FR" i="0" u="none" strike="noStrike" dirty="0"/>
              <a:t> </a:t>
            </a:r>
            <a:r>
              <a:rPr lang="fr-FR" b="0" i="0" strike="noStrike" dirty="0">
                <a:sym typeface="Symbol" panose="05050102010706020507" pitchFamily="18" charset="2"/>
              </a:rPr>
              <a:t>; 8</a:t>
            </a:r>
            <a:r>
              <a:rPr lang="fr-FR" i="0" u="none" strike="noStrike" dirty="0"/>
              <a:t> </a:t>
            </a:r>
            <a:r>
              <a:rPr lang="fr-FR" b="0" i="0" strike="noStrike" dirty="0">
                <a:sym typeface="Symbol" panose="05050102010706020507" pitchFamily="18" charset="2"/>
              </a:rPr>
              <a:t>942.</a:t>
            </a:r>
          </a:p>
          <a:p>
            <a:pPr marL="0"/>
            <a:endParaRPr lang="fr-FR" b="1" i="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t>Faire verbaliser que comme on enlève 1 centaine les chiffre des dizaines et des unités ne changent pas.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t>Une procédure possible pour le franchissement du millier inférieur est de considérer le nombre de centaines de 9 042, c’est-à-dire 90</a:t>
            </a:r>
            <a:r>
              <a:rPr lang="fr-FR" i="0" u="none" dirty="0"/>
              <a:t> </a:t>
            </a:r>
            <a:r>
              <a:rPr lang="fr-FR" b="0" i="0" dirty="0"/>
              <a:t>centaines et d’en enlever 1, soit 89 centaines auxquelles il faut ajouter les 4 dizaines et 2 unités restantes.</a:t>
            </a:r>
          </a:p>
          <a:p>
            <a:endParaRPr i="0" dirty="0"/>
          </a:p>
        </p:txBody>
      </p:sp>
      <p:sp>
        <p:nvSpPr>
          <p:cNvPr id="420" name="Google Shape;420;p30:notes">
            <a:extLst>
              <a:ext uri="{FF2B5EF4-FFF2-40B4-BE49-F238E27FC236}">
                <a16:creationId xmlns:a16="http://schemas.microsoft.com/office/drawing/2014/main" id="{FB718D34-4EE4-D68F-628D-56588E30CF7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135</a:t>
            </a:fld>
            <a:endParaRPr/>
          </a:p>
        </p:txBody>
      </p:sp>
    </p:spTree>
    <p:extLst>
      <p:ext uri="{BB962C8B-B14F-4D97-AF65-F5344CB8AC3E}">
        <p14:creationId xmlns:p14="http://schemas.microsoft.com/office/powerpoint/2010/main" val="178842613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a:extLst>
            <a:ext uri="{FF2B5EF4-FFF2-40B4-BE49-F238E27FC236}">
              <a16:creationId xmlns:a16="http://schemas.microsoft.com/office/drawing/2014/main" id="{EDF97742-18DF-7F79-6E63-19AF57E962F0}"/>
            </a:ext>
          </a:extLst>
        </p:cNvPr>
        <p:cNvGrpSpPr/>
        <p:nvPr/>
      </p:nvGrpSpPr>
      <p:grpSpPr>
        <a:xfrm>
          <a:off x="0" y="0"/>
          <a:ext cx="0" cy="0"/>
          <a:chOff x="0" y="0"/>
          <a:chExt cx="0" cy="0"/>
        </a:xfrm>
      </p:grpSpPr>
      <p:sp>
        <p:nvSpPr>
          <p:cNvPr id="418" name="Google Shape;418;p30:notes">
            <a:extLst>
              <a:ext uri="{FF2B5EF4-FFF2-40B4-BE49-F238E27FC236}">
                <a16:creationId xmlns:a16="http://schemas.microsoft.com/office/drawing/2014/main" id="{58C23B85-F193-4B67-DCC7-253C933C5D7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9" name="Google Shape;419;p30:notes">
            <a:extLst>
              <a:ext uri="{FF2B5EF4-FFF2-40B4-BE49-F238E27FC236}">
                <a16:creationId xmlns:a16="http://schemas.microsoft.com/office/drawing/2014/main" id="{D1E872A2-BD50-DB44-87EB-6827AEAA25E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r>
              <a:rPr lang="fr-FR" i="0" dirty="0"/>
              <a:t>Il s’agit d’une suite croissante où la règle est + 2.</a:t>
            </a:r>
          </a:p>
          <a:p>
            <a:pPr marL="0"/>
            <a:r>
              <a:rPr lang="fr-FR" b="1" i="0" dirty="0"/>
              <a:t>Réponses attendues </a:t>
            </a:r>
            <a:r>
              <a:rPr lang="fr-FR" b="0" i="0" dirty="0"/>
              <a:t>:</a:t>
            </a:r>
            <a:r>
              <a:rPr lang="fr-FR" b="1" i="0" dirty="0"/>
              <a:t> </a:t>
            </a:r>
            <a:r>
              <a:rPr lang="fr-FR" b="0" i="0" u="none" dirty="0">
                <a:sym typeface="Symbol" panose="05050102010706020507" pitchFamily="18" charset="2"/>
              </a:rPr>
              <a:t>5</a:t>
            </a:r>
            <a:r>
              <a:rPr lang="fr-FR" i="0" u="none" dirty="0"/>
              <a:t> </a:t>
            </a:r>
            <a:r>
              <a:rPr lang="fr-FR" b="0" i="0" u="none" dirty="0">
                <a:sym typeface="Symbol" panose="05050102010706020507" pitchFamily="18" charset="2"/>
              </a:rPr>
              <a:t>813</a:t>
            </a:r>
            <a:r>
              <a:rPr lang="fr-FR" i="0" u="none" dirty="0"/>
              <a:t> </a:t>
            </a:r>
            <a:r>
              <a:rPr lang="fr-FR" b="0" i="0" u="none" dirty="0">
                <a:sym typeface="Symbol" panose="05050102010706020507" pitchFamily="18" charset="2"/>
              </a:rPr>
              <a:t>; 5</a:t>
            </a:r>
            <a:r>
              <a:rPr lang="fr-FR" i="0" u="none" dirty="0"/>
              <a:t> </a:t>
            </a:r>
            <a:r>
              <a:rPr lang="fr-FR" b="0" i="0" u="none" dirty="0">
                <a:sym typeface="Symbol" panose="05050102010706020507" pitchFamily="18" charset="2"/>
              </a:rPr>
              <a:t>815</a:t>
            </a:r>
            <a:r>
              <a:rPr lang="fr-FR" i="0" u="none" dirty="0"/>
              <a:t> </a:t>
            </a:r>
            <a:r>
              <a:rPr lang="fr-FR" b="0" i="0" u="none" dirty="0">
                <a:sym typeface="Symbol" panose="05050102010706020507" pitchFamily="18" charset="2"/>
              </a:rPr>
              <a:t>; </a:t>
            </a:r>
            <a:r>
              <a:rPr lang="fr-FR" b="0" i="0" dirty="0">
                <a:sym typeface="Symbol" panose="05050102010706020507" pitchFamily="18" charset="2"/>
              </a:rPr>
              <a:t>5</a:t>
            </a:r>
            <a:r>
              <a:rPr lang="fr-FR" i="0" u="none" dirty="0"/>
              <a:t> </a:t>
            </a:r>
            <a:r>
              <a:rPr lang="fr-FR" b="0" i="0" dirty="0">
                <a:sym typeface="Symbol" panose="05050102010706020507" pitchFamily="18" charset="2"/>
              </a:rPr>
              <a:t>817</a:t>
            </a:r>
            <a:r>
              <a:rPr lang="fr-FR" i="0" u="none" dirty="0"/>
              <a:t> </a:t>
            </a:r>
            <a:r>
              <a:rPr lang="fr-FR" b="0" i="0" dirty="0">
                <a:sym typeface="Symbol" panose="05050102010706020507" pitchFamily="18" charset="2"/>
              </a:rPr>
              <a:t>; 5</a:t>
            </a:r>
            <a:r>
              <a:rPr lang="fr-FR" i="0" u="none" dirty="0"/>
              <a:t> </a:t>
            </a:r>
            <a:r>
              <a:rPr lang="fr-FR" b="0" i="0" dirty="0">
                <a:sym typeface="Symbol" panose="05050102010706020507" pitchFamily="18" charset="2"/>
              </a:rPr>
              <a:t>819</a:t>
            </a:r>
            <a:r>
              <a:rPr lang="fr-FR" i="0" u="none" dirty="0"/>
              <a:t> </a:t>
            </a:r>
            <a:r>
              <a:rPr lang="fr-FR" b="0" i="0" dirty="0">
                <a:sym typeface="Symbol" panose="05050102010706020507" pitchFamily="18" charset="2"/>
              </a:rPr>
              <a:t>; 5</a:t>
            </a:r>
            <a:r>
              <a:rPr lang="fr-FR" i="0" u="none" dirty="0"/>
              <a:t> </a:t>
            </a:r>
            <a:r>
              <a:rPr lang="fr-FR" b="0" i="0" dirty="0">
                <a:sym typeface="Symbol" panose="05050102010706020507" pitchFamily="18" charset="2"/>
              </a:rPr>
              <a:t>821</a:t>
            </a:r>
            <a:r>
              <a:rPr lang="fr-FR" i="0" u="none" dirty="0"/>
              <a:t> </a:t>
            </a:r>
            <a:r>
              <a:rPr lang="fr-FR" b="0" i="0" dirty="0">
                <a:sym typeface="Symbol" panose="05050102010706020507" pitchFamily="18" charset="2"/>
              </a:rPr>
              <a:t>; 5</a:t>
            </a:r>
            <a:r>
              <a:rPr lang="fr-FR" i="0" u="none" dirty="0"/>
              <a:t> </a:t>
            </a:r>
            <a:r>
              <a:rPr lang="fr-FR" b="0" i="0" dirty="0">
                <a:sym typeface="Symbol" panose="05050102010706020507" pitchFamily="18" charset="2"/>
              </a:rPr>
              <a:t>823</a:t>
            </a:r>
            <a:r>
              <a:rPr lang="fr-FR" i="0" u="none" dirty="0"/>
              <a:t> </a:t>
            </a:r>
            <a:r>
              <a:rPr lang="fr-FR" b="0" i="0" dirty="0">
                <a:sym typeface="Symbol" panose="05050102010706020507" pitchFamily="18" charset="2"/>
              </a:rPr>
              <a:t>; 5</a:t>
            </a:r>
            <a:r>
              <a:rPr lang="fr-FR" i="0" u="none" dirty="0"/>
              <a:t> </a:t>
            </a:r>
            <a:r>
              <a:rPr lang="fr-FR" b="0" i="0" dirty="0">
                <a:sym typeface="Symbol" panose="05050102010706020507" pitchFamily="18" charset="2"/>
              </a:rPr>
              <a:t>825</a:t>
            </a:r>
            <a:r>
              <a:rPr lang="fr-FR" i="0" u="none" dirty="0"/>
              <a:t> </a:t>
            </a:r>
            <a:r>
              <a:rPr lang="fr-FR" b="0" i="0" dirty="0">
                <a:sym typeface="Symbol" panose="05050102010706020507" pitchFamily="18" charset="2"/>
              </a:rPr>
              <a:t>; 5</a:t>
            </a:r>
            <a:r>
              <a:rPr lang="fr-FR" i="0" u="none" dirty="0"/>
              <a:t> </a:t>
            </a:r>
            <a:r>
              <a:rPr lang="fr-FR" b="0" i="0" dirty="0">
                <a:sym typeface="Symbol" panose="05050102010706020507" pitchFamily="18" charset="2"/>
              </a:rPr>
              <a:t>825.</a:t>
            </a:r>
            <a:endParaRPr lang="fr-FR" b="1" i="0" dirty="0"/>
          </a:p>
        </p:txBody>
      </p:sp>
      <p:sp>
        <p:nvSpPr>
          <p:cNvPr id="420" name="Google Shape;420;p30:notes">
            <a:extLst>
              <a:ext uri="{FF2B5EF4-FFF2-40B4-BE49-F238E27FC236}">
                <a16:creationId xmlns:a16="http://schemas.microsoft.com/office/drawing/2014/main" id="{138C3464-5A47-2842-CA16-84512A7A21B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136</a:t>
            </a:fld>
            <a:endParaRPr/>
          </a:p>
        </p:txBody>
      </p:sp>
    </p:spTree>
    <p:extLst>
      <p:ext uri="{BB962C8B-B14F-4D97-AF65-F5344CB8AC3E}">
        <p14:creationId xmlns:p14="http://schemas.microsoft.com/office/powerpoint/2010/main" val="1462003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5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revoir les décompositions multiplicatives de 60 et les multiples de 25. Ce sont des résultats que vous devez connaitre par cœur. </a:t>
            </a:r>
            <a:endParaRPr/>
          </a:p>
        </p:txBody>
      </p:sp>
      <p:sp>
        <p:nvSpPr>
          <p:cNvPr id="330" name="Google Shape;330;p1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14</a:t>
            </a:fld>
            <a:endParaRPr/>
          </a:p>
        </p:txBody>
      </p:sp>
    </p:spTree>
    <p:extLst>
      <p:ext uri="{BB962C8B-B14F-4D97-AF65-F5344CB8AC3E}">
        <p14:creationId xmlns:p14="http://schemas.microsoft.com/office/powerpoint/2010/main" val="4222294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a:extLst>
            <a:ext uri="{FF2B5EF4-FFF2-40B4-BE49-F238E27FC236}">
              <a16:creationId xmlns:a16="http://schemas.microsoft.com/office/drawing/2014/main" id="{59D89846-F922-5312-870E-3F1A295E261F}"/>
            </a:ext>
          </a:extLst>
        </p:cNvPr>
        <p:cNvGrpSpPr/>
        <p:nvPr/>
      </p:nvGrpSpPr>
      <p:grpSpPr>
        <a:xfrm>
          <a:off x="0" y="0"/>
          <a:ext cx="0" cy="0"/>
          <a:chOff x="0" y="0"/>
          <a:chExt cx="0" cy="0"/>
        </a:xfrm>
      </p:grpSpPr>
      <p:sp>
        <p:nvSpPr>
          <p:cNvPr id="577" name="Google Shape;577;p62:notes">
            <a:extLst>
              <a:ext uri="{FF2B5EF4-FFF2-40B4-BE49-F238E27FC236}">
                <a16:creationId xmlns:a16="http://schemas.microsoft.com/office/drawing/2014/main" id="{BB1EEE58-B774-ED58-62D9-ED912974DA3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62:notes">
            <a:extLst>
              <a:ext uri="{FF2B5EF4-FFF2-40B4-BE49-F238E27FC236}">
                <a16:creationId xmlns:a16="http://schemas.microsoft.com/office/drawing/2014/main" id="{4949107C-166E-869E-BF44-184C9654B82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Distribuer un post-it à chaque élève. </a:t>
            </a:r>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a:t>Comme pour les tables de multiplication, je vais vous lire des calculs. Vous écrirez le résultat sur votre ardoise le plus rapidement possible. Puis, un élève dira la bonne réponse et on l’écrira au tableau. Si vous vous êtes trompés ou que vous ne connaissiez pas la réponse, vous écrirez le calcul et son résultat sur le post-it. Ainsi, vous saurez les calculs sur lesquels il faut poursuivre les efforts de mémorisation. On collera ensuite ce post-it dans votre cahier de devoirs </a:t>
            </a:r>
            <a:r>
              <a:rPr lang="fr-FR" i="0"/>
              <a:t>(ou cahier de leçons). </a:t>
            </a:r>
            <a:endParaRPr i="0"/>
          </a:p>
          <a:p>
            <a:pPr marL="0" marR="0" lvl="0" indent="0" algn="l" rtl="0">
              <a:lnSpc>
                <a:spcPct val="100000"/>
              </a:lnSpc>
              <a:spcBef>
                <a:spcPts val="0"/>
              </a:spcBef>
              <a:spcAft>
                <a:spcPts val="0"/>
              </a:spcAft>
              <a:buClr>
                <a:schemeClr val="dk1"/>
              </a:buClr>
              <a:buSzPts val="1200"/>
              <a:buFont typeface="Calibri"/>
              <a:buNone/>
            </a:pPr>
            <a:endParaRPr i="1"/>
          </a:p>
        </p:txBody>
      </p:sp>
      <p:sp>
        <p:nvSpPr>
          <p:cNvPr id="579" name="Google Shape;579;p62:notes">
            <a:extLst>
              <a:ext uri="{FF2B5EF4-FFF2-40B4-BE49-F238E27FC236}">
                <a16:creationId xmlns:a16="http://schemas.microsoft.com/office/drawing/2014/main" id="{776B2779-4CCA-31B9-776D-4AC2383AAE0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71622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E399F67E-A9E1-FA32-B9FF-36289A479AAF}"/>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41FBDCB6-CB10-6AF6-C7C1-EC005512789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CE10D102-369A-B2FB-7712-709DB42267C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Lire le calcul. Laisser une dizaine de secondes puis interroger un élève qui donne la réponse. Écrire le résultat sur les pointillés. </a:t>
            </a:r>
            <a:r>
              <a:rPr lang="fr-FR" sz="1800">
                <a:solidFill>
                  <a:srgbClr val="000000"/>
                </a:solidFill>
                <a:latin typeface="Arial"/>
                <a:ea typeface="Arial"/>
                <a:cs typeface="Arial"/>
                <a:sym typeface="Arial"/>
              </a:rPr>
              <a:t>Les élèves qui s’étaient trompés doivent recopier l’égalité complète sur leur ardoise ou la répéter plusieurs fois à voix basse.</a:t>
            </a:r>
            <a:endParaRPr lang="fr-FR" sz="180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fr-FR" i="0"/>
              <a:t>Ils écrivent ensuite l’égalité complète sur leur post-it. </a:t>
            </a:r>
            <a:endParaRPr lang="fr-FR"/>
          </a:p>
        </p:txBody>
      </p:sp>
      <p:sp>
        <p:nvSpPr>
          <p:cNvPr id="68" name="Google Shape;68;p4:notes">
            <a:extLst>
              <a:ext uri="{FF2B5EF4-FFF2-40B4-BE49-F238E27FC236}">
                <a16:creationId xmlns:a16="http://schemas.microsoft.com/office/drawing/2014/main" id="{913967A8-03B6-71DD-846C-32167704AE2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16</a:t>
            </a:fld>
            <a:endParaRPr/>
          </a:p>
        </p:txBody>
      </p:sp>
    </p:spTree>
    <p:extLst>
      <p:ext uri="{BB962C8B-B14F-4D97-AF65-F5344CB8AC3E}">
        <p14:creationId xmlns:p14="http://schemas.microsoft.com/office/powerpoint/2010/main" val="14371488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7A6209E3-4DDA-85B8-4647-9CF793CF0381}"/>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BEEBFE5-CCFC-6FB4-98AA-2A7062C0A0D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7E710332-38E0-0570-F0D3-4E8F4FC169F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 </a:t>
            </a:r>
            <a:r>
              <a:rPr lang="fr-FR" sz="1200">
                <a:latin typeface="Arial"/>
                <a:ea typeface="Arial"/>
                <a:cs typeface="Arial"/>
                <a:sym typeface="Arial"/>
              </a:rPr>
              <a:t>30.</a:t>
            </a:r>
          </a:p>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Interroger un élève en lui faisant verbaliser sa procédure. Faire valider ou non par un autre élève qui complètera l’explication si besoin.</a:t>
            </a: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Je cherche dans 60, il y a 2 fois quel nombre, c’est comme si je divisais 60 par 2, ça fait 30.</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60, c’est 6 dizaines, je connais par cœur la moitié de 6 dizaines, c’est 3 dizaines c’est-à-dire 30. </a:t>
            </a:r>
            <a:endParaRPr lang="fr-FR" i="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0974DEE7-30DE-5C2E-3B3D-08D2D7C101C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17</a:t>
            </a:fld>
            <a:endParaRPr/>
          </a:p>
        </p:txBody>
      </p:sp>
    </p:spTree>
    <p:extLst>
      <p:ext uri="{BB962C8B-B14F-4D97-AF65-F5344CB8AC3E}">
        <p14:creationId xmlns:p14="http://schemas.microsoft.com/office/powerpoint/2010/main" val="1859942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D09FF67E-F697-C30D-E88F-B6C4AC5205C6}"/>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D04A7F5-D112-1925-4C22-0FE6659AB04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F315C377-D5FC-5943-D617-F26C3064CF9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12.</a:t>
            </a:r>
          </a:p>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Interroger un élève en lui faisant verbaliser sa procédure. Faire valider ou non par un autre élève qui complètera l’explication si besoin.</a:t>
            </a:r>
            <a:endParaRPr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Je sais qu’une heure est égale à 60 minutes. Sur l’horloge, on va de 5 minutes en 5 minutes et il y a 12 chiffres sur l’horloge, donc 12 × 5 = 60.</a:t>
            </a: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 </a:t>
            </a:r>
            <a:r>
              <a:rPr lang="fr-FR" i="1">
                <a:latin typeface="Arial"/>
                <a:ea typeface="Arial"/>
                <a:cs typeface="Arial"/>
                <a:sym typeface="Arial"/>
              </a:rPr>
              <a:t>On sait par cœur que donc 10 × 5 = 50 donc il faut ajouter encore 2 fois le nombre 5 pour obtenir 60. On a donc 12 × 5 = 60.</a:t>
            </a:r>
            <a:endParaRPr i="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fr-FR" i="0">
                <a:latin typeface="Arial"/>
                <a:ea typeface="Arial"/>
                <a:cs typeface="Arial"/>
                <a:sym typeface="Arial"/>
              </a:rPr>
              <a:t>Compléter les pointillés.</a:t>
            </a:r>
            <a:endParaRPr/>
          </a:p>
        </p:txBody>
      </p:sp>
      <p:sp>
        <p:nvSpPr>
          <p:cNvPr id="68" name="Google Shape;68;p4:notes">
            <a:extLst>
              <a:ext uri="{FF2B5EF4-FFF2-40B4-BE49-F238E27FC236}">
                <a16:creationId xmlns:a16="http://schemas.microsoft.com/office/drawing/2014/main" id="{F95410F5-F647-F844-F67E-68CCF729129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18</a:t>
            </a:fld>
            <a:endParaRPr/>
          </a:p>
        </p:txBody>
      </p:sp>
    </p:spTree>
    <p:extLst>
      <p:ext uri="{BB962C8B-B14F-4D97-AF65-F5344CB8AC3E}">
        <p14:creationId xmlns:p14="http://schemas.microsoft.com/office/powerpoint/2010/main" val="39807534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F3D42EB1-8500-2F66-1511-487218A80304}"/>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79B3D689-7448-FC57-9E40-D5EE2F77681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0CC6DEEF-B435-CA9E-11E8-12281CF7165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Même démarche.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20.</a:t>
            </a:r>
          </a:p>
        </p:txBody>
      </p:sp>
      <p:sp>
        <p:nvSpPr>
          <p:cNvPr id="68" name="Google Shape;68;p4:notes">
            <a:extLst>
              <a:ext uri="{FF2B5EF4-FFF2-40B4-BE49-F238E27FC236}">
                <a16:creationId xmlns:a16="http://schemas.microsoft.com/office/drawing/2014/main" id="{B3DD6F63-632E-8D67-7FF3-17DA183BE22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19</a:t>
            </a:fld>
            <a:endParaRPr/>
          </a:p>
        </p:txBody>
      </p:sp>
    </p:spTree>
    <p:extLst>
      <p:ext uri="{BB962C8B-B14F-4D97-AF65-F5344CB8AC3E}">
        <p14:creationId xmlns:p14="http://schemas.microsoft.com/office/powerpoint/2010/main" val="4048991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221DA019-D539-7693-1D04-0AAF979B2F02}"/>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714B0AB3-CD0D-42CB-5010-D1ED90EB23E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B3C61569-D248-1B02-5DF6-CD3898BF236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une dernière fois à revoir toutes les tables de multiplication.</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3970BC6C-1A53-F8BA-1340-7A4384696322}"/>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a:t>
            </a:fld>
            <a:endParaRPr/>
          </a:p>
        </p:txBody>
      </p:sp>
    </p:spTree>
    <p:extLst>
      <p:ext uri="{BB962C8B-B14F-4D97-AF65-F5344CB8AC3E}">
        <p14:creationId xmlns:p14="http://schemas.microsoft.com/office/powerpoint/2010/main" val="2398734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73F5C5A6-9034-E9C2-73CA-93D34F469D85}"/>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C0E7DA55-F6E1-9FCE-92CF-D0B3417BCD7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7FA0AD62-146C-A945-E60A-47375BC142B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15.</a:t>
            </a:r>
          </a:p>
        </p:txBody>
      </p:sp>
      <p:sp>
        <p:nvSpPr>
          <p:cNvPr id="68" name="Google Shape;68;p4:notes">
            <a:extLst>
              <a:ext uri="{FF2B5EF4-FFF2-40B4-BE49-F238E27FC236}">
                <a16:creationId xmlns:a16="http://schemas.microsoft.com/office/drawing/2014/main" id="{F3783C39-3C73-E551-0AC7-8C75F21E40D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20</a:t>
            </a:fld>
            <a:endParaRPr/>
          </a:p>
        </p:txBody>
      </p:sp>
    </p:spTree>
    <p:extLst>
      <p:ext uri="{BB962C8B-B14F-4D97-AF65-F5344CB8AC3E}">
        <p14:creationId xmlns:p14="http://schemas.microsoft.com/office/powerpoint/2010/main" val="30078929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AF2FC2B0-9B2A-AB7C-2665-C66EE7365332}"/>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5F230866-E712-AF34-EC4F-E9A08C313ED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3C2B03A0-C76D-EE05-CFF9-CF21F241B1E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i="1">
                <a:latin typeface="Arial"/>
                <a:ea typeface="Arial"/>
                <a:cs typeface="Arial"/>
                <a:sym typeface="Arial"/>
              </a:rPr>
              <a:t>Vous allez désormais compléter des opérations avec les multiples du nombre 25. Ici encore, ce sont des résultats à connaitre par cœur. Lors du retour collectif, vous pourrez noter sur votre post-it ceux que vous ne connaissez pas bien et que vous devrez revoir. </a:t>
            </a:r>
            <a:endParaRPr i="1"/>
          </a:p>
        </p:txBody>
      </p:sp>
      <p:sp>
        <p:nvSpPr>
          <p:cNvPr id="68" name="Google Shape;68;p4:notes">
            <a:extLst>
              <a:ext uri="{FF2B5EF4-FFF2-40B4-BE49-F238E27FC236}">
                <a16:creationId xmlns:a16="http://schemas.microsoft.com/office/drawing/2014/main" id="{CBCB6802-A235-6970-B57B-F765FB16F7D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21</a:t>
            </a:fld>
            <a:endParaRPr/>
          </a:p>
        </p:txBody>
      </p:sp>
    </p:spTree>
    <p:extLst>
      <p:ext uri="{BB962C8B-B14F-4D97-AF65-F5344CB8AC3E}">
        <p14:creationId xmlns:p14="http://schemas.microsoft.com/office/powerpoint/2010/main" val="4157012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906382EB-8B38-63FF-1959-122C034F53E8}"/>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E606149E-DA7B-56CB-0D20-27408D431B6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B3832F97-B26B-B84A-4520-2D74E5FAA66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100.</a:t>
            </a:r>
          </a:p>
        </p:txBody>
      </p:sp>
      <p:sp>
        <p:nvSpPr>
          <p:cNvPr id="68" name="Google Shape;68;p4:notes">
            <a:extLst>
              <a:ext uri="{FF2B5EF4-FFF2-40B4-BE49-F238E27FC236}">
                <a16:creationId xmlns:a16="http://schemas.microsoft.com/office/drawing/2014/main" id="{77DFFD0B-D9F2-76AB-9861-E25A7726F80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22</a:t>
            </a:fld>
            <a:endParaRPr/>
          </a:p>
        </p:txBody>
      </p:sp>
    </p:spTree>
    <p:extLst>
      <p:ext uri="{BB962C8B-B14F-4D97-AF65-F5344CB8AC3E}">
        <p14:creationId xmlns:p14="http://schemas.microsoft.com/office/powerpoint/2010/main" val="3557498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E1BD46A7-E76D-204E-3726-93FB28A7E90B}"/>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EC444916-2F6E-9E66-B6A2-DA87981492E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081EE8D4-DF19-C980-A8FA-526A45C0D61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2.</a:t>
            </a:r>
          </a:p>
        </p:txBody>
      </p:sp>
      <p:sp>
        <p:nvSpPr>
          <p:cNvPr id="68" name="Google Shape;68;p4:notes">
            <a:extLst>
              <a:ext uri="{FF2B5EF4-FFF2-40B4-BE49-F238E27FC236}">
                <a16:creationId xmlns:a16="http://schemas.microsoft.com/office/drawing/2014/main" id="{97B7BD8E-861F-E1CC-3927-5DEC4C6CBC5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23</a:t>
            </a:fld>
            <a:endParaRPr/>
          </a:p>
        </p:txBody>
      </p:sp>
    </p:spTree>
    <p:extLst>
      <p:ext uri="{BB962C8B-B14F-4D97-AF65-F5344CB8AC3E}">
        <p14:creationId xmlns:p14="http://schemas.microsoft.com/office/powerpoint/2010/main" val="943844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4FC609C9-3988-C16D-4437-6DBC63EAEDB6}"/>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7E204BBD-2142-36F8-CE93-B190B9FF184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C6586AFE-7FF1-D492-12C9-F78FC2A5F9A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75.</a:t>
            </a:r>
            <a:endParaRPr/>
          </a:p>
        </p:txBody>
      </p:sp>
      <p:sp>
        <p:nvSpPr>
          <p:cNvPr id="68" name="Google Shape;68;p4:notes">
            <a:extLst>
              <a:ext uri="{FF2B5EF4-FFF2-40B4-BE49-F238E27FC236}">
                <a16:creationId xmlns:a16="http://schemas.microsoft.com/office/drawing/2014/main" id="{D6527064-2656-61E6-5A59-3CB86915C296}"/>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24</a:t>
            </a:fld>
            <a:endParaRPr/>
          </a:p>
        </p:txBody>
      </p:sp>
    </p:spTree>
    <p:extLst>
      <p:ext uri="{BB962C8B-B14F-4D97-AF65-F5344CB8AC3E}">
        <p14:creationId xmlns:p14="http://schemas.microsoft.com/office/powerpoint/2010/main" val="10541394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a:extLst>
            <a:ext uri="{FF2B5EF4-FFF2-40B4-BE49-F238E27FC236}">
              <a16:creationId xmlns:a16="http://schemas.microsoft.com/office/drawing/2014/main" id="{5731CEA5-F61A-9976-9AF2-6B4C27A621D6}"/>
            </a:ext>
          </a:extLst>
        </p:cNvPr>
        <p:cNvGrpSpPr/>
        <p:nvPr/>
      </p:nvGrpSpPr>
      <p:grpSpPr>
        <a:xfrm>
          <a:off x="0" y="0"/>
          <a:ext cx="0" cy="0"/>
          <a:chOff x="0" y="0"/>
          <a:chExt cx="0" cy="0"/>
        </a:xfrm>
      </p:grpSpPr>
      <p:sp>
        <p:nvSpPr>
          <p:cNvPr id="66" name="Google Shape;66;p4:notes">
            <a:extLst>
              <a:ext uri="{FF2B5EF4-FFF2-40B4-BE49-F238E27FC236}">
                <a16:creationId xmlns:a16="http://schemas.microsoft.com/office/drawing/2014/main" id="{519DCE62-5BBE-6CA9-9804-54945CBB7B0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a:extLst>
              <a:ext uri="{FF2B5EF4-FFF2-40B4-BE49-F238E27FC236}">
                <a16:creationId xmlns:a16="http://schemas.microsoft.com/office/drawing/2014/main" id="{FBFF65F3-FD17-9CB7-B60E-A563EC7C9D7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a:latin typeface="Arial"/>
                <a:ea typeface="Arial"/>
                <a:cs typeface="Arial"/>
                <a:sym typeface="Arial"/>
              </a:rPr>
              <a:t>Laisser 10 secondes aux élèves pour répondre.</a:t>
            </a:r>
          </a:p>
          <a:p>
            <a:pPr marL="0" marR="0" lvl="0" indent="0" algn="l" rtl="0">
              <a:lnSpc>
                <a:spcPct val="100000"/>
              </a:lnSpc>
              <a:spcBef>
                <a:spcPts val="0"/>
              </a:spcBef>
              <a:spcAft>
                <a:spcPts val="0"/>
              </a:spcAft>
              <a:buClr>
                <a:schemeClr val="dk1"/>
              </a:buClr>
              <a:buSzPts val="1200"/>
              <a:buFont typeface="Arial"/>
              <a:buNone/>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1. </a:t>
            </a:r>
            <a:endParaRPr/>
          </a:p>
        </p:txBody>
      </p:sp>
      <p:sp>
        <p:nvSpPr>
          <p:cNvPr id="68" name="Google Shape;68;p4:notes">
            <a:extLst>
              <a:ext uri="{FF2B5EF4-FFF2-40B4-BE49-F238E27FC236}">
                <a16:creationId xmlns:a16="http://schemas.microsoft.com/office/drawing/2014/main" id="{3FD5E3FD-4E67-A4C5-3029-29F0321A527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25</a:t>
            </a:fld>
            <a:endParaRPr/>
          </a:p>
        </p:txBody>
      </p:sp>
    </p:spTree>
    <p:extLst>
      <p:ext uri="{BB962C8B-B14F-4D97-AF65-F5344CB8AC3E}">
        <p14:creationId xmlns:p14="http://schemas.microsoft.com/office/powerpoint/2010/main" val="5739828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C8997146-9815-E578-E14A-E44254A4ED23}"/>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4CB4B264-AF06-88C7-D9DB-78E9CBE5864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08AA1B5A-3A3D-9D0E-C13C-0259BA57797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calculer des doubles et des moitiés.</a:t>
            </a:r>
            <a:endParaRPr/>
          </a:p>
        </p:txBody>
      </p:sp>
      <p:sp>
        <p:nvSpPr>
          <p:cNvPr id="330" name="Google Shape;330;p155:notes">
            <a:extLst>
              <a:ext uri="{FF2B5EF4-FFF2-40B4-BE49-F238E27FC236}">
                <a16:creationId xmlns:a16="http://schemas.microsoft.com/office/drawing/2014/main" id="{88EEE51C-66EB-DDC5-20B1-1F49063C905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26</a:t>
            </a:fld>
            <a:endParaRPr/>
          </a:p>
        </p:txBody>
      </p:sp>
    </p:spTree>
    <p:extLst>
      <p:ext uri="{BB962C8B-B14F-4D97-AF65-F5344CB8AC3E}">
        <p14:creationId xmlns:p14="http://schemas.microsoft.com/office/powerpoint/2010/main" val="14212028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 name="Google Shape;5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fr-FR" sz="1200" i="1">
                <a:latin typeface="Arial"/>
                <a:ea typeface="Arial"/>
                <a:cs typeface="Arial"/>
                <a:sym typeface="Arial"/>
              </a:rPr>
              <a:t>Nous allons commencer par revoir les doubles et les moitiés des dizaines et des centaines. Utilisez les résultats des doubles ou des moitiés que vous connaissez par cœur. </a:t>
            </a:r>
            <a:endParaRPr sz="1200" i="1">
              <a:latin typeface="Arial"/>
              <a:ea typeface="Arial"/>
              <a:cs typeface="Arial"/>
              <a:sym typeface="Arial"/>
            </a:endParaRPr>
          </a:p>
        </p:txBody>
      </p:sp>
      <p:sp>
        <p:nvSpPr>
          <p:cNvPr id="60" name="Google Shape;6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27</a:t>
            </a:fld>
            <a:endParaRPr/>
          </a:p>
        </p:txBody>
      </p:sp>
    </p:spTree>
    <p:extLst>
      <p:ext uri="{BB962C8B-B14F-4D97-AF65-F5344CB8AC3E}">
        <p14:creationId xmlns:p14="http://schemas.microsoft.com/office/powerpoint/2010/main" val="16598373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400"/>
              <a:buFont typeface="Calibri"/>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b="0">
                <a:latin typeface="Arial"/>
                <a:ea typeface="Arial"/>
                <a:cs typeface="Arial"/>
                <a:sym typeface="Arial"/>
              </a:rPr>
              <a:t>600</a:t>
            </a:r>
            <a:r>
              <a:rPr lang="fr-FR" sz="1200">
                <a:latin typeface="Arial"/>
                <a:ea typeface="Arial"/>
                <a:cs typeface="Arial"/>
                <a:sym typeface="Arial"/>
              </a:rPr>
              <a:t>. </a:t>
            </a:r>
          </a:p>
          <a:p>
            <a:pPr marL="0" lvl="0" indent="0" algn="l" rtl="0">
              <a:lnSpc>
                <a:spcPct val="100000"/>
              </a:lnSpc>
              <a:spcBef>
                <a:spcPts val="0"/>
              </a:spcBef>
              <a:spcAft>
                <a:spcPts val="0"/>
              </a:spcAft>
              <a:buClr>
                <a:schemeClr val="dk1"/>
              </a:buClr>
              <a:buSzPts val="1400"/>
              <a:buFont typeface="Calibri"/>
              <a:buNone/>
            </a:pPr>
            <a:r>
              <a:rPr lang="fr-FR"/>
              <a:t>Lors de la correction, faire verbaliser que 1 200, c'est 12c et qu’on connait par cœur la moitié de 12. C’est 6. Donc la moitié de 12c est 6c, c’est-à-dire 600.</a:t>
            </a:r>
            <a:endParaRPr/>
          </a:p>
        </p:txBody>
      </p:sp>
      <p:sp>
        <p:nvSpPr>
          <p:cNvPr id="84" name="Google Shape;84;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28</a:t>
            </a:fld>
            <a:endParaRPr/>
          </a:p>
        </p:txBody>
      </p:sp>
    </p:spTree>
    <p:extLst>
      <p:ext uri="{BB962C8B-B14F-4D97-AF65-F5344CB8AC3E}">
        <p14:creationId xmlns:p14="http://schemas.microsoft.com/office/powerpoint/2010/main" val="1894248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 name="Google Shape;7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fr-FR">
                <a:latin typeface="Arial"/>
                <a:ea typeface="Arial"/>
                <a:cs typeface="Arial"/>
                <a:sym typeface="Arial"/>
              </a:rPr>
              <a:t>Même démarche. </a:t>
            </a:r>
          </a:p>
          <a:p>
            <a:pPr marL="0" marR="0" lvl="0" indent="0" algn="l" defTabSz="914400" rtl="0" eaLnBrk="1" fontAlgn="auto" latinLnBrk="0" hangingPunct="1">
              <a:lnSpc>
                <a:spcPct val="100000"/>
              </a:lnSpc>
              <a:spcBef>
                <a:spcPts val="0"/>
              </a:spcBef>
              <a:spcAft>
                <a:spcPts val="0"/>
              </a:spcAft>
              <a:buClr>
                <a:schemeClr val="dk1"/>
              </a:buClr>
              <a:buSzPts val="14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b="0">
                <a:latin typeface="Arial"/>
                <a:ea typeface="Arial"/>
                <a:cs typeface="Arial"/>
                <a:sym typeface="Arial"/>
              </a:rPr>
              <a:t>500. </a:t>
            </a:r>
          </a:p>
        </p:txBody>
      </p:sp>
      <p:sp>
        <p:nvSpPr>
          <p:cNvPr id="76" name="Google Shape;7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29</a:t>
            </a:fld>
            <a:endParaRPr/>
          </a:p>
        </p:txBody>
      </p:sp>
    </p:spTree>
    <p:extLst>
      <p:ext uri="{BB962C8B-B14F-4D97-AF65-F5344CB8AC3E}">
        <p14:creationId xmlns:p14="http://schemas.microsoft.com/office/powerpoint/2010/main" val="25591139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6"/>
        <p:cNvGrpSpPr/>
        <p:nvPr/>
      </p:nvGrpSpPr>
      <p:grpSpPr>
        <a:xfrm>
          <a:off x="0" y="0"/>
          <a:ext cx="0" cy="0"/>
          <a:chOff x="0" y="0"/>
          <a:chExt cx="0" cy="0"/>
        </a:xfrm>
      </p:grpSpPr>
      <p:sp>
        <p:nvSpPr>
          <p:cNvPr id="577" name="Google Shape;577;p6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8" name="Google Shape;578;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Distribuer un post-it à chaque élève. </a:t>
            </a:r>
            <a:endParaRPr/>
          </a:p>
          <a:p>
            <a:pPr marL="0" marR="0" lvl="0" indent="0" algn="l" rtl="0">
              <a:lnSpc>
                <a:spcPct val="100000"/>
              </a:lnSpc>
              <a:spcBef>
                <a:spcPts val="0"/>
              </a:spcBef>
              <a:spcAft>
                <a:spcPts val="0"/>
              </a:spcAft>
              <a:buClr>
                <a:schemeClr val="dk1"/>
              </a:buClr>
              <a:buSzPts val="1200"/>
              <a:buFont typeface="Calibri"/>
              <a:buNone/>
            </a:pPr>
            <a:r>
              <a:rPr lang="fr-FR" i="1"/>
              <a:t>Comme vous en avez l’habitude, je vais vous lire des calculs de tables de multiplication. Vous écrirez le résultat sur votre ardoise le plus rapidement possible. Puis, un élève dira la bonne réponse et on l’écrira au tableau. Si vous vous êtes trompés ou que vous ne connaissiez pas la réponse, vous écrirez le calcul et son résultat sur le post-it. Ainsi, vous saurez les calculs sur lesquels il faut poursuivre les efforts de mémorisation. On collera ensuite ce post-it dans votre cahier de devoirs </a:t>
            </a:r>
            <a:r>
              <a:rPr lang="fr-FR" i="0"/>
              <a:t>(ou cahier de leçons). </a:t>
            </a:r>
            <a:endParaRPr i="0"/>
          </a:p>
          <a:p>
            <a:pPr marL="0" marR="0" lvl="0" indent="0" algn="l" rtl="0">
              <a:lnSpc>
                <a:spcPct val="100000"/>
              </a:lnSpc>
              <a:spcBef>
                <a:spcPts val="0"/>
              </a:spcBef>
              <a:spcAft>
                <a:spcPts val="0"/>
              </a:spcAft>
              <a:buClr>
                <a:schemeClr val="dk1"/>
              </a:buClr>
              <a:buSzPts val="1200"/>
              <a:buFont typeface="Calibri"/>
              <a:buNone/>
            </a:pPr>
            <a:endParaRPr i="1"/>
          </a:p>
        </p:txBody>
      </p:sp>
      <p:sp>
        <p:nvSpPr>
          <p:cNvPr id="579" name="Google Shape;579;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730612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600.</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a:latin typeface="Arial"/>
                <a:ea typeface="Arial"/>
                <a:cs typeface="Arial"/>
                <a:sym typeface="Arial"/>
              </a:rPr>
              <a:t>Faire</a:t>
            </a:r>
            <a:r>
              <a:rPr lang="fr-FR" sz="1200">
                <a:latin typeface="Arial"/>
                <a:ea typeface="Arial"/>
                <a:cs typeface="Arial"/>
                <a:sym typeface="Arial"/>
              </a:rPr>
              <a:t> verbaliser que </a:t>
            </a:r>
            <a:r>
              <a:rPr lang="fr-FR" sz="1200" strike="noStrike">
                <a:latin typeface="Arial"/>
                <a:ea typeface="Arial"/>
                <a:cs typeface="Arial"/>
                <a:sym typeface="Arial"/>
              </a:rPr>
              <a:t>chercher</a:t>
            </a:r>
            <a:r>
              <a:rPr lang="fr-FR" sz="1200">
                <a:latin typeface="Arial"/>
                <a:ea typeface="Arial"/>
                <a:cs typeface="Arial"/>
                <a:sym typeface="Arial"/>
              </a:rPr>
              <a:t> «</a:t>
            </a:r>
            <a:r>
              <a:rPr lang="fr-FR" i="0">
                <a:latin typeface="Arial"/>
                <a:ea typeface="Arial"/>
                <a:cs typeface="Arial"/>
                <a:sym typeface="Arial"/>
              </a:rPr>
              <a:t> </a:t>
            </a:r>
            <a:r>
              <a:rPr lang="fr-FR" sz="1200">
                <a:latin typeface="Arial"/>
                <a:ea typeface="Arial"/>
                <a:cs typeface="Arial"/>
                <a:sym typeface="Arial"/>
              </a:rPr>
              <a:t>la moitié de … est 300</a:t>
            </a:r>
            <a:r>
              <a:rPr lang="fr-FR" i="0">
                <a:latin typeface="Arial"/>
                <a:ea typeface="Arial"/>
                <a:cs typeface="Arial"/>
                <a:sym typeface="Arial"/>
              </a:rPr>
              <a:t> </a:t>
            </a:r>
            <a:r>
              <a:rPr lang="fr-FR" sz="1200">
                <a:latin typeface="Arial"/>
                <a:ea typeface="Arial"/>
                <a:cs typeface="Arial"/>
                <a:sym typeface="Arial"/>
              </a:rPr>
              <a:t>»</a:t>
            </a:r>
            <a:r>
              <a:rPr lang="fr-FR" sz="1200" strike="noStrike">
                <a:latin typeface="Arial"/>
                <a:ea typeface="Arial"/>
                <a:cs typeface="Arial"/>
                <a:sym typeface="Arial"/>
              </a:rPr>
              <a:t>, c’est chercher un nombre dont la moitié est 300 donc chercher </a:t>
            </a:r>
            <a:r>
              <a:rPr lang="fr-FR" sz="1200">
                <a:latin typeface="Arial"/>
                <a:ea typeface="Arial"/>
                <a:cs typeface="Arial"/>
                <a:sym typeface="Arial"/>
              </a:rPr>
              <a:t>le double de 300.</a:t>
            </a:r>
            <a:endParaRPr lang="fr-FR"/>
          </a:p>
          <a:p>
            <a:pPr marL="0" marR="0" lvl="0" indent="0" algn="l" rtl="0">
              <a:lnSpc>
                <a:spcPct val="100000"/>
              </a:lnSpc>
              <a:spcBef>
                <a:spcPts val="0"/>
              </a:spcBef>
              <a:spcAft>
                <a:spcPts val="0"/>
              </a:spcAft>
              <a:buClr>
                <a:schemeClr val="dk1"/>
              </a:buClr>
              <a:buSzPts val="1200"/>
              <a:buFont typeface="Arial"/>
              <a:buNone/>
            </a:pPr>
            <a:endParaRPr/>
          </a:p>
          <a:p>
            <a:pPr marL="0" marR="0" lvl="0" indent="0" algn="l" rtl="0">
              <a:lnSpc>
                <a:spcPct val="100000"/>
              </a:lnSpc>
              <a:spcBef>
                <a:spcPts val="0"/>
              </a:spcBef>
              <a:spcAft>
                <a:spcPts val="0"/>
              </a:spcAft>
              <a:buClr>
                <a:schemeClr val="dk1"/>
              </a:buClr>
              <a:buSzPts val="1200"/>
              <a:buFont typeface="Arial"/>
              <a:buNone/>
            </a:pPr>
            <a:endParaRPr/>
          </a:p>
        </p:txBody>
      </p:sp>
      <p:sp>
        <p:nvSpPr>
          <p:cNvPr id="92" name="Google Shape;92;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30</a:t>
            </a:fld>
            <a:endParaRPr/>
          </a:p>
        </p:txBody>
      </p:sp>
    </p:spTree>
    <p:extLst>
      <p:ext uri="{BB962C8B-B14F-4D97-AF65-F5344CB8AC3E}">
        <p14:creationId xmlns:p14="http://schemas.microsoft.com/office/powerpoint/2010/main" val="426605150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47F6E28C-CA11-4DA8-38CC-0B5840A97109}"/>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89755071-555A-8B8D-619D-A8C59C3936D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75D134A0-7003-5279-4219-12678318AAF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 150</a:t>
            </a:r>
            <a:r>
              <a:rPr lang="fr-FR" sz="1200">
                <a:latin typeface="Arial"/>
                <a:ea typeface="Arial"/>
                <a:cs typeface="Arial"/>
                <a:sym typeface="Arial"/>
              </a:rPr>
              <a:t>.</a:t>
            </a:r>
          </a:p>
          <a:p>
            <a:pPr marL="0" marR="0" lvl="0" indent="0" algn="l" rtl="0">
              <a:lnSpc>
                <a:spcPct val="100000"/>
              </a:lnSpc>
              <a:spcBef>
                <a:spcPts val="0"/>
              </a:spcBef>
              <a:spcAft>
                <a:spcPts val="0"/>
              </a:spcAft>
              <a:buClr>
                <a:schemeClr val="dk1"/>
              </a:buClr>
              <a:buSzPts val="1200"/>
              <a:buFont typeface="Arial"/>
              <a:buNone/>
            </a:pPr>
            <a:r>
              <a:rPr lang="fr-FR"/>
              <a:t>Faire verbaliser lors de la correction que </a:t>
            </a:r>
            <a:r>
              <a:rPr lang="fr-FR" i="1"/>
              <a:t>300, c'est 30c, donc la moitié de 300, c'est la moitié de 30c, c’est-à-dire 15c c’est-à-dire 150. </a:t>
            </a:r>
            <a:endParaRPr/>
          </a:p>
          <a:p>
            <a:pPr marL="0" marR="0" lvl="0" indent="0" algn="l" rtl="0">
              <a:lnSpc>
                <a:spcPct val="100000"/>
              </a:lnSpc>
              <a:spcBef>
                <a:spcPts val="0"/>
              </a:spcBef>
              <a:spcAft>
                <a:spcPts val="0"/>
              </a:spcAft>
              <a:buClr>
                <a:schemeClr val="dk1"/>
              </a:buClr>
              <a:buSzPts val="1200"/>
              <a:buFont typeface="Arial"/>
              <a:buNone/>
            </a:pPr>
            <a:endParaRPr/>
          </a:p>
        </p:txBody>
      </p:sp>
      <p:sp>
        <p:nvSpPr>
          <p:cNvPr id="92" name="Google Shape;92;p7:notes">
            <a:extLst>
              <a:ext uri="{FF2B5EF4-FFF2-40B4-BE49-F238E27FC236}">
                <a16:creationId xmlns:a16="http://schemas.microsoft.com/office/drawing/2014/main" id="{215549E4-6020-4E43-C2C1-D2AE552228D7}"/>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31</a:t>
            </a:fld>
            <a:endParaRPr/>
          </a:p>
        </p:txBody>
      </p:sp>
    </p:spTree>
    <p:extLst>
      <p:ext uri="{BB962C8B-B14F-4D97-AF65-F5344CB8AC3E}">
        <p14:creationId xmlns:p14="http://schemas.microsoft.com/office/powerpoint/2010/main" val="34965009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a:extLst>
            <a:ext uri="{FF2B5EF4-FFF2-40B4-BE49-F238E27FC236}">
              <a16:creationId xmlns:a16="http://schemas.microsoft.com/office/drawing/2014/main" id="{18D525D3-763F-6781-28D4-DFEDE6483A97}"/>
            </a:ext>
          </a:extLst>
        </p:cNvPr>
        <p:cNvGrpSpPr/>
        <p:nvPr/>
      </p:nvGrpSpPr>
      <p:grpSpPr>
        <a:xfrm>
          <a:off x="0" y="0"/>
          <a:ext cx="0" cy="0"/>
          <a:chOff x="0" y="0"/>
          <a:chExt cx="0" cy="0"/>
        </a:xfrm>
      </p:grpSpPr>
      <p:sp>
        <p:nvSpPr>
          <p:cNvPr id="90" name="Google Shape;90;p7:notes">
            <a:extLst>
              <a:ext uri="{FF2B5EF4-FFF2-40B4-BE49-F238E27FC236}">
                <a16:creationId xmlns:a16="http://schemas.microsoft.com/office/drawing/2014/main" id="{77DD2C99-BCCA-FF47-6527-9CD8150876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a:extLst>
              <a:ext uri="{FF2B5EF4-FFF2-40B4-BE49-F238E27FC236}">
                <a16:creationId xmlns:a16="http://schemas.microsoft.com/office/drawing/2014/main" id="{001DD8C0-3FDC-797D-E040-2FC71578805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a:latin typeface="Arial"/>
                <a:ea typeface="Arial"/>
                <a:cs typeface="Arial"/>
                <a:sym typeface="Arial"/>
              </a:rPr>
              <a:t>70.</a:t>
            </a:r>
          </a:p>
          <a:p>
            <a:pPr marL="0" marR="0" lvl="0" indent="0" algn="l" rtl="0">
              <a:lnSpc>
                <a:spcPct val="100000"/>
              </a:lnSpc>
              <a:spcBef>
                <a:spcPts val="0"/>
              </a:spcBef>
              <a:spcAft>
                <a:spcPts val="0"/>
              </a:spcAft>
              <a:buClr>
                <a:schemeClr val="dk1"/>
              </a:buClr>
              <a:buSzPts val="1200"/>
              <a:buFont typeface="Arial"/>
              <a:buNone/>
            </a:pPr>
            <a:r>
              <a:rPr lang="fr-FR"/>
              <a:t>Faire verbaliser lors de la correction que 35 c’est 30 + 5 donc le double de 35 c’est le double de 30 et le double de 5 c’est-à-dire 60 + 10 donc 70.</a:t>
            </a:r>
            <a:endParaRPr/>
          </a:p>
        </p:txBody>
      </p:sp>
      <p:sp>
        <p:nvSpPr>
          <p:cNvPr id="92" name="Google Shape;92;p7:notes">
            <a:extLst>
              <a:ext uri="{FF2B5EF4-FFF2-40B4-BE49-F238E27FC236}">
                <a16:creationId xmlns:a16="http://schemas.microsoft.com/office/drawing/2014/main" id="{2F7212CE-DE1B-E6A0-CEB0-D02768A95AA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dk1"/>
              </a:buClr>
              <a:buSzPts val="1200"/>
              <a:buFont typeface="Calibri"/>
              <a:buNone/>
            </a:pPr>
            <a:fld id="{00000000-1234-1234-1234-123412341234}" type="slidenum">
              <a:rPr lang="fr-FR"/>
              <a:t>32</a:t>
            </a:fld>
            <a:endParaRPr/>
          </a:p>
        </p:txBody>
      </p:sp>
    </p:spTree>
    <p:extLst>
      <p:ext uri="{BB962C8B-B14F-4D97-AF65-F5344CB8AC3E}">
        <p14:creationId xmlns:p14="http://schemas.microsoft.com/office/powerpoint/2010/main" val="19947403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C44AB8-0A53-13E6-5CFC-3B2A360AEB7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7F6A511-74D6-381C-F2FD-1629B111679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37A62F0-2DA1-9A56-4100-A65BA89F4524}"/>
              </a:ext>
            </a:extLst>
          </p:cNvPr>
          <p:cNvSpPr>
            <a:spLocks noGrp="1"/>
          </p:cNvSpPr>
          <p:nvPr>
            <p:ph type="body" idx="1"/>
          </p:nvPr>
        </p:nvSpPr>
        <p:spPr/>
        <p:txBody>
          <a:bodyPr/>
          <a:lstStyle/>
          <a:p>
            <a:pPr marL="0"/>
            <a:r>
              <a:rPr lang="fr-FR" i="1">
                <a:latin typeface="Calibri" panose="020F0502020204030204" pitchFamily="34" charset="0"/>
              </a:rPr>
              <a:t>Vous allez désormais chercher le double ou la moitié d’un nombre pair. Pour cela, utiliser la décomposition du nombre en milliers, centaines, dizaines et unités, puis utilisez les résultats des doubles ou des moitiés que vous connaissez par cœur.</a:t>
            </a:r>
          </a:p>
        </p:txBody>
      </p:sp>
      <p:sp>
        <p:nvSpPr>
          <p:cNvPr id="4" name="Espace réservé du numéro de diapositive 3">
            <a:extLst>
              <a:ext uri="{FF2B5EF4-FFF2-40B4-BE49-F238E27FC236}">
                <a16:creationId xmlns:a16="http://schemas.microsoft.com/office/drawing/2014/main" id="{D06C3D8E-D135-F59A-608D-856CFD65942D}"/>
              </a:ext>
            </a:extLst>
          </p:cNvPr>
          <p:cNvSpPr>
            <a:spLocks noGrp="1"/>
          </p:cNvSpPr>
          <p:nvPr>
            <p:ph type="sldNum" sz="quarter" idx="5"/>
          </p:nvPr>
        </p:nvSpPr>
        <p:spPr/>
        <p:txBody>
          <a:bodyPr/>
          <a:lstStyle/>
          <a:p>
            <a:fld id="{0F5038E3-B7CF-455E-96F4-A4DE1B143443}" type="slidenum">
              <a:rPr lang="fr-FR" smtClean="0"/>
              <a:pPr/>
              <a:t>33</a:t>
            </a:fld>
            <a:endParaRPr lang="fr-FR"/>
          </a:p>
        </p:txBody>
      </p:sp>
    </p:spTree>
    <p:extLst>
      <p:ext uri="{BB962C8B-B14F-4D97-AF65-F5344CB8AC3E}">
        <p14:creationId xmlns:p14="http://schemas.microsoft.com/office/powerpoint/2010/main" val="28212827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D16D6-596E-CE13-FC2C-4D60D64D90F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1D2F117-1311-598D-AFE5-F87615CB7F1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505FFD-5DDB-365F-9506-ED02EB1CF61F}"/>
              </a:ext>
            </a:extLst>
          </p:cNvPr>
          <p:cNvSpPr>
            <a:spLocks noGrp="1"/>
          </p:cNvSpPr>
          <p:nvPr>
            <p:ph type="body" idx="1"/>
          </p:nvPr>
        </p:nvSpPr>
        <p:spPr/>
        <p:txBody>
          <a:bodyPr/>
          <a:lstStyle/>
          <a:p>
            <a:pPr marL="0"/>
            <a:r>
              <a:rPr lang="fr-FR" strike="noStrike" dirty="0">
                <a:latin typeface="Calibri" panose="020F0502020204030204" pitchFamily="34" charset="0"/>
              </a:rPr>
              <a:t>Laisser un temps de recherche individuelle sur ardoise en incitant les élèves à écrire les résultats</a:t>
            </a:r>
          </a:p>
          <a:p>
            <a:pPr marL="0"/>
            <a:r>
              <a:rPr lang="fr-FR" strike="noStrike" dirty="0">
                <a:latin typeface="Calibri" panose="020F0502020204030204" pitchFamily="34" charset="0"/>
              </a:rPr>
              <a:t>intermédiaires si besoin.</a:t>
            </a:r>
          </a:p>
          <a:p>
            <a:pPr marL="0"/>
            <a:r>
              <a:rPr lang="fr-FR" b="1" dirty="0">
                <a:latin typeface="Calibri" panose="020F0502020204030204" pitchFamily="34" charset="0"/>
              </a:rPr>
              <a:t>Réponse attendue </a:t>
            </a:r>
            <a:r>
              <a:rPr lang="fr-FR" dirty="0">
                <a:latin typeface="Calibri" panose="020F0502020204030204" pitchFamily="34" charset="0"/>
              </a:rPr>
              <a:t>: 427.</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trike="noStrike" dirty="0">
                <a:latin typeface="Calibri" panose="020F0502020204030204" pitchFamily="34" charset="0"/>
              </a:rPr>
              <a:t>Lors du retour collectif, faire verbaliser leurs procédures par les élèves : </a:t>
            </a:r>
            <a:r>
              <a:rPr lang="fr-FR" b="0" i="1" u="none" strike="noStrike" cap="none" dirty="0">
                <a:solidFill>
                  <a:schemeClr val="dk1"/>
                </a:solidFill>
                <a:effectLst/>
                <a:latin typeface="Calibri" panose="020F0502020204030204" pitchFamily="34" charset="0"/>
                <a:ea typeface="Calibri"/>
                <a:cs typeface="Calibri"/>
                <a:sym typeface="Calibri"/>
              </a:rPr>
              <a:t>On décompose le nombre 854.</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u="none" strike="noStrike" cap="none" dirty="0">
                <a:solidFill>
                  <a:schemeClr val="dk1"/>
                </a:solidFill>
                <a:effectLst/>
                <a:latin typeface="Calibri" panose="020F0502020204030204" pitchFamily="34" charset="0"/>
                <a:ea typeface="Calibri"/>
                <a:cs typeface="Calibri"/>
                <a:sym typeface="Calibri"/>
              </a:rPr>
              <a:t>854 = 800 + 50 + 4. On calcule la moitié de 800 (c'est 400), la moitié de 50 (c'est 25) et la moitié de 4 (c'est 2). Donc la moitié de 854 est égale à 400 + 25 +2 = 427.</a:t>
            </a:r>
            <a:endParaRPr lang="fr-FR" i="1" dirty="0">
              <a:latin typeface="Calibri" panose="020F0502020204030204" pitchFamily="34" charset="0"/>
            </a:endParaRPr>
          </a:p>
          <a:p>
            <a:br>
              <a:rPr lang="fr-FR" strike="noStrike" dirty="0">
                <a:latin typeface="Calibri" panose="020F0502020204030204" pitchFamily="34" charset="0"/>
              </a:rPr>
            </a:br>
            <a:br>
              <a:rPr lang="fr-FR" strike="sngStrike" dirty="0">
                <a:latin typeface="Calibri" panose="020F0502020204030204" pitchFamily="34" charset="0"/>
              </a:rPr>
            </a:br>
            <a:endParaRPr lang="fr-FR" i="1" dirty="0">
              <a:latin typeface="Calibri" panose="020F0502020204030204" pitchFamily="34" charset="0"/>
            </a:endParaRPr>
          </a:p>
        </p:txBody>
      </p:sp>
      <p:sp>
        <p:nvSpPr>
          <p:cNvPr id="4" name="Espace réservé du numéro de diapositive 3">
            <a:extLst>
              <a:ext uri="{FF2B5EF4-FFF2-40B4-BE49-F238E27FC236}">
                <a16:creationId xmlns:a16="http://schemas.microsoft.com/office/drawing/2014/main" id="{32BD1FAE-4B1A-346A-5A15-F037B9FBE589}"/>
              </a:ext>
            </a:extLst>
          </p:cNvPr>
          <p:cNvSpPr>
            <a:spLocks noGrp="1"/>
          </p:cNvSpPr>
          <p:nvPr>
            <p:ph type="sldNum" sz="quarter" idx="5"/>
          </p:nvPr>
        </p:nvSpPr>
        <p:spPr/>
        <p:txBody>
          <a:bodyPr/>
          <a:lstStyle/>
          <a:p>
            <a:fld id="{0F5038E3-B7CF-455E-96F4-A4DE1B143443}" type="slidenum">
              <a:rPr lang="fr-FR" smtClean="0"/>
              <a:pPr/>
              <a:t>34</a:t>
            </a:fld>
            <a:endParaRPr lang="fr-FR"/>
          </a:p>
        </p:txBody>
      </p:sp>
    </p:spTree>
    <p:extLst>
      <p:ext uri="{BB962C8B-B14F-4D97-AF65-F5344CB8AC3E}">
        <p14:creationId xmlns:p14="http://schemas.microsoft.com/office/powerpoint/2010/main" val="150536541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E47D7B-F96C-0303-752A-24A46047031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39F24D-0F7B-2C76-B53B-81DFFAEEA8C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38D79A-B231-7BB2-B358-76F78A9E1B55}"/>
              </a:ext>
            </a:extLst>
          </p:cNvPr>
          <p:cNvSpPr>
            <a:spLocks noGrp="1"/>
          </p:cNvSpPr>
          <p:nvPr>
            <p:ph type="body" idx="1"/>
          </p:nvPr>
        </p:nvSpPr>
        <p:spPr/>
        <p:txBody>
          <a:bodyPr/>
          <a:lstStyle/>
          <a:p>
            <a:pPr marL="0"/>
            <a:r>
              <a:rPr lang="fr-FR" dirty="0">
                <a:latin typeface="Calibri" panose="020F0502020204030204" pitchFamily="34" charset="0"/>
              </a:rPr>
              <a:t>Même démarche.</a:t>
            </a:r>
            <a:br>
              <a:rPr lang="fr-FR" dirty="0">
                <a:latin typeface="Calibri" panose="020F0502020204030204" pitchFamily="34" charset="0"/>
              </a:rPr>
            </a:br>
            <a:r>
              <a:rPr lang="fr-FR" b="1" dirty="0">
                <a:latin typeface="Calibri" panose="020F0502020204030204" pitchFamily="34" charset="0"/>
              </a:rPr>
              <a:t>Réponse attendue </a:t>
            </a:r>
            <a:r>
              <a:rPr lang="fr-FR" dirty="0">
                <a:latin typeface="Calibri" panose="020F0502020204030204" pitchFamily="34" charset="0"/>
              </a:rPr>
              <a:t>: 1 076.</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u="none" strike="noStrike" cap="none" dirty="0">
                <a:solidFill>
                  <a:schemeClr val="dk1"/>
                </a:solidFill>
                <a:effectLst/>
                <a:latin typeface="Calibri" panose="020F0502020204030204" pitchFamily="34" charset="0"/>
                <a:ea typeface="Calibri"/>
                <a:cs typeface="Calibri"/>
                <a:sym typeface="Calibri"/>
              </a:rPr>
              <a:t>On décompose le nombre 538. 538 = 500 + 30 + 8. On calcule le double de 500 (c'est 1 000), le double de 30 (c'est 60) et le double de 8 (c'est 16). le double de 538 est donc égal à 1 000 + 60 + 16 = 1 076.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a:extLst>
              <a:ext uri="{FF2B5EF4-FFF2-40B4-BE49-F238E27FC236}">
                <a16:creationId xmlns:a16="http://schemas.microsoft.com/office/drawing/2014/main" id="{A353BEE3-369E-37C2-E783-A7699F77234E}"/>
              </a:ext>
            </a:extLst>
          </p:cNvPr>
          <p:cNvSpPr>
            <a:spLocks noGrp="1"/>
          </p:cNvSpPr>
          <p:nvPr>
            <p:ph type="sldNum" sz="quarter" idx="5"/>
          </p:nvPr>
        </p:nvSpPr>
        <p:spPr/>
        <p:txBody>
          <a:bodyPr/>
          <a:lstStyle/>
          <a:p>
            <a:fld id="{0F5038E3-B7CF-455E-96F4-A4DE1B143443}" type="slidenum">
              <a:rPr lang="fr-FR" smtClean="0"/>
              <a:pPr/>
              <a:t>35</a:t>
            </a:fld>
            <a:endParaRPr lang="fr-FR"/>
          </a:p>
        </p:txBody>
      </p:sp>
    </p:spTree>
    <p:extLst>
      <p:ext uri="{BB962C8B-B14F-4D97-AF65-F5344CB8AC3E}">
        <p14:creationId xmlns:p14="http://schemas.microsoft.com/office/powerpoint/2010/main" val="7944095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7DE3E-742C-2730-DB88-25C925803E1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3BD4C28-0C83-9F1A-8E83-643312D7078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83B720E-FD4E-D715-7D51-C67ADC7BAA8F}"/>
              </a:ext>
            </a:extLst>
          </p:cNvPr>
          <p:cNvSpPr>
            <a:spLocks noGrp="1"/>
          </p:cNvSpPr>
          <p:nvPr>
            <p:ph type="body" idx="1"/>
          </p:nvPr>
        </p:nvSpPr>
        <p:spPr/>
        <p:txBody>
          <a:bodyPr/>
          <a:lstStyle/>
          <a:p>
            <a:pPr marL="0"/>
            <a:r>
              <a:rPr lang="fr-FR" b="1" dirty="0">
                <a:latin typeface="Calibri" panose="020F0502020204030204" pitchFamily="34" charset="0"/>
              </a:rPr>
              <a:t>Réponse attendue </a:t>
            </a:r>
            <a:r>
              <a:rPr lang="fr-FR" dirty="0">
                <a:latin typeface="Calibri" panose="020F0502020204030204" pitchFamily="34" charset="0"/>
              </a:rPr>
              <a:t>: 4 924.</a:t>
            </a:r>
          </a:p>
        </p:txBody>
      </p:sp>
      <p:sp>
        <p:nvSpPr>
          <p:cNvPr id="4" name="Espace réservé du numéro de diapositive 3">
            <a:extLst>
              <a:ext uri="{FF2B5EF4-FFF2-40B4-BE49-F238E27FC236}">
                <a16:creationId xmlns:a16="http://schemas.microsoft.com/office/drawing/2014/main" id="{CB8831D2-DB7D-94AF-26F0-78936C50AEC0}"/>
              </a:ext>
            </a:extLst>
          </p:cNvPr>
          <p:cNvSpPr>
            <a:spLocks noGrp="1"/>
          </p:cNvSpPr>
          <p:nvPr>
            <p:ph type="sldNum" sz="quarter" idx="5"/>
          </p:nvPr>
        </p:nvSpPr>
        <p:spPr/>
        <p:txBody>
          <a:bodyPr/>
          <a:lstStyle/>
          <a:p>
            <a:fld id="{0F5038E3-B7CF-455E-96F4-A4DE1B143443}" type="slidenum">
              <a:rPr lang="fr-FR" smtClean="0"/>
              <a:pPr/>
              <a:t>36</a:t>
            </a:fld>
            <a:endParaRPr lang="fr-FR"/>
          </a:p>
        </p:txBody>
      </p:sp>
    </p:spTree>
    <p:extLst>
      <p:ext uri="{BB962C8B-B14F-4D97-AF65-F5344CB8AC3E}">
        <p14:creationId xmlns:p14="http://schemas.microsoft.com/office/powerpoint/2010/main" val="27024397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EF834D-247F-FCB9-807B-BFAAB8C57B3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2DB76E2-6E91-D8F5-388B-67454B8380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9A4D98D-EE17-8406-755C-0D5AE2135F59}"/>
              </a:ext>
            </a:extLst>
          </p:cNvPr>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4 643.</a:t>
            </a:r>
            <a:br>
              <a:rPr lang="fr-FR">
                <a:latin typeface="Calibri" panose="020F0502020204030204" pitchFamily="34" charset="0"/>
              </a:rPr>
            </a:br>
            <a:endParaRPr lang="fr-FR">
              <a:latin typeface="Calibri" panose="020F0502020204030204" pitchFamily="34" charset="0"/>
            </a:endParaRPr>
          </a:p>
          <a:p>
            <a:endParaRPr lang="fr-FR" i="1"/>
          </a:p>
        </p:txBody>
      </p:sp>
      <p:sp>
        <p:nvSpPr>
          <p:cNvPr id="4" name="Espace réservé du numéro de diapositive 3">
            <a:extLst>
              <a:ext uri="{FF2B5EF4-FFF2-40B4-BE49-F238E27FC236}">
                <a16:creationId xmlns:a16="http://schemas.microsoft.com/office/drawing/2014/main" id="{CBEFBE70-EA64-FC31-6096-363C8BCA7758}"/>
              </a:ext>
            </a:extLst>
          </p:cNvPr>
          <p:cNvSpPr>
            <a:spLocks noGrp="1"/>
          </p:cNvSpPr>
          <p:nvPr>
            <p:ph type="sldNum" sz="quarter" idx="5"/>
          </p:nvPr>
        </p:nvSpPr>
        <p:spPr/>
        <p:txBody>
          <a:bodyPr/>
          <a:lstStyle/>
          <a:p>
            <a:fld id="{0F5038E3-B7CF-455E-96F4-A4DE1B143443}" type="slidenum">
              <a:rPr lang="fr-FR" smtClean="0"/>
              <a:pPr/>
              <a:t>37</a:t>
            </a:fld>
            <a:endParaRPr lang="fr-FR"/>
          </a:p>
        </p:txBody>
      </p:sp>
    </p:spTree>
    <p:extLst>
      <p:ext uri="{BB962C8B-B14F-4D97-AF65-F5344CB8AC3E}">
        <p14:creationId xmlns:p14="http://schemas.microsoft.com/office/powerpoint/2010/main" val="9719636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CFFCD9CE-91F6-E4C1-4328-739E0C73833F}"/>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ED87D210-E408-26CF-9436-C50298999CD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96DD9029-81B9-055E-D1C6-937EB056E77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estimer un résultat en arrondissant les nombres à la centaine. Nous avons fait ça il n’y a pas longtemps en séance d’apprentissage.</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86C09319-91F4-1DB8-DCF9-82AF81DF99FC}"/>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38</a:t>
            </a:fld>
            <a:endParaRPr/>
          </a:p>
        </p:txBody>
      </p:sp>
    </p:spTree>
    <p:extLst>
      <p:ext uri="{BB962C8B-B14F-4D97-AF65-F5344CB8AC3E}">
        <p14:creationId xmlns:p14="http://schemas.microsoft.com/office/powerpoint/2010/main" val="3076320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a:latin typeface="Calibri" panose="020F0502020204030204" pitchFamily="34" charset="0"/>
              </a:rPr>
              <a:t>Vous allez commencer par chercher l’arrondi à la </a:t>
            </a:r>
            <a:r>
              <a:rPr lang="fr-FR" b="0" i="1">
                <a:latin typeface="Calibri" panose="020F0502020204030204" pitchFamily="34" charset="0"/>
              </a:rPr>
              <a:t>centaine</a:t>
            </a:r>
            <a:r>
              <a:rPr lang="fr-FR" i="1">
                <a:latin typeface="Calibri" panose="020F0502020204030204" pitchFamily="34" charset="0"/>
              </a:rPr>
              <a:t> du nombre donné. Vous allez donc encadrer le nombre entre la centaine précédente et la centaine suivante. Les nombres qui sont attendus n’ont donc pas de dizaines restantes, ni d’unités restantes. Une fois que vous aurez complété l’encadrement, vous entourerez la centaine qui est la plus proche du nombre. Ce sera l’arrondi à la centaine du nombre affiché.</a:t>
            </a:r>
            <a:endParaRPr lang="fr-FR" b="0"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39</a:t>
            </a:fld>
            <a:endParaRPr lang="fr-FR"/>
          </a:p>
        </p:txBody>
      </p:sp>
    </p:spTree>
    <p:extLst>
      <p:ext uri="{BB962C8B-B14F-4D97-AF65-F5344CB8AC3E}">
        <p14:creationId xmlns:p14="http://schemas.microsoft.com/office/powerpoint/2010/main" val="304400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6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0"/>
              <a:t>Lire le calcul. Laisser une dizaine de secondes puis interroger un élève qui donne la réponse. Écrire le résultat sur les pointillés. </a:t>
            </a:r>
            <a:r>
              <a:rPr lang="fr-FR" sz="1800">
                <a:solidFill>
                  <a:srgbClr val="000000"/>
                </a:solidFill>
                <a:latin typeface="Arial"/>
                <a:ea typeface="Arial"/>
                <a:cs typeface="Arial"/>
                <a:sym typeface="Arial"/>
              </a:rPr>
              <a:t>Les élèves qui s’étaient trompés doivent </a:t>
            </a:r>
            <a:r>
              <a:rPr lang="fr-FR" i="0" strike="noStrike">
                <a:effectLst>
                  <a:outerShdw blurRad="38100" dist="38100" dir="2700000" algn="tl">
                    <a:srgbClr val="000000">
                      <a:alpha val="43137"/>
                    </a:srgbClr>
                  </a:outerShdw>
                </a:effectLst>
              </a:rPr>
              <a:t>écrire l’égalité complète sur leur post-it.</a:t>
            </a:r>
            <a:endParaRPr lang="fr-FR" strike="noStrike">
              <a:effectLst>
                <a:outerShdw blurRad="38100" dist="38100" dir="2700000" algn="tl">
                  <a:srgbClr val="000000">
                    <a:alpha val="43137"/>
                  </a:srgbClr>
                </a:outerShdw>
              </a:effectLst>
            </a:endParaRPr>
          </a:p>
          <a:p>
            <a:pPr marL="0" marR="0" lvl="0" indent="0" algn="l" rtl="0">
              <a:lnSpc>
                <a:spcPct val="100000"/>
              </a:lnSpc>
              <a:spcBef>
                <a:spcPts val="0"/>
              </a:spcBef>
              <a:spcAft>
                <a:spcPts val="0"/>
              </a:spcAft>
              <a:buClr>
                <a:schemeClr val="dk1"/>
              </a:buClr>
              <a:buSzPts val="1200"/>
              <a:buFont typeface="Calibri"/>
              <a:buNone/>
            </a:pPr>
            <a:endParaRPr/>
          </a:p>
        </p:txBody>
      </p:sp>
      <p:sp>
        <p:nvSpPr>
          <p:cNvPr id="587" name="Google Shape;587;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4</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013270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78959-0E39-F834-FE14-3FE249DA72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F77D0C9-2DA0-83C1-E870-AD225316835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CF91C8-5DDD-DCC0-131B-FF8063AB4920}"/>
              </a:ext>
            </a:extLst>
          </p:cNvPr>
          <p:cNvSpPr>
            <a:spLocks noGrp="1"/>
          </p:cNvSpPr>
          <p:nvPr>
            <p:ph type="body" idx="1"/>
          </p:nvPr>
        </p:nvSpPr>
        <p:spPr/>
        <p:txBody>
          <a:bodyPr/>
          <a:lstStyle/>
          <a:p>
            <a:pPr marL="0"/>
            <a:r>
              <a:rPr lang="fr-FR" i="1">
                <a:latin typeface="Calibri" panose="020F0502020204030204" pitchFamily="34" charset="0"/>
              </a:rPr>
              <a:t>Cherchez l’arrondi à la centaine de 1 839.</a:t>
            </a:r>
          </a:p>
          <a:p>
            <a:pPr marL="0"/>
            <a:r>
              <a:rPr lang="fr-FR" b="0" i="0">
                <a:latin typeface="Calibri" panose="020F0502020204030204" pitchFamily="34" charset="0"/>
              </a:rPr>
              <a:t>Laisser 30 secondes aux élèves. Valider ou invalider les ardoises d’un discret signe de tête.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b="0" i="0" u="sng">
                <a:latin typeface="Calibri" panose="020F0502020204030204" pitchFamily="34" charset="0"/>
              </a:rPr>
              <a:t>1 800</a:t>
            </a:r>
            <a:r>
              <a:rPr lang="fr-FR" i="0" u="sng">
                <a:latin typeface="Calibri" panose="020F0502020204030204" pitchFamily="34" charset="0"/>
              </a:rPr>
              <a:t> </a:t>
            </a:r>
            <a:r>
              <a:rPr lang="fr-FR" i="0">
                <a:latin typeface="Calibri" panose="020F0502020204030204" pitchFamily="34" charset="0"/>
              </a:rPr>
              <a:t>&lt; 1 839 &lt; 1 900.</a:t>
            </a:r>
          </a:p>
          <a:p>
            <a:pPr marL="0"/>
            <a:r>
              <a:rPr lang="fr-FR" b="0" i="0">
                <a:latin typeface="Calibri" panose="020F0502020204030204" pitchFamily="34" charset="0"/>
              </a:rPr>
              <a:t>Interroger un élève qui explique sa procédure. Un autre élève la valide. </a:t>
            </a:r>
          </a:p>
          <a:p>
            <a:pPr marL="0"/>
            <a:r>
              <a:rPr lang="fr-FR" b="0" i="1">
                <a:latin typeface="Calibri" panose="020F0502020204030204" pitchFamily="34" charset="0"/>
              </a:rPr>
              <a:t>→ </a:t>
            </a:r>
            <a:r>
              <a:rPr lang="fr-FR" i="1">
                <a:latin typeface="Calibri" panose="020F0502020204030204" pitchFamily="34" charset="0"/>
              </a:rPr>
              <a:t>1 839</a:t>
            </a:r>
            <a:r>
              <a:rPr lang="fr-FR" b="0" i="1">
                <a:latin typeface="Calibri" panose="020F0502020204030204" pitchFamily="34" charset="0"/>
              </a:rPr>
              <a:t> est entre </a:t>
            </a:r>
            <a:r>
              <a:rPr lang="fr-FR" i="1">
                <a:latin typeface="Calibri" panose="020F0502020204030204" pitchFamily="34" charset="0"/>
              </a:rPr>
              <a:t>1 800</a:t>
            </a:r>
            <a:r>
              <a:rPr lang="fr-FR" b="0" i="1">
                <a:latin typeface="Calibri" panose="020F0502020204030204" pitchFamily="34" charset="0"/>
              </a:rPr>
              <a:t> et </a:t>
            </a:r>
            <a:r>
              <a:rPr lang="fr-FR" i="1">
                <a:latin typeface="Calibri" panose="020F0502020204030204" pitchFamily="34" charset="0"/>
              </a:rPr>
              <a:t>1 900</a:t>
            </a:r>
            <a:r>
              <a:rPr lang="fr-FR" b="0" i="1">
                <a:latin typeface="Calibri" panose="020F0502020204030204" pitchFamily="34" charset="0"/>
              </a:rPr>
              <a:t>. L’arrondi à la centaine de </a:t>
            </a:r>
            <a:r>
              <a:rPr lang="fr-FR" i="1">
                <a:latin typeface="Calibri" panose="020F0502020204030204" pitchFamily="34" charset="0"/>
              </a:rPr>
              <a:t>1 839</a:t>
            </a:r>
            <a:r>
              <a:rPr lang="fr-FR" b="0" i="1">
                <a:latin typeface="Calibri" panose="020F0502020204030204" pitchFamily="34" charset="0"/>
              </a:rPr>
              <a:t> est </a:t>
            </a:r>
            <a:r>
              <a:rPr lang="fr-FR" i="1">
                <a:latin typeface="Calibri" panose="020F0502020204030204" pitchFamily="34" charset="0"/>
              </a:rPr>
              <a:t>1 800</a:t>
            </a:r>
            <a:r>
              <a:rPr lang="fr-FR" b="0" i="1">
                <a:latin typeface="Calibri" panose="020F0502020204030204" pitchFamily="34" charset="0"/>
              </a:rPr>
              <a:t>, car </a:t>
            </a:r>
            <a:r>
              <a:rPr lang="fr-FR" i="1">
                <a:latin typeface="Calibri" panose="020F0502020204030204" pitchFamily="34" charset="0"/>
              </a:rPr>
              <a:t>1 839</a:t>
            </a:r>
            <a:r>
              <a:rPr lang="fr-FR" b="0" i="1" strike="noStrike">
                <a:latin typeface="Calibri" panose="020F0502020204030204" pitchFamily="34" charset="0"/>
              </a:rPr>
              <a:t> est plus proche de </a:t>
            </a:r>
            <a:r>
              <a:rPr lang="fr-FR" i="1">
                <a:latin typeface="Calibri" panose="020F0502020204030204" pitchFamily="34" charset="0"/>
              </a:rPr>
              <a:t>1 800</a:t>
            </a:r>
            <a:r>
              <a:rPr lang="fr-FR" b="0" i="1" strike="noStrike">
                <a:latin typeface="Calibri" panose="020F0502020204030204" pitchFamily="34" charset="0"/>
              </a:rPr>
              <a:t> que de </a:t>
            </a:r>
            <a:r>
              <a:rPr lang="fr-FR" i="1">
                <a:latin typeface="Calibri" panose="020F0502020204030204" pitchFamily="34" charset="0"/>
              </a:rPr>
              <a:t>1 900</a:t>
            </a:r>
            <a:r>
              <a:rPr lang="fr-FR" b="0" i="1">
                <a:latin typeface="Calibri" panose="020F0502020204030204" pitchFamily="34" charset="0"/>
              </a:rPr>
              <a:t>.</a:t>
            </a:r>
          </a:p>
          <a:p>
            <a:pPr marL="0"/>
            <a:r>
              <a:rPr lang="fr-FR" b="0" i="0">
                <a:latin typeface="Calibri" panose="020F0502020204030204" pitchFamily="34" charset="0"/>
              </a:rPr>
              <a:t>Préciser :</a:t>
            </a:r>
            <a:r>
              <a:rPr lang="fr-FR" b="0" i="1">
                <a:latin typeface="Calibri" panose="020F0502020204030204" pitchFamily="34" charset="0"/>
              </a:rPr>
              <a:t> pour savoir si on doit arrondir un nombre à la centaine supérieure ou inférieure, on ne doit plus observer le chiffre des unités. On peut raisonner de la même façon avec le chiffre des dizaines. Ici par exemple, il y a 3 dizaines restantes, donc il faut arrondir à la centaine inférieure, c’est-à-dire la centaine précédant </a:t>
            </a:r>
            <a:r>
              <a:rPr lang="fr-FR" i="1">
                <a:latin typeface="Calibri" panose="020F0502020204030204" pitchFamily="34" charset="0"/>
              </a:rPr>
              <a:t>1 839</a:t>
            </a:r>
            <a:r>
              <a:rPr lang="fr-FR" b="0" i="1">
                <a:latin typeface="Calibri" panose="020F0502020204030204" pitchFamily="34" charset="0"/>
              </a:rPr>
              <a:t>, donc </a:t>
            </a:r>
            <a:r>
              <a:rPr lang="fr-FR" i="1">
                <a:latin typeface="Calibri" panose="020F0502020204030204" pitchFamily="34" charset="0"/>
              </a:rPr>
              <a:t>1 800</a:t>
            </a:r>
            <a:r>
              <a:rPr lang="fr-FR" b="0" i="1">
                <a:latin typeface="Calibri" panose="020F0502020204030204" pitchFamily="34" charset="0"/>
              </a:rPr>
              <a:t>.</a:t>
            </a:r>
          </a:p>
        </p:txBody>
      </p:sp>
      <p:sp>
        <p:nvSpPr>
          <p:cNvPr id="4" name="Espace réservé du numéro de diapositive 3">
            <a:extLst>
              <a:ext uri="{FF2B5EF4-FFF2-40B4-BE49-F238E27FC236}">
                <a16:creationId xmlns:a16="http://schemas.microsoft.com/office/drawing/2014/main" id="{07873707-2D1D-6283-C9DF-DED018CDA7A9}"/>
              </a:ext>
            </a:extLst>
          </p:cNvPr>
          <p:cNvSpPr>
            <a:spLocks noGrp="1"/>
          </p:cNvSpPr>
          <p:nvPr>
            <p:ph type="sldNum" sz="quarter" idx="5"/>
          </p:nvPr>
        </p:nvSpPr>
        <p:spPr/>
        <p:txBody>
          <a:bodyPr/>
          <a:lstStyle/>
          <a:p>
            <a:fld id="{0F5038E3-B7CF-455E-96F4-A4DE1B143443}" type="slidenum">
              <a:rPr lang="fr-FR" smtClean="0"/>
              <a:t>40</a:t>
            </a:fld>
            <a:endParaRPr lang="fr-FR"/>
          </a:p>
        </p:txBody>
      </p:sp>
    </p:spTree>
    <p:extLst>
      <p:ext uri="{BB962C8B-B14F-4D97-AF65-F5344CB8AC3E}">
        <p14:creationId xmlns:p14="http://schemas.microsoft.com/office/powerpoint/2010/main" val="18576686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Cherchez l’arrondi à la centaine de 8 372.</a:t>
            </a:r>
          </a:p>
          <a:p>
            <a:pPr marL="0"/>
            <a:r>
              <a:rPr lang="fr-FR" b="0" i="0">
                <a:latin typeface="Calibri" panose="020F0502020204030204" pitchFamily="34" charset="0"/>
              </a:rPr>
              <a:t>Même démarche.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a:t>
            </a:r>
            <a:r>
              <a:rPr lang="fr-FR" b="0" i="0">
                <a:latin typeface="Calibri" panose="020F0502020204030204" pitchFamily="34" charset="0"/>
              </a:rPr>
              <a:t> : </a:t>
            </a:r>
            <a:r>
              <a:rPr lang="fr-FR" i="0" u="none">
                <a:latin typeface="Calibri" panose="020F0502020204030204" pitchFamily="34" charset="0"/>
              </a:rPr>
              <a:t>8 300 &lt; 8 372 &lt; </a:t>
            </a:r>
            <a:r>
              <a:rPr lang="fr-FR" i="0" u="sng">
                <a:latin typeface="Calibri" panose="020F0502020204030204" pitchFamily="34" charset="0"/>
              </a:rPr>
              <a:t>8 400</a:t>
            </a:r>
            <a:r>
              <a:rPr lang="fr-FR" i="0">
                <a:latin typeface="Calibri" panose="020F0502020204030204" pitchFamily="34" charset="0"/>
              </a:rPr>
              <a:t>.</a:t>
            </a:r>
            <a:endParaRPr lang="fr-FR" b="0" i="0">
              <a:latin typeface="Calibri" panose="020F0502020204030204" pitchFamily="34" charset="0"/>
            </a:endParaRPr>
          </a:p>
          <a:p>
            <a:pPr marL="0"/>
            <a:r>
              <a:rPr lang="fr-FR" b="0" i="1">
                <a:latin typeface="Calibri" panose="020F0502020204030204" pitchFamily="34" charset="0"/>
              </a:rPr>
              <a:t>→ </a:t>
            </a:r>
            <a:r>
              <a:rPr lang="fr-FR" i="1">
                <a:latin typeface="Calibri" panose="020F0502020204030204" pitchFamily="34" charset="0"/>
              </a:rPr>
              <a:t>8 372</a:t>
            </a:r>
            <a:r>
              <a:rPr lang="fr-FR" b="0" i="1">
                <a:latin typeface="Calibri" panose="020F0502020204030204" pitchFamily="34" charset="0"/>
              </a:rPr>
              <a:t> est entre 8 300 et 8 400. L’arrondi de </a:t>
            </a:r>
            <a:r>
              <a:rPr lang="fr-FR" i="1">
                <a:latin typeface="Calibri" panose="020F0502020204030204" pitchFamily="34" charset="0"/>
              </a:rPr>
              <a:t>8 372</a:t>
            </a:r>
            <a:r>
              <a:rPr lang="fr-FR" b="0" i="1">
                <a:latin typeface="Calibri" panose="020F0502020204030204" pitchFamily="34" charset="0"/>
              </a:rPr>
              <a:t> est 8 400, car </a:t>
            </a:r>
            <a:r>
              <a:rPr lang="fr-FR" i="1">
                <a:latin typeface="Calibri" panose="020F0502020204030204" pitchFamily="34" charset="0"/>
              </a:rPr>
              <a:t>8 372</a:t>
            </a:r>
            <a:r>
              <a:rPr lang="fr-FR" b="0" i="1" strike="noStrike">
                <a:latin typeface="Calibri" panose="020F0502020204030204" pitchFamily="34" charset="0"/>
              </a:rPr>
              <a:t> est plus proche de 8 400 que de 8 300</a:t>
            </a:r>
            <a:r>
              <a:rPr lang="fr-FR" b="0" i="1">
                <a:latin typeface="Calibri" panose="020F0502020204030204" pitchFamily="34" charset="0"/>
              </a:rPr>
              <a:t>. On peut aussi voir que </a:t>
            </a:r>
            <a:r>
              <a:rPr lang="fr-FR" i="1">
                <a:latin typeface="Calibri" panose="020F0502020204030204" pitchFamily="34" charset="0"/>
              </a:rPr>
              <a:t>8 372</a:t>
            </a:r>
            <a:r>
              <a:rPr lang="fr-FR" b="0" i="1">
                <a:latin typeface="Calibri" panose="020F0502020204030204" pitchFamily="34" charset="0"/>
              </a:rPr>
              <a:t> a 7 dizaines restantes, il faut donc l’arrondir à la centaine supérieure, la centaine suivante.</a:t>
            </a:r>
          </a:p>
          <a:p>
            <a:pPr marL="0"/>
            <a:endParaRPr lang="fr-FR" b="0" i="1"/>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41</a:t>
            </a:fld>
            <a:endParaRPr lang="fr-FR"/>
          </a:p>
        </p:txBody>
      </p:sp>
    </p:spTree>
    <p:extLst>
      <p:ext uri="{BB962C8B-B14F-4D97-AF65-F5344CB8AC3E}">
        <p14:creationId xmlns:p14="http://schemas.microsoft.com/office/powerpoint/2010/main" val="20242689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0" u="none">
                <a:latin typeface="Calibri" panose="020F0502020204030204" pitchFamily="34" charset="0"/>
              </a:rPr>
              <a:t>3 600</a:t>
            </a:r>
            <a:r>
              <a:rPr lang="fr-FR" i="0">
                <a:latin typeface="Calibri" panose="020F0502020204030204" pitchFamily="34" charset="0"/>
              </a:rPr>
              <a:t>&lt; 3 658 &lt; </a:t>
            </a:r>
            <a:r>
              <a:rPr lang="fr-FR" i="0" u="sng">
                <a:latin typeface="Calibri" panose="020F0502020204030204" pitchFamily="34" charset="0"/>
              </a:rPr>
              <a:t>3 700</a:t>
            </a:r>
            <a:r>
              <a:rPr lang="fr-FR" i="0">
                <a:latin typeface="Calibri" panose="020F0502020204030204" pitchFamily="34" charset="0"/>
              </a:rPr>
              <a:t>.</a:t>
            </a:r>
            <a:endParaRPr lang="fr-FR" b="0" i="0">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42</a:t>
            </a:fld>
            <a:endParaRPr lang="fr-FR"/>
          </a:p>
        </p:txBody>
      </p:sp>
    </p:spTree>
    <p:extLst>
      <p:ext uri="{BB962C8B-B14F-4D97-AF65-F5344CB8AC3E}">
        <p14:creationId xmlns:p14="http://schemas.microsoft.com/office/powerpoint/2010/main" val="15950244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5744C-ACF4-4004-2A83-D7305A8973F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E9AF74-07F2-8CD6-4B32-03A5B9ABDEB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1D31235-BB81-423C-FC84-C7993939F65B}"/>
              </a:ext>
            </a:extLst>
          </p:cNvPr>
          <p:cNvSpPr>
            <a:spLocks noGrp="1"/>
          </p:cNvSpPr>
          <p:nvPr>
            <p:ph type="body" idx="1"/>
          </p:nvPr>
        </p:nvSpPr>
        <p:spPr/>
        <p:txBody>
          <a:bodyPr/>
          <a:lstStyle/>
          <a:p>
            <a:pPr marL="0"/>
            <a:r>
              <a:rPr lang="fr-FR" i="1">
                <a:latin typeface="Calibri" panose="020F0502020204030204" pitchFamily="34" charset="0"/>
              </a:rPr>
              <a:t>Maintenant, vous allez devoir trouver le plus rapidement possible le résultat approximatif d’une opération. Rappelez-vous, c’est ce que l’on appelle calculer un ordre de grandeur. Commencez par chercher l’arrondi à la centaine de chaque terme de la somme ou de la différence. C’est à partir de ces nombres que vous pourrez calculer l’ordre de grandeur du résultat de l’opération.</a:t>
            </a:r>
          </a:p>
        </p:txBody>
      </p:sp>
      <p:sp>
        <p:nvSpPr>
          <p:cNvPr id="4" name="Espace réservé du numéro de diapositive 3">
            <a:extLst>
              <a:ext uri="{FF2B5EF4-FFF2-40B4-BE49-F238E27FC236}">
                <a16:creationId xmlns:a16="http://schemas.microsoft.com/office/drawing/2014/main" id="{F31FB97F-53FB-95FB-3AB4-AA967EF175F4}"/>
              </a:ext>
            </a:extLst>
          </p:cNvPr>
          <p:cNvSpPr>
            <a:spLocks noGrp="1"/>
          </p:cNvSpPr>
          <p:nvPr>
            <p:ph type="sldNum" sz="quarter" idx="5"/>
          </p:nvPr>
        </p:nvSpPr>
        <p:spPr/>
        <p:txBody>
          <a:bodyPr/>
          <a:lstStyle/>
          <a:p>
            <a:fld id="{0F5038E3-B7CF-455E-96F4-A4DE1B143443}" type="slidenum">
              <a:rPr lang="fr-FR" smtClean="0"/>
              <a:t>43</a:t>
            </a:fld>
            <a:endParaRPr lang="fr-FR"/>
          </a:p>
        </p:txBody>
      </p:sp>
    </p:spTree>
    <p:extLst>
      <p:ext uri="{BB962C8B-B14F-4D97-AF65-F5344CB8AC3E}">
        <p14:creationId xmlns:p14="http://schemas.microsoft.com/office/powerpoint/2010/main" val="7205379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0">
                <a:latin typeface="Calibri" panose="020F0502020204030204" pitchFamily="34" charset="0"/>
              </a:rPr>
              <a:t>Cet item est traité en collectif pour que les élèves comprennent la démarche. Pour chaque question, interroger un élève différent.</a:t>
            </a:r>
          </a:p>
          <a:p>
            <a:pPr marL="0"/>
            <a:r>
              <a:rPr lang="fr-FR" i="1">
                <a:latin typeface="Calibri" panose="020F0502020204030204" pitchFamily="34" charset="0"/>
              </a:rPr>
              <a:t>Quel est l’arrondi à la centaine de 2 406 ? → 2 400, car c’est la centaine la plus proche de 2 406. </a:t>
            </a:r>
            <a:r>
              <a:rPr lang="fr-FR" i="0">
                <a:latin typeface="Calibri" panose="020F0502020204030204" pitchFamily="34" charset="0"/>
              </a:rPr>
              <a:t>L’écrire sur les pointillés. </a:t>
            </a:r>
          </a:p>
          <a:p>
            <a:pPr marL="0"/>
            <a:r>
              <a:rPr lang="fr-FR" i="1">
                <a:latin typeface="Calibri" panose="020F0502020204030204" pitchFamily="34" charset="0"/>
              </a:rPr>
              <a:t>Quel est l’arrondi à la centaine de 6 927 ? → 6 900, car c’est la centaine la plus proche de 6 927</a:t>
            </a:r>
            <a:r>
              <a:rPr lang="fr-FR" i="0">
                <a:latin typeface="Calibri" panose="020F0502020204030204" pitchFamily="34" charset="0"/>
              </a:rPr>
              <a:t>. L’écrire sur les pointillés. </a:t>
            </a:r>
          </a:p>
          <a:p>
            <a:pPr marL="0"/>
            <a:r>
              <a:rPr lang="fr-FR" i="1">
                <a:latin typeface="Calibri" panose="020F0502020204030204" pitchFamily="34" charset="0"/>
              </a:rPr>
              <a:t>Maintenant, combien font 2 400 + 6 900 ? → 9 300.</a:t>
            </a:r>
          </a:p>
          <a:p>
            <a:pPr marL="0"/>
            <a:r>
              <a:rPr lang="fr-FR" i="0">
                <a:latin typeface="Calibri" panose="020F0502020204030204" pitchFamily="34" charset="0"/>
              </a:rPr>
              <a:t>Écrire 9 300 sur les pointillés.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44</a:t>
            </a:fld>
            <a:endParaRPr lang="fr-FR"/>
          </a:p>
        </p:txBody>
      </p:sp>
    </p:spTree>
    <p:extLst>
      <p:ext uri="{BB962C8B-B14F-4D97-AF65-F5344CB8AC3E}">
        <p14:creationId xmlns:p14="http://schemas.microsoft.com/office/powerpoint/2010/main" val="50143942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3DA92-635D-02D7-6011-9A40879932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0BFCAD1-A645-31B7-203A-5EB14BFB01B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697471F-D56B-5D76-0640-6263843355E6}"/>
              </a:ext>
            </a:extLst>
          </p:cNvPr>
          <p:cNvSpPr>
            <a:spLocks noGrp="1"/>
          </p:cNvSpPr>
          <p:nvPr>
            <p:ph type="body" idx="1"/>
          </p:nvPr>
        </p:nvSpPr>
        <p:spPr/>
        <p:txBody>
          <a:bodyPr/>
          <a:lstStyle/>
          <a:p>
            <a:pPr marL="0"/>
            <a:r>
              <a:rPr lang="fr-FR" i="0">
                <a:latin typeface="Calibri" panose="020F0502020204030204" pitchFamily="34" charset="0"/>
              </a:rPr>
              <a:t>Les élèves cherchent seuls les arrondis et calcule l’ordre de grandeur. Après 1 min environ, reprendre en collectif. </a:t>
            </a:r>
          </a:p>
          <a:p>
            <a:pPr marL="0"/>
            <a:r>
              <a:rPr lang="fr-FR" i="0">
                <a:latin typeface="Calibri" panose="020F0502020204030204" pitchFamily="34" charset="0"/>
              </a:rPr>
              <a:t>Pour chaque question, interroger un élève différent.</a:t>
            </a:r>
          </a:p>
          <a:p>
            <a:pPr marL="0"/>
            <a:r>
              <a:rPr lang="fr-FR" i="1">
                <a:latin typeface="Calibri" panose="020F0502020204030204" pitchFamily="34" charset="0"/>
              </a:rPr>
              <a:t>Quel est l’arrondi à la centaine de 7 293 ? → 7 300, car c’est la centaine la plus proche de 7 293. </a:t>
            </a:r>
            <a:r>
              <a:rPr lang="fr-FR" i="0">
                <a:latin typeface="Calibri" panose="020F0502020204030204" pitchFamily="34" charset="0"/>
              </a:rPr>
              <a:t>L’écrire sur les pointillés. </a:t>
            </a:r>
          </a:p>
          <a:p>
            <a:pPr marL="0"/>
            <a:r>
              <a:rPr lang="fr-FR" i="1">
                <a:latin typeface="Calibri" panose="020F0502020204030204" pitchFamily="34" charset="0"/>
              </a:rPr>
              <a:t>Quel est l’arrondi à la centaine de 1 689 ? → 1 700, car c’est la centaine la plus proche de 1 689</a:t>
            </a:r>
            <a:r>
              <a:rPr lang="fr-FR" i="0">
                <a:latin typeface="Calibri" panose="020F0502020204030204" pitchFamily="34" charset="0"/>
              </a:rPr>
              <a:t>. L’écrire sur les pointillés. </a:t>
            </a:r>
          </a:p>
          <a:p>
            <a:pPr marL="0"/>
            <a:r>
              <a:rPr lang="fr-FR" i="1">
                <a:latin typeface="Calibri" panose="020F0502020204030204" pitchFamily="34" charset="0"/>
              </a:rPr>
              <a:t>Maintenant, combien font 7 300 + 1 700 ? → 9 000.</a:t>
            </a:r>
          </a:p>
          <a:p>
            <a:pPr marL="0"/>
            <a:r>
              <a:rPr lang="fr-FR" i="0">
                <a:latin typeface="Calibri" panose="020F0502020204030204" pitchFamily="34" charset="0"/>
              </a:rPr>
              <a:t>Écrire 9 000 sur les pointillés. </a:t>
            </a:r>
          </a:p>
        </p:txBody>
      </p:sp>
      <p:sp>
        <p:nvSpPr>
          <p:cNvPr id="4" name="Espace réservé du numéro de diapositive 3">
            <a:extLst>
              <a:ext uri="{FF2B5EF4-FFF2-40B4-BE49-F238E27FC236}">
                <a16:creationId xmlns:a16="http://schemas.microsoft.com/office/drawing/2014/main" id="{C2505F62-C596-9F22-A20F-D4EFF18D7933}"/>
              </a:ext>
            </a:extLst>
          </p:cNvPr>
          <p:cNvSpPr>
            <a:spLocks noGrp="1"/>
          </p:cNvSpPr>
          <p:nvPr>
            <p:ph type="sldNum" sz="quarter" idx="5"/>
          </p:nvPr>
        </p:nvSpPr>
        <p:spPr/>
        <p:txBody>
          <a:bodyPr/>
          <a:lstStyle/>
          <a:p>
            <a:fld id="{0F5038E3-B7CF-455E-96F4-A4DE1B143443}" type="slidenum">
              <a:rPr lang="fr-FR" smtClean="0"/>
              <a:t>45</a:t>
            </a:fld>
            <a:endParaRPr lang="fr-FR"/>
          </a:p>
        </p:txBody>
      </p:sp>
    </p:spTree>
    <p:extLst>
      <p:ext uri="{BB962C8B-B14F-4D97-AF65-F5344CB8AC3E}">
        <p14:creationId xmlns:p14="http://schemas.microsoft.com/office/powerpoint/2010/main" val="29506091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a:r>
              <a:rPr lang="fr-FR" i="1">
                <a:latin typeface="Calibri" panose="020F0502020204030204" pitchFamily="34" charset="0"/>
              </a:rPr>
              <a:t>Calculez l’ordre de grandeur de la différence 8 346 – 3 271.</a:t>
            </a:r>
          </a:p>
          <a:p>
            <a:pPr marL="0"/>
            <a:r>
              <a:rPr lang="fr-FR" i="0">
                <a:latin typeface="Calibri" panose="020F0502020204030204" pitchFamily="34" charset="0"/>
              </a:rPr>
              <a:t>Laisser quelques instants aux élèves. Valider ou invalider les réponses d’un signe de tête. </a:t>
            </a:r>
          </a:p>
          <a:p>
            <a:pPr marL="0"/>
            <a:r>
              <a:rPr lang="fr-FR" b="1" i="0">
                <a:latin typeface="Calibri" panose="020F0502020204030204" pitchFamily="34" charset="0"/>
              </a:rPr>
              <a:t>Réponse attendue </a:t>
            </a:r>
            <a:r>
              <a:rPr lang="fr-FR" b="0" i="0">
                <a:latin typeface="Calibri" panose="020F0502020204030204" pitchFamily="34" charset="0"/>
              </a:rPr>
              <a:t>:</a:t>
            </a:r>
            <a:r>
              <a:rPr lang="fr-FR" b="1" i="0">
                <a:latin typeface="Calibri" panose="020F0502020204030204" pitchFamily="34" charset="0"/>
              </a:rPr>
              <a:t> </a:t>
            </a:r>
            <a:r>
              <a:rPr lang="fr-FR" i="1">
                <a:latin typeface="Calibri" panose="020F0502020204030204" pitchFamily="34" charset="0"/>
              </a:rPr>
              <a:t>8 300 – 3 300</a:t>
            </a:r>
            <a:r>
              <a:rPr lang="fr-FR" i="0">
                <a:latin typeface="Calibri" panose="020F0502020204030204" pitchFamily="34" charset="0"/>
              </a:rPr>
              <a:t> = 5 000. </a:t>
            </a:r>
          </a:p>
          <a:p>
            <a:pPr marL="0"/>
            <a:r>
              <a:rPr lang="fr-FR" i="0">
                <a:latin typeface="Calibri" panose="020F0502020204030204" pitchFamily="34" charset="0"/>
              </a:rPr>
              <a:t>Lors du retour collectif, guider les élèves étapes par étapes :</a:t>
            </a:r>
            <a:endParaRPr lang="fr-FR" i="1">
              <a:latin typeface="Calibri" panose="020F0502020204030204" pitchFamily="34" charset="0"/>
            </a:endParaRPr>
          </a:p>
          <a:p>
            <a:pPr marL="0"/>
            <a:r>
              <a:rPr lang="fr-FR" i="1">
                <a:latin typeface="Calibri" panose="020F0502020204030204" pitchFamily="34" charset="0"/>
              </a:rPr>
              <a:t>Quel est l’arrondi à la centaine de 8 346 ? → 8 300, car c’est la centaine la plus proche de 8 346. </a:t>
            </a:r>
            <a:r>
              <a:rPr lang="fr-FR" i="0">
                <a:latin typeface="Calibri" panose="020F0502020204030204" pitchFamily="34" charset="0"/>
              </a:rPr>
              <a:t>L’écrire sur les pointillés. </a:t>
            </a:r>
          </a:p>
          <a:p>
            <a:pPr marL="0"/>
            <a:r>
              <a:rPr lang="fr-FR" i="1">
                <a:latin typeface="Calibri" panose="020F0502020204030204" pitchFamily="34" charset="0"/>
              </a:rPr>
              <a:t>Quel est l’arrondi à la centaine de 3 271 ? → 3 300, car c’est la centaine la plus proche de 3 271</a:t>
            </a:r>
            <a:r>
              <a:rPr lang="fr-FR" i="0">
                <a:latin typeface="Calibri" panose="020F0502020204030204" pitchFamily="34" charset="0"/>
              </a:rPr>
              <a:t>. L’écrire sur les pointillés. </a:t>
            </a:r>
          </a:p>
          <a:p>
            <a:pPr marL="0"/>
            <a:r>
              <a:rPr lang="fr-FR" i="1">
                <a:latin typeface="Calibri" panose="020F0502020204030204" pitchFamily="34" charset="0"/>
              </a:rPr>
              <a:t>Maintenant, combien font 8 300 – 3 300 ? → 5 000.</a:t>
            </a:r>
          </a:p>
          <a:p>
            <a:pPr marL="0"/>
            <a:r>
              <a:rPr lang="fr-FR" i="0">
                <a:latin typeface="Calibri" panose="020F0502020204030204" pitchFamily="34" charset="0"/>
              </a:rPr>
              <a:t>Écrire 5 000 sur les pointillés.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46</a:t>
            </a:fld>
            <a:endParaRPr lang="fr-FR"/>
          </a:p>
        </p:txBody>
      </p:sp>
    </p:spTree>
    <p:extLst>
      <p:ext uri="{BB962C8B-B14F-4D97-AF65-F5344CB8AC3E}">
        <p14:creationId xmlns:p14="http://schemas.microsoft.com/office/powerpoint/2010/main" val="35547742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E1A3C2-835D-AFDB-2581-402E5A15423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5EECA9-B80E-0654-2C6C-6C8B1CE21F7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95E3F4F-5B24-33F6-274B-5296F277C807}"/>
              </a:ext>
            </a:extLst>
          </p:cNvPr>
          <p:cNvSpPr>
            <a:spLocks noGrp="1"/>
          </p:cNvSpPr>
          <p:nvPr>
            <p:ph type="body" idx="1"/>
          </p:nvPr>
        </p:nvSpPr>
        <p:spPr/>
        <p:txBody>
          <a:bodyPr/>
          <a:lstStyle/>
          <a:p>
            <a:pPr marL="0"/>
            <a:r>
              <a:rPr lang="fr-FR" i="0" dirty="0">
                <a:latin typeface="Calibri" panose="020F0502020204030204" pitchFamily="34" charset="0"/>
              </a:rPr>
              <a:t>Même démarche.</a:t>
            </a:r>
          </a:p>
          <a:p>
            <a:pPr marL="0"/>
            <a:r>
              <a:rPr lang="fr-FR" b="1" i="0" dirty="0">
                <a:latin typeface="Calibri" panose="020F0502020204030204" pitchFamily="34" charset="0"/>
              </a:rPr>
              <a:t>Réponse attendue </a:t>
            </a:r>
            <a:r>
              <a:rPr lang="fr-FR" b="0" i="0" dirty="0">
                <a:latin typeface="Calibri" panose="020F0502020204030204" pitchFamily="34" charset="0"/>
              </a:rPr>
              <a:t>:</a:t>
            </a:r>
            <a:r>
              <a:rPr lang="fr-FR" b="1" i="0" dirty="0">
                <a:latin typeface="Calibri" panose="020F0502020204030204" pitchFamily="34" charset="0"/>
              </a:rPr>
              <a:t> </a:t>
            </a:r>
            <a:r>
              <a:rPr lang="fr-FR" i="0" dirty="0">
                <a:latin typeface="Calibri" panose="020F0502020204030204" pitchFamily="34" charset="0"/>
              </a:rPr>
              <a:t>9 600 – 5 000 = 4 600. </a:t>
            </a:r>
          </a:p>
          <a:p>
            <a:pPr marL="0"/>
            <a:r>
              <a:rPr lang="fr-FR" i="0" dirty="0">
                <a:latin typeface="Calibri" panose="020F0502020204030204" pitchFamily="34" charset="0"/>
              </a:rPr>
              <a:t>Lors du retour collectif, guider les élèves étapes par étapes :</a:t>
            </a:r>
            <a:endParaRPr lang="fr-FR" i="1" dirty="0">
              <a:latin typeface="Calibri" panose="020F0502020204030204" pitchFamily="34" charset="0"/>
            </a:endParaRPr>
          </a:p>
          <a:p>
            <a:pPr marL="0"/>
            <a:r>
              <a:rPr lang="fr-FR" i="1" dirty="0">
                <a:latin typeface="Calibri" panose="020F0502020204030204" pitchFamily="34" charset="0"/>
              </a:rPr>
              <a:t>Quel est l’arrondi à la centaine de 9 628 ? → 9 600, car c’est la centaine la plus proche de 9 628. </a:t>
            </a:r>
            <a:r>
              <a:rPr lang="fr-FR" i="0" dirty="0">
                <a:latin typeface="Calibri" panose="020F0502020204030204" pitchFamily="34" charset="0"/>
              </a:rPr>
              <a:t>L’écrire sur les pointillés. </a:t>
            </a:r>
          </a:p>
          <a:p>
            <a:pPr marL="0"/>
            <a:r>
              <a:rPr lang="fr-FR" i="1" dirty="0">
                <a:latin typeface="Calibri" panose="020F0502020204030204" pitchFamily="34" charset="0"/>
              </a:rPr>
              <a:t>Quel est l’arrondi à la centaine de 5 080 ? → 5 000, car c’est la centaine la plus proche de 5 080</a:t>
            </a:r>
            <a:r>
              <a:rPr lang="fr-FR" i="0" dirty="0">
                <a:latin typeface="Calibri" panose="020F0502020204030204" pitchFamily="34" charset="0"/>
              </a:rPr>
              <a:t>. L’écrire sur les pointillés. </a:t>
            </a:r>
          </a:p>
          <a:p>
            <a:pPr marL="0"/>
            <a:r>
              <a:rPr lang="fr-FR" i="1" dirty="0">
                <a:latin typeface="Calibri" panose="020F0502020204030204" pitchFamily="34" charset="0"/>
              </a:rPr>
              <a:t>Maintenant, combien font 9 600 – 5 000 ? → 4 600. </a:t>
            </a:r>
          </a:p>
          <a:p>
            <a:pPr marL="0"/>
            <a:r>
              <a:rPr lang="fr-FR" i="0" dirty="0">
                <a:latin typeface="Calibri" panose="020F0502020204030204" pitchFamily="34" charset="0"/>
              </a:rPr>
              <a:t>Faire remarquer qu’en arrondissant, on enlève juste cinq milliers, donc on ne touche pas aux centaines restantes de 9 600.</a:t>
            </a:r>
          </a:p>
          <a:p>
            <a:pPr marL="0"/>
            <a:r>
              <a:rPr lang="fr-FR" i="0" dirty="0">
                <a:latin typeface="Calibri" panose="020F0502020204030204" pitchFamily="34" charset="0"/>
              </a:rPr>
              <a:t>Écrire 4 600 sur les pointillés. </a:t>
            </a:r>
          </a:p>
        </p:txBody>
      </p:sp>
      <p:sp>
        <p:nvSpPr>
          <p:cNvPr id="4" name="Espace réservé du numéro de diapositive 3">
            <a:extLst>
              <a:ext uri="{FF2B5EF4-FFF2-40B4-BE49-F238E27FC236}">
                <a16:creationId xmlns:a16="http://schemas.microsoft.com/office/drawing/2014/main" id="{531DB44E-47C5-EE01-D28C-15B836EA5500}"/>
              </a:ext>
            </a:extLst>
          </p:cNvPr>
          <p:cNvSpPr>
            <a:spLocks noGrp="1"/>
          </p:cNvSpPr>
          <p:nvPr>
            <p:ph type="sldNum" sz="quarter" idx="5"/>
          </p:nvPr>
        </p:nvSpPr>
        <p:spPr/>
        <p:txBody>
          <a:bodyPr/>
          <a:lstStyle/>
          <a:p>
            <a:fld id="{0F5038E3-B7CF-455E-96F4-A4DE1B143443}" type="slidenum">
              <a:rPr lang="fr-FR" smtClean="0"/>
              <a:t>47</a:t>
            </a:fld>
            <a:endParaRPr lang="fr-FR"/>
          </a:p>
        </p:txBody>
      </p:sp>
    </p:spTree>
    <p:extLst>
      <p:ext uri="{BB962C8B-B14F-4D97-AF65-F5344CB8AC3E}">
        <p14:creationId xmlns:p14="http://schemas.microsoft.com/office/powerpoint/2010/main" val="29881494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indent="0">
              <a:buClr>
                <a:schemeClr val="dk1"/>
              </a:buClr>
              <a:defRPr/>
            </a:pPr>
            <a:r>
              <a:rPr lang="fr-FR" i="1"/>
              <a:t>Nous allons refaire une activité</a:t>
            </a:r>
            <a:r>
              <a:rPr lang="fr-FR" i="1" baseline="0"/>
              <a:t> que vous connaissez déjà. Vous </a:t>
            </a:r>
            <a:r>
              <a:rPr lang="fr-FR" i="1"/>
              <a:t>allez devoir trouver le nombre représenté par des cartes et l'écrire sur votre ardoise.</a:t>
            </a:r>
          </a:p>
          <a:p>
            <a:pPr marL="0" marR="0" lvl="0" indent="0" algn="l" rtl="0">
              <a:lnSpc>
                <a:spcPct val="100000"/>
              </a:lnSpc>
              <a:spcBef>
                <a:spcPts val="0"/>
              </a:spcBef>
              <a:spcAft>
                <a:spcPts val="0"/>
              </a:spcAft>
              <a:buClr>
                <a:schemeClr val="dk1"/>
              </a:buClr>
              <a:buSzPts val="1400"/>
              <a:buFont typeface="Calibri"/>
              <a:buNone/>
            </a:pPr>
            <a:endParaRPr/>
          </a:p>
        </p:txBody>
      </p:sp>
      <p:sp>
        <p:nvSpPr>
          <p:cNvPr id="425" name="Google Shape;425;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48</a:t>
            </a:fld>
            <a:endParaRPr/>
          </a:p>
        </p:txBody>
      </p:sp>
    </p:spTree>
    <p:extLst>
      <p:ext uri="{BB962C8B-B14F-4D97-AF65-F5344CB8AC3E}">
        <p14:creationId xmlns:p14="http://schemas.microsoft.com/office/powerpoint/2010/main" val="25523681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2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2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a:defRPr/>
            </a:pPr>
            <a:r>
              <a:rPr lang="fr-FR" sz="1200" b="0" i="1" u="none" strike="noStrike" cap="none">
                <a:solidFill>
                  <a:schemeClr val="dk1"/>
                </a:solidFill>
                <a:effectLst/>
                <a:latin typeface="Calibri"/>
                <a:ea typeface="Calibri"/>
                <a:cs typeface="Calibri"/>
                <a:sym typeface="Calibri"/>
              </a:rPr>
              <a:t>Je vous rappelle que </a:t>
            </a:r>
            <a:r>
              <a:rPr lang="fr-FR" i="1"/>
              <a:t>les</a:t>
            </a:r>
            <a:r>
              <a:rPr lang="fr-FR" sz="1200" b="0" i="1" u="none" strike="noStrike" cap="none">
                <a:solidFill>
                  <a:schemeClr val="dk1"/>
                </a:solidFill>
                <a:effectLst/>
                <a:latin typeface="Calibri"/>
                <a:ea typeface="Calibri"/>
                <a:cs typeface="Calibri"/>
                <a:sym typeface="Calibri"/>
              </a:rPr>
              <a:t> cartes représentent </a:t>
            </a:r>
            <a:r>
              <a:rPr lang="fr-FR" i="1"/>
              <a:t>ensemble le même </a:t>
            </a:r>
            <a:r>
              <a:rPr lang="fr-FR" sz="1200" b="0" i="1" u="none" strike="noStrike" cap="none" baseline="0">
                <a:solidFill>
                  <a:schemeClr val="dk1"/>
                </a:solidFill>
                <a:effectLst/>
                <a:latin typeface="Calibri"/>
                <a:ea typeface="Calibri"/>
                <a:cs typeface="Calibri"/>
                <a:sym typeface="Calibri"/>
              </a:rPr>
              <a:t>nombre.</a:t>
            </a:r>
            <a:endParaRPr lang="fr-FR" i="1" baseline="0"/>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32" name="Google Shape;432;p2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49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1469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6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7" name="Google Shape;597;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t>Même démarche.</a:t>
            </a:r>
            <a:endParaRPr/>
          </a:p>
        </p:txBody>
      </p:sp>
      <p:sp>
        <p:nvSpPr>
          <p:cNvPr id="598" name="Google Shape;598;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420135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8</a:t>
            </a:r>
            <a:r>
              <a:rPr lang="fr-FR" baseline="0"/>
              <a:t> 215.</a:t>
            </a:r>
          </a:p>
          <a:p>
            <a:pPr marL="0" marR="0" lvl="0" indent="0" algn="l" rtl="0">
              <a:lnSpc>
                <a:spcPct val="100000"/>
              </a:lnSpc>
              <a:spcBef>
                <a:spcPts val="0"/>
              </a:spcBef>
              <a:spcAft>
                <a:spcPts val="0"/>
              </a:spcAft>
              <a:buClr>
                <a:srgbClr val="000000"/>
              </a:buClr>
              <a:buSzPts val="1400"/>
              <a:buFont typeface="Arial"/>
              <a:buNone/>
            </a:pPr>
            <a:r>
              <a:rPr lang="fr-FR" i="0"/>
              <a:t>Laisser quelques secondes aux élèves sans donner plus d’explications. Circuler pour repérer les différentes réponses données. Faire expliciter les différentes propositions et les faire justifier par les élèves.</a:t>
            </a:r>
            <a:r>
              <a:rPr lang="fr-FR" i="0" baseline="0"/>
              <a:t> </a:t>
            </a:r>
            <a:r>
              <a:rPr lang="fr-FR" i="0"/>
              <a:t>Vous pouvez les écrire au tableau dans les espaces vides. Si besoin, rappeler que </a:t>
            </a:r>
            <a:r>
              <a:rPr lang="fr-FR" i="0" u="none"/>
              <a:t>les cartes doivent être</a:t>
            </a:r>
            <a:r>
              <a:rPr lang="fr-FR" i="0" u="none" baseline="0"/>
              <a:t> rassemblées par unités de numération puis ordonnées </a:t>
            </a:r>
            <a:r>
              <a:rPr lang="fr-FR" i="0" u="none"/>
              <a:t>pour obtenir le nombre représenté. Écrire la réponse sur les pointillés.</a:t>
            </a:r>
          </a:p>
          <a:p>
            <a:pPr marL="0" marR="0" lvl="0" indent="0" algn="l" rtl="0">
              <a:lnSpc>
                <a:spcPct val="100000"/>
              </a:lnSpc>
              <a:spcBef>
                <a:spcPts val="0"/>
              </a:spcBef>
              <a:spcAft>
                <a:spcPts val="0"/>
              </a:spcAft>
              <a:buClr>
                <a:srgbClr val="000000"/>
              </a:buClr>
              <a:buSzPts val="1400"/>
              <a:buFont typeface="Arial"/>
              <a:buNone/>
            </a:pPr>
            <a:r>
              <a:rPr lang="fr-FR" i="0" u="none"/>
              <a:t>Dans cet item,</a:t>
            </a:r>
            <a:r>
              <a:rPr lang="fr-FR" i="0" u="none" baseline="0"/>
              <a:t> 2 cartes milliers, 2 cartes centaines, 2 cartes unités, pas de cartes dizaines, conversion de 10 unités en 1 dizaine et de 10 centaines en 1 millier.</a:t>
            </a:r>
            <a:endParaRPr lang="fr-FR" i="0" u="none"/>
          </a:p>
          <a:p>
            <a:pPr marL="0" lvl="0" indent="0" algn="l" rtl="0">
              <a:lnSpc>
                <a:spcPct val="100000"/>
              </a:lnSpc>
              <a:spcBef>
                <a:spcPts val="0"/>
              </a:spcBef>
              <a:spcAft>
                <a:spcPts val="0"/>
              </a:spcAft>
              <a:buSzPts val="1400"/>
              <a:buNone/>
            </a:pPr>
            <a:endParaRPr lang="fr-FR" baseline="0"/>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7421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a:t>Même démarche.</a:t>
            </a:r>
            <a:endParaRPr lang="fr-FR" b="1"/>
          </a:p>
          <a:p>
            <a:pPr marL="0" lvl="0" indent="0" algn="l" rtl="0">
              <a:lnSpc>
                <a:spcPct val="100000"/>
              </a:lnSpc>
              <a:spcBef>
                <a:spcPts val="0"/>
              </a:spcBef>
              <a:spcAft>
                <a:spcPts val="0"/>
              </a:spcAft>
              <a:buSzPts val="1400"/>
              <a:buNone/>
            </a:pPr>
            <a:r>
              <a:rPr lang="fr-FR" b="1"/>
              <a:t>Réponse attendue </a:t>
            </a:r>
            <a:r>
              <a:rPr lang="fr-FR"/>
              <a:t>: 3</a:t>
            </a:r>
            <a:r>
              <a:rPr lang="fr-FR" baseline="0"/>
              <a:t> 911.</a:t>
            </a:r>
          </a:p>
          <a:p>
            <a:pPr marL="0" lvl="0" indent="0" algn="l" rtl="0">
              <a:lnSpc>
                <a:spcPct val="100000"/>
              </a:lnSpc>
              <a:spcBef>
                <a:spcPts val="0"/>
              </a:spcBef>
              <a:spcAft>
                <a:spcPts val="0"/>
              </a:spcAft>
              <a:buSzPts val="1400"/>
              <a:buNone/>
            </a:pPr>
            <a:r>
              <a:rPr lang="fr-FR" baseline="0"/>
              <a:t>3 cartes dizaines, conversion de 20 dizaines en 2 centaines.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a:p>
          <a:p>
            <a:pPr marL="0" lvl="0" indent="0" algn="l" rtl="0">
              <a:lnSpc>
                <a:spcPct val="100000"/>
              </a:lnSpc>
              <a:spcBef>
                <a:spcPts val="0"/>
              </a:spcBef>
              <a:spcAft>
                <a:spcPts val="0"/>
              </a:spcAft>
              <a:buSzPts val="1400"/>
              <a:buNone/>
            </a:pPr>
            <a:endParaRPr lang="fr-FR" baseline="0"/>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74249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6 120</a:t>
            </a:r>
            <a:r>
              <a:rPr lang="fr-FR" baseline="0"/>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a:t>Pas de cartes unités, 2 cartes dizaines et 3 cartes centaines, conversion de 10 dizaines en 1 centaine et de 20 centaines en 2 milliers.</a:t>
            </a:r>
            <a:endParaRPr lang="fr-FR" i="0" u="none"/>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a:p>
          <a:p>
            <a:pPr marL="0" lvl="0" indent="0" algn="l" rtl="0">
              <a:lnSpc>
                <a:spcPct val="100000"/>
              </a:lnSpc>
              <a:spcBef>
                <a:spcPts val="0"/>
              </a:spcBef>
              <a:spcAft>
                <a:spcPts val="0"/>
              </a:spcAft>
              <a:buSzPts val="1400"/>
              <a:buNone/>
            </a:pPr>
            <a:endParaRPr lang="fr-FR" baseline="0"/>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095162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9</a:t>
            </a:r>
            <a:r>
              <a:rPr lang="fr-FR" baseline="0"/>
              <a:t> </a:t>
            </a:r>
            <a:r>
              <a:rPr lang="fr-FR"/>
              <a:t>066</a:t>
            </a:r>
            <a:r>
              <a:rPr lang="fr-FR" baseline="0"/>
              <a:t>.</a:t>
            </a:r>
          </a:p>
          <a:p>
            <a:pPr marL="0" lvl="0" indent="0" algn="l" rtl="0">
              <a:lnSpc>
                <a:spcPct val="100000"/>
              </a:lnSpc>
              <a:spcBef>
                <a:spcPts val="0"/>
              </a:spcBef>
              <a:spcAft>
                <a:spcPts val="0"/>
              </a:spcAft>
              <a:buSzPts val="1400"/>
              <a:buNone/>
            </a:pPr>
            <a:r>
              <a:rPr lang="fr-FR" baseline="0"/>
              <a:t>4 cartes unités, 2 cartes milliers, pas de cartes centaines, conversion de 20 unités en 2 dizaines.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b="0"/>
          </a:p>
          <a:p>
            <a:pPr marL="0" lvl="0" indent="0" algn="l" rtl="0">
              <a:lnSpc>
                <a:spcPct val="100000"/>
              </a:lnSpc>
              <a:spcBef>
                <a:spcPts val="0"/>
              </a:spcBef>
              <a:spcAft>
                <a:spcPts val="0"/>
              </a:spcAft>
              <a:buSzPts val="1400"/>
              <a:buNone/>
            </a:pPr>
            <a:endParaRPr lang="fr-FR" baseline="0"/>
          </a:p>
          <a:p>
            <a:pPr marL="457200" marR="0" lvl="0" indent="-228600" algn="l" rtl="0">
              <a:lnSpc>
                <a:spcPct val="100000"/>
              </a:lnSpc>
              <a:spcBef>
                <a:spcPts val="0"/>
              </a:spcBef>
              <a:spcAft>
                <a:spcPts val="0"/>
              </a:spcAft>
              <a:buClr>
                <a:srgbClr val="000000"/>
              </a:buClr>
              <a:buSzPts val="1400"/>
              <a:buFont typeface="Arial"/>
              <a:buNone/>
            </a:pPr>
            <a:endParaRPr lang="fr-F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37914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Google Shape;475;p2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6" name="Google Shape;476;p2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a:t>Réponse attendue </a:t>
            </a:r>
            <a:r>
              <a:rPr lang="fr-FR"/>
              <a:t>: 8 400.</a:t>
            </a:r>
          </a:p>
          <a:p>
            <a:pPr marL="0" lvl="0" indent="0" algn="l" rtl="0">
              <a:lnSpc>
                <a:spcPct val="100000"/>
              </a:lnSpc>
              <a:spcBef>
                <a:spcPts val="0"/>
              </a:spcBef>
              <a:spcAft>
                <a:spcPts val="0"/>
              </a:spcAft>
              <a:buSzPts val="1400"/>
              <a:buNone/>
            </a:pPr>
            <a:r>
              <a:rPr lang="fr-FR" baseline="0"/>
              <a:t>2 cartes unités, 2 cartes centaines, conversion de 10 unités en 1 dizaine, de 10 dizaines en 1 centaine et de 10 centaines en 1 millier.</a:t>
            </a:r>
          </a:p>
          <a:p>
            <a:pPr marL="457200" marR="0" lvl="0" indent="-228600" algn="l" rtl="0">
              <a:lnSpc>
                <a:spcPct val="100000"/>
              </a:lnSpc>
              <a:spcBef>
                <a:spcPts val="0"/>
              </a:spcBef>
              <a:spcAft>
                <a:spcPts val="0"/>
              </a:spcAft>
              <a:buClr>
                <a:srgbClr val="000000"/>
              </a:buClr>
              <a:buSzPts val="1400"/>
              <a:buFont typeface="Arial"/>
              <a:buNone/>
            </a:pPr>
            <a:endParaRPr/>
          </a:p>
        </p:txBody>
      </p:sp>
      <p:sp>
        <p:nvSpPr>
          <p:cNvPr id="477" name="Google Shape;477;p2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54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865481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3C453A43-28C9-B016-96CA-57CC30F22FEE}"/>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58E03A1C-0A6A-15AC-7E75-2C41B47E601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0A63BF11-CDA0-DC9C-C29F-D21CFF2DD2B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à nouveau vous entrainer à calculer mentalement le produit d’un nombre à 2 chiffres par un nombre à 1 chiffre. Rappelez-vous, vous devez utiliser la décomposition du nombre le plus grand.</a:t>
            </a:r>
            <a:endParaRPr/>
          </a:p>
        </p:txBody>
      </p:sp>
      <p:sp>
        <p:nvSpPr>
          <p:cNvPr id="330" name="Google Shape;330;p155:notes">
            <a:extLst>
              <a:ext uri="{FF2B5EF4-FFF2-40B4-BE49-F238E27FC236}">
                <a16:creationId xmlns:a16="http://schemas.microsoft.com/office/drawing/2014/main" id="{74DAA2E3-3B90-AA04-8B68-4D514BBA182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55</a:t>
            </a:fld>
            <a:endParaRPr/>
          </a:p>
        </p:txBody>
      </p:sp>
    </p:spTree>
    <p:extLst>
      <p:ext uri="{BB962C8B-B14F-4D97-AF65-F5344CB8AC3E}">
        <p14:creationId xmlns:p14="http://schemas.microsoft.com/office/powerpoint/2010/main" val="100280625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99EE19E9-7A6A-9EC1-E7C7-580E9CFD2BA3}"/>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97D9EA44-5D15-2727-8989-ED0AF1A1111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F034A6F6-A193-C8CB-D3B9-26B467B5804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Rappelez-vous que vous devez faire les calculs intermédiaires dans votre tête, on n’écrit plus les lignes de calcul. Pour vous aider, vous pouvez écrire les résultats intermédiaires sur votre ardoise.</a:t>
            </a:r>
          </a:p>
        </p:txBody>
      </p:sp>
      <p:sp>
        <p:nvSpPr>
          <p:cNvPr id="1856" name="Google Shape;1856;p204:notes">
            <a:extLst>
              <a:ext uri="{FF2B5EF4-FFF2-40B4-BE49-F238E27FC236}">
                <a16:creationId xmlns:a16="http://schemas.microsoft.com/office/drawing/2014/main" id="{45815C2C-987A-43AE-AC20-77DD17D1F93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56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627924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A1CCF659-01DC-42CE-F203-C5F39EB66FEF}"/>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DB466256-1DF7-85B3-7114-21F2E89AA6A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7C63FC77-6852-572B-DB53-3391027D262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0"/>
              <a:t>Pour les élèves en difficulté, proposer de passer tout de même par les étapes.</a:t>
            </a:r>
            <a:endParaRPr lang="fr-FR"/>
          </a:p>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i="0"/>
              <a:t>322.</a:t>
            </a:r>
            <a:endParaRPr lang="fr-F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u="none" strike="noStrike" cap="none">
                <a:solidFill>
                  <a:schemeClr val="dk1"/>
                </a:solidFill>
                <a:effectLst/>
                <a:latin typeface="Calibri"/>
                <a:ea typeface="Calibri"/>
                <a:cs typeface="Calibri"/>
                <a:sym typeface="Calibri"/>
              </a:rPr>
              <a:t>On calcule d'abord dans sa tête 7</a:t>
            </a:r>
            <a:r>
              <a:rPr lang="fr-FR" i="1">
                <a:latin typeface="Arial"/>
                <a:ea typeface="Arial"/>
                <a:cs typeface="Arial"/>
                <a:sym typeface="Arial"/>
              </a:rPr>
              <a:t> × </a:t>
            </a:r>
            <a:r>
              <a:rPr lang="fr-FR" sz="1200" b="0" i="1" u="none" strike="noStrike" cap="none">
                <a:solidFill>
                  <a:schemeClr val="dk1"/>
                </a:solidFill>
                <a:effectLst/>
                <a:latin typeface="Calibri"/>
                <a:ea typeface="Calibri"/>
                <a:cs typeface="Calibri"/>
                <a:sym typeface="Calibri"/>
              </a:rPr>
              <a:t>40. Ça fait 280, on l'écrit sur l'ardoise puis on calcule 7</a:t>
            </a:r>
            <a:r>
              <a:rPr lang="fr-FR" i="1">
                <a:latin typeface="Arial"/>
                <a:ea typeface="Arial"/>
                <a:cs typeface="Arial"/>
                <a:sym typeface="Arial"/>
              </a:rPr>
              <a:t> × </a:t>
            </a:r>
            <a:r>
              <a:rPr lang="fr-FR" sz="1200" b="0" i="1" u="none" strike="noStrike" cap="none">
                <a:solidFill>
                  <a:schemeClr val="dk1"/>
                </a:solidFill>
                <a:effectLst/>
                <a:latin typeface="Calibri"/>
                <a:ea typeface="Calibri"/>
                <a:cs typeface="Calibri"/>
                <a:sym typeface="Calibri"/>
              </a:rPr>
              <a:t>6 = 42 que l'on peut écrire sur l'ardoise. Maintenant, dans sa tête, on calcule la somme des résultats intermédiaires (280 + 42 = 322). </a:t>
            </a:r>
          </a:p>
          <a:p>
            <a:pPr marL="0" lvl="0" indent="0" algn="l" rtl="0">
              <a:lnSpc>
                <a:spcPct val="100000"/>
              </a:lnSpc>
              <a:spcBef>
                <a:spcPts val="0"/>
              </a:spcBef>
              <a:spcAft>
                <a:spcPts val="0"/>
              </a:spcAft>
              <a:buSzPts val="1400"/>
              <a:buNone/>
            </a:pPr>
            <a:endParaRPr lang="fr-FR"/>
          </a:p>
        </p:txBody>
      </p:sp>
      <p:sp>
        <p:nvSpPr>
          <p:cNvPr id="1856" name="Google Shape;1856;p204:notes">
            <a:extLst>
              <a:ext uri="{FF2B5EF4-FFF2-40B4-BE49-F238E27FC236}">
                <a16:creationId xmlns:a16="http://schemas.microsoft.com/office/drawing/2014/main" id="{58FA9D74-6D7D-3C2C-B160-C9C759B92F4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57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54332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FF37905D-3EBF-46C3-BA23-620E2E48435A}"/>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AB887EBD-FDD2-D42D-7D56-4F7A6E789B9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24686F6F-FA0C-506F-FF3C-198F0051C24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0" i="0"/>
              <a:t>Même démarche.</a:t>
            </a:r>
          </a:p>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b="0" i="0"/>
              <a:t>445</a:t>
            </a:r>
            <a:r>
              <a:rPr lang="fr-FR" i="0"/>
              <a:t>.</a:t>
            </a:r>
            <a:endParaRPr lang="fr-FR"/>
          </a:p>
          <a:p>
            <a:pPr marL="0" lvl="0" indent="0" algn="l" rtl="0">
              <a:lnSpc>
                <a:spcPct val="100000"/>
              </a:lnSpc>
              <a:spcBef>
                <a:spcPts val="0"/>
              </a:spcBef>
              <a:spcAft>
                <a:spcPts val="0"/>
              </a:spcAft>
              <a:buSzPts val="1400"/>
              <a:buNone/>
            </a:pPr>
            <a:r>
              <a:rPr lang="fr-FR" i="0"/>
              <a:t>400 + 45.</a:t>
            </a:r>
            <a:endParaRPr lang="fr-FR"/>
          </a:p>
          <a:p>
            <a:pPr marL="0" lvl="0" indent="0" algn="l" rtl="0">
              <a:lnSpc>
                <a:spcPct val="100000"/>
              </a:lnSpc>
              <a:spcBef>
                <a:spcPts val="0"/>
              </a:spcBef>
              <a:spcAft>
                <a:spcPts val="0"/>
              </a:spcAft>
              <a:buSzPts val="1400"/>
              <a:buNone/>
            </a:pPr>
            <a:endParaRPr i="0"/>
          </a:p>
        </p:txBody>
      </p:sp>
      <p:sp>
        <p:nvSpPr>
          <p:cNvPr id="1856" name="Google Shape;1856;p204:notes">
            <a:extLst>
              <a:ext uri="{FF2B5EF4-FFF2-40B4-BE49-F238E27FC236}">
                <a16:creationId xmlns:a16="http://schemas.microsoft.com/office/drawing/2014/main" id="{D63F06B6-B391-8A51-DCBB-1705BB9CC88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58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0265126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F8596B45-4C72-5315-0B86-33D0AC2B8C51}"/>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FE76677D-00C1-EC7E-5328-44E5DF07C58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46256727-1438-005B-9D8A-729708B7E15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a:t>Réponse attendue </a:t>
            </a:r>
            <a:r>
              <a:rPr lang="fr-FR" b="0" i="0"/>
              <a:t>:</a:t>
            </a:r>
            <a:r>
              <a:rPr lang="fr-FR" b="1" i="0"/>
              <a:t> </a:t>
            </a:r>
            <a:r>
              <a:rPr lang="fr-FR" i="0"/>
              <a:t>288.</a:t>
            </a:r>
            <a:endParaRPr lang="fr-FR"/>
          </a:p>
          <a:p>
            <a:pPr marL="0" lvl="0" indent="0" algn="l" rtl="0">
              <a:lnSpc>
                <a:spcPct val="100000"/>
              </a:lnSpc>
              <a:spcBef>
                <a:spcPts val="0"/>
              </a:spcBef>
              <a:spcAft>
                <a:spcPts val="0"/>
              </a:spcAft>
              <a:buSzPts val="1400"/>
              <a:buNone/>
            </a:pPr>
            <a:r>
              <a:rPr lang="fr-FR" i="0"/>
              <a:t>270 + 18.</a:t>
            </a:r>
            <a:endParaRPr lang="fr-FR"/>
          </a:p>
        </p:txBody>
      </p:sp>
      <p:sp>
        <p:nvSpPr>
          <p:cNvPr id="1856" name="Google Shape;1856;p204:notes">
            <a:extLst>
              <a:ext uri="{FF2B5EF4-FFF2-40B4-BE49-F238E27FC236}">
                <a16:creationId xmlns:a16="http://schemas.microsoft.com/office/drawing/2014/main" id="{352631EE-7180-5391-3CA9-FD439FA78F5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59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1059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6"/>
        <p:cNvGrpSpPr/>
        <p:nvPr/>
      </p:nvGrpSpPr>
      <p:grpSpPr>
        <a:xfrm>
          <a:off x="0" y="0"/>
          <a:ext cx="0" cy="0"/>
          <a:chOff x="0" y="0"/>
          <a:chExt cx="0" cy="0"/>
        </a:xfrm>
      </p:grpSpPr>
      <p:sp>
        <p:nvSpPr>
          <p:cNvPr id="607" name="Google Shape;607;p6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8" name="Google Shape;608;p6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endParaRPr/>
          </a:p>
        </p:txBody>
      </p:sp>
      <p:sp>
        <p:nvSpPr>
          <p:cNvPr id="609" name="Google Shape;609;p6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932885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35936BAA-0E2F-BE7B-C86F-7282229DC78A}"/>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764542BE-8EDF-A00C-D270-C8012BE18DC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719E413A-727C-7089-3A9A-5E6F509C04D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a:t>Réponse attendue </a:t>
            </a:r>
            <a:r>
              <a:rPr lang="fr-FR" b="0" i="0"/>
              <a:t>:</a:t>
            </a:r>
            <a:r>
              <a:rPr lang="fr-FR" b="1" i="0"/>
              <a:t> 450</a:t>
            </a:r>
            <a:r>
              <a:rPr lang="fr-FR" i="0"/>
              <a:t>.</a:t>
            </a:r>
            <a:endParaRPr lang="fr-FR"/>
          </a:p>
          <a:p>
            <a:pPr marL="0" lvl="0" indent="0" algn="l" rtl="0">
              <a:lnSpc>
                <a:spcPct val="100000"/>
              </a:lnSpc>
              <a:spcBef>
                <a:spcPts val="0"/>
              </a:spcBef>
              <a:spcAft>
                <a:spcPts val="0"/>
              </a:spcAft>
              <a:buSzPts val="1400"/>
              <a:buNone/>
            </a:pPr>
            <a:r>
              <a:rPr lang="fr-FR" i="0"/>
              <a:t>420 + 30.</a:t>
            </a:r>
            <a:endParaRPr lang="fr-FR"/>
          </a:p>
        </p:txBody>
      </p:sp>
      <p:sp>
        <p:nvSpPr>
          <p:cNvPr id="1856" name="Google Shape;1856;p204:notes">
            <a:extLst>
              <a:ext uri="{FF2B5EF4-FFF2-40B4-BE49-F238E27FC236}">
                <a16:creationId xmlns:a16="http://schemas.microsoft.com/office/drawing/2014/main" id="{E0439255-5ACC-4D13-63B3-34F853266FD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60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244906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3">
          <a:extLst>
            <a:ext uri="{FF2B5EF4-FFF2-40B4-BE49-F238E27FC236}">
              <a16:creationId xmlns:a16="http://schemas.microsoft.com/office/drawing/2014/main" id="{04D3A05B-E0CF-1A02-8292-A4F887A59C83}"/>
            </a:ext>
          </a:extLst>
        </p:cNvPr>
        <p:cNvGrpSpPr/>
        <p:nvPr/>
      </p:nvGrpSpPr>
      <p:grpSpPr>
        <a:xfrm>
          <a:off x="0" y="0"/>
          <a:ext cx="0" cy="0"/>
          <a:chOff x="0" y="0"/>
          <a:chExt cx="0" cy="0"/>
        </a:xfrm>
      </p:grpSpPr>
      <p:sp>
        <p:nvSpPr>
          <p:cNvPr id="1854" name="Google Shape;1854;p204:notes">
            <a:extLst>
              <a:ext uri="{FF2B5EF4-FFF2-40B4-BE49-F238E27FC236}">
                <a16:creationId xmlns:a16="http://schemas.microsoft.com/office/drawing/2014/main" id="{B57FDAB1-CF1B-22C3-B8E7-FA24A5CFE67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5" name="Google Shape;1855;p204:notes">
            <a:extLst>
              <a:ext uri="{FF2B5EF4-FFF2-40B4-BE49-F238E27FC236}">
                <a16:creationId xmlns:a16="http://schemas.microsoft.com/office/drawing/2014/main" id="{F4A0E56E-31C5-7F30-C9AA-82904CA5F3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b="1" i="0"/>
              <a:t>Réponse attendue </a:t>
            </a:r>
            <a:r>
              <a:rPr lang="fr-FR" b="0" i="0"/>
              <a:t>: 728.</a:t>
            </a:r>
            <a:endParaRPr lang="fr-FR"/>
          </a:p>
          <a:p>
            <a:pPr marL="0" lvl="0" indent="0" algn="l" rtl="0">
              <a:lnSpc>
                <a:spcPct val="100000"/>
              </a:lnSpc>
              <a:spcBef>
                <a:spcPts val="0"/>
              </a:spcBef>
              <a:spcAft>
                <a:spcPts val="0"/>
              </a:spcAft>
              <a:buSzPts val="1400"/>
              <a:buNone/>
            </a:pPr>
            <a:r>
              <a:rPr lang="fr-FR" i="0"/>
              <a:t>720 + 8</a:t>
            </a:r>
            <a:endParaRPr lang="fr-FR"/>
          </a:p>
        </p:txBody>
      </p:sp>
      <p:sp>
        <p:nvSpPr>
          <p:cNvPr id="1856" name="Google Shape;1856;p204:notes">
            <a:extLst>
              <a:ext uri="{FF2B5EF4-FFF2-40B4-BE49-F238E27FC236}">
                <a16:creationId xmlns:a16="http://schemas.microsoft.com/office/drawing/2014/main" id="{A3A0552E-F6B4-1AA0-7B0C-9916136C29B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61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12642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1400"/>
              <a:buFont typeface="Calibri"/>
              <a:buNone/>
            </a:pPr>
            <a:r>
              <a:rPr lang="fr-FR" i="1"/>
              <a:t>Aujourd’hui, nous allons revoir comment multiplier rapidement un nombre par 4 ou par 8, sans poser d’opération. Vous aurez bientôt un test de fluence sur ce type de calculs.</a:t>
            </a:r>
            <a:endParaRPr/>
          </a:p>
        </p:txBody>
      </p:sp>
      <p:sp>
        <p:nvSpPr>
          <p:cNvPr id="131" name="Google Shape;13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1" strike="noStrike"/>
              <a:t>Calculez rapidement le produit de 31 </a:t>
            </a:r>
            <a:r>
              <a:rPr lang="fr-FR" i="1" strike="noStrike">
                <a:sym typeface="Symbol" panose="05050102010706020507" pitchFamily="18" charset="2"/>
              </a:rPr>
              <a:t>× 4.</a:t>
            </a:r>
          </a:p>
          <a:p>
            <a:pPr marL="0" lvl="0" indent="0" algn="l" rtl="0">
              <a:lnSpc>
                <a:spcPct val="100000"/>
              </a:lnSpc>
              <a:spcBef>
                <a:spcPts val="0"/>
              </a:spcBef>
              <a:spcAft>
                <a:spcPts val="0"/>
              </a:spcAft>
              <a:buSzPts val="1400"/>
              <a:buNone/>
            </a:pPr>
            <a:r>
              <a:rPr lang="fr-FR" i="0"/>
              <a:t>Laisser 20 secondes. Les élèves lèvent leur ardoise lorsqu’ils ont trouvé. Valider discrètement d’un signe de tête. </a:t>
            </a:r>
            <a:r>
              <a:rPr lang="fr-FR" sz="1200" i="0">
                <a:latin typeface="Calibri"/>
                <a:cs typeface="Calibri"/>
                <a:sym typeface="Calibri"/>
              </a:rPr>
              <a:t>I</a:t>
            </a:r>
            <a:r>
              <a:rPr lang="fr-FR" sz="1200">
                <a:latin typeface="Calibri"/>
                <a:ea typeface="Calibri"/>
                <a:cs typeface="Calibri"/>
                <a:sym typeface="Calibri"/>
              </a:rPr>
              <a:t>nterroger un élève en lui demandant de verbaliser la procédure utilisée </a:t>
            </a:r>
            <a:r>
              <a:rPr lang="fr-FR" sz="1200" b="0" i="1" u="none" strike="noStrike">
                <a:solidFill>
                  <a:srgbClr val="000000"/>
                </a:solidFill>
                <a:latin typeface="Calibri"/>
                <a:ea typeface="Calibri"/>
                <a:cs typeface="Calibri"/>
                <a:sym typeface="Calibri"/>
              </a:rPr>
              <a:t>→</a:t>
            </a:r>
            <a:r>
              <a:rPr lang="fr-FR" sz="1200">
                <a:latin typeface="Calibri"/>
                <a:ea typeface="Calibri"/>
                <a:cs typeface="Calibri"/>
                <a:sym typeface="Symbol" panose="05050102010706020507" pitchFamily="18" charset="2"/>
              </a:rPr>
              <a:t> </a:t>
            </a:r>
            <a:r>
              <a:rPr lang="fr-FR" sz="1200" i="1">
                <a:latin typeface="Calibri"/>
                <a:ea typeface="Calibri"/>
                <a:cs typeface="Calibri"/>
                <a:sym typeface="Symbol" panose="05050102010706020507" pitchFamily="18" charset="2"/>
              </a:rPr>
              <a:t>multiplier par 4, c’est multiplier par 2 et encore par 2.</a:t>
            </a:r>
          </a:p>
          <a:p>
            <a:pPr marL="0" lvl="0" indent="0" algn="l" rtl="0">
              <a:lnSpc>
                <a:spcPct val="100000"/>
              </a:lnSpc>
              <a:spcBef>
                <a:spcPts val="0"/>
              </a:spcBef>
              <a:spcAft>
                <a:spcPts val="0"/>
              </a:spcAft>
              <a:buSzPts val="1400"/>
              <a:buNone/>
            </a:pPr>
            <a:r>
              <a:rPr lang="fr-FR" sz="1200" i="0">
                <a:latin typeface="Calibri"/>
                <a:cs typeface="Calibri"/>
                <a:sym typeface="Symbol" panose="05050102010706020507" pitchFamily="18" charset="2"/>
              </a:rPr>
              <a:t>31 × 2 = 62 et 62 × 2 = 124.</a:t>
            </a:r>
            <a:br>
              <a:rPr lang="fr-FR" i="0"/>
            </a:br>
            <a:r>
              <a:rPr lang="fr-FR" b="1" i="0" strike="noStrike">
                <a:sym typeface="Symbol" panose="05050102010706020507" pitchFamily="18" charset="2"/>
              </a:rPr>
              <a:t>Réponse attendue </a:t>
            </a:r>
            <a:r>
              <a:rPr lang="fr-FR" b="0" i="0" strike="noStrike">
                <a:sym typeface="Symbol" panose="05050102010706020507" pitchFamily="18" charset="2"/>
              </a:rPr>
              <a:t>:</a:t>
            </a:r>
            <a:r>
              <a:rPr lang="fr-FR" b="1" i="0" strike="noStrike">
                <a:sym typeface="Symbol" panose="05050102010706020507" pitchFamily="18" charset="2"/>
              </a:rPr>
              <a:t> </a:t>
            </a:r>
            <a:r>
              <a:rPr lang="fr-FR" i="0" strike="noStrike">
                <a:sym typeface="Symbol" panose="05050102010706020507" pitchFamily="18" charset="2"/>
              </a:rPr>
              <a:t>124.</a:t>
            </a:r>
          </a:p>
          <a:p>
            <a:pPr marL="0" lvl="0" indent="0" algn="l" rtl="0">
              <a:lnSpc>
                <a:spcPct val="100000"/>
              </a:lnSpc>
              <a:spcBef>
                <a:spcPts val="0"/>
              </a:spcBef>
              <a:spcAft>
                <a:spcPts val="0"/>
              </a:spcAft>
              <a:buSzPts val="1400"/>
              <a:buNone/>
            </a:pPr>
            <a:r>
              <a:rPr lang="fr-FR" i="0" strike="noStrike">
                <a:sym typeface="Symbol" panose="05050102010706020507" pitchFamily="18" charset="2"/>
              </a:rPr>
              <a:t>Lors du retour collectif, noter le calcul intermédiaire au tableau puis le résultat et encourager les élèves à les noter également lors des prochains calculs.</a:t>
            </a:r>
          </a:p>
        </p:txBody>
      </p:sp>
      <p:sp>
        <p:nvSpPr>
          <p:cNvPr id="413" name="Google Shape;413;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D380C7F0-C5DC-6CE1-1E01-1F61F0AA52D0}"/>
            </a:ext>
          </a:extLst>
        </p:cNvPr>
        <p:cNvGrpSpPr/>
        <p:nvPr/>
      </p:nvGrpSpPr>
      <p:grpSpPr>
        <a:xfrm>
          <a:off x="0" y="0"/>
          <a:ext cx="0" cy="0"/>
          <a:chOff x="0" y="0"/>
          <a:chExt cx="0" cy="0"/>
        </a:xfrm>
      </p:grpSpPr>
      <p:sp>
        <p:nvSpPr>
          <p:cNvPr id="411" name="Google Shape;411;p29:notes">
            <a:extLst>
              <a:ext uri="{FF2B5EF4-FFF2-40B4-BE49-F238E27FC236}">
                <a16:creationId xmlns:a16="http://schemas.microsoft.com/office/drawing/2014/main" id="{991870BA-43EF-63FE-CC6B-141E0663F31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a:extLst>
              <a:ext uri="{FF2B5EF4-FFF2-40B4-BE49-F238E27FC236}">
                <a16:creationId xmlns:a16="http://schemas.microsoft.com/office/drawing/2014/main" id="{09271F27-91F0-71F8-61A5-8C52EAC968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0" strike="noStrike"/>
              <a:t>Même démarche.</a:t>
            </a:r>
          </a:p>
          <a:p>
            <a:pPr marL="0" lvl="0" indent="0" algn="l" rtl="0">
              <a:lnSpc>
                <a:spcPct val="100000"/>
              </a:lnSpc>
              <a:spcBef>
                <a:spcPts val="0"/>
              </a:spcBef>
              <a:spcAft>
                <a:spcPts val="0"/>
              </a:spcAft>
              <a:buSzPts val="1400"/>
              <a:buNone/>
            </a:pPr>
            <a:r>
              <a:rPr lang="fr-FR" b="1" i="0" strike="noStrike">
                <a:sym typeface="Symbol" panose="05050102010706020507" pitchFamily="18" charset="2"/>
              </a:rPr>
              <a:t>Réponse attendue </a:t>
            </a:r>
            <a:r>
              <a:rPr lang="fr-FR" b="0" i="0" strike="noStrike">
                <a:sym typeface="Symbol" panose="05050102010706020507" pitchFamily="18" charset="2"/>
              </a:rPr>
              <a:t>:</a:t>
            </a:r>
            <a:r>
              <a:rPr lang="fr-FR" b="1" i="0" strike="noStrike">
                <a:sym typeface="Symbol" panose="05050102010706020507" pitchFamily="18" charset="2"/>
              </a:rPr>
              <a:t> </a:t>
            </a:r>
            <a:r>
              <a:rPr lang="fr-FR" i="0" strike="noStrike">
                <a:sym typeface="Symbol" panose="05050102010706020507" pitchFamily="18" charset="2"/>
              </a:rPr>
              <a:t>288.</a:t>
            </a:r>
          </a:p>
          <a:p>
            <a:pPr marL="0" lvl="0" indent="0" algn="l" rtl="0">
              <a:lnSpc>
                <a:spcPct val="100000"/>
              </a:lnSpc>
              <a:spcBef>
                <a:spcPts val="0"/>
              </a:spcBef>
              <a:spcAft>
                <a:spcPts val="0"/>
              </a:spcAft>
              <a:buSzPts val="1400"/>
              <a:buNone/>
            </a:pPr>
            <a:r>
              <a:rPr lang="fr-FR" i="0" strike="noStrike">
                <a:sym typeface="Symbol" panose="05050102010706020507" pitchFamily="18" charset="2"/>
              </a:rPr>
              <a:t>72 </a:t>
            </a:r>
            <a:r>
              <a:rPr lang="fr-FR" sz="1200" i="0">
                <a:latin typeface="Calibri"/>
                <a:cs typeface="Calibri"/>
                <a:sym typeface="Symbol" panose="05050102010706020507" pitchFamily="18" charset="2"/>
              </a:rPr>
              <a:t>× 2 = 144 ; 144 × 2 = 288.</a:t>
            </a:r>
            <a:endParaRPr lang="fr-FR" i="0" strike="noStrike">
              <a:sym typeface="Symbol" panose="05050102010706020507" pitchFamily="18" charset="2"/>
            </a:endParaRPr>
          </a:p>
        </p:txBody>
      </p:sp>
      <p:sp>
        <p:nvSpPr>
          <p:cNvPr id="413" name="Google Shape;413;p29:notes">
            <a:extLst>
              <a:ext uri="{FF2B5EF4-FFF2-40B4-BE49-F238E27FC236}">
                <a16:creationId xmlns:a16="http://schemas.microsoft.com/office/drawing/2014/main" id="{3A1D3AFB-CB11-01EC-039A-AE3A172B18B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64</a:t>
            </a:fld>
            <a:endParaRPr/>
          </a:p>
        </p:txBody>
      </p:sp>
    </p:spTree>
    <p:extLst>
      <p:ext uri="{BB962C8B-B14F-4D97-AF65-F5344CB8AC3E}">
        <p14:creationId xmlns:p14="http://schemas.microsoft.com/office/powerpoint/2010/main" val="266417426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61C78519-8A92-755A-E5D8-7F7E06DB41E7}"/>
            </a:ext>
          </a:extLst>
        </p:cNvPr>
        <p:cNvGrpSpPr/>
        <p:nvPr/>
      </p:nvGrpSpPr>
      <p:grpSpPr>
        <a:xfrm>
          <a:off x="0" y="0"/>
          <a:ext cx="0" cy="0"/>
          <a:chOff x="0" y="0"/>
          <a:chExt cx="0" cy="0"/>
        </a:xfrm>
      </p:grpSpPr>
      <p:sp>
        <p:nvSpPr>
          <p:cNvPr id="411" name="Google Shape;411;p29:notes">
            <a:extLst>
              <a:ext uri="{FF2B5EF4-FFF2-40B4-BE49-F238E27FC236}">
                <a16:creationId xmlns:a16="http://schemas.microsoft.com/office/drawing/2014/main" id="{51CDD8F8-3B90-79BA-F107-3006D1DDEE5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a:extLst>
              <a:ext uri="{FF2B5EF4-FFF2-40B4-BE49-F238E27FC236}">
                <a16:creationId xmlns:a16="http://schemas.microsoft.com/office/drawing/2014/main" id="{EE28BDC5-2FF1-41F4-F10F-F13C75127E2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0" strike="noStrike"/>
              <a:t>Même démarche.</a:t>
            </a:r>
          </a:p>
          <a:p>
            <a:pPr marL="0" lvl="0" indent="0" algn="l" rtl="0">
              <a:lnSpc>
                <a:spcPct val="100000"/>
              </a:lnSpc>
              <a:spcBef>
                <a:spcPts val="0"/>
              </a:spcBef>
              <a:spcAft>
                <a:spcPts val="0"/>
              </a:spcAft>
              <a:buSzPts val="1400"/>
              <a:buNone/>
            </a:pPr>
            <a:r>
              <a:rPr lang="fr-FR" b="1" i="0" strike="noStrike">
                <a:sym typeface="Symbol" panose="05050102010706020507" pitchFamily="18" charset="2"/>
              </a:rPr>
              <a:t>Réponse attendue </a:t>
            </a:r>
            <a:r>
              <a:rPr lang="fr-FR" b="0" i="0" strike="noStrike">
                <a:sym typeface="Symbol" panose="05050102010706020507" pitchFamily="18" charset="2"/>
              </a:rPr>
              <a:t>:</a:t>
            </a:r>
            <a:r>
              <a:rPr lang="fr-FR" b="1" i="0" strike="noStrike">
                <a:sym typeface="Symbol" panose="05050102010706020507" pitchFamily="18" charset="2"/>
              </a:rPr>
              <a:t> </a:t>
            </a:r>
            <a:r>
              <a:rPr lang="fr-FR" b="0" i="0" strike="noStrike">
                <a:sym typeface="Symbol" panose="05050102010706020507" pitchFamily="18" charset="2"/>
              </a:rPr>
              <a:t>108.</a:t>
            </a:r>
          </a:p>
          <a:p>
            <a:pPr marL="0" lvl="0" indent="0" algn="l" rtl="0">
              <a:lnSpc>
                <a:spcPct val="100000"/>
              </a:lnSpc>
              <a:spcBef>
                <a:spcPts val="0"/>
              </a:spcBef>
              <a:spcAft>
                <a:spcPts val="0"/>
              </a:spcAft>
              <a:buSzPts val="1400"/>
              <a:buNone/>
            </a:pPr>
            <a:r>
              <a:rPr lang="fr-FR" i="0" strike="noStrike">
                <a:sym typeface="Symbol" panose="05050102010706020507" pitchFamily="18" charset="2"/>
              </a:rPr>
              <a:t>27 </a:t>
            </a:r>
            <a:r>
              <a:rPr lang="fr-FR" sz="1200" i="0">
                <a:latin typeface="Calibri"/>
                <a:cs typeface="Calibri"/>
                <a:sym typeface="Symbol" panose="05050102010706020507" pitchFamily="18" charset="2"/>
              </a:rPr>
              <a:t>× 2 = 54 ; 54 × 2 = 108.</a:t>
            </a:r>
            <a:endParaRPr lang="fr-FR" i="0" strike="noStrike">
              <a:sym typeface="Symbol" panose="05050102010706020507" pitchFamily="18" charset="2"/>
            </a:endParaRPr>
          </a:p>
        </p:txBody>
      </p:sp>
      <p:sp>
        <p:nvSpPr>
          <p:cNvPr id="413" name="Google Shape;413;p29:notes">
            <a:extLst>
              <a:ext uri="{FF2B5EF4-FFF2-40B4-BE49-F238E27FC236}">
                <a16:creationId xmlns:a16="http://schemas.microsoft.com/office/drawing/2014/main" id="{7F1DF089-B6C0-1329-C972-7F194A08A9B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65</a:t>
            </a:fld>
            <a:endParaRPr/>
          </a:p>
        </p:txBody>
      </p:sp>
    </p:spTree>
    <p:extLst>
      <p:ext uri="{BB962C8B-B14F-4D97-AF65-F5344CB8AC3E}">
        <p14:creationId xmlns:p14="http://schemas.microsoft.com/office/powerpoint/2010/main" val="30239728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3F7EE8ED-FE2D-1AFA-8FB9-77A27A7103FB}"/>
            </a:ext>
          </a:extLst>
        </p:cNvPr>
        <p:cNvGrpSpPr/>
        <p:nvPr/>
      </p:nvGrpSpPr>
      <p:grpSpPr>
        <a:xfrm>
          <a:off x="0" y="0"/>
          <a:ext cx="0" cy="0"/>
          <a:chOff x="0" y="0"/>
          <a:chExt cx="0" cy="0"/>
        </a:xfrm>
      </p:grpSpPr>
      <p:sp>
        <p:nvSpPr>
          <p:cNvPr id="411" name="Google Shape;411;p29:notes">
            <a:extLst>
              <a:ext uri="{FF2B5EF4-FFF2-40B4-BE49-F238E27FC236}">
                <a16:creationId xmlns:a16="http://schemas.microsoft.com/office/drawing/2014/main" id="{EF9BC8BA-9BBF-CB60-C998-6D9C240B306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a:extLst>
              <a:ext uri="{FF2B5EF4-FFF2-40B4-BE49-F238E27FC236}">
                <a16:creationId xmlns:a16="http://schemas.microsoft.com/office/drawing/2014/main" id="{6134F346-954B-5B89-F4D7-F98E35C7D43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0" strike="noStrike"/>
              <a:t>Même démarche.</a:t>
            </a:r>
          </a:p>
          <a:p>
            <a:pPr marL="0" lvl="0" indent="0" algn="l" rtl="0">
              <a:lnSpc>
                <a:spcPct val="100000"/>
              </a:lnSpc>
              <a:spcBef>
                <a:spcPts val="0"/>
              </a:spcBef>
              <a:spcAft>
                <a:spcPts val="0"/>
              </a:spcAft>
              <a:buSzPts val="1400"/>
              <a:buNone/>
            </a:pPr>
            <a:r>
              <a:rPr lang="fr-FR" b="1" i="0" strike="noStrike">
                <a:sym typeface="Symbol" panose="05050102010706020507" pitchFamily="18" charset="2"/>
              </a:rPr>
              <a:t>Réponse attendue </a:t>
            </a:r>
            <a:r>
              <a:rPr lang="fr-FR" b="0" i="0" strike="noStrike">
                <a:sym typeface="Symbol" panose="05050102010706020507" pitchFamily="18" charset="2"/>
              </a:rPr>
              <a:t>:</a:t>
            </a:r>
            <a:r>
              <a:rPr lang="fr-FR" b="1" i="0" strike="noStrike">
                <a:sym typeface="Symbol" panose="05050102010706020507" pitchFamily="18" charset="2"/>
              </a:rPr>
              <a:t> </a:t>
            </a:r>
            <a:r>
              <a:rPr lang="fr-FR" b="0" i="0" strike="noStrike">
                <a:sym typeface="Symbol" panose="05050102010706020507" pitchFamily="18" charset="2"/>
              </a:rPr>
              <a:t>252.</a:t>
            </a:r>
          </a:p>
          <a:p>
            <a:pPr marL="0" lvl="0" indent="0" algn="l" rtl="0">
              <a:lnSpc>
                <a:spcPct val="100000"/>
              </a:lnSpc>
              <a:spcBef>
                <a:spcPts val="0"/>
              </a:spcBef>
              <a:spcAft>
                <a:spcPts val="0"/>
              </a:spcAft>
              <a:buSzPts val="1400"/>
              <a:buNone/>
            </a:pPr>
            <a:r>
              <a:rPr lang="fr-FR" i="0" strike="noStrike">
                <a:sym typeface="Symbol" panose="05050102010706020507" pitchFamily="18" charset="2"/>
              </a:rPr>
              <a:t>63 </a:t>
            </a:r>
            <a:r>
              <a:rPr lang="fr-FR" sz="1200" i="0">
                <a:latin typeface="Calibri"/>
                <a:cs typeface="Calibri"/>
                <a:sym typeface="Symbol" panose="05050102010706020507" pitchFamily="18" charset="2"/>
              </a:rPr>
              <a:t>× 2 = 126 ; 126 × 2 = 252.</a:t>
            </a:r>
            <a:endParaRPr lang="fr-FR" i="0" strike="noStrike">
              <a:sym typeface="Symbol" panose="05050102010706020507" pitchFamily="18" charset="2"/>
            </a:endParaRPr>
          </a:p>
        </p:txBody>
      </p:sp>
      <p:sp>
        <p:nvSpPr>
          <p:cNvPr id="413" name="Google Shape;413;p29:notes">
            <a:extLst>
              <a:ext uri="{FF2B5EF4-FFF2-40B4-BE49-F238E27FC236}">
                <a16:creationId xmlns:a16="http://schemas.microsoft.com/office/drawing/2014/main" id="{8C429AFB-2040-9B31-E529-3C2F07B4992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66</a:t>
            </a:fld>
            <a:endParaRPr/>
          </a:p>
        </p:txBody>
      </p:sp>
    </p:spTree>
    <p:extLst>
      <p:ext uri="{BB962C8B-B14F-4D97-AF65-F5344CB8AC3E}">
        <p14:creationId xmlns:p14="http://schemas.microsoft.com/office/powerpoint/2010/main" val="5656032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DC9FEC74-26C8-6060-CA2D-7FA00F617A94}"/>
            </a:ext>
          </a:extLst>
        </p:cNvPr>
        <p:cNvGrpSpPr/>
        <p:nvPr/>
      </p:nvGrpSpPr>
      <p:grpSpPr>
        <a:xfrm>
          <a:off x="0" y="0"/>
          <a:ext cx="0" cy="0"/>
          <a:chOff x="0" y="0"/>
          <a:chExt cx="0" cy="0"/>
        </a:xfrm>
      </p:grpSpPr>
      <p:sp>
        <p:nvSpPr>
          <p:cNvPr id="411" name="Google Shape;411;p29:notes">
            <a:extLst>
              <a:ext uri="{FF2B5EF4-FFF2-40B4-BE49-F238E27FC236}">
                <a16:creationId xmlns:a16="http://schemas.microsoft.com/office/drawing/2014/main" id="{9538A825-C05A-4381-31A5-AF44AF836E9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a:extLst>
              <a:ext uri="{FF2B5EF4-FFF2-40B4-BE49-F238E27FC236}">
                <a16:creationId xmlns:a16="http://schemas.microsoft.com/office/drawing/2014/main" id="{73E456CA-9C4C-4E9F-1D70-FE6FBC72807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1" strike="noStrike"/>
              <a:t>Vous allez maintenant calculer 12 </a:t>
            </a:r>
            <a:r>
              <a:rPr lang="fr-FR" sz="1200" i="1">
                <a:latin typeface="Calibri"/>
                <a:cs typeface="Calibri"/>
                <a:sym typeface="Symbol" panose="05050102010706020507" pitchFamily="18" charset="2"/>
              </a:rPr>
              <a:t>× 8.</a:t>
            </a:r>
          </a:p>
          <a:p>
            <a:pPr marL="0" lvl="0" indent="0" algn="l" rtl="0">
              <a:lnSpc>
                <a:spcPct val="100000"/>
              </a:lnSpc>
              <a:spcBef>
                <a:spcPts val="0"/>
              </a:spcBef>
              <a:spcAft>
                <a:spcPts val="0"/>
              </a:spcAft>
              <a:buSzPts val="1400"/>
              <a:buNone/>
            </a:pPr>
            <a:r>
              <a:rPr lang="fr-FR" i="0"/>
              <a:t>Laisser 20 secondes. Les élèves lèvent leur ardoise lorsqu’ils ont trouvé. Valider discrètement d’un signe de tête. </a:t>
            </a:r>
            <a:r>
              <a:rPr lang="fr-FR" sz="1200" i="0">
                <a:latin typeface="Calibri"/>
                <a:cs typeface="Calibri"/>
                <a:sym typeface="Calibri"/>
              </a:rPr>
              <a:t>I</a:t>
            </a:r>
            <a:r>
              <a:rPr lang="fr-FR" sz="1200">
                <a:latin typeface="Calibri"/>
                <a:ea typeface="Calibri"/>
                <a:cs typeface="Calibri"/>
                <a:sym typeface="Calibri"/>
              </a:rPr>
              <a:t>nterroger un élève en lui demandant de verbaliser la procédure utilisée </a:t>
            </a:r>
            <a:r>
              <a:rPr lang="fr-FR" sz="1200" b="0" i="1" u="none" strike="noStrike">
                <a:solidFill>
                  <a:srgbClr val="000000"/>
                </a:solidFill>
                <a:latin typeface="Calibri"/>
                <a:ea typeface="Calibri"/>
                <a:cs typeface="Calibri"/>
                <a:sym typeface="Calibri"/>
              </a:rPr>
              <a:t>→</a:t>
            </a:r>
            <a:r>
              <a:rPr lang="fr-FR" sz="1200">
                <a:latin typeface="Calibri"/>
                <a:ea typeface="Calibri"/>
                <a:cs typeface="Calibri"/>
                <a:sym typeface="Symbol" panose="05050102010706020507" pitchFamily="18" charset="2"/>
              </a:rPr>
              <a:t> </a:t>
            </a:r>
            <a:r>
              <a:rPr lang="fr-FR" sz="1200" i="1">
                <a:latin typeface="Calibri"/>
                <a:ea typeface="Calibri"/>
                <a:cs typeface="Calibri"/>
                <a:sym typeface="Symbol" panose="05050102010706020507" pitchFamily="18" charset="2"/>
              </a:rPr>
              <a:t>multiplier par 8, c’est multiplier par 2, encore par 2 et encore par 2.</a:t>
            </a:r>
          </a:p>
          <a:p>
            <a:pPr marL="0" lvl="0" indent="0" algn="l" rtl="0">
              <a:lnSpc>
                <a:spcPct val="100000"/>
              </a:lnSpc>
              <a:spcBef>
                <a:spcPts val="0"/>
              </a:spcBef>
              <a:spcAft>
                <a:spcPts val="0"/>
              </a:spcAft>
              <a:buSzPts val="1400"/>
              <a:buNone/>
            </a:pPr>
            <a:r>
              <a:rPr lang="fr-FR" sz="1200" i="0">
                <a:latin typeface="Calibri"/>
                <a:cs typeface="Calibri"/>
                <a:sym typeface="Symbol" panose="05050102010706020507" pitchFamily="18" charset="2"/>
              </a:rPr>
              <a:t>12 × 2 = 24 ; 24 × 2 = 48 et 48 × 2 = 96.</a:t>
            </a:r>
            <a:br>
              <a:rPr lang="fr-FR" i="0"/>
            </a:br>
            <a:r>
              <a:rPr lang="fr-FR" b="1" i="0" strike="noStrike">
                <a:sym typeface="Symbol" panose="05050102010706020507" pitchFamily="18" charset="2"/>
              </a:rPr>
              <a:t>Réponse attendue</a:t>
            </a:r>
            <a:r>
              <a:rPr lang="fr-FR" b="0" i="0" strike="noStrike">
                <a:sym typeface="Symbol" panose="05050102010706020507" pitchFamily="18" charset="2"/>
              </a:rPr>
              <a:t> : </a:t>
            </a:r>
            <a:r>
              <a:rPr lang="fr-FR" i="0" strike="noStrike">
                <a:sym typeface="Symbol" panose="05050102010706020507" pitchFamily="18" charset="2"/>
              </a:rPr>
              <a:t>96.</a:t>
            </a:r>
          </a:p>
          <a:p>
            <a:pPr marL="0" lvl="0" indent="0" algn="l" rtl="0">
              <a:lnSpc>
                <a:spcPct val="100000"/>
              </a:lnSpc>
              <a:spcBef>
                <a:spcPts val="0"/>
              </a:spcBef>
              <a:spcAft>
                <a:spcPts val="0"/>
              </a:spcAft>
              <a:buSzPts val="1400"/>
              <a:buNone/>
            </a:pPr>
            <a:r>
              <a:rPr lang="fr-FR" i="0" strike="noStrike">
                <a:sym typeface="Symbol" panose="05050102010706020507" pitchFamily="18" charset="2"/>
              </a:rPr>
              <a:t>Lors du retour collectif, noter les calculs intermédiaires au tableau puis le résultat et encourager les élèves à les noter également.</a:t>
            </a:r>
            <a:endParaRPr lang="fr-FR" i="1" strike="noStrike"/>
          </a:p>
        </p:txBody>
      </p:sp>
      <p:sp>
        <p:nvSpPr>
          <p:cNvPr id="413" name="Google Shape;413;p29:notes">
            <a:extLst>
              <a:ext uri="{FF2B5EF4-FFF2-40B4-BE49-F238E27FC236}">
                <a16:creationId xmlns:a16="http://schemas.microsoft.com/office/drawing/2014/main" id="{1A5DEF06-5141-93CA-F830-F980F1E46E4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67</a:t>
            </a:fld>
            <a:endParaRPr/>
          </a:p>
        </p:txBody>
      </p:sp>
    </p:spTree>
    <p:extLst>
      <p:ext uri="{BB962C8B-B14F-4D97-AF65-F5344CB8AC3E}">
        <p14:creationId xmlns:p14="http://schemas.microsoft.com/office/powerpoint/2010/main" val="359632656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8A1E2385-31AB-CA77-5151-189C4CD93050}"/>
            </a:ext>
          </a:extLst>
        </p:cNvPr>
        <p:cNvGrpSpPr/>
        <p:nvPr/>
      </p:nvGrpSpPr>
      <p:grpSpPr>
        <a:xfrm>
          <a:off x="0" y="0"/>
          <a:ext cx="0" cy="0"/>
          <a:chOff x="0" y="0"/>
          <a:chExt cx="0" cy="0"/>
        </a:xfrm>
      </p:grpSpPr>
      <p:sp>
        <p:nvSpPr>
          <p:cNvPr id="411" name="Google Shape;411;p29:notes">
            <a:extLst>
              <a:ext uri="{FF2B5EF4-FFF2-40B4-BE49-F238E27FC236}">
                <a16:creationId xmlns:a16="http://schemas.microsoft.com/office/drawing/2014/main" id="{1028A908-FF0C-1AE2-7D90-EBF871C0B2E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a:extLst>
              <a:ext uri="{FF2B5EF4-FFF2-40B4-BE49-F238E27FC236}">
                <a16:creationId xmlns:a16="http://schemas.microsoft.com/office/drawing/2014/main" id="{2A4DA01E-BD77-8AF6-8E76-A69C6692E7D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0" strike="noStrike"/>
              <a:t>Même démarche.</a:t>
            </a:r>
          </a:p>
          <a:p>
            <a:pPr marL="0" lvl="0" indent="0" algn="l" rtl="0">
              <a:lnSpc>
                <a:spcPct val="100000"/>
              </a:lnSpc>
              <a:spcBef>
                <a:spcPts val="0"/>
              </a:spcBef>
              <a:spcAft>
                <a:spcPts val="0"/>
              </a:spcAft>
              <a:buSzPts val="1400"/>
              <a:buNone/>
            </a:pPr>
            <a:r>
              <a:rPr lang="fr-FR" b="1" i="0" strike="noStrike">
                <a:sym typeface="Symbol" panose="05050102010706020507" pitchFamily="18" charset="2"/>
              </a:rPr>
              <a:t>Réponse attendue </a:t>
            </a:r>
            <a:r>
              <a:rPr lang="fr-FR" b="0" i="0" strike="noStrike">
                <a:sym typeface="Symbol" panose="05050102010706020507" pitchFamily="18" charset="2"/>
              </a:rPr>
              <a:t>:</a:t>
            </a:r>
            <a:r>
              <a:rPr lang="fr-FR" b="1" i="0" strike="noStrike">
                <a:sym typeface="Symbol" panose="05050102010706020507" pitchFamily="18" charset="2"/>
              </a:rPr>
              <a:t> </a:t>
            </a:r>
            <a:r>
              <a:rPr lang="fr-FR" b="0" i="0" strike="noStrike">
                <a:sym typeface="Symbol" panose="05050102010706020507" pitchFamily="18" charset="2"/>
              </a:rPr>
              <a:t>184.</a:t>
            </a:r>
          </a:p>
          <a:p>
            <a:pPr marL="0" lvl="0" indent="0" algn="l" rtl="0">
              <a:lnSpc>
                <a:spcPct val="100000"/>
              </a:lnSpc>
              <a:spcBef>
                <a:spcPts val="0"/>
              </a:spcBef>
              <a:spcAft>
                <a:spcPts val="0"/>
              </a:spcAft>
              <a:buSzPts val="1400"/>
              <a:buNone/>
            </a:pPr>
            <a:r>
              <a:rPr lang="fr-FR" i="0" strike="noStrike">
                <a:sym typeface="Symbol" panose="05050102010706020507" pitchFamily="18" charset="2"/>
              </a:rPr>
              <a:t>23 </a:t>
            </a:r>
            <a:r>
              <a:rPr lang="fr-FR" sz="1200" i="0">
                <a:latin typeface="Calibri"/>
                <a:cs typeface="Calibri"/>
                <a:sym typeface="Symbol" panose="05050102010706020507" pitchFamily="18" charset="2"/>
              </a:rPr>
              <a:t>× 2 = 46 ; 46 × 2 = 92 ; 92 × 2 = 184.</a:t>
            </a:r>
            <a:endParaRPr lang="fr-FR" i="0" strike="noStrike">
              <a:sym typeface="Symbol" panose="05050102010706020507" pitchFamily="18" charset="2"/>
            </a:endParaRPr>
          </a:p>
        </p:txBody>
      </p:sp>
      <p:sp>
        <p:nvSpPr>
          <p:cNvPr id="413" name="Google Shape;413;p29:notes">
            <a:extLst>
              <a:ext uri="{FF2B5EF4-FFF2-40B4-BE49-F238E27FC236}">
                <a16:creationId xmlns:a16="http://schemas.microsoft.com/office/drawing/2014/main" id="{6A77E1A4-2A61-D34E-ACF8-6A49A2763B4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68</a:t>
            </a:fld>
            <a:endParaRPr/>
          </a:p>
        </p:txBody>
      </p:sp>
    </p:spTree>
    <p:extLst>
      <p:ext uri="{BB962C8B-B14F-4D97-AF65-F5344CB8AC3E}">
        <p14:creationId xmlns:p14="http://schemas.microsoft.com/office/powerpoint/2010/main" val="272421333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a:extLst>
            <a:ext uri="{FF2B5EF4-FFF2-40B4-BE49-F238E27FC236}">
              <a16:creationId xmlns:a16="http://schemas.microsoft.com/office/drawing/2014/main" id="{C929CA5A-1DC9-71AC-BD3A-2958D4E41131}"/>
            </a:ext>
          </a:extLst>
        </p:cNvPr>
        <p:cNvGrpSpPr/>
        <p:nvPr/>
      </p:nvGrpSpPr>
      <p:grpSpPr>
        <a:xfrm>
          <a:off x="0" y="0"/>
          <a:ext cx="0" cy="0"/>
          <a:chOff x="0" y="0"/>
          <a:chExt cx="0" cy="0"/>
        </a:xfrm>
      </p:grpSpPr>
      <p:sp>
        <p:nvSpPr>
          <p:cNvPr id="411" name="Google Shape;411;p29:notes">
            <a:extLst>
              <a:ext uri="{FF2B5EF4-FFF2-40B4-BE49-F238E27FC236}">
                <a16:creationId xmlns:a16="http://schemas.microsoft.com/office/drawing/2014/main" id="{FC77C754-926D-1C76-0C41-C9F4A14986C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29:notes">
            <a:extLst>
              <a:ext uri="{FF2B5EF4-FFF2-40B4-BE49-F238E27FC236}">
                <a16:creationId xmlns:a16="http://schemas.microsoft.com/office/drawing/2014/main" id="{52C8857A-E644-4616-0F9F-990D5780DF9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SzPts val="1400"/>
              <a:buNone/>
            </a:pPr>
            <a:r>
              <a:rPr lang="fr-FR" i="0" strike="noStrike"/>
              <a:t>Même démarche.</a:t>
            </a:r>
          </a:p>
          <a:p>
            <a:pPr marL="0" lvl="0" indent="0" algn="l" rtl="0">
              <a:lnSpc>
                <a:spcPct val="100000"/>
              </a:lnSpc>
              <a:spcBef>
                <a:spcPts val="0"/>
              </a:spcBef>
              <a:spcAft>
                <a:spcPts val="0"/>
              </a:spcAft>
              <a:buSzPts val="1400"/>
              <a:buNone/>
            </a:pPr>
            <a:r>
              <a:rPr lang="fr-FR" b="1" i="0" strike="noStrike">
                <a:sym typeface="Symbol" panose="05050102010706020507" pitchFamily="18" charset="2"/>
              </a:rPr>
              <a:t>Réponse attendue </a:t>
            </a:r>
            <a:r>
              <a:rPr lang="fr-FR" b="0" i="0" strike="noStrike">
                <a:sym typeface="Symbol" panose="05050102010706020507" pitchFamily="18" charset="2"/>
              </a:rPr>
              <a:t>:</a:t>
            </a:r>
            <a:r>
              <a:rPr lang="fr-FR" b="1" i="0" strike="noStrike">
                <a:sym typeface="Symbol" panose="05050102010706020507" pitchFamily="18" charset="2"/>
              </a:rPr>
              <a:t> </a:t>
            </a:r>
            <a:r>
              <a:rPr lang="fr-FR" b="0" i="0" strike="noStrike">
                <a:sym typeface="Symbol" panose="05050102010706020507" pitchFamily="18" charset="2"/>
              </a:rPr>
              <a:t>416.</a:t>
            </a:r>
          </a:p>
          <a:p>
            <a:pPr marL="0" lvl="0" indent="0" algn="l" rtl="0">
              <a:lnSpc>
                <a:spcPct val="100000"/>
              </a:lnSpc>
              <a:spcBef>
                <a:spcPts val="0"/>
              </a:spcBef>
              <a:spcAft>
                <a:spcPts val="0"/>
              </a:spcAft>
              <a:buSzPts val="1400"/>
              <a:buNone/>
            </a:pPr>
            <a:r>
              <a:rPr lang="fr-FR" i="0" strike="noStrike">
                <a:sym typeface="Symbol" panose="05050102010706020507" pitchFamily="18" charset="2"/>
              </a:rPr>
              <a:t>52 </a:t>
            </a:r>
            <a:r>
              <a:rPr lang="fr-FR" sz="1200" i="0">
                <a:latin typeface="Calibri"/>
                <a:cs typeface="Calibri"/>
                <a:sym typeface="Symbol" panose="05050102010706020507" pitchFamily="18" charset="2"/>
              </a:rPr>
              <a:t>× 2 = 104 ; 104 × 2 = 208 ; 208 × 2 = 416.</a:t>
            </a:r>
            <a:endParaRPr lang="fr-FR" i="0" strike="noStrike">
              <a:sym typeface="Symbol" panose="05050102010706020507" pitchFamily="18" charset="2"/>
            </a:endParaRPr>
          </a:p>
        </p:txBody>
      </p:sp>
      <p:sp>
        <p:nvSpPr>
          <p:cNvPr id="413" name="Google Shape;413;p29:notes">
            <a:extLst>
              <a:ext uri="{FF2B5EF4-FFF2-40B4-BE49-F238E27FC236}">
                <a16:creationId xmlns:a16="http://schemas.microsoft.com/office/drawing/2014/main" id="{B59A4313-684A-DB67-4CAE-58C435E32E35}"/>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69</a:t>
            </a:fld>
            <a:endParaRPr/>
          </a:p>
        </p:txBody>
      </p:sp>
    </p:spTree>
    <p:extLst>
      <p:ext uri="{BB962C8B-B14F-4D97-AF65-F5344CB8AC3E}">
        <p14:creationId xmlns:p14="http://schemas.microsoft.com/office/powerpoint/2010/main" val="2078614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6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9" name="Google Shape;619;p6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0"/>
              <a:t>Ici les élèves doivent trouver un des facteurs. </a:t>
            </a:r>
            <a:r>
              <a:rPr lang="fr-FR" i="1"/>
              <a:t>Combien de fois 7 pour obtenir 49 ? </a:t>
            </a:r>
            <a:endParaRPr i="0"/>
          </a:p>
          <a:p>
            <a:pPr marL="0" marR="0" lvl="0" indent="0" algn="l" rtl="0">
              <a:lnSpc>
                <a:spcPct val="100000"/>
              </a:lnSpc>
              <a:spcBef>
                <a:spcPts val="0"/>
              </a:spcBef>
              <a:spcAft>
                <a:spcPts val="0"/>
              </a:spcAft>
              <a:buClr>
                <a:schemeClr val="dk1"/>
              </a:buClr>
              <a:buSzPts val="1200"/>
              <a:buFont typeface="Calibri"/>
              <a:buNone/>
            </a:pPr>
            <a:endParaRPr/>
          </a:p>
        </p:txBody>
      </p:sp>
      <p:sp>
        <p:nvSpPr>
          <p:cNvPr id="620" name="Google Shape;620;p6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3911526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14F5A22C-8320-39DD-3BDE-0D0843458F3D}"/>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951A9C20-8260-1E10-381E-6398CA1D3FE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1C7942F3-85A3-D39A-CC1B-60F0755162B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a:r>
              <a:rPr lang="fr-FR" i="1"/>
              <a:t>Aujourd’hui, vous allez calculer la somme d’argent que rend un marchand.</a:t>
            </a:r>
            <a:endParaRPr lang="fr-FR"/>
          </a:p>
        </p:txBody>
      </p:sp>
      <p:sp>
        <p:nvSpPr>
          <p:cNvPr id="330" name="Google Shape;330;p155:notes">
            <a:extLst>
              <a:ext uri="{FF2B5EF4-FFF2-40B4-BE49-F238E27FC236}">
                <a16:creationId xmlns:a16="http://schemas.microsoft.com/office/drawing/2014/main" id="{22FA3E48-FBD7-3622-2C3C-B2305C2EBAA1}"/>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70</a:t>
            </a:fld>
            <a:endParaRPr/>
          </a:p>
        </p:txBody>
      </p:sp>
    </p:spTree>
    <p:extLst>
      <p:ext uri="{BB962C8B-B14F-4D97-AF65-F5344CB8AC3E}">
        <p14:creationId xmlns:p14="http://schemas.microsoft.com/office/powerpoint/2010/main" val="17062640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1">
                <a:latin typeface="Calibri" panose="020F0502020204030204" pitchFamily="34" charset="0"/>
              </a:rPr>
              <a:t>À chaque</a:t>
            </a:r>
            <a:r>
              <a:rPr lang="fr-FR" i="1" baseline="0">
                <a:latin typeface="Calibri" panose="020F0502020204030204" pitchFamily="34" charset="0"/>
              </a:rPr>
              <a:t> fois, vous allez voir s’afficher un objet avec son prix et le billet que je donne. Vous écrirez la somme que me rend le marchand sur votre ardoise. Il faut aller le plus vite possible. Parfois, vous pourrez utiliser le lien addition-soustraction pour calculer un complément.</a:t>
            </a:r>
            <a:endParaRPr lang="fr-FR" i="1">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pPr/>
              <a:t>71</a:t>
            </a:fld>
            <a:endParaRPr lang="fr-FR"/>
          </a:p>
        </p:txBody>
      </p:sp>
    </p:spTree>
    <p:extLst>
      <p:ext uri="{BB962C8B-B14F-4D97-AF65-F5344CB8AC3E}">
        <p14:creationId xmlns:p14="http://schemas.microsoft.com/office/powerpoint/2010/main" val="124821912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0" u="none" baseline="0">
                <a:latin typeface="Calibri" panose="020F0502020204030204" pitchFamily="34" charset="0"/>
              </a:rPr>
              <a:t>Traiter le premier item en collectif : </a:t>
            </a:r>
            <a:r>
              <a:rPr lang="fr-FR" i="1" baseline="0">
                <a:latin typeface="Calibri" panose="020F0502020204030204" pitchFamily="34" charset="0"/>
              </a:rPr>
              <a:t>quel est le prix du cookie ? Où ce prix est-il écrit exactement ? Quelle est la somme d’argent que j’ai donnée au marchand ? Comment le savez-vous ?</a:t>
            </a:r>
            <a:r>
              <a:rPr lang="fr-FR" i="0" baseline="0">
                <a:latin typeface="Calibri" panose="020F0502020204030204" pitchFamily="34" charset="0"/>
              </a:rPr>
              <a:t> Après les réponses des élèves, demander : </a:t>
            </a:r>
            <a:r>
              <a:rPr lang="fr-FR" i="1" baseline="0">
                <a:latin typeface="Calibri" panose="020F0502020204030204" pitchFamily="34" charset="0"/>
              </a:rPr>
              <a:t>que cherche-t-on maintenant ? </a:t>
            </a:r>
            <a:r>
              <a:rPr lang="fr-FR" b="0" i="1" u="none" strike="noStrike">
                <a:solidFill>
                  <a:srgbClr val="000000"/>
                </a:solidFill>
                <a:latin typeface="Calibri" panose="020F0502020204030204" pitchFamily="34" charset="0"/>
                <a:ea typeface="Calibri"/>
                <a:cs typeface="Calibri"/>
                <a:sym typeface="Calibri"/>
              </a:rPr>
              <a:t>→ Combien nous rend le marchand. </a:t>
            </a:r>
            <a:endParaRPr lang="fr-FR" i="1" baseline="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i="0" baseline="0">
                <a:latin typeface="Calibri" panose="020F0502020204030204" pitchFamily="34" charset="0"/>
              </a:rPr>
              <a:t>Laisser </a:t>
            </a:r>
            <a:r>
              <a:rPr lang="fr-FR" i="0">
                <a:latin typeface="Calibri" panose="020F0502020204030204" pitchFamily="34" charset="0"/>
              </a:rPr>
              <a:t>quelques secondes aux élèves pour répondre sur leur ardoise.</a:t>
            </a:r>
            <a:r>
              <a:rPr lang="fr-FR" i="0" baseline="0">
                <a:latin typeface="Calibri" panose="020F0502020204030204" pitchFamily="34" charset="0"/>
              </a:rPr>
              <a:t> Les inciter à écrire le calcul qui les a </a:t>
            </a:r>
            <a:r>
              <a:rPr lang="fr-FR">
                <a:latin typeface="Calibri" panose="020F0502020204030204" pitchFamily="34" charset="0"/>
              </a:rPr>
              <a:t>amenés</a:t>
            </a:r>
            <a:r>
              <a:rPr lang="fr-FR" i="0" baseline="0">
                <a:latin typeface="Calibri" panose="020F0502020204030204" pitchFamily="34" charset="0"/>
              </a:rPr>
              <a:t> </a:t>
            </a:r>
            <a:r>
              <a:rPr lang="fr-FR">
                <a:latin typeface="Calibri" panose="020F0502020204030204" pitchFamily="34" charset="0"/>
              </a:rPr>
              <a:t>au</a:t>
            </a:r>
            <a:r>
              <a:rPr lang="fr-FR" i="0" baseline="0">
                <a:latin typeface="Calibri" panose="020F0502020204030204" pitchFamily="34" charset="0"/>
              </a:rPr>
              <a:t> </a:t>
            </a:r>
            <a:r>
              <a:rPr lang="fr-FR">
                <a:latin typeface="Calibri" panose="020F0502020204030204" pitchFamily="34" charset="0"/>
              </a:rPr>
              <a:t>résultat.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i="0" baseline="0">
                <a:latin typeface="Calibri" panose="020F0502020204030204" pitchFamily="34" charset="0"/>
                <a:cs typeface="+mn-lt"/>
              </a:rPr>
              <a:t>Réponse attendue </a:t>
            </a:r>
            <a:r>
              <a:rPr lang="fr-FR" i="0" baseline="0">
                <a:latin typeface="Calibri" panose="020F0502020204030204" pitchFamily="34" charset="0"/>
                <a:cs typeface="+mn-lt"/>
              </a:rPr>
              <a:t>: 0,70 €.</a:t>
            </a:r>
            <a:br>
              <a:rPr lang="fr-FR" i="0" baseline="0">
                <a:latin typeface="Calibri" panose="020F0502020204030204" pitchFamily="34" charset="0"/>
                <a:cs typeface="+mn-lt"/>
              </a:rPr>
            </a:br>
            <a:r>
              <a:rPr lang="fr-FR" i="0" baseline="0">
                <a:latin typeface="Calibri" panose="020F0502020204030204" pitchFamily="34" charset="0"/>
              </a:rPr>
              <a:t>I</a:t>
            </a:r>
            <a:r>
              <a:rPr lang="fr-FR" i="0">
                <a:latin typeface="Calibri" panose="020F0502020204030204" pitchFamily="34" charset="0"/>
              </a:rPr>
              <a:t>nterroger un élève en lui demandant de justifier sa réponse. Compléter les pointillés. </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72</a:t>
            </a:fld>
            <a:endParaRPr lang="fr-FR"/>
          </a:p>
        </p:txBody>
      </p:sp>
    </p:spTree>
    <p:extLst>
      <p:ext uri="{BB962C8B-B14F-4D97-AF65-F5344CB8AC3E}">
        <p14:creationId xmlns:p14="http://schemas.microsoft.com/office/powerpoint/2010/main" val="425782400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A272A-1F00-909B-F726-55C8E952B1F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DECA443-D178-A089-F9A9-AB05140D154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8E00EC11-7DD7-980E-D641-41EADC8F2549}"/>
              </a:ext>
            </a:extLst>
          </p:cNvPr>
          <p:cNvSpPr>
            <a:spLocks noGrp="1"/>
          </p:cNvSpPr>
          <p:nvPr>
            <p:ph type="body" idx="1"/>
          </p:nvPr>
        </p:nvSpPr>
        <p:spPr/>
        <p:txBody>
          <a:bodyPr/>
          <a:lstStyle/>
          <a:p>
            <a:pPr marL="0"/>
            <a:r>
              <a:rPr lang="fr-FR">
                <a:latin typeface="Calibri" panose="020F0502020204030204" pitchFamily="34" charset="0"/>
              </a:rPr>
              <a:t>Ici, faire verbaliser l’intérêt d’utiliser la soustraction car l’écart entre le prix de l’objet et le billet donné est important.</a:t>
            </a:r>
          </a:p>
          <a:p>
            <a:pPr marL="0"/>
            <a:r>
              <a:rPr lang="fr-FR" b="1" i="0">
                <a:latin typeface="Calibri" panose="020F0502020204030204" pitchFamily="34" charset="0"/>
              </a:rPr>
              <a:t>Réponse attendue </a:t>
            </a:r>
            <a:r>
              <a:rPr lang="fr-FR" i="0">
                <a:latin typeface="Calibri" panose="020F0502020204030204" pitchFamily="34" charset="0"/>
              </a:rPr>
              <a:t>: 1,40 €.</a:t>
            </a:r>
          </a:p>
        </p:txBody>
      </p:sp>
      <p:sp>
        <p:nvSpPr>
          <p:cNvPr id="4" name="Espace réservé du numéro de diapositive 3">
            <a:extLst>
              <a:ext uri="{FF2B5EF4-FFF2-40B4-BE49-F238E27FC236}">
                <a16:creationId xmlns:a16="http://schemas.microsoft.com/office/drawing/2014/main" id="{7669C748-F5B4-4EAB-24DE-534C4E28DAF5}"/>
              </a:ext>
            </a:extLst>
          </p:cNvPr>
          <p:cNvSpPr>
            <a:spLocks noGrp="1"/>
          </p:cNvSpPr>
          <p:nvPr>
            <p:ph type="sldNum" sz="quarter" idx="10"/>
          </p:nvPr>
        </p:nvSpPr>
        <p:spPr/>
        <p:txBody>
          <a:bodyPr/>
          <a:lstStyle/>
          <a:p>
            <a:fld id="{0F5038E3-B7CF-455E-96F4-A4DE1B143443}" type="slidenum">
              <a:rPr lang="fr-FR" smtClean="0"/>
              <a:pPr/>
              <a:t>73</a:t>
            </a:fld>
            <a:endParaRPr lang="fr-FR"/>
          </a:p>
        </p:txBody>
      </p:sp>
    </p:spTree>
    <p:extLst>
      <p:ext uri="{BB962C8B-B14F-4D97-AF65-F5344CB8AC3E}">
        <p14:creationId xmlns:p14="http://schemas.microsoft.com/office/powerpoint/2010/main" val="8640095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i="0">
                <a:latin typeface="Calibri" panose="020F0502020204030204" pitchFamily="34" charset="0"/>
              </a:rPr>
              <a:t>Même démarche.</a:t>
            </a:r>
            <a:br>
              <a:rPr lang="fr-FR" i="0">
                <a:latin typeface="Calibri" panose="020F0502020204030204" pitchFamily="34" charset="0"/>
              </a:rPr>
            </a:br>
            <a:r>
              <a:rPr lang="fr-FR" b="1" i="0">
                <a:latin typeface="Calibri" panose="020F0502020204030204" pitchFamily="34" charset="0"/>
              </a:rPr>
              <a:t>Réponse attendue </a:t>
            </a:r>
            <a:r>
              <a:rPr lang="fr-FR" i="0">
                <a:latin typeface="Calibri" panose="020F0502020204030204" pitchFamily="34" charset="0"/>
              </a:rPr>
              <a:t>: 3,01 €.</a:t>
            </a:r>
            <a:endParaRPr lang="fr-FR">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74</a:t>
            </a:fld>
            <a:endParaRPr lang="fr-FR"/>
          </a:p>
        </p:txBody>
      </p:sp>
    </p:spTree>
    <p:extLst>
      <p:ext uri="{BB962C8B-B14F-4D97-AF65-F5344CB8AC3E}">
        <p14:creationId xmlns:p14="http://schemas.microsoft.com/office/powerpoint/2010/main" val="196094764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b="1">
                <a:latin typeface="Calibri" panose="020F0502020204030204" pitchFamily="34" charset="0"/>
              </a:rPr>
              <a:t>Réponse attendue </a:t>
            </a:r>
            <a:r>
              <a:rPr lang="fr-FR">
                <a:latin typeface="Calibri" panose="020F0502020204030204" pitchFamily="34" charset="0"/>
              </a:rPr>
              <a:t>: 2,50 €.</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75</a:t>
            </a:fld>
            <a:endParaRPr lang="fr-FR"/>
          </a:p>
        </p:txBody>
      </p:sp>
    </p:spTree>
    <p:extLst>
      <p:ext uri="{BB962C8B-B14F-4D97-AF65-F5344CB8AC3E}">
        <p14:creationId xmlns:p14="http://schemas.microsoft.com/office/powerpoint/2010/main" val="32162533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0">
                <a:latin typeface="Calibri" panose="020F0502020204030204" pitchFamily="34" charset="0"/>
              </a:rPr>
              <a:t>Même démarche.</a:t>
            </a:r>
          </a:p>
          <a:p>
            <a:pPr marL="0"/>
            <a:r>
              <a:rPr lang="fr-FR" b="1" i="0">
                <a:latin typeface="Calibri" panose="020F0502020204030204" pitchFamily="34" charset="0"/>
                <a:cs typeface="+mn-lt"/>
              </a:rPr>
              <a:t>Réponse attendue </a:t>
            </a:r>
            <a:r>
              <a:rPr lang="fr-FR" i="0">
                <a:latin typeface="Calibri" panose="020F0502020204030204" pitchFamily="34" charset="0"/>
                <a:cs typeface="+mn-lt"/>
              </a:rPr>
              <a:t>: 7,20 €.</a:t>
            </a:r>
            <a:endParaRPr lang="fr-FR">
              <a:latin typeface="Calibri" panose="020F0502020204030204" pitchFamily="34" charset="0"/>
            </a:endParaRP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pPr/>
              <a:t>76</a:t>
            </a:fld>
            <a:endParaRPr lang="fr-FR"/>
          </a:p>
        </p:txBody>
      </p:sp>
    </p:spTree>
    <p:extLst>
      <p:ext uri="{BB962C8B-B14F-4D97-AF65-F5344CB8AC3E}">
        <p14:creationId xmlns:p14="http://schemas.microsoft.com/office/powerpoint/2010/main" val="257091430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F18DDB9C-22AB-DC3E-1DA5-8FA3411987D3}"/>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90FE6C61-7462-63A0-474A-89E47A98579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FC6C06A9-0641-1BCF-7606-5A405AA14EE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calculer le quotient d’une division.</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4F263428-258A-AFE8-A045-24CB61D28334}"/>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77</a:t>
            </a:fld>
            <a:endParaRPr/>
          </a:p>
        </p:txBody>
      </p:sp>
    </p:spTree>
    <p:extLst>
      <p:ext uri="{BB962C8B-B14F-4D97-AF65-F5344CB8AC3E}">
        <p14:creationId xmlns:p14="http://schemas.microsoft.com/office/powerpoint/2010/main" val="271246913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7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2" name="Google Shape;702;p7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a:t>Rappelez-vous, on a découvert ce qu’était une division. Qui peut rappeler en quoi consiste cette opération et ce qu’est le quotient ?</a:t>
            </a:r>
            <a:br>
              <a:rPr lang="fr-FR" b="0" i="1"/>
            </a:br>
            <a:r>
              <a:rPr lang="fr-FR" b="0" i="0"/>
              <a:t>Interroger quelques élèves (reformulation en diapositive suivante).</a:t>
            </a:r>
            <a:endParaRPr/>
          </a:p>
        </p:txBody>
      </p:sp>
      <p:sp>
        <p:nvSpPr>
          <p:cNvPr id="703" name="Google Shape;703;p7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78</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7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7" name="Google Shape;717;p7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0"/>
              <a:t>Lire :</a:t>
            </a:r>
            <a:r>
              <a:rPr lang="fr-FR" b="0" i="1"/>
              <a:t> « Dans 10, combien de fois 2 ? » </a:t>
            </a:r>
            <a:endParaRPr/>
          </a:p>
          <a:p>
            <a:pPr marL="0" marR="0" lvl="0" indent="0" algn="l" rtl="0">
              <a:lnSpc>
                <a:spcPct val="100000"/>
              </a:lnSpc>
              <a:spcBef>
                <a:spcPts val="0"/>
              </a:spcBef>
              <a:spcAft>
                <a:spcPts val="0"/>
              </a:spcAft>
              <a:buClr>
                <a:schemeClr val="dk1"/>
              </a:buClr>
              <a:buSzPts val="1200"/>
              <a:buFont typeface="Calibri"/>
              <a:buNone/>
            </a:pPr>
            <a:r>
              <a:rPr lang="fr-FR" b="0" i="0"/>
              <a:t>Laisser quelques secondes de recherche aux élèves, valider ou invalider d’un signe discret. </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sz="1200" b="1">
                <a:latin typeface="Arial"/>
                <a:ea typeface="Arial"/>
                <a:cs typeface="Arial"/>
                <a:sym typeface="Arial"/>
              </a:rPr>
              <a:t>Réponse attendue </a:t>
            </a:r>
            <a:r>
              <a:rPr lang="fr-FR" sz="1200" b="0">
                <a:latin typeface="Arial"/>
                <a:ea typeface="Arial"/>
                <a:cs typeface="Arial"/>
                <a:sym typeface="Arial"/>
              </a:rPr>
              <a:t>:</a:t>
            </a:r>
            <a:r>
              <a:rPr lang="fr-FR" sz="1200" b="1">
                <a:latin typeface="Arial"/>
                <a:ea typeface="Arial"/>
                <a:cs typeface="Arial"/>
                <a:sym typeface="Arial"/>
              </a:rPr>
              <a:t> </a:t>
            </a:r>
            <a:r>
              <a:rPr lang="fr-FR" sz="1200" b="0">
                <a:latin typeface="Arial"/>
                <a:ea typeface="Arial"/>
                <a:cs typeface="Arial"/>
                <a:sym typeface="Arial"/>
              </a:rPr>
              <a:t>5. </a:t>
            </a:r>
            <a:endParaRPr b="0"/>
          </a:p>
          <a:p>
            <a:pPr marL="0" marR="0" lvl="0" indent="0" algn="l" rtl="0">
              <a:lnSpc>
                <a:spcPct val="100000"/>
              </a:lnSpc>
              <a:spcBef>
                <a:spcPts val="0"/>
              </a:spcBef>
              <a:spcAft>
                <a:spcPts val="0"/>
              </a:spcAft>
              <a:buClr>
                <a:schemeClr val="dk1"/>
              </a:buClr>
              <a:buSzPts val="1200"/>
              <a:buFont typeface="Calibri"/>
              <a:buNone/>
            </a:pPr>
            <a:r>
              <a:rPr lang="fr-FR" b="0" i="0"/>
              <a:t>Reprendre en collectif en interrogeant un élève. </a:t>
            </a:r>
            <a:endParaRPr/>
          </a:p>
          <a:p>
            <a:pPr marL="0" marR="0" lvl="0" indent="0" algn="l" rtl="0">
              <a:lnSpc>
                <a:spcPct val="100000"/>
              </a:lnSpc>
              <a:spcBef>
                <a:spcPts val="0"/>
              </a:spcBef>
              <a:spcAft>
                <a:spcPts val="0"/>
              </a:spcAft>
              <a:buClr>
                <a:schemeClr val="dk1"/>
              </a:buClr>
              <a:buSzPts val="1200"/>
              <a:buFont typeface="Calibri"/>
              <a:buNone/>
            </a:pPr>
            <a:r>
              <a:rPr lang="fr-FR" b="0" i="0"/>
              <a:t>Si besoin, dessiner 15 jetons au tableau et faire des groupes de 3 jetons pour ainsi constater qu’on a fait 5 groupes. </a:t>
            </a:r>
            <a:endParaRPr/>
          </a:p>
          <a:p>
            <a:pPr marL="0" marR="0" lvl="0" indent="0" algn="l" rtl="0">
              <a:lnSpc>
                <a:spcPct val="100000"/>
              </a:lnSpc>
              <a:spcBef>
                <a:spcPts val="0"/>
              </a:spcBef>
              <a:spcAft>
                <a:spcPts val="0"/>
              </a:spcAft>
              <a:buClr>
                <a:schemeClr val="dk1"/>
              </a:buClr>
              <a:buSzPts val="1200"/>
              <a:buFont typeface="Calibri"/>
              <a:buNone/>
            </a:pPr>
            <a:r>
              <a:rPr lang="fr-FR" b="0" i="0"/>
              <a:t>Montrer aux élèves que si l’on connait par cœur </a:t>
            </a:r>
            <a:r>
              <a:rPr lang="fr-FR" i="1"/>
              <a:t>5 × 3</a:t>
            </a:r>
            <a:r>
              <a:rPr lang="fr-FR" b="0" i="0"/>
              <a:t> = 15 alors 15 = …</a:t>
            </a:r>
            <a:r>
              <a:rPr lang="fr-FR" i="1"/>
              <a:t> × </a:t>
            </a:r>
            <a:r>
              <a:rPr lang="fr-FR" b="0" i="0"/>
              <a:t>3 est facile à compléter (voir diapositive suivante).</a:t>
            </a:r>
            <a:endParaRPr/>
          </a:p>
        </p:txBody>
      </p:sp>
      <p:sp>
        <p:nvSpPr>
          <p:cNvPr id="718" name="Google Shape;718;p7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79</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8"/>
        <p:cNvGrpSpPr/>
        <p:nvPr/>
      </p:nvGrpSpPr>
      <p:grpSpPr>
        <a:xfrm>
          <a:off x="0" y="0"/>
          <a:ext cx="0" cy="0"/>
          <a:chOff x="0" y="0"/>
          <a:chExt cx="0" cy="0"/>
        </a:xfrm>
      </p:grpSpPr>
      <p:sp>
        <p:nvSpPr>
          <p:cNvPr id="629" name="Google Shape;629;p6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0" name="Google Shape;630;p6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a:t>Combien de fois 8 pour obtenir 40 ? </a:t>
            </a:r>
            <a:endParaRPr i="0"/>
          </a:p>
          <a:p>
            <a:pPr marL="0" marR="0" lvl="0" indent="0" algn="l" rtl="0">
              <a:lnSpc>
                <a:spcPct val="100000"/>
              </a:lnSpc>
              <a:spcBef>
                <a:spcPts val="0"/>
              </a:spcBef>
              <a:spcAft>
                <a:spcPts val="0"/>
              </a:spcAft>
              <a:buClr>
                <a:schemeClr val="dk1"/>
              </a:buClr>
              <a:buSzPts val="1200"/>
              <a:buFont typeface="Calibri"/>
              <a:buNone/>
            </a:pPr>
            <a:endParaRPr/>
          </a:p>
        </p:txBody>
      </p:sp>
      <p:sp>
        <p:nvSpPr>
          <p:cNvPr id="631" name="Google Shape;631;p6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965222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3"/>
        <p:cNvGrpSpPr/>
        <p:nvPr/>
      </p:nvGrpSpPr>
      <p:grpSpPr>
        <a:xfrm>
          <a:off x="0" y="0"/>
          <a:ext cx="0" cy="0"/>
          <a:chOff x="0" y="0"/>
          <a:chExt cx="0" cy="0"/>
        </a:xfrm>
      </p:grpSpPr>
      <p:sp>
        <p:nvSpPr>
          <p:cNvPr id="724" name="Google Shape;724;p7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5" name="Google Shape;725;p7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i="1"/>
              <a:t>15 = 5 × 3. </a:t>
            </a:r>
            <a:r>
              <a:rPr lang="fr-FR" i="0"/>
              <a:t>Compléter la première multiplication à trou. </a:t>
            </a:r>
            <a:br>
              <a:rPr lang="fr-FR" i="0"/>
            </a:br>
            <a:r>
              <a:rPr lang="fr-FR" i="1"/>
              <a:t>Comme dans une multiplication je peux changer l’ordre des nombres, 15 est aussi égal à 3 × 5. </a:t>
            </a:r>
            <a:r>
              <a:rPr lang="fr-FR" i="0"/>
              <a:t>Compléter la seconde multiplication à trou. </a:t>
            </a:r>
            <a:br>
              <a:rPr lang="fr-FR" i="0"/>
            </a:br>
            <a:endParaRPr i="1"/>
          </a:p>
        </p:txBody>
      </p:sp>
      <p:sp>
        <p:nvSpPr>
          <p:cNvPr id="726" name="Google Shape;726;p7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80</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7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5" name="Google Shape;735;p7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i="1"/>
              <a:t>Si 15 = 3 × 5, alors 15 </a:t>
            </a:r>
            <a:r>
              <a:rPr lang="fr-FR" sz="1200"/>
              <a:t>÷</a:t>
            </a:r>
            <a:r>
              <a:rPr lang="fr-FR" i="1"/>
              <a:t> 3 = 5. Ce nombre est le quotient de la division de 15 par 3. </a:t>
            </a:r>
            <a:endParaRPr/>
          </a:p>
          <a:p>
            <a:pPr marL="0" lvl="0" indent="0" algn="l" rtl="0">
              <a:lnSpc>
                <a:spcPct val="100000"/>
              </a:lnSpc>
              <a:spcBef>
                <a:spcPts val="0"/>
              </a:spcBef>
              <a:spcAft>
                <a:spcPts val="0"/>
              </a:spcAft>
              <a:buClr>
                <a:schemeClr val="dk1"/>
              </a:buClr>
              <a:buSzPts val="1400"/>
              <a:buFont typeface="Calibri"/>
              <a:buNone/>
            </a:pPr>
            <a:r>
              <a:rPr lang="fr-FR" i="0"/>
              <a:t>Compléter les pointillés.</a:t>
            </a:r>
            <a:endParaRPr/>
          </a:p>
        </p:txBody>
      </p:sp>
      <p:sp>
        <p:nvSpPr>
          <p:cNvPr id="736" name="Google Shape;736;p7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81</a:t>
            </a:fld>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7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5" name="Google Shape;745;p7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a:t>Même démarche. Écrire les multiplications à trous.</a:t>
            </a:r>
            <a:endParaRPr/>
          </a:p>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7. </a:t>
            </a:r>
            <a:endParaRPr/>
          </a:p>
        </p:txBody>
      </p:sp>
      <p:sp>
        <p:nvSpPr>
          <p:cNvPr id="746" name="Google Shape;746;p7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82</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p8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4" name="Google Shape;754;p8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 7</a:t>
            </a:r>
            <a:r>
              <a:rPr lang="fr-FR"/>
              <a:t>. </a:t>
            </a:r>
            <a:endParaRPr/>
          </a:p>
        </p:txBody>
      </p:sp>
      <p:sp>
        <p:nvSpPr>
          <p:cNvPr id="755" name="Google Shape;755;p8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83</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8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3" name="Google Shape;763;p8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i="1"/>
              <a:t>Désormais, je vous présente la division directement avec le signe mathématique.</a:t>
            </a:r>
            <a:endParaRPr/>
          </a:p>
          <a:p>
            <a:pPr marL="0" lvl="0" indent="0" algn="l" rtl="0">
              <a:lnSpc>
                <a:spcPct val="100000"/>
              </a:lnSpc>
              <a:spcBef>
                <a:spcPts val="0"/>
              </a:spcBef>
              <a:spcAft>
                <a:spcPts val="0"/>
              </a:spcAft>
              <a:buClr>
                <a:schemeClr val="dk1"/>
              </a:buClr>
              <a:buSzPts val="1400"/>
              <a:buFont typeface="Calibri"/>
              <a:buNone/>
            </a:pPr>
            <a:r>
              <a:rPr lang="fr-FR"/>
              <a:t>Verbaliser le calcul : </a:t>
            </a:r>
            <a:r>
              <a:rPr lang="fr-FR" b="0" i="1"/>
              <a:t>on veut calculer 21</a:t>
            </a:r>
            <a:r>
              <a:rPr lang="fr-FR" i="1"/>
              <a:t> divisé par 7, on peut aussi dire « dans 21, combien de fois 7 ? ». </a:t>
            </a:r>
            <a:endParaRPr/>
          </a:p>
          <a:p>
            <a:pPr marL="0" lvl="0" indent="0" algn="l" rtl="0">
              <a:lnSpc>
                <a:spcPct val="100000"/>
              </a:lnSpc>
              <a:spcBef>
                <a:spcPts val="0"/>
              </a:spcBef>
              <a:spcAft>
                <a:spcPts val="0"/>
              </a:spcAft>
              <a:buClr>
                <a:schemeClr val="dk1"/>
              </a:buClr>
              <a:buSzPts val="1400"/>
              <a:buFont typeface="Calibri"/>
              <a:buNone/>
            </a:pPr>
            <a:r>
              <a:rPr lang="fr-FR" i="0"/>
              <a:t>Écrire au tableau la multiplication à trou 21 = …. × 7.</a:t>
            </a:r>
            <a:endParaRPr/>
          </a:p>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b="0"/>
              <a:t>3</a:t>
            </a:r>
            <a:r>
              <a:rPr lang="fr-FR"/>
              <a:t>. </a:t>
            </a:r>
            <a:endParaRPr/>
          </a:p>
        </p:txBody>
      </p:sp>
      <p:sp>
        <p:nvSpPr>
          <p:cNvPr id="764" name="Google Shape;764;p8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84</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8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Google Shape;772;p8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a:t>Même démarche.</a:t>
            </a:r>
            <a:endParaRPr/>
          </a:p>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9. </a:t>
            </a:r>
            <a:endParaRPr/>
          </a:p>
        </p:txBody>
      </p:sp>
      <p:sp>
        <p:nvSpPr>
          <p:cNvPr id="773" name="Google Shape;773;p8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8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1" name="Google Shape;781;p8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4. </a:t>
            </a:r>
            <a:endParaRPr/>
          </a:p>
        </p:txBody>
      </p:sp>
      <p:sp>
        <p:nvSpPr>
          <p:cNvPr id="782" name="Google Shape;782;p8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86</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a:extLst>
            <a:ext uri="{FF2B5EF4-FFF2-40B4-BE49-F238E27FC236}">
              <a16:creationId xmlns:a16="http://schemas.microsoft.com/office/drawing/2014/main" id="{9A1E3C85-B30E-1A8D-1B24-7074010479B0}"/>
            </a:ext>
          </a:extLst>
        </p:cNvPr>
        <p:cNvGrpSpPr/>
        <p:nvPr/>
      </p:nvGrpSpPr>
      <p:grpSpPr>
        <a:xfrm>
          <a:off x="0" y="0"/>
          <a:ext cx="0" cy="0"/>
          <a:chOff x="0" y="0"/>
          <a:chExt cx="0" cy="0"/>
        </a:xfrm>
      </p:grpSpPr>
      <p:sp>
        <p:nvSpPr>
          <p:cNvPr id="780" name="Google Shape;780;p83:notes">
            <a:extLst>
              <a:ext uri="{FF2B5EF4-FFF2-40B4-BE49-F238E27FC236}">
                <a16:creationId xmlns:a16="http://schemas.microsoft.com/office/drawing/2014/main" id="{24067C5A-97EA-2496-A1A7-0461434C5C7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1" name="Google Shape;781;p83:notes">
            <a:extLst>
              <a:ext uri="{FF2B5EF4-FFF2-40B4-BE49-F238E27FC236}">
                <a16:creationId xmlns:a16="http://schemas.microsoft.com/office/drawing/2014/main" id="{454F7936-A55E-E108-8EF5-7914BD63C97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 7</a:t>
            </a:r>
            <a:r>
              <a:rPr lang="fr-FR"/>
              <a:t>. </a:t>
            </a:r>
            <a:endParaRPr/>
          </a:p>
        </p:txBody>
      </p:sp>
      <p:sp>
        <p:nvSpPr>
          <p:cNvPr id="782" name="Google Shape;782;p83:notes">
            <a:extLst>
              <a:ext uri="{FF2B5EF4-FFF2-40B4-BE49-F238E27FC236}">
                <a16:creationId xmlns:a16="http://schemas.microsoft.com/office/drawing/2014/main" id="{F0A5A90B-6A8E-FA23-214B-C4D2FE97F4FB}"/>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87</a:t>
            </a:fld>
            <a:endParaRPr/>
          </a:p>
        </p:txBody>
      </p:sp>
    </p:spTree>
    <p:extLst>
      <p:ext uri="{BB962C8B-B14F-4D97-AF65-F5344CB8AC3E}">
        <p14:creationId xmlns:p14="http://schemas.microsoft.com/office/powerpoint/2010/main" val="93896925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a:extLst>
            <a:ext uri="{FF2B5EF4-FFF2-40B4-BE49-F238E27FC236}">
              <a16:creationId xmlns:a16="http://schemas.microsoft.com/office/drawing/2014/main" id="{FDEE4C79-17BA-95E5-482C-FA3D97B05574}"/>
            </a:ext>
          </a:extLst>
        </p:cNvPr>
        <p:cNvGrpSpPr/>
        <p:nvPr/>
      </p:nvGrpSpPr>
      <p:grpSpPr>
        <a:xfrm>
          <a:off x="0" y="0"/>
          <a:ext cx="0" cy="0"/>
          <a:chOff x="0" y="0"/>
          <a:chExt cx="0" cy="0"/>
        </a:xfrm>
      </p:grpSpPr>
      <p:sp>
        <p:nvSpPr>
          <p:cNvPr id="780" name="Google Shape;780;p83:notes">
            <a:extLst>
              <a:ext uri="{FF2B5EF4-FFF2-40B4-BE49-F238E27FC236}">
                <a16:creationId xmlns:a16="http://schemas.microsoft.com/office/drawing/2014/main" id="{6762B87F-C378-4AF8-F111-ED231442454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1" name="Google Shape;781;p83:notes">
            <a:extLst>
              <a:ext uri="{FF2B5EF4-FFF2-40B4-BE49-F238E27FC236}">
                <a16:creationId xmlns:a16="http://schemas.microsoft.com/office/drawing/2014/main" id="{BE1E0587-4723-53B2-2113-AC3B189360A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fr-FR" b="1"/>
              <a:t>Réponse attendue </a:t>
            </a:r>
            <a:r>
              <a:rPr lang="fr-FR" b="0"/>
              <a:t>:</a:t>
            </a:r>
            <a:r>
              <a:rPr lang="fr-FR" b="1"/>
              <a:t> </a:t>
            </a:r>
            <a:r>
              <a:rPr lang="fr-FR"/>
              <a:t>6. </a:t>
            </a:r>
            <a:endParaRPr/>
          </a:p>
        </p:txBody>
      </p:sp>
      <p:sp>
        <p:nvSpPr>
          <p:cNvPr id="782" name="Google Shape;782;p83:notes">
            <a:extLst>
              <a:ext uri="{FF2B5EF4-FFF2-40B4-BE49-F238E27FC236}">
                <a16:creationId xmlns:a16="http://schemas.microsoft.com/office/drawing/2014/main" id="{557F9B6B-8D91-8F78-A3FD-016BA64B8870}"/>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88</a:t>
            </a:fld>
            <a:endParaRPr/>
          </a:p>
        </p:txBody>
      </p:sp>
    </p:spTree>
    <p:extLst>
      <p:ext uri="{BB962C8B-B14F-4D97-AF65-F5344CB8AC3E}">
        <p14:creationId xmlns:p14="http://schemas.microsoft.com/office/powerpoint/2010/main" val="26862631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a:extLst>
            <a:ext uri="{FF2B5EF4-FFF2-40B4-BE49-F238E27FC236}">
              <a16:creationId xmlns:a16="http://schemas.microsoft.com/office/drawing/2014/main" id="{ECFCCDAE-205B-92D9-D3FD-BD758C25004C}"/>
            </a:ext>
          </a:extLst>
        </p:cNvPr>
        <p:cNvGrpSpPr/>
        <p:nvPr/>
      </p:nvGrpSpPr>
      <p:grpSpPr>
        <a:xfrm>
          <a:off x="0" y="0"/>
          <a:ext cx="0" cy="0"/>
          <a:chOff x="0" y="0"/>
          <a:chExt cx="0" cy="0"/>
        </a:xfrm>
      </p:grpSpPr>
      <p:sp>
        <p:nvSpPr>
          <p:cNvPr id="328" name="Google Shape;328;p155:notes">
            <a:extLst>
              <a:ext uri="{FF2B5EF4-FFF2-40B4-BE49-F238E27FC236}">
                <a16:creationId xmlns:a16="http://schemas.microsoft.com/office/drawing/2014/main" id="{B2356B8E-9B6D-BDA2-BC9B-90FA7E264D0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55:notes">
            <a:extLst>
              <a:ext uri="{FF2B5EF4-FFF2-40B4-BE49-F238E27FC236}">
                <a16:creationId xmlns:a16="http://schemas.microsoft.com/office/drawing/2014/main" id="{F4565ED5-7C69-5D6F-67B7-9E29D785211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vous entrainer à convertir des masses puis des contenances.</a:t>
            </a:r>
            <a:endParaRPr/>
          </a:p>
          <a:p>
            <a:pPr marL="0" marR="0" lvl="0" indent="0" algn="l" rtl="0">
              <a:lnSpc>
                <a:spcPct val="100000"/>
              </a:lnSpc>
              <a:spcBef>
                <a:spcPts val="0"/>
              </a:spcBef>
              <a:spcAft>
                <a:spcPts val="0"/>
              </a:spcAft>
              <a:buClr>
                <a:schemeClr val="dk1"/>
              </a:buClr>
              <a:buSzPts val="1400"/>
              <a:buFont typeface="Calibri"/>
              <a:buNone/>
            </a:pPr>
            <a:endParaRPr/>
          </a:p>
        </p:txBody>
      </p:sp>
      <p:sp>
        <p:nvSpPr>
          <p:cNvPr id="330" name="Google Shape;330;p155:notes">
            <a:extLst>
              <a:ext uri="{FF2B5EF4-FFF2-40B4-BE49-F238E27FC236}">
                <a16:creationId xmlns:a16="http://schemas.microsoft.com/office/drawing/2014/main" id="{061BCD09-433F-E45F-2301-0D4B7A61A67F}"/>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89</a:t>
            </a:fld>
            <a:endParaRPr/>
          </a:p>
        </p:txBody>
      </p:sp>
    </p:spTree>
    <p:extLst>
      <p:ext uri="{BB962C8B-B14F-4D97-AF65-F5344CB8AC3E}">
        <p14:creationId xmlns:p14="http://schemas.microsoft.com/office/powerpoint/2010/main" val="792024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9"/>
        <p:cNvGrpSpPr/>
        <p:nvPr/>
      </p:nvGrpSpPr>
      <p:grpSpPr>
        <a:xfrm>
          <a:off x="0" y="0"/>
          <a:ext cx="0" cy="0"/>
          <a:chOff x="0" y="0"/>
          <a:chExt cx="0" cy="0"/>
        </a:xfrm>
      </p:grpSpPr>
      <p:sp>
        <p:nvSpPr>
          <p:cNvPr id="640" name="Google Shape;640;p6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1" name="Google Shape;641;p6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i="1" dirty="0"/>
              <a:t>3 fois quel nombre pour obtenir 24 ? </a:t>
            </a:r>
            <a:endParaRPr dirty="0"/>
          </a:p>
        </p:txBody>
      </p:sp>
      <p:sp>
        <p:nvSpPr>
          <p:cNvPr id="642" name="Google Shape;642;p6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0864284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7"/>
        <p:cNvGrpSpPr/>
        <p:nvPr/>
      </p:nvGrpSpPr>
      <p:grpSpPr>
        <a:xfrm>
          <a:off x="0" y="0"/>
          <a:ext cx="0" cy="0"/>
          <a:chOff x="0" y="0"/>
          <a:chExt cx="0" cy="0"/>
        </a:xfrm>
      </p:grpSpPr>
      <p:sp>
        <p:nvSpPr>
          <p:cNvPr id="1318" name="Google Shape;1318;p14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9" name="Google Shape;1319;p1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i="1"/>
              <a:t>Vous allez utiliser ce que vous avez déjà appris pour convertir les unités de mesure de masse. 1 kg = 1 000 g, 1 t = 1000 kg.</a:t>
            </a:r>
            <a:endParaRPr i="1"/>
          </a:p>
        </p:txBody>
      </p:sp>
      <p:sp>
        <p:nvSpPr>
          <p:cNvPr id="1320" name="Google Shape;1320;p1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SzPts val="1200"/>
              <a:buNone/>
            </a:pPr>
            <a:fld id="{00000000-1234-1234-1234-123412341234}" type="slidenum">
              <a:rPr lang="fr-FR" sz="1200" b="0" i="0" u="none" strike="noStrike" cap="none">
                <a:solidFill>
                  <a:schemeClr val="dk1"/>
                </a:solidFill>
                <a:latin typeface="Calibri"/>
                <a:ea typeface="Calibri"/>
                <a:cs typeface="Calibri"/>
                <a:sym typeface="Calibri"/>
              </a:rPr>
              <a:t>90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4761733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p14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1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3 000.</a:t>
            </a:r>
            <a:endParaRPr/>
          </a:p>
          <a:p>
            <a:pPr marL="0" marR="0" lvl="0" indent="0" algn="l" rtl="0">
              <a:lnSpc>
                <a:spcPct val="100000"/>
              </a:lnSpc>
              <a:spcBef>
                <a:spcPts val="0"/>
              </a:spcBef>
              <a:spcAft>
                <a:spcPts val="0"/>
              </a:spcAft>
              <a:buClr>
                <a:schemeClr val="dk1"/>
              </a:buClr>
              <a:buSzPts val="1200"/>
              <a:buFont typeface="Calibri"/>
              <a:buNone/>
            </a:pPr>
            <a:r>
              <a:rPr lang="fr-FR" i="1"/>
              <a:t>On sait que 1 kg = 1 000 g donc 3 kg c’est égal à 3 000, c’est 3 fois plus.</a:t>
            </a:r>
            <a:endParaRPr i="1"/>
          </a:p>
        </p:txBody>
      </p:sp>
      <p:sp>
        <p:nvSpPr>
          <p:cNvPr id="1328" name="Google Shape;1328;p1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9307587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1"/>
        <p:cNvGrpSpPr/>
        <p:nvPr/>
      </p:nvGrpSpPr>
      <p:grpSpPr>
        <a:xfrm>
          <a:off x="0" y="0"/>
          <a:ext cx="0" cy="0"/>
          <a:chOff x="0" y="0"/>
          <a:chExt cx="0" cy="0"/>
        </a:xfrm>
      </p:grpSpPr>
      <p:sp>
        <p:nvSpPr>
          <p:cNvPr id="1342" name="Google Shape;1342;p14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3" name="Google Shape;1343;p1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5 t.</a:t>
            </a:r>
            <a:endParaRPr/>
          </a:p>
          <a:p>
            <a:pPr marL="0" marR="0" lvl="0" indent="0" algn="l" rtl="0">
              <a:lnSpc>
                <a:spcPct val="100000"/>
              </a:lnSpc>
              <a:spcBef>
                <a:spcPts val="0"/>
              </a:spcBef>
              <a:spcAft>
                <a:spcPts val="0"/>
              </a:spcAft>
              <a:buClr>
                <a:schemeClr val="dk1"/>
              </a:buClr>
              <a:buSzPts val="1200"/>
              <a:buFont typeface="Calibri"/>
              <a:buNone/>
            </a:pPr>
            <a:r>
              <a:rPr lang="fr-FR" i="1"/>
              <a:t>On sait que 1 000 kg = 1 t. Donc 5 000 kg c’est 5 fois plus : 5 × 1 000 kg = 5 t.</a:t>
            </a:r>
            <a:endParaRPr i="1"/>
          </a:p>
        </p:txBody>
      </p:sp>
      <p:sp>
        <p:nvSpPr>
          <p:cNvPr id="1344" name="Google Shape;1344;p1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92</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5110607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9">
          <a:extLst>
            <a:ext uri="{FF2B5EF4-FFF2-40B4-BE49-F238E27FC236}">
              <a16:creationId xmlns:a16="http://schemas.microsoft.com/office/drawing/2014/main" id="{F9CD037B-10F1-30CA-1D90-8EE3A5C5F9C8}"/>
            </a:ext>
          </a:extLst>
        </p:cNvPr>
        <p:cNvGrpSpPr/>
        <p:nvPr/>
      </p:nvGrpSpPr>
      <p:grpSpPr>
        <a:xfrm>
          <a:off x="0" y="0"/>
          <a:ext cx="0" cy="0"/>
          <a:chOff x="0" y="0"/>
          <a:chExt cx="0" cy="0"/>
        </a:xfrm>
      </p:grpSpPr>
      <p:sp>
        <p:nvSpPr>
          <p:cNvPr id="1350" name="Google Shape;1350;p146:notes">
            <a:extLst>
              <a:ext uri="{FF2B5EF4-FFF2-40B4-BE49-F238E27FC236}">
                <a16:creationId xmlns:a16="http://schemas.microsoft.com/office/drawing/2014/main" id="{26D5A9EB-D895-B082-07AB-D55F812467D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1" name="Google Shape;1351;p146:notes">
            <a:extLst>
              <a:ext uri="{FF2B5EF4-FFF2-40B4-BE49-F238E27FC236}">
                <a16:creationId xmlns:a16="http://schemas.microsoft.com/office/drawing/2014/main" id="{6A84830A-735F-A19E-0287-55BDF71061D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u="none"/>
              <a:t>Réponse attendue </a:t>
            </a:r>
            <a:r>
              <a:rPr lang="fr-FR" b="0" u="none"/>
              <a:t>:</a:t>
            </a:r>
            <a:r>
              <a:rPr lang="fr-FR" b="1" u="none"/>
              <a:t> </a:t>
            </a:r>
            <a:r>
              <a:rPr lang="fr-FR" u="none"/>
              <a:t>2 040 g.</a:t>
            </a:r>
            <a:endParaRPr u="none"/>
          </a:p>
          <a:p>
            <a:pPr marL="0" marR="0" lvl="0" indent="0" algn="l" rtl="0">
              <a:lnSpc>
                <a:spcPct val="100000"/>
              </a:lnSpc>
              <a:spcBef>
                <a:spcPts val="0"/>
              </a:spcBef>
              <a:spcAft>
                <a:spcPts val="0"/>
              </a:spcAft>
              <a:buClr>
                <a:schemeClr val="dk1"/>
              </a:buClr>
              <a:buSzPts val="1200"/>
              <a:buFont typeface="Calibri"/>
              <a:buNone/>
            </a:pPr>
            <a:r>
              <a:rPr lang="fr-FR" i="1" u="none"/>
              <a:t>1 kg = 1 000 g donc 2 kg = 2 000 g, c’est 2 fois plus grand. Et on n’oublie pas d’ajouter les 40 g qu’on avait. </a:t>
            </a:r>
            <a:endParaRPr i="1" u="none"/>
          </a:p>
        </p:txBody>
      </p:sp>
      <p:sp>
        <p:nvSpPr>
          <p:cNvPr id="1352" name="Google Shape;1352;p146:notes">
            <a:extLst>
              <a:ext uri="{FF2B5EF4-FFF2-40B4-BE49-F238E27FC236}">
                <a16:creationId xmlns:a16="http://schemas.microsoft.com/office/drawing/2014/main" id="{424FACC3-CE4C-6582-EC81-B9542F334B2A}"/>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93</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9830609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p:cNvGrpSpPr/>
        <p:nvPr/>
      </p:nvGrpSpPr>
      <p:grpSpPr>
        <a:xfrm>
          <a:off x="0" y="0"/>
          <a:ext cx="0" cy="0"/>
          <a:chOff x="0" y="0"/>
          <a:chExt cx="0" cy="0"/>
        </a:xfrm>
      </p:grpSpPr>
      <p:sp>
        <p:nvSpPr>
          <p:cNvPr id="1358" name="Google Shape;1358;p14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9" name="Google Shape;1359;p1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0" i="1"/>
              <a:t>Maintenant, on va faire la même chose avec des contenances. Vous vous souvenez des unités qu’on utilise pour mesurer des liquides ? </a:t>
            </a:r>
            <a:r>
              <a:rPr lang="fr-FR" i="0">
                <a:latin typeface="Arial"/>
                <a:ea typeface="Arial"/>
                <a:cs typeface="Arial"/>
                <a:sym typeface="Arial"/>
              </a:rPr>
              <a:t>→ </a:t>
            </a:r>
            <a:r>
              <a:rPr lang="fr-FR" i="1">
                <a:latin typeface="Arial"/>
                <a:ea typeface="Arial"/>
                <a:cs typeface="Arial"/>
                <a:sym typeface="Arial"/>
              </a:rPr>
              <a:t>Il y a le litre, le décilitre, le centilitre et le millilitre.</a:t>
            </a:r>
            <a:endParaRPr i="1"/>
          </a:p>
        </p:txBody>
      </p:sp>
      <p:sp>
        <p:nvSpPr>
          <p:cNvPr id="1360" name="Google Shape;1360;p1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94</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0345342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7">
          <a:extLst>
            <a:ext uri="{FF2B5EF4-FFF2-40B4-BE49-F238E27FC236}">
              <a16:creationId xmlns:a16="http://schemas.microsoft.com/office/drawing/2014/main" id="{DFF6B01A-0348-2A89-4953-6AF9873BB267}"/>
            </a:ext>
          </a:extLst>
        </p:cNvPr>
        <p:cNvGrpSpPr/>
        <p:nvPr/>
      </p:nvGrpSpPr>
      <p:grpSpPr>
        <a:xfrm>
          <a:off x="0" y="0"/>
          <a:ext cx="0" cy="0"/>
          <a:chOff x="0" y="0"/>
          <a:chExt cx="0" cy="0"/>
        </a:xfrm>
      </p:grpSpPr>
      <p:sp>
        <p:nvSpPr>
          <p:cNvPr id="1358" name="Google Shape;1358;p147:notes">
            <a:extLst>
              <a:ext uri="{FF2B5EF4-FFF2-40B4-BE49-F238E27FC236}">
                <a16:creationId xmlns:a16="http://schemas.microsoft.com/office/drawing/2014/main" id="{1C8B6112-BCC8-3B73-80D9-B84B8BF4DBA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9" name="Google Shape;1359;p147:notes">
            <a:extLst>
              <a:ext uri="{FF2B5EF4-FFF2-40B4-BE49-F238E27FC236}">
                <a16:creationId xmlns:a16="http://schemas.microsoft.com/office/drawing/2014/main" id="{87E359B4-383F-3942-42D0-DE8BF09CFD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600 </a:t>
            </a:r>
            <a:r>
              <a:rPr lang="fr-FR" err="1"/>
              <a:t>cL</a:t>
            </a:r>
            <a:r>
              <a:rPr lang="fr-FR"/>
              <a:t>.</a:t>
            </a:r>
            <a:endParaRPr/>
          </a:p>
          <a:p>
            <a:pPr marL="0" marR="0" lvl="0" indent="0" algn="l" rtl="0">
              <a:lnSpc>
                <a:spcPct val="100000"/>
              </a:lnSpc>
              <a:spcBef>
                <a:spcPts val="0"/>
              </a:spcBef>
              <a:spcAft>
                <a:spcPts val="0"/>
              </a:spcAft>
              <a:buClr>
                <a:schemeClr val="dk1"/>
              </a:buClr>
              <a:buSzPts val="1200"/>
              <a:buFont typeface="Calibri"/>
              <a:buNone/>
            </a:pPr>
            <a:r>
              <a:rPr lang="fr-FR" i="1"/>
              <a:t>1 L = 100 </a:t>
            </a:r>
            <a:r>
              <a:rPr lang="fr-FR" i="1" err="1"/>
              <a:t>cL</a:t>
            </a:r>
            <a:r>
              <a:rPr lang="fr-FR" i="1"/>
              <a:t> donc 6 L = 600 </a:t>
            </a:r>
            <a:r>
              <a:rPr lang="fr-FR" i="1" err="1"/>
              <a:t>cL</a:t>
            </a:r>
            <a:r>
              <a:rPr lang="fr-FR" i="1"/>
              <a:t> car c’est 6 fois plus grand.</a:t>
            </a:r>
            <a:endParaRPr i="1"/>
          </a:p>
        </p:txBody>
      </p:sp>
      <p:sp>
        <p:nvSpPr>
          <p:cNvPr id="1360" name="Google Shape;1360;p147:notes">
            <a:extLst>
              <a:ext uri="{FF2B5EF4-FFF2-40B4-BE49-F238E27FC236}">
                <a16:creationId xmlns:a16="http://schemas.microsoft.com/office/drawing/2014/main" id="{DED9525E-0A15-450A-37F3-A33B56E20179}"/>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95</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9187017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5"/>
        <p:cNvGrpSpPr/>
        <p:nvPr/>
      </p:nvGrpSpPr>
      <p:grpSpPr>
        <a:xfrm>
          <a:off x="0" y="0"/>
          <a:ext cx="0" cy="0"/>
          <a:chOff x="0" y="0"/>
          <a:chExt cx="0" cy="0"/>
        </a:xfrm>
      </p:grpSpPr>
      <p:sp>
        <p:nvSpPr>
          <p:cNvPr id="1366" name="Google Shape;1366;p14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7" name="Google Shape;1367;p1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70 </a:t>
            </a:r>
            <a:r>
              <a:rPr lang="fr-FR" err="1"/>
              <a:t>dL</a:t>
            </a:r>
            <a:r>
              <a:rPr lang="fr-FR"/>
              <a:t>.</a:t>
            </a: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fr-FR" i="1"/>
              <a:t>1 </a:t>
            </a:r>
            <a:r>
              <a:rPr lang="fr-FR" i="1" err="1"/>
              <a:t>cL</a:t>
            </a:r>
            <a:r>
              <a:rPr lang="fr-FR" i="1"/>
              <a:t> = 10 </a:t>
            </a:r>
            <a:r>
              <a:rPr lang="fr-FR" i="1" err="1"/>
              <a:t>dL</a:t>
            </a:r>
            <a:r>
              <a:rPr lang="fr-FR" i="1"/>
              <a:t> donc 700 </a:t>
            </a:r>
            <a:r>
              <a:rPr lang="fr-FR" i="1" err="1"/>
              <a:t>cL</a:t>
            </a:r>
            <a:r>
              <a:rPr lang="fr-FR" i="1"/>
              <a:t> = 70 </a:t>
            </a:r>
            <a:r>
              <a:rPr lang="fr-FR" i="1" err="1"/>
              <a:t>dL</a:t>
            </a:r>
            <a:r>
              <a:rPr lang="fr-FR" i="1"/>
              <a:t> car c’est 10 fois plus petit.</a:t>
            </a:r>
          </a:p>
          <a:p>
            <a:pPr marL="0" marR="0" lvl="0" indent="0" algn="l" rtl="0">
              <a:lnSpc>
                <a:spcPct val="100000"/>
              </a:lnSpc>
              <a:spcBef>
                <a:spcPts val="0"/>
              </a:spcBef>
              <a:spcAft>
                <a:spcPts val="0"/>
              </a:spcAft>
              <a:buClr>
                <a:schemeClr val="dk1"/>
              </a:buClr>
              <a:buSzPts val="1200"/>
              <a:buFont typeface="Calibri"/>
              <a:buNone/>
            </a:pPr>
            <a:endParaRPr/>
          </a:p>
        </p:txBody>
      </p:sp>
      <p:sp>
        <p:nvSpPr>
          <p:cNvPr id="1368" name="Google Shape;1368;p1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96</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34182872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3"/>
        <p:cNvGrpSpPr/>
        <p:nvPr/>
      </p:nvGrpSpPr>
      <p:grpSpPr>
        <a:xfrm>
          <a:off x="0" y="0"/>
          <a:ext cx="0" cy="0"/>
          <a:chOff x="0" y="0"/>
          <a:chExt cx="0" cy="0"/>
        </a:xfrm>
      </p:grpSpPr>
      <p:sp>
        <p:nvSpPr>
          <p:cNvPr id="1374" name="Google Shape;1374;p14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5" name="Google Shape;1375;p1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b="1"/>
              <a:t>Réponse attendue </a:t>
            </a:r>
            <a:r>
              <a:rPr lang="fr-FR" b="0"/>
              <a:t>:</a:t>
            </a:r>
            <a:r>
              <a:rPr lang="fr-FR" b="1"/>
              <a:t> </a:t>
            </a:r>
            <a:r>
              <a:rPr lang="fr-FR"/>
              <a:t>180 </a:t>
            </a:r>
            <a:r>
              <a:rPr lang="fr-FR" err="1"/>
              <a:t>cL</a:t>
            </a:r>
            <a:r>
              <a:rPr lang="fr-FR"/>
              <a:t>.</a:t>
            </a:r>
            <a:endParaRPr/>
          </a:p>
          <a:p>
            <a:pPr marL="0" marR="0" lvl="0" indent="0" algn="l" rtl="0">
              <a:lnSpc>
                <a:spcPct val="100000"/>
              </a:lnSpc>
              <a:spcBef>
                <a:spcPts val="0"/>
              </a:spcBef>
              <a:spcAft>
                <a:spcPts val="0"/>
              </a:spcAft>
              <a:buClr>
                <a:schemeClr val="dk1"/>
              </a:buClr>
              <a:buSzPts val="1200"/>
              <a:buFont typeface="Calibri"/>
              <a:buNone/>
            </a:pPr>
            <a:r>
              <a:rPr lang="fr-FR" i="1"/>
              <a:t>1L = 100 </a:t>
            </a:r>
            <a:r>
              <a:rPr lang="fr-FR" i="1" err="1"/>
              <a:t>cL</a:t>
            </a:r>
            <a:r>
              <a:rPr lang="fr-FR" i="1"/>
              <a:t> et 1 </a:t>
            </a:r>
            <a:r>
              <a:rPr lang="fr-FR" i="1" err="1"/>
              <a:t>dL</a:t>
            </a:r>
            <a:r>
              <a:rPr lang="fr-FR" i="1"/>
              <a:t> = 10 </a:t>
            </a:r>
            <a:r>
              <a:rPr lang="fr-FR" i="1" err="1"/>
              <a:t>cL</a:t>
            </a:r>
            <a:r>
              <a:rPr lang="fr-FR" i="1"/>
              <a:t>. </a:t>
            </a:r>
          </a:p>
          <a:p>
            <a:pPr marL="0" marR="0" lvl="0" indent="0" algn="l" rtl="0">
              <a:lnSpc>
                <a:spcPct val="100000"/>
              </a:lnSpc>
              <a:spcBef>
                <a:spcPts val="0"/>
              </a:spcBef>
              <a:spcAft>
                <a:spcPts val="0"/>
              </a:spcAft>
              <a:buClr>
                <a:schemeClr val="dk1"/>
              </a:buClr>
              <a:buSzPts val="1200"/>
              <a:buFont typeface="Calibri"/>
              <a:buNone/>
            </a:pPr>
            <a:r>
              <a:rPr lang="fr-FR" i="1"/>
              <a:t>Ainsi, on a 100 </a:t>
            </a:r>
            <a:r>
              <a:rPr lang="fr-FR" i="1" err="1"/>
              <a:t>cL</a:t>
            </a:r>
            <a:r>
              <a:rPr lang="fr-FR" i="1"/>
              <a:t> + 80 </a:t>
            </a:r>
            <a:r>
              <a:rPr lang="fr-FR" i="1" err="1"/>
              <a:t>cL</a:t>
            </a:r>
            <a:r>
              <a:rPr lang="fr-FR" i="1"/>
              <a:t> = 180 </a:t>
            </a:r>
            <a:r>
              <a:rPr lang="fr-FR" i="1" err="1"/>
              <a:t>cL</a:t>
            </a:r>
            <a:r>
              <a:rPr lang="fr-FR" i="1"/>
              <a:t>. </a:t>
            </a:r>
            <a:endParaRPr/>
          </a:p>
        </p:txBody>
      </p:sp>
      <p:sp>
        <p:nvSpPr>
          <p:cNvPr id="1376" name="Google Shape;1376;p1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fr-FR" sz="1200" b="0" i="0" u="none" strike="noStrike" cap="none">
                <a:solidFill>
                  <a:srgbClr val="000000"/>
                </a:solidFill>
                <a:latin typeface="Calibri"/>
                <a:ea typeface="Calibri"/>
                <a:cs typeface="Calibri"/>
                <a:sym typeface="Calibri"/>
              </a:rPr>
              <a:t>97</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28752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2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2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chemeClr val="dk1"/>
              </a:buClr>
              <a:buSzPts val="1400"/>
              <a:buFont typeface="Calibri"/>
              <a:buNone/>
            </a:pPr>
            <a:r>
              <a:rPr lang="fr-FR" i="1"/>
              <a:t>Aujourd’hui, vous allez additionner et soustraire des fractions dont les dénominateurs sont différents.</a:t>
            </a:r>
            <a:endParaRPr/>
          </a:p>
        </p:txBody>
      </p:sp>
      <p:sp>
        <p:nvSpPr>
          <p:cNvPr id="425" name="Google Shape;425;p2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chemeClr val="dk1"/>
              </a:buClr>
              <a:buSzPts val="1400"/>
              <a:buFont typeface="Calibri"/>
              <a:buNone/>
            </a:pPr>
            <a:fld id="{00000000-1234-1234-1234-123412341234}" type="slidenum">
              <a:rPr lang="fr-FR"/>
              <a:t>98</a:t>
            </a:fld>
            <a:endParaRPr/>
          </a:p>
        </p:txBody>
      </p:sp>
    </p:spTree>
    <p:extLst>
      <p:ext uri="{BB962C8B-B14F-4D97-AF65-F5344CB8AC3E}">
        <p14:creationId xmlns:p14="http://schemas.microsoft.com/office/powerpoint/2010/main" val="23133239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lvl="0" indent="0" algn="l" rtl="0">
              <a:spcBef>
                <a:spcPts val="0"/>
              </a:spcBef>
              <a:spcAft>
                <a:spcPts val="0"/>
              </a:spcAft>
              <a:buNone/>
            </a:pPr>
            <a:r>
              <a:rPr lang="fr-FR" i="1">
                <a:latin typeface="Calibri" panose="020F0502020204030204" pitchFamily="34" charset="0"/>
              </a:rPr>
              <a:t>Vous allez devoir écrire sur l'ardoise une addition ou une soustraction de fractions de dénominateurs différents et les calculer. </a:t>
            </a:r>
            <a:r>
              <a:rPr lang="fr-FR" i="0" baseline="0">
                <a:latin typeface="Calibri" panose="020F0502020204030204" pitchFamily="34" charset="0"/>
              </a:rPr>
              <a:t>Les rectangles unités ne sont pas affichés mais les élèves en difficulté peuvent utiliser ceux du matériel encarté.</a:t>
            </a:r>
          </a:p>
          <a:p>
            <a:pPr marL="0"/>
            <a:endParaRPr lang="fr-FR"/>
          </a:p>
        </p:txBody>
      </p:sp>
      <p:sp>
        <p:nvSpPr>
          <p:cNvPr id="4" name="Espace réservé du numéro de diapositive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uk-UA" sz="1200" b="0" i="0" u="none" strike="noStrike" cap="none" smtClean="0">
                <a:solidFill>
                  <a:schemeClr val="dk1"/>
                </a:solidFill>
                <a:latin typeface="Calibri"/>
                <a:ea typeface="Calibri"/>
                <a:cs typeface="Calibri"/>
                <a:sym typeface="Calibri"/>
              </a:rPr>
              <a:t>99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79730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Deux contenus">
  <p:cSld name="1_Deux contenus">
    <p:spTree>
      <p:nvGrpSpPr>
        <p:cNvPr id="1" name="Shape 15"/>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E61892E5-5A04-1572-CC00-1FAD92C64EEE}"/>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54"/>
          <p:cNvSpPr txBox="1">
            <a:spLocks noGrp="1"/>
          </p:cNvSpPr>
          <p:nvPr>
            <p:ph type="body" idx="1"/>
          </p:nvPr>
        </p:nvSpPr>
        <p:spPr>
          <a:xfrm>
            <a:off x="628650" y="2946849"/>
            <a:ext cx="3867150" cy="323011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54"/>
          <p:cNvSpPr txBox="1">
            <a:spLocks noGrp="1"/>
          </p:cNvSpPr>
          <p:nvPr>
            <p:ph type="body" idx="2"/>
          </p:nvPr>
        </p:nvSpPr>
        <p:spPr>
          <a:xfrm>
            <a:off x="4648202" y="2947298"/>
            <a:ext cx="3867150" cy="323011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93A7"/>
              </a:buClr>
              <a:buSzPts val="1600"/>
              <a:buNone/>
              <a:defRPr sz="1600">
                <a:solidFill>
                  <a:srgbClr val="0093A7"/>
                </a:solidFill>
                <a:latin typeface="Verdana"/>
                <a:ea typeface="Verdana"/>
                <a:cs typeface="Verdana"/>
                <a:sym typeface="Verdana"/>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54"/>
          <p:cNvSpPr txBox="1"/>
          <p:nvPr/>
        </p:nvSpPr>
        <p:spPr>
          <a:xfrm>
            <a:off x="3363503" y="2242317"/>
            <a:ext cx="2416994" cy="461665"/>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fr-FR" sz="2400" b="1" i="0" u="none" strike="noStrike" cap="none" dirty="0">
                <a:solidFill>
                  <a:srgbClr val="0093A7"/>
                </a:solidFill>
                <a:latin typeface="Verdana"/>
                <a:ea typeface="Verdana"/>
                <a:cs typeface="Verdana"/>
                <a:sym typeface="Verdana"/>
              </a:rPr>
              <a:t>SOMMAIRE</a:t>
            </a:r>
            <a:endParaRPr sz="2400" b="0" i="0" u="none" strike="noStrike" cap="none" dirty="0">
              <a:solidFill>
                <a:srgbClr val="0093A7"/>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20"/>
        <p:cNvGrpSpPr/>
        <p:nvPr/>
      </p:nvGrpSpPr>
      <p:grpSpPr>
        <a:xfrm>
          <a:off x="0" y="0"/>
          <a:ext cx="0" cy="0"/>
          <a:chOff x="0" y="0"/>
          <a:chExt cx="0" cy="0"/>
        </a:xfrm>
      </p:grpSpPr>
      <p:pic>
        <p:nvPicPr>
          <p:cNvPr id="3" name="Image 2" descr="Une image contenant texte, capture d’écran, Police, graphisme&#10;&#10;Le contenu généré par l’IA peut être incorrect.">
            <a:extLst>
              <a:ext uri="{FF2B5EF4-FFF2-40B4-BE49-F238E27FC236}">
                <a16:creationId xmlns:a16="http://schemas.microsoft.com/office/drawing/2014/main" id="{8F29DEFC-8552-DAAA-70A5-166A663ED815}"/>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22" name="Google Shape;22;p55"/>
          <p:cNvSpPr txBox="1">
            <a:spLocks noGrp="1"/>
          </p:cNvSpPr>
          <p:nvPr>
            <p:ph type="ctrTitle"/>
          </p:nvPr>
        </p:nvSpPr>
        <p:spPr>
          <a:xfrm>
            <a:off x="796177" y="3218459"/>
            <a:ext cx="7772400" cy="776190"/>
          </a:xfrm>
          <a:prstGeom prst="rect">
            <a:avLst/>
          </a:prstGeom>
          <a:noFill/>
          <a:ln>
            <a:noFill/>
          </a:ln>
        </p:spPr>
        <p:txBody>
          <a:bodyPr spcFirstLastPara="1" wrap="square" lIns="91425" tIns="45700" rIns="91425" bIns="45700" anchor="b" anchorCtr="0">
            <a:noAutofit/>
          </a:bodyPr>
          <a:lstStyle>
            <a:lvl1pPr lvl="0" algn="ctr">
              <a:lnSpc>
                <a:spcPct val="100000"/>
              </a:lnSpc>
              <a:spcBef>
                <a:spcPts val="0"/>
              </a:spcBef>
              <a:spcAft>
                <a:spcPts val="0"/>
              </a:spcAft>
              <a:buClr>
                <a:srgbClr val="0093A7"/>
              </a:buClr>
              <a:buSzPts val="2700"/>
              <a:buFont typeface="Verdana"/>
              <a:buNone/>
              <a:defRPr sz="2700" b="1">
                <a:solidFill>
                  <a:srgbClr val="0093A7"/>
                </a:solidFill>
                <a:latin typeface="Verdana"/>
                <a:ea typeface="Verdana"/>
                <a:cs typeface="Verdana"/>
                <a:sym typeface="Verdana"/>
              </a:defRPr>
            </a:lvl1pPr>
            <a:lvl2pPr lvl="1" algn="l">
              <a:lnSpc>
                <a:spcPct val="100000"/>
              </a:lnSpc>
              <a:spcBef>
                <a:spcPts val="60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55"/>
          <p:cNvSpPr txBox="1"/>
          <p:nvPr/>
        </p:nvSpPr>
        <p:spPr>
          <a:xfrm>
            <a:off x="5478583" y="6238351"/>
            <a:ext cx="4421378" cy="499464"/>
          </a:xfrm>
          <a:prstGeom prst="rect">
            <a:avLst/>
          </a:prstGeom>
          <a:noFill/>
          <a:ln>
            <a:noFill/>
          </a:ln>
        </p:spPr>
        <p:txBody>
          <a:bodyPr spcFirstLastPara="1" wrap="square" lIns="91425" tIns="45700" rIns="91425" bIns="45700" anchor="t" anchorCtr="0">
            <a:normAutofit/>
          </a:bodyPr>
          <a:lstStyle/>
          <a:p>
            <a:pPr marL="0" marR="0" lvl="0" indent="0" algn="l" rtl="0">
              <a:lnSpc>
                <a:spcPct val="100000"/>
              </a:lnSpc>
              <a:spcBef>
                <a:spcPts val="0"/>
              </a:spcBef>
              <a:spcAft>
                <a:spcPts val="0"/>
              </a:spcAft>
              <a:buClr>
                <a:srgbClr val="000000"/>
              </a:buClr>
              <a:buSzPts val="1400"/>
              <a:buFont typeface="Arial"/>
              <a:buNone/>
            </a:pPr>
            <a:r>
              <a:rPr lang="fr-FR" sz="1400" b="0" i="0" u="none" strike="noStrike" cap="none">
                <a:solidFill>
                  <a:srgbClr val="A39491"/>
                </a:solidFill>
                <a:latin typeface="Verdana"/>
                <a:ea typeface="Verdana"/>
                <a:cs typeface="Verdana"/>
                <a:sym typeface="Verdana"/>
              </a:rPr>
              <a:t>Réservé à la vidéoprojection</a:t>
            </a:r>
            <a:endParaRPr sz="1400" b="0" i="0" u="none" strike="noStrike" cap="none">
              <a:solidFill>
                <a:srgbClr val="A39491"/>
              </a:solidFill>
              <a:latin typeface="Verdana"/>
              <a:ea typeface="Verdana"/>
              <a:cs typeface="Verdana"/>
              <a:sym typeface="Verdana"/>
            </a:endParaRPr>
          </a:p>
        </p:txBody>
      </p:sp>
      <p:pic>
        <p:nvPicPr>
          <p:cNvPr id="24" name="Google Shape;24;p55"/>
          <p:cNvPicPr preferRelativeResize="0"/>
          <p:nvPr/>
        </p:nvPicPr>
        <p:blipFill rotWithShape="1">
          <a:blip r:embed="rId3">
            <a:alphaModFix/>
          </a:blip>
          <a:srcRect/>
          <a:stretch/>
        </p:blipFill>
        <p:spPr>
          <a:xfrm>
            <a:off x="8305804" y="6060750"/>
            <a:ext cx="723900" cy="733425"/>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p:cSld name="Titre et contenu">
    <p:spTree>
      <p:nvGrpSpPr>
        <p:cNvPr id="1" name="Shape 4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p:cSld name="Deux contenus">
    <p:spTree>
      <p:nvGrpSpPr>
        <p:cNvPr id="1" name="Shape 42"/>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43"/>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re et contenu" type="obj">
  <p:cSld name="1_Titre et contenu">
    <p:spTree>
      <p:nvGrpSpPr>
        <p:cNvPr id="1" name="Shape 25"/>
        <p:cNvGrpSpPr/>
        <p:nvPr/>
      </p:nvGrpSpPr>
      <p:grpSpPr>
        <a:xfrm>
          <a:off x="0" y="0"/>
          <a:ext cx="0" cy="0"/>
          <a:chOff x="0" y="0"/>
          <a:chExt cx="0" cy="0"/>
        </a:xfrm>
      </p:grpSpPr>
      <p:sp>
        <p:nvSpPr>
          <p:cNvPr id="26" name="Google Shape;26;p57"/>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 name="Google Shape;27;p57"/>
          <p:cNvSpPr txBox="1">
            <a:spLocks noGrp="1"/>
          </p:cNvSpPr>
          <p:nvPr>
            <p:ph type="title"/>
          </p:nvPr>
        </p:nvSpPr>
        <p:spPr>
          <a:xfrm>
            <a:off x="0" y="-1"/>
            <a:ext cx="59537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57"/>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57"/>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6802AE"/>
              </a:solidFill>
              <a:latin typeface="Calibri"/>
              <a:ea typeface="Calibri"/>
              <a:cs typeface="Calibri"/>
              <a:sym typeface="Calibri"/>
            </a:endParaRPr>
          </a:p>
        </p:txBody>
      </p:sp>
      <p:pic>
        <p:nvPicPr>
          <p:cNvPr id="30" name="Google Shape;30;p57"/>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2785999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p:cSld name="1_Vide">
    <p:spTree>
      <p:nvGrpSpPr>
        <p:cNvPr id="1" name="Shape 30"/>
        <p:cNvGrpSpPr/>
        <p:nvPr/>
      </p:nvGrpSpPr>
      <p:grpSpPr>
        <a:xfrm>
          <a:off x="0" y="0"/>
          <a:ext cx="0" cy="0"/>
          <a:chOff x="0" y="0"/>
          <a:chExt cx="0" cy="0"/>
        </a:xfrm>
      </p:grpSpPr>
      <p:sp>
        <p:nvSpPr>
          <p:cNvPr id="31" name="Google Shape;31;p123"/>
          <p:cNvSpPr/>
          <p:nvPr/>
        </p:nvSpPr>
        <p:spPr>
          <a:xfrm>
            <a:off x="0" y="0"/>
            <a:ext cx="9144000" cy="6858000"/>
          </a:xfrm>
          <a:prstGeom prst="rect">
            <a:avLst/>
          </a:prstGeom>
          <a:noFill/>
          <a:ln w="1016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 name="Google Shape;32;p123"/>
          <p:cNvSpPr/>
          <p:nvPr/>
        </p:nvSpPr>
        <p:spPr>
          <a:xfrm>
            <a:off x="0" y="0"/>
            <a:ext cx="9144000" cy="476672"/>
          </a:xfrm>
          <a:prstGeom prst="rect">
            <a:avLst/>
          </a:prstGeom>
          <a:solidFill>
            <a:srgbClr val="6802AE"/>
          </a:solidFill>
          <a:ln w="12700" cap="flat" cmpd="sng">
            <a:solidFill>
              <a:srgbClr val="6802A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 name="Google Shape;33;p123"/>
          <p:cNvSpPr txBox="1">
            <a:spLocks noGrp="1"/>
          </p:cNvSpPr>
          <p:nvPr>
            <p:ph type="title"/>
          </p:nvPr>
        </p:nvSpPr>
        <p:spPr>
          <a:xfrm>
            <a:off x="0" y="0"/>
            <a:ext cx="6309360" cy="476673"/>
          </a:xfrm>
          <a:prstGeom prst="rect">
            <a:avLst/>
          </a:prstGeom>
          <a:noFill/>
          <a:ln w="9525" cap="flat" cmpd="sng">
            <a:solidFill>
              <a:srgbClr val="6802A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34" name="Google Shape;34;p123"/>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1969865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5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5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4" r:id="rId3"/>
    <p:sldLayoutId id="2147483655" r:id="rId4"/>
    <p:sldLayoutId id="2147483656" r:id="rId5"/>
    <p:sldLayoutId id="2147483657" r:id="rId6"/>
    <p:sldLayoutId id="214748365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127.xml"/><Relationship Id="rId13" Type="http://schemas.openxmlformats.org/officeDocument/2006/relationships/slide" Target="slide38.xml"/><Relationship Id="rId3" Type="http://schemas.openxmlformats.org/officeDocument/2006/relationships/slide" Target="slide77.xml"/><Relationship Id="rId7" Type="http://schemas.openxmlformats.org/officeDocument/2006/relationships/slide" Target="slide117.xml"/><Relationship Id="rId12" Type="http://schemas.openxmlformats.org/officeDocument/2006/relationships/slide" Target="slide26.xml"/><Relationship Id="rId17" Type="http://schemas.openxmlformats.org/officeDocument/2006/relationships/slide" Target="slide70.xml"/><Relationship Id="rId2" Type="http://schemas.openxmlformats.org/officeDocument/2006/relationships/notesSlide" Target="../notesSlides/notesSlide1.xml"/><Relationship Id="rId16" Type="http://schemas.openxmlformats.org/officeDocument/2006/relationships/slide" Target="slide62.xml"/><Relationship Id="rId1" Type="http://schemas.openxmlformats.org/officeDocument/2006/relationships/slideLayout" Target="../slideLayouts/slideLayout1.xml"/><Relationship Id="rId6" Type="http://schemas.openxmlformats.org/officeDocument/2006/relationships/slide" Target="slide109.xml"/><Relationship Id="rId11" Type="http://schemas.openxmlformats.org/officeDocument/2006/relationships/slide" Target="slide14.xml"/><Relationship Id="rId5" Type="http://schemas.openxmlformats.org/officeDocument/2006/relationships/slide" Target="slide98.xml"/><Relationship Id="rId15" Type="http://schemas.openxmlformats.org/officeDocument/2006/relationships/slide" Target="slide55.xml"/><Relationship Id="rId10" Type="http://schemas.openxmlformats.org/officeDocument/2006/relationships/slide" Target="slide2.xml"/><Relationship Id="rId4" Type="http://schemas.openxmlformats.org/officeDocument/2006/relationships/slide" Target="slide89.xml"/><Relationship Id="rId9" Type="http://schemas.openxmlformats.org/officeDocument/2006/relationships/slide" Target="slide133.xml"/><Relationship Id="rId14" Type="http://schemas.openxmlformats.org/officeDocument/2006/relationships/slide" Target="slide48.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0.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1.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2.xml"/><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3.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104.xml"/><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05.xml"/><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10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08.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108.xml"/><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110.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notesSlide" Target="../notesSlides/notesSlide111.xml"/><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3" Type="http://schemas.openxmlformats.org/officeDocument/2006/relationships/image" Target="../media/image115.jpg"/><Relationship Id="rId2" Type="http://schemas.openxmlformats.org/officeDocument/2006/relationships/notesSlide" Target="../notesSlides/notesSlide113.xml"/><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3" Type="http://schemas.openxmlformats.org/officeDocument/2006/relationships/image" Target="../media/image116.jpg"/><Relationship Id="rId2" Type="http://schemas.openxmlformats.org/officeDocument/2006/relationships/notesSlide" Target="../notesSlides/notesSlide114.xml"/><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115.xml"/><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116.xml"/><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18.xml"/><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11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notesSlide" Target="../notesSlides/notesSlide120.xml"/><Relationship Id="rId1" Type="http://schemas.openxmlformats.org/officeDocument/2006/relationships/slideLayout" Target="../slideLayouts/slideLayout6.xml"/></Relationships>
</file>

<file path=ppt/slides/_rels/slide121.xml.rels><?xml version="1.0" encoding="UTF-8" standalone="yes"?>
<Relationships xmlns="http://schemas.openxmlformats.org/package/2006/relationships"><Relationship Id="rId3" Type="http://schemas.openxmlformats.org/officeDocument/2006/relationships/image" Target="../media/image123.jpg"/><Relationship Id="rId2" Type="http://schemas.openxmlformats.org/officeDocument/2006/relationships/notesSlide" Target="../notesSlides/notesSlide121.xml"/><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124.jp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123.xml"/><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124.xml"/><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125.xml"/><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126.xml"/><Relationship Id="rId1" Type="http://schemas.openxmlformats.org/officeDocument/2006/relationships/slideLayout" Target="../slideLayouts/slideLayout6.xml"/></Relationships>
</file>

<file path=ppt/slides/_rels/slide127.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12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130.xml"/><Relationship Id="rId1" Type="http://schemas.openxmlformats.org/officeDocument/2006/relationships/slideLayout" Target="../slideLayouts/slideLayout6.xml"/></Relationships>
</file>

<file path=ppt/slides/_rels/slide131.xml.rels><?xml version="1.0" encoding="UTF-8" standalone="yes"?>
<Relationships xmlns="http://schemas.openxmlformats.org/package/2006/relationships"><Relationship Id="rId3" Type="http://schemas.openxmlformats.org/officeDocument/2006/relationships/image" Target="../media/image133.jpg"/><Relationship Id="rId2" Type="http://schemas.openxmlformats.org/officeDocument/2006/relationships/notesSlide" Target="../notesSlides/notesSlide131.xml"/><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notesSlide" Target="../notesSlides/notesSlide132.xml"/><Relationship Id="rId1" Type="http://schemas.openxmlformats.org/officeDocument/2006/relationships/slideLayout" Target="../slideLayouts/slideLayout6.xml"/></Relationships>
</file>

<file path=ppt/slides/_rels/slide133.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36.jpg"/><Relationship Id="rId2" Type="http://schemas.openxmlformats.org/officeDocument/2006/relationships/notesSlide" Target="../notesSlides/notesSlide134.xml"/><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notesSlide" Target="../notesSlides/notesSlide135.xml"/><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138.jpg"/><Relationship Id="rId2" Type="http://schemas.openxmlformats.org/officeDocument/2006/relationships/notesSlide" Target="../notesSlides/notesSlide136.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txBox="1">
            <a:spLocks noGrp="1"/>
          </p:cNvSpPr>
          <p:nvPr>
            <p:ph type="body" idx="1"/>
          </p:nvPr>
        </p:nvSpPr>
        <p:spPr>
          <a:xfrm>
            <a:off x="278094" y="2517732"/>
            <a:ext cx="4585131" cy="4605021"/>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rgbClr val="0070C0"/>
              </a:buClr>
              <a:buSzPts val="500"/>
              <a:buNone/>
            </a:pPr>
            <a:endParaRPr sz="500" dirty="0"/>
          </a:p>
          <a:p>
            <a:pPr marL="0" lvl="0" indent="0" algn="l" rtl="0">
              <a:lnSpc>
                <a:spcPct val="90000"/>
              </a:lnSpc>
              <a:spcBef>
                <a:spcPts val="0"/>
              </a:spcBef>
              <a:spcAft>
                <a:spcPts val="0"/>
              </a:spcAft>
              <a:buClr>
                <a:srgbClr val="0070C0"/>
              </a:buClr>
              <a:buSzPts val="1300"/>
              <a:buNone/>
            </a:pPr>
            <a:endParaRPr sz="1300" b="1" dirty="0">
              <a:solidFill>
                <a:srgbClr val="0070C0"/>
              </a:solidFill>
            </a:endParaRPr>
          </a:p>
          <a:p>
            <a:pPr marL="0" lvl="0" indent="0" algn="l" rtl="0">
              <a:lnSpc>
                <a:spcPct val="100000"/>
              </a:lnSpc>
              <a:spcBef>
                <a:spcPts val="0"/>
              </a:spcBef>
              <a:spcAft>
                <a:spcPts val="0"/>
              </a:spcAft>
              <a:buClr>
                <a:srgbClr val="0070C0"/>
              </a:buClr>
              <a:buSzPts val="1300"/>
              <a:buNone/>
            </a:pPr>
            <a:r>
              <a:rPr lang="fr-FR" b="1" dirty="0">
                <a:solidFill>
                  <a:srgbClr val="0070C0"/>
                </a:solidFill>
              </a:rPr>
              <a:t> LES NOMBRES JUSQU’À 10 000</a:t>
            </a:r>
          </a:p>
          <a:p>
            <a:pPr marL="0" lvl="0" indent="0" algn="l" rtl="0">
              <a:lnSpc>
                <a:spcPct val="100000"/>
              </a:lnSpc>
              <a:spcBef>
                <a:spcPts val="0"/>
              </a:spcBef>
              <a:spcAft>
                <a:spcPts val="0"/>
              </a:spcAft>
              <a:buClr>
                <a:srgbClr val="0070C0"/>
              </a:buClr>
              <a:buSzPts val="1300"/>
              <a:buNone/>
            </a:pPr>
            <a:endParaRPr lang="fr-FR" sz="1300" b="1" dirty="0">
              <a:solidFill>
                <a:srgbClr val="0070C0"/>
              </a:solidFill>
            </a:endParaRPr>
          </a:p>
          <a:p>
            <a:pPr marL="0" lvl="0" indent="0" algn="l" rtl="0">
              <a:lnSpc>
                <a:spcPct val="90000"/>
              </a:lnSpc>
              <a:spcBef>
                <a:spcPts val="0"/>
              </a:spcBef>
              <a:spcAft>
                <a:spcPts val="0"/>
              </a:spcAft>
              <a:buClr>
                <a:srgbClr val="0070C0"/>
              </a:buClr>
              <a:buSzPts val="1300"/>
              <a:buNone/>
            </a:pPr>
            <a:endParaRPr dirty="0"/>
          </a:p>
        </p:txBody>
      </p:sp>
      <p:sp>
        <p:nvSpPr>
          <p:cNvPr id="50" name="Google Shape;50;p1"/>
          <p:cNvSpPr txBox="1">
            <a:spLocks noGrp="1"/>
          </p:cNvSpPr>
          <p:nvPr>
            <p:ph type="body" idx="2"/>
          </p:nvPr>
        </p:nvSpPr>
        <p:spPr>
          <a:xfrm>
            <a:off x="4877739" y="2844833"/>
            <a:ext cx="4280775" cy="3950818"/>
          </a:xfrm>
          <a:prstGeom prst="rect">
            <a:avLst/>
          </a:prstGeom>
          <a:noFill/>
          <a:ln>
            <a:noFill/>
          </a:ln>
        </p:spPr>
        <p:txBody>
          <a:bodyPr spcFirstLastPara="1" wrap="square" lIns="91425" tIns="45700" rIns="91425" bIns="45700" anchor="t" anchorCtr="0">
            <a:noAutofit/>
          </a:bodyPr>
          <a:lstStyle/>
          <a:p>
            <a:pPr marL="0" indent="0">
              <a:lnSpc>
                <a:spcPct val="100000"/>
              </a:lnSpc>
              <a:spcBef>
                <a:spcPts val="0"/>
              </a:spcBef>
              <a:spcAft>
                <a:spcPts val="1000"/>
              </a:spcAft>
              <a:buClr>
                <a:srgbClr val="0070C0"/>
              </a:buClr>
              <a:buSzPts val="1300"/>
              <a:defRPr/>
            </a:pPr>
            <a:r>
              <a:rPr lang="fr-FR" sz="1400" dirty="0">
                <a:solidFill>
                  <a:srgbClr val="0070C0"/>
                </a:solidFill>
                <a:hlinkClick r:id="rId3" action="ppaction://hlinksldjump"/>
              </a:rPr>
              <a:t>93. Calculer le quotient d’une division euclidienne</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4" action="ppaction://hlinksldjump"/>
              </a:rPr>
              <a:t>94. Convertir des masses et des contenances</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5" action="ppaction://hlinksldjump"/>
              </a:rPr>
              <a:t>95. Additionner et soustraire des fractions </a:t>
            </a:r>
            <a:br>
              <a:rPr lang="fr-FR" sz="1400" dirty="0">
                <a:solidFill>
                  <a:srgbClr val="0070C0"/>
                </a:solidFill>
                <a:hlinkClick r:id="rId5" action="ppaction://hlinksldjump"/>
              </a:rPr>
            </a:br>
            <a:r>
              <a:rPr lang="fr-FR" sz="1400" dirty="0">
                <a:solidFill>
                  <a:srgbClr val="0070C0"/>
                </a:solidFill>
                <a:hlinkClick r:id="rId5" action="ppaction://hlinksldjump"/>
              </a:rPr>
              <a:t>de dénominateurs multiples l’un de l’autre</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6" action="ppaction://hlinksldjump"/>
              </a:rPr>
              <a:t>96. Organiser les facteurs d’un produit</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7" action="ppaction://hlinksldjump"/>
              </a:rPr>
              <a:t>97. Déterminer un nombre à partir de sa description</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8" action="ppaction://hlinksldjump"/>
              </a:rPr>
              <a:t>98. Déterminer un nombre à partir de sa description</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8" action="ppaction://hlinksldjump"/>
              </a:rPr>
              <a:t>99. Déterminer un nombre à partir de sa description</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lang="fr-FR" sz="1400" dirty="0">
                <a:solidFill>
                  <a:srgbClr val="0070C0"/>
                </a:solidFill>
                <a:hlinkClick r:id="rId9" action="ppaction://hlinksldjump"/>
              </a:rPr>
              <a:t>100. Compléter une suite logique</a:t>
            </a:r>
            <a:endParaRPr lang="fr-FR" sz="1400" dirty="0">
              <a:solidFill>
                <a:srgbClr val="0070C0"/>
              </a:solidFill>
            </a:endParaRPr>
          </a:p>
        </p:txBody>
      </p:sp>
      <p:sp>
        <p:nvSpPr>
          <p:cNvPr id="2" name="Google Shape;50;p1">
            <a:extLst>
              <a:ext uri="{FF2B5EF4-FFF2-40B4-BE49-F238E27FC236}">
                <a16:creationId xmlns:a16="http://schemas.microsoft.com/office/drawing/2014/main" id="{D541FC04-416A-469F-BB86-0A7A9D15E88F}"/>
              </a:ext>
            </a:extLst>
          </p:cNvPr>
          <p:cNvSpPr txBox="1">
            <a:spLocks/>
          </p:cNvSpPr>
          <p:nvPr/>
        </p:nvSpPr>
        <p:spPr>
          <a:xfrm>
            <a:off x="292608" y="3171935"/>
            <a:ext cx="4425696" cy="3623716"/>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rgbClr val="0093A7"/>
              </a:buClr>
              <a:buSzPts val="1600"/>
              <a:buFont typeface="Arial"/>
              <a:buNone/>
              <a:defRPr sz="1600" b="0" i="0" u="none" strike="noStrike" cap="none">
                <a:solidFill>
                  <a:srgbClr val="0093A7"/>
                </a:solidFill>
                <a:latin typeface="Verdana"/>
                <a:ea typeface="Verdana"/>
                <a:cs typeface="Verdana"/>
                <a:sym typeface="Verdana"/>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lang="fr-FR" sz="1400" dirty="0">
                <a:solidFill>
                  <a:srgbClr val="0070C0"/>
                </a:solidFill>
                <a:hlinkClick r:id="rId10" action="ppaction://hlinksldjump"/>
              </a:rPr>
              <a:t>83</a:t>
            </a:r>
            <a:r>
              <a:rPr kumimoji="0" lang="fr-FR" sz="1400" b="0" i="0" u="none" strike="noStrike" kern="0" cap="none" spc="0" normalizeH="0" baseline="0" noProof="0" dirty="0">
                <a:ln>
                  <a:noFill/>
                </a:ln>
                <a:solidFill>
                  <a:srgbClr val="0070C0"/>
                </a:solidFill>
                <a:effectLst/>
                <a:uLnTx/>
                <a:uFillTx/>
                <a:sym typeface="Verdana"/>
                <a:hlinkClick r:id="rId10" action="ppaction://hlinksldjump"/>
              </a:rPr>
              <a:t>. Réviser les tables de multiplication</a:t>
            </a:r>
            <a:endParaRPr kumimoji="0" lang="fr-FR" sz="14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lang="fr-FR" sz="1400" dirty="0">
                <a:solidFill>
                  <a:srgbClr val="0070C0"/>
                </a:solidFill>
                <a:hlinkClick r:id="rId11" action="ppaction://hlinksldjump"/>
              </a:rPr>
              <a:t>84</a:t>
            </a:r>
            <a:r>
              <a:rPr kumimoji="0" lang="fr-FR" sz="1400" b="0" i="0" u="none" strike="noStrike" kern="0" cap="none" spc="0" normalizeH="0" baseline="0" noProof="0" dirty="0">
                <a:ln>
                  <a:noFill/>
                </a:ln>
                <a:solidFill>
                  <a:srgbClr val="0070C0"/>
                </a:solidFill>
                <a:effectLst/>
                <a:uLnTx/>
                <a:uFillTx/>
                <a:sym typeface="Verdana"/>
                <a:hlinkClick r:id="rId11" action="ppaction://hlinksldjump"/>
              </a:rPr>
              <a:t>. Connaitre les décompositions multiplicatives de 60 et les multiples de 25</a:t>
            </a:r>
            <a:endParaRPr kumimoji="0" lang="fr-FR" sz="14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lang="fr-FR" sz="1400" dirty="0">
                <a:solidFill>
                  <a:srgbClr val="0070C0"/>
                </a:solidFill>
                <a:hlinkClick r:id="rId12" action="ppaction://hlinksldjump"/>
              </a:rPr>
              <a:t>85</a:t>
            </a:r>
            <a:r>
              <a:rPr kumimoji="0" lang="fr-FR" sz="1400" b="0" i="0" u="none" strike="noStrike" kern="0" cap="none" spc="0" normalizeH="0" baseline="0" noProof="0" dirty="0">
                <a:ln>
                  <a:noFill/>
                </a:ln>
                <a:solidFill>
                  <a:srgbClr val="0070C0"/>
                </a:solidFill>
                <a:effectLst/>
                <a:uLnTx/>
                <a:uFillTx/>
                <a:sym typeface="Verdana"/>
                <a:hlinkClick r:id="rId12" action="ppaction://hlinksldjump"/>
              </a:rPr>
              <a:t>. Calculer des doubles et des moitiés</a:t>
            </a:r>
            <a:endParaRPr kumimoji="0" lang="fr-FR" sz="14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400" b="0" i="0" u="none" strike="noStrike" kern="0" cap="none" spc="0" normalizeH="0" baseline="0" noProof="0" dirty="0">
                <a:ln>
                  <a:noFill/>
                </a:ln>
                <a:solidFill>
                  <a:srgbClr val="0070C0"/>
                </a:solidFill>
                <a:effectLst/>
                <a:uLnTx/>
                <a:uFillTx/>
                <a:sym typeface="Verdana"/>
                <a:hlinkClick r:id="rId13" action="ppaction://hlinksldjump"/>
              </a:rPr>
              <a:t>86. Arrondir à la centaine </a:t>
            </a:r>
            <a:r>
              <a:rPr lang="fr-FR" sz="1400" dirty="0">
                <a:solidFill>
                  <a:srgbClr val="0070C0"/>
                </a:solidFill>
                <a:hlinkClick r:id="rId13" action="ppaction://hlinksldjump"/>
              </a:rPr>
              <a:t>pour estimer un résultat</a:t>
            </a:r>
            <a:r>
              <a:rPr kumimoji="0" lang="fr-FR" sz="1400" b="0" i="0" u="none" strike="noStrike" kern="0" cap="none" spc="0" normalizeH="0" baseline="0" noProof="0" dirty="0">
                <a:ln>
                  <a:noFill/>
                </a:ln>
                <a:solidFill>
                  <a:srgbClr val="0070C0"/>
                </a:solidFill>
                <a:effectLst/>
                <a:uLnTx/>
                <a:uFillTx/>
                <a:sym typeface="Verdana"/>
                <a:hlinkClick r:id="rId13" action="ppaction://hlinksldjump"/>
              </a:rPr>
              <a:t> </a:t>
            </a:r>
            <a:endParaRPr kumimoji="0" lang="fr-FR" sz="1400" b="0" i="0" u="none" strike="noStrike" kern="0" cap="none" spc="0" normalizeH="0" baseline="0" noProof="0" dirty="0">
              <a:ln>
                <a:noFill/>
              </a:ln>
              <a:solidFill>
                <a:srgbClr val="0070C0"/>
              </a:solidFill>
              <a:effectLst/>
              <a:uLnTx/>
              <a:uFillTx/>
              <a:latin typeface="Verdana"/>
              <a:ea typeface="Verdana"/>
              <a:sym typeface="Verdana"/>
            </a:endParaRPr>
          </a:p>
          <a:p>
            <a:pPr marL="0" lvl="0" indent="0">
              <a:lnSpc>
                <a:spcPct val="100000"/>
              </a:lnSpc>
              <a:spcBef>
                <a:spcPts val="0"/>
              </a:spcBef>
              <a:spcAft>
                <a:spcPts val="1000"/>
              </a:spcAft>
              <a:buClr>
                <a:srgbClr val="0070C0"/>
              </a:buClr>
              <a:buSzPts val="1300"/>
              <a:defRPr/>
            </a:pPr>
            <a:r>
              <a:rPr lang="fr-FR" sz="1400" dirty="0">
                <a:solidFill>
                  <a:srgbClr val="0070C0"/>
                </a:solidFill>
                <a:hlinkClick r:id="rId14" action="ppaction://hlinksldjump"/>
              </a:rPr>
              <a:t>88</a:t>
            </a:r>
            <a:r>
              <a:rPr kumimoji="0" lang="fr-FR" sz="1400" b="0" i="0" u="none" strike="noStrike" kern="0" cap="none" spc="0" normalizeH="0" baseline="0" noProof="0" dirty="0">
                <a:ln>
                  <a:noFill/>
                </a:ln>
                <a:solidFill>
                  <a:srgbClr val="0070C0"/>
                </a:solidFill>
                <a:effectLst/>
                <a:uLnTx/>
                <a:uFillTx/>
                <a:sym typeface="Verdana"/>
                <a:hlinkClick r:id="rId14" action="ppaction://hlinksldjump"/>
              </a:rPr>
              <a:t>. </a:t>
            </a:r>
            <a:r>
              <a:rPr lang="fr-FR" sz="1400" dirty="0">
                <a:solidFill>
                  <a:srgbClr val="0070C0"/>
                </a:solidFill>
                <a:hlinkClick r:id="rId14" action="ppaction://hlinksldjump"/>
              </a:rPr>
              <a:t>Maitriser la numération décimale de position </a:t>
            </a:r>
            <a:endParaRPr lang="fr-FR" sz="1400" dirty="0">
              <a:solidFill>
                <a:srgbClr val="0070C0"/>
              </a:solidFill>
            </a:endParaRPr>
          </a:p>
          <a:p>
            <a:pPr marL="0" lvl="0" indent="0">
              <a:lnSpc>
                <a:spcPct val="100000"/>
              </a:lnSpc>
              <a:spcBef>
                <a:spcPts val="0"/>
              </a:spcBef>
              <a:spcAft>
                <a:spcPts val="1000"/>
              </a:spcAft>
              <a:buClr>
                <a:srgbClr val="0070C0"/>
              </a:buClr>
              <a:buSzPts val="1300"/>
              <a:defRPr/>
            </a:pPr>
            <a:r>
              <a:rPr kumimoji="0" lang="fr-FR" sz="1400" b="0" i="0" u="none" strike="noStrike" kern="0" cap="none" spc="0" normalizeH="0" baseline="0" noProof="0" dirty="0">
                <a:ln>
                  <a:noFill/>
                </a:ln>
                <a:solidFill>
                  <a:srgbClr val="0070C0"/>
                </a:solidFill>
                <a:effectLst/>
                <a:uLnTx/>
                <a:uFillTx/>
                <a:sym typeface="Verdana"/>
                <a:hlinkClick r:id="rId15" action="ppaction://hlinksldjump"/>
              </a:rPr>
              <a:t>89. </a:t>
            </a:r>
            <a:r>
              <a:rPr lang="fr-FR" sz="1400" dirty="0">
                <a:solidFill>
                  <a:srgbClr val="0070C0"/>
                </a:solidFill>
                <a:hlinkClick r:id="rId15" action="ppaction://hlinksldjump"/>
              </a:rPr>
              <a:t>Calculer mentalement un produit</a:t>
            </a:r>
            <a:endParaRPr kumimoji="0" lang="fr-FR" sz="1400" b="0" i="0" u="none" strike="noStrike" kern="0" cap="none" spc="0" normalizeH="0" baseline="0" noProof="0" dirty="0">
              <a:ln>
                <a:noFill/>
              </a:ln>
              <a:solidFill>
                <a:srgbClr val="0070C0"/>
              </a:solidFill>
              <a:effectLst/>
              <a:uLnTx/>
              <a:uFillTx/>
              <a:latin typeface="Verdana"/>
              <a:ea typeface="Verdana"/>
              <a:sym typeface="Verdana"/>
            </a:endParaRPr>
          </a:p>
          <a:p>
            <a:pPr marL="0" marR="0" lvl="0" indent="0" algn="l" defTabSz="914400" rtl="0" eaLnBrk="1" fontAlgn="auto" latinLnBrk="0" hangingPunct="1">
              <a:lnSpc>
                <a:spcPct val="100000"/>
              </a:lnSpc>
              <a:spcBef>
                <a:spcPts val="0"/>
              </a:spcBef>
              <a:spcAft>
                <a:spcPts val="1000"/>
              </a:spcAft>
              <a:buClr>
                <a:srgbClr val="0070C0"/>
              </a:buClr>
              <a:buSzPts val="1300"/>
              <a:buFont typeface="Arial"/>
              <a:buNone/>
              <a:tabLst/>
              <a:defRPr/>
            </a:pPr>
            <a:r>
              <a:rPr kumimoji="0" lang="fr-FR" sz="1400" b="0" i="0" u="none" strike="noStrike" kern="0" cap="none" spc="0" normalizeH="0" baseline="0" noProof="0" dirty="0">
                <a:ln>
                  <a:noFill/>
                </a:ln>
                <a:solidFill>
                  <a:srgbClr val="0070C0"/>
                </a:solidFill>
                <a:effectLst/>
                <a:uLnTx/>
                <a:uFillTx/>
                <a:latin typeface="Verdana"/>
                <a:ea typeface="Verdana"/>
                <a:sym typeface="Verdana"/>
                <a:hlinkClick r:id="rId16" action="ppaction://hlinksldjump"/>
              </a:rPr>
              <a:t>90. Multiplier par 4 ou par 8</a:t>
            </a:r>
            <a:endParaRPr lang="fr-FR" sz="1400" dirty="0">
              <a:solidFill>
                <a:srgbClr val="0070C0"/>
              </a:solidFill>
            </a:endParaRPr>
          </a:p>
          <a:p>
            <a:pPr marL="0" indent="0">
              <a:lnSpc>
                <a:spcPct val="100000"/>
              </a:lnSpc>
              <a:spcBef>
                <a:spcPts val="0"/>
              </a:spcBef>
              <a:spcAft>
                <a:spcPts val="1000"/>
              </a:spcAft>
              <a:buClr>
                <a:srgbClr val="0070C0"/>
              </a:buClr>
              <a:buSzPts val="1300"/>
              <a:defRPr/>
            </a:pPr>
            <a:r>
              <a:rPr kumimoji="0" lang="fr-FR" sz="1400" b="0" i="0" u="none" strike="noStrike" kern="0" cap="none" spc="0" normalizeH="0" baseline="0" noProof="0" dirty="0">
                <a:ln>
                  <a:noFill/>
                </a:ln>
                <a:solidFill>
                  <a:srgbClr val="0070C0"/>
                </a:solidFill>
                <a:effectLst/>
                <a:uLnTx/>
                <a:uFillTx/>
                <a:sym typeface="Verdana"/>
                <a:hlinkClick r:id="rId17" action="ppaction://hlinksldjump"/>
              </a:rPr>
              <a:t>91</a:t>
            </a:r>
            <a:r>
              <a:rPr lang="fr-FR" sz="1400" dirty="0">
                <a:solidFill>
                  <a:srgbClr val="0070C0"/>
                </a:solidFill>
                <a:hlinkClick r:id="rId17" action="ppaction://hlinksldjump"/>
              </a:rPr>
              <a:t>. Calculer un rendu de monnaie en utilisant l’écriture à virgule</a:t>
            </a:r>
            <a:endParaRPr lang="fr-FR" sz="13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54"/>
        <p:cNvGrpSpPr/>
        <p:nvPr/>
      </p:nvGrpSpPr>
      <p:grpSpPr>
        <a:xfrm>
          <a:off x="0" y="0"/>
          <a:ext cx="0" cy="0"/>
          <a:chOff x="0" y="0"/>
          <a:chExt cx="0" cy="0"/>
        </a:xfrm>
      </p:grpSpPr>
      <p:sp>
        <p:nvSpPr>
          <p:cNvPr id="6" name="Titre 5">
            <a:extLst>
              <a:ext uri="{FF2B5EF4-FFF2-40B4-BE49-F238E27FC236}">
                <a16:creationId xmlns:a16="http://schemas.microsoft.com/office/drawing/2014/main" id="{E82851AB-A898-A24B-3FFC-D1B44CE7AF29}"/>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29854BD-F4F6-86DB-67B2-DCC0C88B0BC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6315753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3062D952-326C-CF98-E881-695C38C0554A}"/>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E1E63CD3-6878-8A96-B0D6-6BB551C7AEA8}"/>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45559852-1E6F-9C1A-7F41-EA655FB240C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2629601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9A29626C-68FC-0CC4-EBE1-FAE01742CCB9}"/>
              </a:ext>
            </a:extLst>
          </p:cNvPr>
          <p:cNvSpPr>
            <a:spLocks noGrp="1"/>
          </p:cNvSpPr>
          <p:nvPr>
            <p:ph type="body" idx="1"/>
          </p:nvPr>
        </p:nvSpPr>
        <p:spPr/>
        <p:txBody>
          <a:bodyPr/>
          <a:lstStyle/>
          <a:p>
            <a:endParaRPr lang="fr-FR"/>
          </a:p>
        </p:txBody>
      </p:sp>
      <p:sp>
        <p:nvSpPr>
          <p:cNvPr id="11" name="Titre 10">
            <a:extLst>
              <a:ext uri="{FF2B5EF4-FFF2-40B4-BE49-F238E27FC236}">
                <a16:creationId xmlns:a16="http://schemas.microsoft.com/office/drawing/2014/main" id="{C93B7E37-9C6B-E648-3758-DA03A77E53D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5D2B9ED7-AD60-FFB4-8E74-A4307584EAD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9178230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4BF8E03-37FF-095D-7D7A-9CBD42432F2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E32E5CB7-22C3-4222-093C-ABBD62AB6246}"/>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3499E80A-1A2C-86C3-5369-9D379692489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8077050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39C08D9D-3080-26A7-BC33-4D2C10ADE569}"/>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9984E42B-F0CA-CF70-1910-2D4980F89B96}"/>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6B16B0A2-1C45-B4C6-F19A-CAC7EF8169D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9337584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A6FD863D-A298-67F5-155E-5BD0FE88D9DD}"/>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7954F35-6C87-3DC7-F443-7DAD7875F2E3}"/>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5F2E0B3-72FD-4B7F-0FBA-44C6182581B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68698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5419667F-AB6B-5E97-D94D-D1E5FDDE5F9C}"/>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D75FAEEB-BBA0-471E-13C7-1DBA8C611DAF}"/>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61DA62F-7BD3-0D07-61C9-5F1498974C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047628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07B6D634-D8CD-D4D0-D724-51239A10C69B}"/>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0AB01E99-9747-15DB-A011-E39028C6ABC5}"/>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F107C60B-8F2E-2DD8-9E98-3E4AA15506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2676800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A7419DD5-EE89-549D-4949-FD439195819D}"/>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753C3315-B388-5B8F-E949-7FC405F7B6D0}"/>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E47F8CBF-D14B-D05E-1F69-1A29B1C6683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6236561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B9A7E9A5-131E-673F-3BC5-90794DCF44A7}"/>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D692ABA2-626C-5FBC-4B9C-6B97B6B700CC}"/>
              </a:ext>
            </a:extLst>
          </p:cNvPr>
          <p:cNvSpPr>
            <a:spLocks noGrp="1"/>
          </p:cNvSpPr>
          <p:nvPr>
            <p:ph type="title"/>
          </p:nvPr>
        </p:nvSpPr>
        <p:spPr/>
        <p:txBody>
          <a:bodyPr/>
          <a:lstStyle/>
          <a:p>
            <a:endParaRPr lang="fr-FR"/>
          </a:p>
        </p:txBody>
      </p:sp>
      <p:pic>
        <p:nvPicPr>
          <p:cNvPr id="13" name="Image 12">
            <a:extLst>
              <a:ext uri="{FF2B5EF4-FFF2-40B4-BE49-F238E27FC236}">
                <a16:creationId xmlns:a16="http://schemas.microsoft.com/office/drawing/2014/main" id="{558E13E8-084E-F38F-D402-A28E233E207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0425944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0A20BC6E-A0B4-DAFB-69FD-D2F993D3C42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AFFF4A5-B773-4CB0-4430-14C937914E0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D5645B25-92E0-BA0A-CD00-572550F1337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048908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 name="Titre 5">
            <a:extLst>
              <a:ext uri="{FF2B5EF4-FFF2-40B4-BE49-F238E27FC236}">
                <a16:creationId xmlns:a16="http://schemas.microsoft.com/office/drawing/2014/main" id="{D1D99E95-5A36-7B39-D9CE-58A71254C17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BF0C49A-E342-3BB8-C84F-9802E97BB79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34343099"/>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1738"/>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B5ED8D3-9A94-CB66-83E8-47F1D243E81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145B9A03-CE06-00B1-3900-096BDD4B0FA6}"/>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B6EAC8A-4EE4-C5BF-F086-BBD568A3666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69757310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1755"/>
        <p:cNvGrpSpPr/>
        <p:nvPr/>
      </p:nvGrpSpPr>
      <p:grpSpPr>
        <a:xfrm>
          <a:off x="0" y="0"/>
          <a:ext cx="0" cy="0"/>
          <a:chOff x="0" y="0"/>
          <a:chExt cx="0" cy="0"/>
        </a:xfrm>
      </p:grpSpPr>
      <p:sp>
        <p:nvSpPr>
          <p:cNvPr id="5" name="Titre 4">
            <a:extLst>
              <a:ext uri="{FF2B5EF4-FFF2-40B4-BE49-F238E27FC236}">
                <a16:creationId xmlns:a16="http://schemas.microsoft.com/office/drawing/2014/main" id="{830ECBBC-481C-9DB2-FC51-B6EBA64EECBB}"/>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69D529F-09E6-1736-73A5-93D65F3C663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8590174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1763"/>
        <p:cNvGrpSpPr/>
        <p:nvPr/>
      </p:nvGrpSpPr>
      <p:grpSpPr>
        <a:xfrm>
          <a:off x="0" y="0"/>
          <a:ext cx="0" cy="0"/>
          <a:chOff x="0" y="0"/>
          <a:chExt cx="0" cy="0"/>
        </a:xfrm>
      </p:grpSpPr>
      <p:sp>
        <p:nvSpPr>
          <p:cNvPr id="4" name="Titre 3">
            <a:extLst>
              <a:ext uri="{FF2B5EF4-FFF2-40B4-BE49-F238E27FC236}">
                <a16:creationId xmlns:a16="http://schemas.microsoft.com/office/drawing/2014/main" id="{DCF89BFC-3F05-F791-5E27-37DFEFA8871F}"/>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CD30B41-B3AE-BA55-1AC7-0A453729F1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355538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1771"/>
        <p:cNvGrpSpPr/>
        <p:nvPr/>
      </p:nvGrpSpPr>
      <p:grpSpPr>
        <a:xfrm>
          <a:off x="0" y="0"/>
          <a:ext cx="0" cy="0"/>
          <a:chOff x="0" y="0"/>
          <a:chExt cx="0" cy="0"/>
        </a:xfrm>
      </p:grpSpPr>
      <p:sp>
        <p:nvSpPr>
          <p:cNvPr id="4" name="Titre 3">
            <a:extLst>
              <a:ext uri="{FF2B5EF4-FFF2-40B4-BE49-F238E27FC236}">
                <a16:creationId xmlns:a16="http://schemas.microsoft.com/office/drawing/2014/main" id="{2B7A811E-C27E-571B-1B10-69234F375E1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A769C666-862A-7C57-4731-FA7334EECA0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1749479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1771">
          <a:extLst>
            <a:ext uri="{FF2B5EF4-FFF2-40B4-BE49-F238E27FC236}">
              <a16:creationId xmlns:a16="http://schemas.microsoft.com/office/drawing/2014/main" id="{3B11D3ED-0461-2060-466C-F924B80D8A4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A3F26899-8672-3570-0C07-74C5355A3910}"/>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53BDBE5F-642D-2F87-59AB-02B519C094B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9485328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771">
          <a:extLst>
            <a:ext uri="{FF2B5EF4-FFF2-40B4-BE49-F238E27FC236}">
              <a16:creationId xmlns:a16="http://schemas.microsoft.com/office/drawing/2014/main" id="{48E6B741-E289-430E-BE3B-FB4D2391349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D105855-16C7-EC10-7522-FF7C9FC2D49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8DDDC1D-501A-74F2-F9AF-198AB38410A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66719245"/>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771">
          <a:extLst>
            <a:ext uri="{FF2B5EF4-FFF2-40B4-BE49-F238E27FC236}">
              <a16:creationId xmlns:a16="http://schemas.microsoft.com/office/drawing/2014/main" id="{FD6BD240-C44B-D90B-259D-A1239AFE531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01950FA-1039-15DF-8504-B1BEDCB8484E}"/>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6C828DF-2EB5-0387-3876-2537AD1E5DA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6702797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3" name="Titre 2">
            <a:extLst>
              <a:ext uri="{FF2B5EF4-FFF2-40B4-BE49-F238E27FC236}">
                <a16:creationId xmlns:a16="http://schemas.microsoft.com/office/drawing/2014/main" id="{9BD9056C-15A6-AD9C-FD3C-F4B82CD5C6C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FAC5AE3-AEB5-4CDE-79D9-56231BF972D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257754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E6DDE55F-4FE6-B112-FC22-6313F558EDD2}"/>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89CABDF7-A09B-65E0-816E-5C35AE1B1996}"/>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8A1BA213-5FC0-8A90-5546-153E15CF3B6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098181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EF8A056-3F92-F168-85BD-E4F3FDD5D618}"/>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32B0EEE4-52EC-063C-E28E-910D62E56A0E}"/>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F1D5EC70-7C11-DCAC-2EC9-4E69F445F3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066254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sp>
        <p:nvSpPr>
          <p:cNvPr id="5" name="Titre 4">
            <a:extLst>
              <a:ext uri="{FF2B5EF4-FFF2-40B4-BE49-F238E27FC236}">
                <a16:creationId xmlns:a16="http://schemas.microsoft.com/office/drawing/2014/main" id="{10B1F5C2-5F43-78D3-9879-34B654AD2D7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0DAB2FE-F970-6D33-8938-C0F3DCC257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8437736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8DA81A2B-395D-3E0C-592A-5F84E98C54D2}"/>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0D9E8676-9D85-0014-53B2-943ED54AE42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F4396CC-B526-0A48-E311-290B6EC7345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6931619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EFD9C970-8B65-3FAD-556E-F8D82372790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93AA3DD7-C0FB-2CB3-ED97-80C2352AB1BD}"/>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0D20886B-267D-B61A-A3E2-AC08C5863A1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490665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3" name="Titre 2">
            <a:extLst>
              <a:ext uri="{FF2B5EF4-FFF2-40B4-BE49-F238E27FC236}">
                <a16:creationId xmlns:a16="http://schemas.microsoft.com/office/drawing/2014/main" id="{E24674E0-7C06-EF6A-FA88-F40A3755AD7D}"/>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93B18BB0-1032-3E57-8723-0C91FEC1371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4550372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4DBBD-958C-007F-DDE1-EFA80CB8DD9C}"/>
            </a:ext>
          </a:extLst>
        </p:cNvPr>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C50BA8B4-4576-4EB6-BFA6-3609DB7A2E08}"/>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23C3500-FCCE-D5FA-07D0-1EC0065C3ED7}"/>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632B57DF-FF5E-5618-2556-A52EB7AB1BE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2983313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150BF-A635-D107-BD83-65B1DD568666}"/>
            </a:ext>
          </a:extLst>
        </p:cNvPr>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59DB8F00-AD01-0FAD-100E-65FF2BB14EA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7CD1D460-9C01-0610-A13F-BC4A53836628}"/>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3584F547-74AA-9622-111D-40A88619FAC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7122238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6B624-839C-94C2-F360-33DFA1F78CBB}"/>
            </a:ext>
          </a:extLst>
        </p:cNvPr>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B0BDBAEC-66FB-E25A-2BC3-919392C52F88}"/>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98CC4A3E-65BE-36C0-4412-CE0C5EE9927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0A777CC-01A4-73EC-EC54-5E4A8B48BD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2043668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D0D77-6597-75C5-8E97-AA95526DC574}"/>
            </a:ext>
          </a:extLst>
        </p:cNvPr>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F32B9D1F-0C1F-C4D7-7A61-45F51D7AAB38}"/>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87C1C44-DA0F-1086-925B-32F567243722}"/>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B007DE19-B295-5FCB-E82B-2415A6018A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440671986"/>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3" name="Titre 2">
            <a:extLst>
              <a:ext uri="{FF2B5EF4-FFF2-40B4-BE49-F238E27FC236}">
                <a16:creationId xmlns:a16="http://schemas.microsoft.com/office/drawing/2014/main" id="{B959D26E-BDF3-D4A4-B855-87FF1E17D886}"/>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920201F8-6C07-B03F-E470-283D28B4EB4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62303775"/>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B0080E2-8023-DE2E-0FD8-5D0FA8EC77B2}"/>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BDD03C68-1610-D186-1EA5-B987087923A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9F28A5EC-28E4-3441-CB09-2C69FF6DEC9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4761720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081A2B31-F09B-F50E-D9DC-3695B553B649}"/>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84C3079D-E123-D97B-FF75-FC137662F936}"/>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549A5554-52AC-FEBE-7483-328C928089D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96129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5" name="Titre 4">
            <a:extLst>
              <a:ext uri="{FF2B5EF4-FFF2-40B4-BE49-F238E27FC236}">
                <a16:creationId xmlns:a16="http://schemas.microsoft.com/office/drawing/2014/main" id="{10EDD9B5-586E-0BC4-0A63-43F12019999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6A47970-044D-C8B0-AEF4-0464B2B1DCB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2627087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6FB920C5-1D5C-1031-46D9-E76D103700A9}"/>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B2B28E1-DF61-19CE-1AF9-6FB1C60290DE}"/>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6602E56A-1A07-FB14-1C16-7101AA0DE37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2438823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204F31C-A6E7-6D10-213A-20B6CB10817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553B242B-076F-2119-7B8D-8A1A01EEC975}"/>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EE79DC79-8109-035B-C0E5-D65F0E91079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4205238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33BAC90D-EB0A-9830-21F5-7170B338EA4D}"/>
              </a:ext>
            </a:extLst>
          </p:cNvPr>
          <p:cNvSpPr>
            <a:spLocks noGrp="1"/>
          </p:cNvSpPr>
          <p:nvPr>
            <p:ph type="body" idx="1"/>
          </p:nvPr>
        </p:nvSpPr>
        <p:spPr/>
        <p:txBody>
          <a:bodyPr/>
          <a:lstStyle/>
          <a:p>
            <a:endParaRPr lang="fr-FR"/>
          </a:p>
        </p:txBody>
      </p:sp>
      <p:sp>
        <p:nvSpPr>
          <p:cNvPr id="9" name="Titre 8">
            <a:extLst>
              <a:ext uri="{FF2B5EF4-FFF2-40B4-BE49-F238E27FC236}">
                <a16:creationId xmlns:a16="http://schemas.microsoft.com/office/drawing/2014/main" id="{1017C2B1-1B5E-713B-FC17-58DB0EB548F9}"/>
              </a:ext>
            </a:extLst>
          </p:cNvPr>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71EB39E8-C625-91E7-DD54-6CC90C63271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5508132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3" name="Titre 2">
            <a:extLst>
              <a:ext uri="{FF2B5EF4-FFF2-40B4-BE49-F238E27FC236}">
                <a16:creationId xmlns:a16="http://schemas.microsoft.com/office/drawing/2014/main" id="{2AF0246A-8C57-6F1F-085E-AE81A8B46C80}"/>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C528F08F-E08A-41BD-2ECE-63838B48287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3" name="Titre 2">
            <a:extLst>
              <a:ext uri="{FF2B5EF4-FFF2-40B4-BE49-F238E27FC236}">
                <a16:creationId xmlns:a16="http://schemas.microsoft.com/office/drawing/2014/main" id="{6A83F31A-D229-C8C4-6B78-1D1C13AF5D3E}"/>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E280A18-6AE1-C657-E9B5-184A532B1F30}"/>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B83F8D8-B0C5-D53F-63AE-7C73E741E51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421">
          <a:extLst>
            <a:ext uri="{FF2B5EF4-FFF2-40B4-BE49-F238E27FC236}">
              <a16:creationId xmlns:a16="http://schemas.microsoft.com/office/drawing/2014/main" id="{E2F04BF1-4551-AFB5-BB63-4C6B5D0C9E4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E32BD92-44F3-3D7D-CDBE-458E81113841}"/>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790B459A-6215-8464-891C-65815C7136D6}"/>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7FF22B14-7467-7455-4FBF-01C508F5424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36242545"/>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421">
          <a:extLst>
            <a:ext uri="{FF2B5EF4-FFF2-40B4-BE49-F238E27FC236}">
              <a16:creationId xmlns:a16="http://schemas.microsoft.com/office/drawing/2014/main" id="{3F423CC9-46ED-29A7-FBA2-0E723FFBA192}"/>
            </a:ext>
          </a:extLst>
        </p:cNvPr>
        <p:cNvGrpSpPr/>
        <p:nvPr/>
      </p:nvGrpSpPr>
      <p:grpSpPr>
        <a:xfrm>
          <a:off x="0" y="0"/>
          <a:ext cx="0" cy="0"/>
          <a:chOff x="0" y="0"/>
          <a:chExt cx="0" cy="0"/>
        </a:xfrm>
      </p:grpSpPr>
      <p:sp>
        <p:nvSpPr>
          <p:cNvPr id="17" name="Titre 16">
            <a:extLst>
              <a:ext uri="{FF2B5EF4-FFF2-40B4-BE49-F238E27FC236}">
                <a16:creationId xmlns:a16="http://schemas.microsoft.com/office/drawing/2014/main" id="{7C60C6C1-F104-A70A-63DD-F31C925AF4CD}"/>
              </a:ext>
            </a:extLst>
          </p:cNvPr>
          <p:cNvSpPr>
            <a:spLocks noGrp="1"/>
          </p:cNvSpPr>
          <p:nvPr>
            <p:ph type="title"/>
          </p:nvPr>
        </p:nvSpPr>
        <p:spPr/>
        <p:txBody>
          <a:bodyPr/>
          <a:lstStyle/>
          <a:p>
            <a:endParaRPr lang="fr-FR"/>
          </a:p>
        </p:txBody>
      </p:sp>
      <p:sp>
        <p:nvSpPr>
          <p:cNvPr id="25" name="Espace réservé du texte 24">
            <a:extLst>
              <a:ext uri="{FF2B5EF4-FFF2-40B4-BE49-F238E27FC236}">
                <a16:creationId xmlns:a16="http://schemas.microsoft.com/office/drawing/2014/main" id="{8DF7052A-43C7-7E13-2436-549A97D80164}"/>
              </a:ext>
            </a:extLst>
          </p:cNvPr>
          <p:cNvSpPr>
            <a:spLocks noGrp="1"/>
          </p:cNvSpPr>
          <p:nvPr>
            <p:ph type="body" idx="1"/>
          </p:nvPr>
        </p:nvSpPr>
        <p:spPr/>
        <p:txBody>
          <a:bodyPr/>
          <a:lstStyle/>
          <a:p>
            <a:endParaRPr lang="fr-FR"/>
          </a:p>
        </p:txBody>
      </p:sp>
      <p:pic>
        <p:nvPicPr>
          <p:cNvPr id="27" name="Image 26">
            <a:extLst>
              <a:ext uri="{FF2B5EF4-FFF2-40B4-BE49-F238E27FC236}">
                <a16:creationId xmlns:a16="http://schemas.microsoft.com/office/drawing/2014/main" id="{F9DA5540-25A8-35A8-3735-0705E2E9C3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720089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 name="Titre 2">
            <a:extLst>
              <a:ext uri="{FF2B5EF4-FFF2-40B4-BE49-F238E27FC236}">
                <a16:creationId xmlns:a16="http://schemas.microsoft.com/office/drawing/2014/main" id="{4FD7CFD2-A4CA-D287-5A3F-27977A26199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507EC8CA-551F-FEB9-0D5F-E8BCB7CA0B9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704661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0">
          <a:extLst>
            <a:ext uri="{FF2B5EF4-FFF2-40B4-BE49-F238E27FC236}">
              <a16:creationId xmlns:a16="http://schemas.microsoft.com/office/drawing/2014/main" id="{1959B9C1-191B-DA2C-C1E0-CA312C9712D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AE8C69DC-E07F-4167-1AC4-8D7E01C15FF3}"/>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056010A-6A4C-D681-653D-A354FEEB0C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5988297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5ADB7E72-DB0C-4372-E01E-183E0D06E53E}"/>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238779CA-CAF0-1CFA-6AC9-FA9A9A29A870}"/>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67E96FA0-A3B5-086E-F0E4-B4E67999C7D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24527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8FCE94A0-09E6-76BB-7E01-7BD61C8452CE}"/>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273E483-2747-22B4-63AC-B0B8B5D4788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0EFDD7B8-5466-C2F4-B1A5-77B05BD5FA9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7949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3A6101D4-B8A9-2A3E-EDEB-1710C26425D4}"/>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6C0B632-1ADD-EDF5-CAE2-770B246198A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BEEDC0B-762C-956F-006B-C28B7122A3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337999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9F539129-D21E-7637-4223-2527E96035A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815383D-D5F8-495E-261E-E6EB19DFF26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F3B41EE-DC8F-186A-B3A2-2326A4C165A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21038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9A4D31D9-F8DD-7FDD-179C-46A89F94371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2D8C51A-634D-ED66-A332-D8AA790F4690}"/>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4EA8DB5D-BF70-B277-311A-A3767E61340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610037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A114766F-4553-DDDB-B501-6BAE25D8495F}"/>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43C8EE75-7282-2B1E-1227-0D6AD00B29F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57D9A0CA-CED3-3D66-CD31-5C3D160FFA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338539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7FCCF6A0-3E12-D486-FF44-DCAADFFA4DA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3BBD9498-71FE-35D7-CED1-931B923BFC9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F886FF76-0F4A-EB50-D0AE-DB91EF6746C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277066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B13235D2-968F-1A38-420D-2900BAED9745}"/>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9A00D5E6-CF43-4AD8-F7A9-04B20644C5B0}"/>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C1FB734F-0575-4E4C-B461-9312122437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512330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015D3E0E-96C1-2AC3-B092-F4EBB917955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3349CDDD-A7D8-B289-C1F7-561B2686C761}"/>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40AAD783-7063-3116-794D-9751CDEF7D3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644011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273C8006-D21B-7A3C-AB22-BB56EA869E8D}"/>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C0CCBAF4-016C-1F72-D424-8E6F4ED6B40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E3CCA61A-86C2-5271-2900-5BE8E27114C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258568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9">
          <a:extLst>
            <a:ext uri="{FF2B5EF4-FFF2-40B4-BE49-F238E27FC236}">
              <a16:creationId xmlns:a16="http://schemas.microsoft.com/office/drawing/2014/main" id="{49AD18EA-9D4D-19D1-E174-A70E5CD65152}"/>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0189F7D4-F460-6D80-9BCA-ED6A44BAB18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ED790968-7E31-FF6B-DC52-2413E8A9C07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937397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4109FABC-AF2A-0F10-5FAE-A89FDBDB8A70}"/>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7E02B893-9A6B-B896-FB2E-B9CAD01A0B48}"/>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A51B116A-C3A0-4D6D-EC73-3276D323FD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381976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3" name="Titre 2">
            <a:extLst>
              <a:ext uri="{FF2B5EF4-FFF2-40B4-BE49-F238E27FC236}">
                <a16:creationId xmlns:a16="http://schemas.microsoft.com/office/drawing/2014/main" id="{C8B115B9-0287-DFC5-141B-55E03B2900A0}"/>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00102413-7158-5FD1-85F0-4D3CA842612B}"/>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62E167CD-DE50-4C1D-ED92-8855809EF1E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604976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7" name="Titre 6">
            <a:extLst>
              <a:ext uri="{FF2B5EF4-FFF2-40B4-BE49-F238E27FC236}">
                <a16:creationId xmlns:a16="http://schemas.microsoft.com/office/drawing/2014/main" id="{D06C3A43-0F35-A172-615B-DB913AFED81E}"/>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AFF5DA55-61C5-7F98-3C4B-B0824554DED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143320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3" name="Titre 2">
            <a:extLst>
              <a:ext uri="{FF2B5EF4-FFF2-40B4-BE49-F238E27FC236}">
                <a16:creationId xmlns:a16="http://schemas.microsoft.com/office/drawing/2014/main" id="{FDC91DFB-9E7B-1365-B3ED-DDCFE22A76F5}"/>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134EB019-9466-F58B-467A-2532DF4E310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31208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3" name="Titre 2">
            <a:extLst>
              <a:ext uri="{FF2B5EF4-FFF2-40B4-BE49-F238E27FC236}">
                <a16:creationId xmlns:a16="http://schemas.microsoft.com/office/drawing/2014/main" id="{67647535-0582-5BBD-BCE7-501D12AAA5ED}"/>
              </a:ext>
            </a:extLst>
          </p:cNvPr>
          <p:cNvSpPr>
            <a:spLocks noGrp="1"/>
          </p:cNvSpPr>
          <p:nvPr>
            <p:ph type="title"/>
          </p:nvPr>
        </p:nvSpPr>
        <p:spPr/>
        <p:txBody>
          <a:bodyPr/>
          <a:lstStyle/>
          <a:p>
            <a:endParaRPr lang="fr-FR"/>
          </a:p>
        </p:txBody>
      </p:sp>
      <p:pic>
        <p:nvPicPr>
          <p:cNvPr id="5" name="Image 4">
            <a:extLst>
              <a:ext uri="{FF2B5EF4-FFF2-40B4-BE49-F238E27FC236}">
                <a16:creationId xmlns:a16="http://schemas.microsoft.com/office/drawing/2014/main" id="{1400CFAF-583A-823E-DA72-3BC5348C49D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485062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3" name="Titre 2">
            <a:extLst>
              <a:ext uri="{FF2B5EF4-FFF2-40B4-BE49-F238E27FC236}">
                <a16:creationId xmlns:a16="http://schemas.microsoft.com/office/drawing/2014/main" id="{326EFF1B-AF4C-BA98-72F0-F89E9754BCCC}"/>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3ED09AA-7C5B-206D-7E21-7F32F1FC04A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224837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018C3673-E503-3E19-170F-3B6EBFF70A24}"/>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B0E25AA-EAE2-367A-4E4C-6B0B77203431}"/>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D0F24033-DE71-6E07-8352-3FE543150F4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798753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3">
          <a:extLst>
            <a:ext uri="{FF2B5EF4-FFF2-40B4-BE49-F238E27FC236}">
              <a16:creationId xmlns:a16="http://schemas.microsoft.com/office/drawing/2014/main" id="{8F34CEE5-E2D0-7319-AB05-BAD864F4322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15B4AE62-2461-8710-29E6-27E6D29D806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7322DB0-A3A6-9328-7C7F-6B41939888F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916674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62793-D24B-0333-082D-08635A12F0C9}"/>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CA792DFC-248E-BE3D-C6E5-61DB129F25C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80785158-CCF6-191E-B1BE-6F0F75006FE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873394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B50AC-3BEC-4299-4AF9-A1644B86C47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CD203969-F13E-9428-6F83-E84919A7E492}"/>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73A27D0-0FEE-66FA-10F8-E020DD3E8EA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429754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35105-3264-01A1-4370-BBC5A4E5A25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47CF9FD2-7BCB-A7ED-D2C6-EB5BCC3F0F66}"/>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A0779277-EC9B-982D-8865-C41988A1E78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685195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A622C-7B3A-20C9-A4A7-C6E11A67B787}"/>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A56B55D3-2BC8-C9D1-F756-61913D9C6D9C}"/>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7986ED96-F3D7-8833-36AF-B073D441906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05330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7B56A-96D7-C824-DAE5-001E52845EB7}"/>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43EFB8D3-4680-B8B6-24DC-D03046146994}"/>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F99529ED-1E7B-A46E-34AF-5BC039F7DF1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36014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69B42FA6-3FDC-1B8E-C3DA-E8938D764325}"/>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E13A92DA-F5D2-86C9-6CE7-06A6867D69EC}"/>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95E6B1DF-A65A-5798-95DE-6FD96F9470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5642380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D22DA3BD-C0F6-49B8-87DB-C5AE16095D7A}"/>
              </a:ext>
            </a:extLst>
          </p:cNvPr>
          <p:cNvSpPr>
            <a:spLocks noGrp="1"/>
          </p:cNvSpPr>
          <p:nvPr>
            <p:ph type="body" idx="1"/>
          </p:nvPr>
        </p:nvSpPr>
        <p:spPr/>
        <p:txBody>
          <a:bodyPr/>
          <a:lstStyle/>
          <a:p>
            <a:endParaRPr lang="fr-FR"/>
          </a:p>
        </p:txBody>
      </p:sp>
      <p:sp>
        <p:nvSpPr>
          <p:cNvPr id="8" name="Titre 7">
            <a:extLst>
              <a:ext uri="{FF2B5EF4-FFF2-40B4-BE49-F238E27FC236}">
                <a16:creationId xmlns:a16="http://schemas.microsoft.com/office/drawing/2014/main" id="{B52B398E-9577-FCEB-0261-E7880C0A20A5}"/>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431CE12B-9702-F7C0-985C-D65CA3F0E7F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593711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 name="Titre 4">
            <a:extLst>
              <a:ext uri="{FF2B5EF4-FFF2-40B4-BE49-F238E27FC236}">
                <a16:creationId xmlns:a16="http://schemas.microsoft.com/office/drawing/2014/main" id="{968B2F71-2FF8-C8BF-8C90-0B5F5DC1E23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3BB05F7-7E9E-B562-1E7A-26DFB25024D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1503427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A5AB05-BD25-DC1B-790D-373FE8719C06}"/>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CDB0E1F4-22B8-0C2F-2938-CB4A05046FF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E436E26-05EE-95EF-501C-268CD78D214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978959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E69836F-A08A-7021-F8DB-87029C4CB0C0}"/>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6DDC5C8-0833-0D5E-7AF4-9EA2DBCBC37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9727651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821A46E4-561F-3251-C48C-7368C754638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19764DD-DDD3-4C56-0C30-4444F3E29D9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545832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A7385-B711-4E65-6191-CFA1CBD9B580}"/>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DD0482C0-CB4C-E2CA-EFFC-5E5C22615363}"/>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66E40552-EF85-7F58-77C3-79B1D98EFC86}"/>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C2355296-7B8E-81F8-A8C1-9D5C2E43EE2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8619716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8E00E757-3414-B587-0F6B-A88EF34329D1}"/>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68DDB8CA-A357-2F6C-3D9F-13381579F1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000803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51C8B-29C5-A98E-2852-FB017A119581}"/>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211BF459-4ACA-AB2C-1D8F-24B1215FE38B}"/>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A20D1AC7-33D4-A0AD-FBE3-750877F8B83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2194732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C450D3E0-11D3-DC9C-6102-9F7471EB9D1D}"/>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F8C45DAF-0392-F6BE-AAF1-AF141599882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2658732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60D72-9913-82F0-CE07-15E9C9F52936}"/>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40171469-1C74-73EC-E06E-2D18A38DD9B3}"/>
              </a:ext>
            </a:extLst>
          </p:cNvPr>
          <p:cNvSpPr>
            <a:spLocks noGrp="1"/>
          </p:cNvSpPr>
          <p:nvPr>
            <p:ph type="title"/>
          </p:nvPr>
        </p:nvSpPr>
        <p:spPr/>
        <p:txBody>
          <a:bodyPr/>
          <a:lstStyle/>
          <a:p>
            <a:endParaRPr lang="fr-FR"/>
          </a:p>
        </p:txBody>
      </p:sp>
      <p:pic>
        <p:nvPicPr>
          <p:cNvPr id="10" name="Image 9">
            <a:extLst>
              <a:ext uri="{FF2B5EF4-FFF2-40B4-BE49-F238E27FC236}">
                <a16:creationId xmlns:a16="http://schemas.microsoft.com/office/drawing/2014/main" id="{09DBB1B3-A63F-CBEA-C461-CA73A5F690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158299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3" name="Titre 2">
            <a:extLst>
              <a:ext uri="{FF2B5EF4-FFF2-40B4-BE49-F238E27FC236}">
                <a16:creationId xmlns:a16="http://schemas.microsoft.com/office/drawing/2014/main" id="{362D4323-81A6-C644-4DED-C1F9501606F8}"/>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239BEEF-FED1-0BCF-3D93-5F723008AF1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99418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3" name="Titre 2">
            <a:extLst>
              <a:ext uri="{FF2B5EF4-FFF2-40B4-BE49-F238E27FC236}">
                <a16:creationId xmlns:a16="http://schemas.microsoft.com/office/drawing/2014/main" id="{672D1CC0-2304-3E3D-4BBB-EA18E24F6384}"/>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5A2B7E6B-AE60-44D1-DCA8-3459355C4D54}"/>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40110E2F-2AEF-1A25-CADD-A8C86F0B46B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91235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99"/>
        <p:cNvGrpSpPr/>
        <p:nvPr/>
      </p:nvGrpSpPr>
      <p:grpSpPr>
        <a:xfrm>
          <a:off x="0" y="0"/>
          <a:ext cx="0" cy="0"/>
          <a:chOff x="0" y="0"/>
          <a:chExt cx="0" cy="0"/>
        </a:xfrm>
      </p:grpSpPr>
      <p:sp>
        <p:nvSpPr>
          <p:cNvPr id="6" name="Titre 5">
            <a:extLst>
              <a:ext uri="{FF2B5EF4-FFF2-40B4-BE49-F238E27FC236}">
                <a16:creationId xmlns:a16="http://schemas.microsoft.com/office/drawing/2014/main" id="{C08FA0D7-A6BB-0DD7-7E24-95B5224003C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2BFC3B31-9C31-C30A-49BE-656062504B3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47904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3" name="Titre 2">
            <a:extLst>
              <a:ext uri="{FF2B5EF4-FFF2-40B4-BE49-F238E27FC236}">
                <a16:creationId xmlns:a16="http://schemas.microsoft.com/office/drawing/2014/main" id="{489CFBD4-CECB-E7BE-8F12-9F6D8885F4B1}"/>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2F9FADF2-3D43-7178-47B5-9DD7FD48A581}"/>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7CEBF2B-5106-F58D-10B2-3BE4D64526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159137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0E403FD8-458B-2FFA-5911-2F23FD96D5C3}"/>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879F122-658F-8262-236D-CE0A2D7B2FE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1FC3DBCB-540E-4DC2-EE05-25961A55425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386658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9D6D5713-E131-EC8D-ED05-5DC34D851B7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7A8F3DA6-842D-AB84-7E96-F4F576477EC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F19BCEEC-EBFA-9A21-5C62-AF5E78A0D97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9961001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C66EA4EF-3AEC-F3D2-8519-236A1160B85E}"/>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47A15DAB-77E4-676D-03F6-8605F04143A3}"/>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779F391E-CBF5-E313-E2FA-0BF4C8A67AA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135897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 name="Titre 3">
            <a:extLst>
              <a:ext uri="{FF2B5EF4-FFF2-40B4-BE49-F238E27FC236}">
                <a16:creationId xmlns:a16="http://schemas.microsoft.com/office/drawing/2014/main" id="{BCFB9740-AC8E-CE27-1435-622EA8BE3955}"/>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FDDCE294-284B-ECB2-5536-0C2DC33A8D11}"/>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3EDBCFA-7B52-39BE-733C-950D6A5C87E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431362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B048DE04-D11A-20F9-285F-66BC7F88F129}"/>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458503B-5F88-AD0B-F111-273843D22048}"/>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0FB23326-DED1-7FF6-86A3-C88C7421D5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5602983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2DBBC2EA-D614-2FDF-2583-35A3A26DC361}"/>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1BD4CA32-93C5-30D3-EF1A-0B1C0CBB834B}"/>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E07089E1-E67C-28D7-68F8-28D6C8722461}"/>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C6687CC0-3F6E-A8DA-C502-D113642070B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855566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C4B426FB-E158-A5D8-8ABE-7F2B8AFFAF1B}"/>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2274ABF-1D44-DBE2-D948-6A08BF8D5361}"/>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0A2679E-ACC2-D25F-0FB0-17F641891574}"/>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F34C604D-751E-6664-A2E2-D3B86EC84EC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640115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65C6208C-E401-372E-B173-7C998A71C84F}"/>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B3CE8084-96B2-D390-BA8E-A3D876D6342A}"/>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480C21EF-BE72-643E-85B9-A1E0D3C1B584}"/>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38A95981-99C8-C40D-E2E7-CA047CAF27C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055857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09A8D83C-A6C1-8155-6DDC-033FFA23A41E}"/>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B895F19D-C0E1-60BF-7AA8-3481200170B6}"/>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7D830D35-E28E-811D-D716-A0E64E6E485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1DED3500-D793-13A4-34AF-27F38CE0E4E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00459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 name="Titre 5">
            <a:extLst>
              <a:ext uri="{FF2B5EF4-FFF2-40B4-BE49-F238E27FC236}">
                <a16:creationId xmlns:a16="http://schemas.microsoft.com/office/drawing/2014/main" id="{F55C237A-EC9E-A5BB-9953-7D95FF5FECD6}"/>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36C3BA9-8954-FEB0-A59C-8026155CF31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9484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CC28D5E2-110C-65EA-346A-9F3443276718}"/>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3F7D08B-E13B-731A-9225-FBB53BDE25C2}"/>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5D37AF21-8767-5E58-022C-29D893CDCB11}"/>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2E190079-9B93-6223-FE3D-0E68223AF2B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116263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857">
          <a:extLst>
            <a:ext uri="{FF2B5EF4-FFF2-40B4-BE49-F238E27FC236}">
              <a16:creationId xmlns:a16="http://schemas.microsoft.com/office/drawing/2014/main" id="{335CB4FF-4EB4-5657-827E-F134725DAC3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C3937878-20CF-FB4C-CBE0-C3B4E1359BE5}"/>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CB25C471-024B-7094-6F1B-A44BAE3015D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D8BD0D2C-92E3-30EA-3548-828DA997D2F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26225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3" name="Titre 2">
            <a:extLst>
              <a:ext uri="{FF2B5EF4-FFF2-40B4-BE49-F238E27FC236}">
                <a16:creationId xmlns:a16="http://schemas.microsoft.com/office/drawing/2014/main" id="{5DFAA0E6-CC95-7059-600B-64394F31319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BFD7DD5F-008C-179E-7414-3ADE37EDE4F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533B357-533F-FDD7-4098-1BC0717912EC}"/>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7EA7C0B7-F5E5-8949-9F79-99C8D2EE7811}"/>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D931AFB-C98F-A3CA-ADC7-23651B40513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3AE41C5B-0CD6-9A93-F0B8-DE96C58B6945}"/>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AB860D98-0EDC-046D-C666-8D3DAB7F8B91}"/>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9DDEDAB3-7317-0E17-9A07-117CFBD339A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36EFC03-AC84-1CEC-2B2A-DF6C5E903B9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964978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E25FF0A9-C03B-5DB9-251E-C2D40CAE15CD}"/>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FAAF8F20-8AA0-208E-708D-B97ADCFC0E3D}"/>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55393C0F-E079-370C-C786-C79DDDC3163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4B8C9AE-8CAC-F01A-AC5B-20DB363C934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502811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18B06970-5C56-1501-096F-BAC9C7F06EE7}"/>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3D65653-FD79-DB48-1A9F-95DA1699B52C}"/>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BEA4B14B-14E9-FC98-BCBC-D1FC6F8F4D8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CF429B3-F543-F6B1-56AD-1F07BD9F106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393939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D02513F5-FE6B-80B5-F4F6-87A6153AB51D}"/>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9E56FF5-A507-AE39-3B7A-0B125FBAD3CA}"/>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1852DA23-C806-57B3-3E2A-0F9CC27726E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F5DB2F8-F651-965B-6533-F38931C194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733129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D33DD5E4-A630-4C4C-9F5A-93B68E767373}"/>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D40D5F5-36F5-C0D5-ADBE-19290876B072}"/>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875340C0-B0CD-4EF6-34AD-2183F7B84BC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3079A21-267D-28AD-9DC6-076A68F4348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213199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414">
          <a:extLst>
            <a:ext uri="{FF2B5EF4-FFF2-40B4-BE49-F238E27FC236}">
              <a16:creationId xmlns:a16="http://schemas.microsoft.com/office/drawing/2014/main" id="{BDA132AF-4C31-C05D-106A-DA13AE6B00CA}"/>
            </a:ext>
          </a:extLst>
        </p:cNvPr>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584CB49-6901-52CC-2B3B-1978582844C0}"/>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22471CC2-7983-FA65-30A1-5DE58B2923C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85D0C98-1AFD-AB95-937A-B0C592AE316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52023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 name="Titre 5">
            <a:extLst>
              <a:ext uri="{FF2B5EF4-FFF2-40B4-BE49-F238E27FC236}">
                <a16:creationId xmlns:a16="http://schemas.microsoft.com/office/drawing/2014/main" id="{B6F52B76-EF10-9EDB-5CD3-891C6D9C54C3}"/>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B356BA39-EC19-26CD-6842-90CAE0D8907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4278705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458491AA-E21E-A0EB-C80E-28305322FF66}"/>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5E1DDC12-7001-9062-324B-DA93B5D7E362}"/>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1610544C-2C07-C983-A132-CD47F0DEA70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23565079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re 15">
            <a:extLst>
              <a:ext uri="{FF2B5EF4-FFF2-40B4-BE49-F238E27FC236}">
                <a16:creationId xmlns:a16="http://schemas.microsoft.com/office/drawing/2014/main" id="{9FAC0BEF-0CDF-AAD4-C493-A13157E42FBC}"/>
              </a:ext>
            </a:extLst>
          </p:cNvPr>
          <p:cNvSpPr>
            <a:spLocks noGrp="1"/>
          </p:cNvSpPr>
          <p:nvPr>
            <p:ph type="title"/>
          </p:nvPr>
        </p:nvSpPr>
        <p:spPr/>
        <p:txBody>
          <a:bodyPr/>
          <a:lstStyle/>
          <a:p>
            <a:endParaRPr lang="fr-FR"/>
          </a:p>
        </p:txBody>
      </p:sp>
      <p:sp>
        <p:nvSpPr>
          <p:cNvPr id="20" name="Espace réservé du texte 19">
            <a:extLst>
              <a:ext uri="{FF2B5EF4-FFF2-40B4-BE49-F238E27FC236}">
                <a16:creationId xmlns:a16="http://schemas.microsoft.com/office/drawing/2014/main" id="{8A83B9C6-A995-0EF2-0231-7AB188297074}"/>
              </a:ext>
            </a:extLst>
          </p:cNvPr>
          <p:cNvSpPr>
            <a:spLocks noGrp="1"/>
          </p:cNvSpPr>
          <p:nvPr>
            <p:ph type="body" idx="1"/>
          </p:nvPr>
        </p:nvSpPr>
        <p:spPr/>
        <p:txBody>
          <a:bodyPr/>
          <a:lstStyle/>
          <a:p>
            <a:endParaRPr lang="fr-FR"/>
          </a:p>
        </p:txBody>
      </p:sp>
      <p:pic>
        <p:nvPicPr>
          <p:cNvPr id="22" name="Image 21">
            <a:extLst>
              <a:ext uri="{FF2B5EF4-FFF2-40B4-BE49-F238E27FC236}">
                <a16:creationId xmlns:a16="http://schemas.microsoft.com/office/drawing/2014/main" id="{4817EA25-A91F-34B5-8238-B548D2A0C74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637961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re 9">
            <a:extLst>
              <a:ext uri="{FF2B5EF4-FFF2-40B4-BE49-F238E27FC236}">
                <a16:creationId xmlns:a16="http://schemas.microsoft.com/office/drawing/2014/main" id="{AE9064D3-2BAB-1D2B-FEE3-2CAD7146F13D}"/>
              </a:ext>
            </a:extLst>
          </p:cNvPr>
          <p:cNvSpPr>
            <a:spLocks noGrp="1"/>
          </p:cNvSpPr>
          <p:nvPr>
            <p:ph type="title"/>
          </p:nvPr>
        </p:nvSpPr>
        <p:spPr/>
        <p:txBody>
          <a:bodyPr/>
          <a:lstStyle/>
          <a:p>
            <a:endParaRPr lang="fr-FR"/>
          </a:p>
        </p:txBody>
      </p:sp>
      <p:sp>
        <p:nvSpPr>
          <p:cNvPr id="12" name="Espace réservé du texte 11">
            <a:extLst>
              <a:ext uri="{FF2B5EF4-FFF2-40B4-BE49-F238E27FC236}">
                <a16:creationId xmlns:a16="http://schemas.microsoft.com/office/drawing/2014/main" id="{C03F18C6-6C4B-3F8D-7329-6E30789A58A2}"/>
              </a:ext>
            </a:extLst>
          </p:cNvPr>
          <p:cNvSpPr>
            <a:spLocks noGrp="1"/>
          </p:cNvSpPr>
          <p:nvPr>
            <p:ph type="body" idx="1"/>
          </p:nvPr>
        </p:nvSpPr>
        <p:spPr/>
        <p:txBody>
          <a:bodyPr/>
          <a:lstStyle/>
          <a:p>
            <a:endParaRPr lang="fr-FR"/>
          </a:p>
        </p:txBody>
      </p:sp>
      <p:pic>
        <p:nvPicPr>
          <p:cNvPr id="14" name="Image 13">
            <a:extLst>
              <a:ext uri="{FF2B5EF4-FFF2-40B4-BE49-F238E27FC236}">
                <a16:creationId xmlns:a16="http://schemas.microsoft.com/office/drawing/2014/main" id="{D94A8C83-F951-FDF6-9D18-05550169519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2391238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0DFC7-F74A-B047-89E4-5379BDEF3EDB}"/>
            </a:ext>
          </a:extLst>
        </p:cNvPr>
        <p:cNvGrpSpPr/>
        <p:nvPr/>
      </p:nvGrpSpPr>
      <p:grpSpPr>
        <a:xfrm>
          <a:off x="0" y="0"/>
          <a:ext cx="0" cy="0"/>
          <a:chOff x="0" y="0"/>
          <a:chExt cx="0" cy="0"/>
        </a:xfrm>
      </p:grpSpPr>
      <p:sp>
        <p:nvSpPr>
          <p:cNvPr id="7" name="Titre 6">
            <a:extLst>
              <a:ext uri="{FF2B5EF4-FFF2-40B4-BE49-F238E27FC236}">
                <a16:creationId xmlns:a16="http://schemas.microsoft.com/office/drawing/2014/main" id="{80BB107F-C82C-42D5-13B1-7C727FE2E731}"/>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B9982071-1B0D-535B-2AA8-2EF58711BB86}"/>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851DA99C-B62E-63B9-5722-B2CCD4ABDE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51281918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214110D8-3F09-92B5-A443-72BD30C1DF68}"/>
              </a:ext>
            </a:extLst>
          </p:cNvPr>
          <p:cNvSpPr>
            <a:spLocks noGrp="1"/>
          </p:cNvSpPr>
          <p:nvPr>
            <p:ph type="title"/>
          </p:nvPr>
        </p:nvSpPr>
        <p:spPr/>
        <p:txBody>
          <a:bodyPr/>
          <a:lstStyle/>
          <a:p>
            <a:endParaRPr lang="fr-FR"/>
          </a:p>
        </p:txBody>
      </p:sp>
      <p:sp>
        <p:nvSpPr>
          <p:cNvPr id="9" name="Espace réservé du texte 8">
            <a:extLst>
              <a:ext uri="{FF2B5EF4-FFF2-40B4-BE49-F238E27FC236}">
                <a16:creationId xmlns:a16="http://schemas.microsoft.com/office/drawing/2014/main" id="{5285E4B1-5720-462A-1F07-30B5024F58C2}"/>
              </a:ext>
            </a:extLst>
          </p:cNvPr>
          <p:cNvSpPr>
            <a:spLocks noGrp="1"/>
          </p:cNvSpPr>
          <p:nvPr>
            <p:ph type="body" idx="1"/>
          </p:nvPr>
        </p:nvSpPr>
        <p:spPr/>
        <p:txBody>
          <a:bodyPr/>
          <a:lstStyle/>
          <a:p>
            <a:endParaRPr lang="fr-FR"/>
          </a:p>
        </p:txBody>
      </p:sp>
      <p:pic>
        <p:nvPicPr>
          <p:cNvPr id="15" name="Image 14">
            <a:extLst>
              <a:ext uri="{FF2B5EF4-FFF2-40B4-BE49-F238E27FC236}">
                <a16:creationId xmlns:a16="http://schemas.microsoft.com/office/drawing/2014/main" id="{34938950-9EF0-9526-A09A-EEC8D6AEAA6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508806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4F73256D-673C-D19D-FA94-A394EB06F321}"/>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A2A7580A-C8CB-5424-018A-F01A6CFA955C}"/>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B5B00471-4F14-2FB1-D687-2A9333C609C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086118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8">
            <a:extLst>
              <a:ext uri="{FF2B5EF4-FFF2-40B4-BE49-F238E27FC236}">
                <a16:creationId xmlns:a16="http://schemas.microsoft.com/office/drawing/2014/main" id="{36032517-457C-FE6E-A345-B2F3CBD2B1AC}"/>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75547FC6-6E5E-DDB9-7600-9BCB183C2595}"/>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E10302FE-8284-EC2F-EDB5-8C4F386CA5E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7678947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183EF21C-80DF-7E19-6D85-80D08089AF97}"/>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8CE0A0C-1277-78CE-13E7-811575F39C13}"/>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4A323A12-B165-A4AA-CFE5-BD410F1A3BF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0171990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04"/>
        <p:cNvGrpSpPr/>
        <p:nvPr/>
      </p:nvGrpSpPr>
      <p:grpSpPr>
        <a:xfrm>
          <a:off x="0" y="0"/>
          <a:ext cx="0" cy="0"/>
          <a:chOff x="0" y="0"/>
          <a:chExt cx="0" cy="0"/>
        </a:xfrm>
      </p:grpSpPr>
      <p:sp>
        <p:nvSpPr>
          <p:cNvPr id="3" name="Titre 2">
            <a:extLst>
              <a:ext uri="{FF2B5EF4-FFF2-40B4-BE49-F238E27FC236}">
                <a16:creationId xmlns:a16="http://schemas.microsoft.com/office/drawing/2014/main" id="{DA094373-DBB9-E3C5-0EF5-8543DBC3AD88}"/>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F2738DAB-81DF-2852-1870-D3E2158C79AC}"/>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72EE6FBD-DE6B-23DF-4E2B-53AD52396EC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5" name="Titre 4">
            <a:extLst>
              <a:ext uri="{FF2B5EF4-FFF2-40B4-BE49-F238E27FC236}">
                <a16:creationId xmlns:a16="http://schemas.microsoft.com/office/drawing/2014/main" id="{566F0EAF-67A3-9038-73A6-198432A20986}"/>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A3536A92-7F53-9311-B9E4-13CA17D119BA}"/>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39478DEE-392D-10A8-8C25-52A670B5F3F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 name="Titre 5">
            <a:extLst>
              <a:ext uri="{FF2B5EF4-FFF2-40B4-BE49-F238E27FC236}">
                <a16:creationId xmlns:a16="http://schemas.microsoft.com/office/drawing/2014/main" id="{C5EC35BE-6CE9-F0B0-943F-8EE3D775BE84}"/>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AE1F76D8-11CD-DAD0-FAEA-C24C1E1A52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3753580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27"/>
        <p:cNvGrpSpPr/>
        <p:nvPr/>
      </p:nvGrpSpPr>
      <p:grpSpPr>
        <a:xfrm>
          <a:off x="0" y="0"/>
          <a:ext cx="0" cy="0"/>
          <a:chOff x="0" y="0"/>
          <a:chExt cx="0" cy="0"/>
        </a:xfrm>
      </p:grpSpPr>
      <p:sp>
        <p:nvSpPr>
          <p:cNvPr id="8" name="Titre 7">
            <a:extLst>
              <a:ext uri="{FF2B5EF4-FFF2-40B4-BE49-F238E27FC236}">
                <a16:creationId xmlns:a16="http://schemas.microsoft.com/office/drawing/2014/main" id="{7E9C115F-E7F4-FF25-12B5-8DFA7031BC4C}"/>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60BFFB53-9A4C-0CED-7A80-A0D0DC2D25CB}"/>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EA89F23F-BCF6-D030-441D-380B202BCF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5" name="Titre 4">
            <a:extLst>
              <a:ext uri="{FF2B5EF4-FFF2-40B4-BE49-F238E27FC236}">
                <a16:creationId xmlns:a16="http://schemas.microsoft.com/office/drawing/2014/main" id="{C25006C3-F205-D32E-A89E-7EC39715F6C9}"/>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9F704D4A-E921-044F-072B-2C04E031B1FC}"/>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EDEBF016-127C-AD8B-07F8-633DAA583D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3" name="Titre 2">
            <a:extLst>
              <a:ext uri="{FF2B5EF4-FFF2-40B4-BE49-F238E27FC236}">
                <a16:creationId xmlns:a16="http://schemas.microsoft.com/office/drawing/2014/main" id="{60FD301D-421F-CEB2-E9CD-AB9C0BF7AC43}"/>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251984AF-EC25-E472-D354-519973C7788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AB3F8EEF-34C9-51EB-FE3C-1DC09D694DD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3" name="Titre 2">
            <a:extLst>
              <a:ext uri="{FF2B5EF4-FFF2-40B4-BE49-F238E27FC236}">
                <a16:creationId xmlns:a16="http://schemas.microsoft.com/office/drawing/2014/main" id="{C7E4E4C5-1AF1-B27C-C8D8-29FDEF72DB3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B8CEE13B-894D-958B-D053-705B4407DCC8}"/>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A6B64650-CAF2-8BD0-C092-3C114730E08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65"/>
        <p:cNvGrpSpPr/>
        <p:nvPr/>
      </p:nvGrpSpPr>
      <p:grpSpPr>
        <a:xfrm>
          <a:off x="0" y="0"/>
          <a:ext cx="0" cy="0"/>
          <a:chOff x="0" y="0"/>
          <a:chExt cx="0" cy="0"/>
        </a:xfrm>
      </p:grpSpPr>
      <p:sp>
        <p:nvSpPr>
          <p:cNvPr id="6" name="Titre 5">
            <a:extLst>
              <a:ext uri="{FF2B5EF4-FFF2-40B4-BE49-F238E27FC236}">
                <a16:creationId xmlns:a16="http://schemas.microsoft.com/office/drawing/2014/main" id="{FBCDF91D-F0F2-5072-8FBE-DF26DC330DDE}"/>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13C51C34-5423-9348-1A7C-E92ED76252A5}"/>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28A14FB1-9CBE-FB22-40B8-3FC61D413896}"/>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6" name="Titre 5">
            <a:extLst>
              <a:ext uri="{FF2B5EF4-FFF2-40B4-BE49-F238E27FC236}">
                <a16:creationId xmlns:a16="http://schemas.microsoft.com/office/drawing/2014/main" id="{BD216269-C565-A93B-B531-523B1EA660B4}"/>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B40D8A5A-D527-B482-D057-502691994FCC}"/>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F67E0FC8-E5E0-FF08-95A0-60F91D1BD60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6" name="Titre 5">
            <a:extLst>
              <a:ext uri="{FF2B5EF4-FFF2-40B4-BE49-F238E27FC236}">
                <a16:creationId xmlns:a16="http://schemas.microsoft.com/office/drawing/2014/main" id="{427F3F21-3D5B-4620-6DC1-EBFF16ABF907}"/>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A86A7CFA-6FF3-3D9F-5C2B-78DE48583854}"/>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707C620F-4641-12CB-73BA-2B347B1A9CC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783">
          <a:extLst>
            <a:ext uri="{FF2B5EF4-FFF2-40B4-BE49-F238E27FC236}">
              <a16:creationId xmlns:a16="http://schemas.microsoft.com/office/drawing/2014/main" id="{CAF4D617-269B-DAC4-E6FC-B7671BFBBC94}"/>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81B775EF-A2A5-23B5-6FB5-A381998E4458}"/>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5EA51B40-A3FF-B3A3-6698-EA3976688C36}"/>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3FAA7224-0C8A-DC30-1F8B-F1C9330FE4B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984770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783">
          <a:extLst>
            <a:ext uri="{FF2B5EF4-FFF2-40B4-BE49-F238E27FC236}">
              <a16:creationId xmlns:a16="http://schemas.microsoft.com/office/drawing/2014/main" id="{9EED8D28-0ED9-D0FD-D8BE-885578723EEF}"/>
            </a:ext>
          </a:extLst>
        </p:cNvPr>
        <p:cNvGrpSpPr/>
        <p:nvPr/>
      </p:nvGrpSpPr>
      <p:grpSpPr>
        <a:xfrm>
          <a:off x="0" y="0"/>
          <a:ext cx="0" cy="0"/>
          <a:chOff x="0" y="0"/>
          <a:chExt cx="0" cy="0"/>
        </a:xfrm>
      </p:grpSpPr>
      <p:sp>
        <p:nvSpPr>
          <p:cNvPr id="6" name="Titre 5">
            <a:extLst>
              <a:ext uri="{FF2B5EF4-FFF2-40B4-BE49-F238E27FC236}">
                <a16:creationId xmlns:a16="http://schemas.microsoft.com/office/drawing/2014/main" id="{614214A7-F453-B031-9A2B-7F369C03335E}"/>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E30AD961-CEEE-2FDE-00E7-79AA7D861960}"/>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612603F6-F152-D77B-3036-954B82183D0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321313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331">
          <a:extLst>
            <a:ext uri="{FF2B5EF4-FFF2-40B4-BE49-F238E27FC236}">
              <a16:creationId xmlns:a16="http://schemas.microsoft.com/office/drawing/2014/main" id="{E8798321-B586-4CFD-409B-737C66049EA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937525F5-4D36-DB98-F835-EE9B38B295E5}"/>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83A79879-DD2E-ED6A-7690-771B093A18C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5989838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43"/>
        <p:cNvGrpSpPr/>
        <p:nvPr/>
      </p:nvGrpSpPr>
      <p:grpSpPr>
        <a:xfrm>
          <a:off x="0" y="0"/>
          <a:ext cx="0" cy="0"/>
          <a:chOff x="0" y="0"/>
          <a:chExt cx="0" cy="0"/>
        </a:xfrm>
      </p:grpSpPr>
      <p:sp>
        <p:nvSpPr>
          <p:cNvPr id="6" name="Titre 5">
            <a:extLst>
              <a:ext uri="{FF2B5EF4-FFF2-40B4-BE49-F238E27FC236}">
                <a16:creationId xmlns:a16="http://schemas.microsoft.com/office/drawing/2014/main" id="{FAB1C273-5F6F-F467-E62D-7A6B74A6784D}"/>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7BD2C826-5FE5-5D0B-886E-0FCA4936D5A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90351651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1321"/>
        <p:cNvGrpSpPr/>
        <p:nvPr/>
      </p:nvGrpSpPr>
      <p:grpSpPr>
        <a:xfrm>
          <a:off x="0" y="0"/>
          <a:ext cx="0" cy="0"/>
          <a:chOff x="0" y="0"/>
          <a:chExt cx="0" cy="0"/>
        </a:xfrm>
      </p:grpSpPr>
      <p:sp>
        <p:nvSpPr>
          <p:cNvPr id="3" name="Titre 2">
            <a:extLst>
              <a:ext uri="{FF2B5EF4-FFF2-40B4-BE49-F238E27FC236}">
                <a16:creationId xmlns:a16="http://schemas.microsoft.com/office/drawing/2014/main" id="{D765B89A-1FDE-F7DD-0B79-32F37AEBD4BA}"/>
              </a:ext>
            </a:extLst>
          </p:cNvPr>
          <p:cNvSpPr>
            <a:spLocks noGrp="1"/>
          </p:cNvSpPr>
          <p:nvPr>
            <p:ph type="title"/>
          </p:nvPr>
        </p:nvSpPr>
        <p:spPr/>
        <p:txBody>
          <a:bodyPr/>
          <a:lstStyle/>
          <a:p>
            <a:endParaRPr lang="fr-FR"/>
          </a:p>
        </p:txBody>
      </p:sp>
      <p:sp>
        <p:nvSpPr>
          <p:cNvPr id="5" name="Espace réservé du texte 4">
            <a:extLst>
              <a:ext uri="{FF2B5EF4-FFF2-40B4-BE49-F238E27FC236}">
                <a16:creationId xmlns:a16="http://schemas.microsoft.com/office/drawing/2014/main" id="{B80CA8FA-F570-5651-EEF1-765793BF4277}"/>
              </a:ext>
            </a:extLst>
          </p:cNvPr>
          <p:cNvSpPr>
            <a:spLocks noGrp="1"/>
          </p:cNvSpPr>
          <p:nvPr>
            <p:ph type="body" idx="1"/>
          </p:nvPr>
        </p:nvSpPr>
        <p:spPr/>
        <p:txBody>
          <a:bodyPr/>
          <a:lstStyle/>
          <a:p>
            <a:endParaRPr lang="fr-FR"/>
          </a:p>
        </p:txBody>
      </p:sp>
      <p:pic>
        <p:nvPicPr>
          <p:cNvPr id="7" name="Image 6">
            <a:extLst>
              <a:ext uri="{FF2B5EF4-FFF2-40B4-BE49-F238E27FC236}">
                <a16:creationId xmlns:a16="http://schemas.microsoft.com/office/drawing/2014/main" id="{0473CF4B-3610-8D03-2DBD-ACB75965CCB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82201951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3" name="Titre 2">
            <a:extLst>
              <a:ext uri="{FF2B5EF4-FFF2-40B4-BE49-F238E27FC236}">
                <a16:creationId xmlns:a16="http://schemas.microsoft.com/office/drawing/2014/main" id="{3BFD9997-B2A0-0972-D5C1-6C77BEF8088A}"/>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F1C2272D-AB90-CEB7-0A67-7D5ECBC629D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817105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1345"/>
        <p:cNvGrpSpPr/>
        <p:nvPr/>
      </p:nvGrpSpPr>
      <p:grpSpPr>
        <a:xfrm>
          <a:off x="0" y="0"/>
          <a:ext cx="0" cy="0"/>
          <a:chOff x="0" y="0"/>
          <a:chExt cx="0" cy="0"/>
        </a:xfrm>
      </p:grpSpPr>
      <p:sp>
        <p:nvSpPr>
          <p:cNvPr id="4" name="Titre 3">
            <a:extLst>
              <a:ext uri="{FF2B5EF4-FFF2-40B4-BE49-F238E27FC236}">
                <a16:creationId xmlns:a16="http://schemas.microsoft.com/office/drawing/2014/main" id="{14925EA6-D845-F3F8-E1E9-D6A40D5F10D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F45570C9-3040-186C-1CF5-4C4EE234A0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2418793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1353">
          <a:extLst>
            <a:ext uri="{FF2B5EF4-FFF2-40B4-BE49-F238E27FC236}">
              <a16:creationId xmlns:a16="http://schemas.microsoft.com/office/drawing/2014/main" id="{2B78FF49-6BE5-D9AE-77A6-46F92E0F999B}"/>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8CC89BA9-B1A6-40F9-4715-5909E30A372D}"/>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3D990D61-9A99-FFEC-27EB-413D1E495A5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6380756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4" name="Titre 3">
            <a:extLst>
              <a:ext uri="{FF2B5EF4-FFF2-40B4-BE49-F238E27FC236}">
                <a16:creationId xmlns:a16="http://schemas.microsoft.com/office/drawing/2014/main" id="{1420622B-DD8A-7063-A32F-4A5F49605B30}"/>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21D969E-3589-BC03-76B0-C8C5E96106E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79691486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1361">
          <a:extLst>
            <a:ext uri="{FF2B5EF4-FFF2-40B4-BE49-F238E27FC236}">
              <a16:creationId xmlns:a16="http://schemas.microsoft.com/office/drawing/2014/main" id="{A40E769D-7FE9-6B3F-25B1-9A6580661D4E}"/>
            </a:ext>
          </a:extLst>
        </p:cNvPr>
        <p:cNvGrpSpPr/>
        <p:nvPr/>
      </p:nvGrpSpPr>
      <p:grpSpPr>
        <a:xfrm>
          <a:off x="0" y="0"/>
          <a:ext cx="0" cy="0"/>
          <a:chOff x="0" y="0"/>
          <a:chExt cx="0" cy="0"/>
        </a:xfrm>
      </p:grpSpPr>
      <p:sp>
        <p:nvSpPr>
          <p:cNvPr id="4" name="Titre 3">
            <a:extLst>
              <a:ext uri="{FF2B5EF4-FFF2-40B4-BE49-F238E27FC236}">
                <a16:creationId xmlns:a16="http://schemas.microsoft.com/office/drawing/2014/main" id="{DF5DF503-45BD-8B44-6586-1E80B492130E}"/>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36C2EA8-D167-7B3C-E04E-40B7C7325D4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815439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1369"/>
        <p:cNvGrpSpPr/>
        <p:nvPr/>
      </p:nvGrpSpPr>
      <p:grpSpPr>
        <a:xfrm>
          <a:off x="0" y="0"/>
          <a:ext cx="0" cy="0"/>
          <a:chOff x="0" y="0"/>
          <a:chExt cx="0" cy="0"/>
        </a:xfrm>
      </p:grpSpPr>
      <p:sp>
        <p:nvSpPr>
          <p:cNvPr id="4" name="Titre 3">
            <a:extLst>
              <a:ext uri="{FF2B5EF4-FFF2-40B4-BE49-F238E27FC236}">
                <a16:creationId xmlns:a16="http://schemas.microsoft.com/office/drawing/2014/main" id="{8B03E6D4-B9C3-5B9E-5E6D-74EE3CE346C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B962C47-863E-7F13-F592-9DB672A1730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0969301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1377"/>
        <p:cNvGrpSpPr/>
        <p:nvPr/>
      </p:nvGrpSpPr>
      <p:grpSpPr>
        <a:xfrm>
          <a:off x="0" y="0"/>
          <a:ext cx="0" cy="0"/>
          <a:chOff x="0" y="0"/>
          <a:chExt cx="0" cy="0"/>
        </a:xfrm>
      </p:grpSpPr>
      <p:sp>
        <p:nvSpPr>
          <p:cNvPr id="4" name="Titre 3">
            <a:extLst>
              <a:ext uri="{FF2B5EF4-FFF2-40B4-BE49-F238E27FC236}">
                <a16:creationId xmlns:a16="http://schemas.microsoft.com/office/drawing/2014/main" id="{08C1B9D7-262A-9523-FE55-0151239876AB}"/>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499F8AD-2FDD-3730-B08A-D6A7574678D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9261660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sp>
        <p:nvSpPr>
          <p:cNvPr id="3" name="Titre 2">
            <a:extLst>
              <a:ext uri="{FF2B5EF4-FFF2-40B4-BE49-F238E27FC236}">
                <a16:creationId xmlns:a16="http://schemas.microsoft.com/office/drawing/2014/main" id="{997BF037-56A0-0AEC-5779-EE9ED6C9DE79}"/>
              </a:ext>
            </a:extLst>
          </p:cNvPr>
          <p:cNvSpPr>
            <a:spLocks noGrp="1"/>
          </p:cNvSpPr>
          <p:nvPr>
            <p:ph type="ctrTitle"/>
          </p:nvPr>
        </p:nvSpPr>
        <p:spPr/>
        <p:txBody>
          <a:bodyPr/>
          <a:lstStyle/>
          <a:p>
            <a:endParaRPr lang="fr-FR"/>
          </a:p>
        </p:txBody>
      </p:sp>
      <p:pic>
        <p:nvPicPr>
          <p:cNvPr id="5" name="Image 4">
            <a:extLst>
              <a:ext uri="{FF2B5EF4-FFF2-40B4-BE49-F238E27FC236}">
                <a16:creationId xmlns:a16="http://schemas.microsoft.com/office/drawing/2014/main" id="{8AC93541-A8FE-A3F7-C9F6-D4D4A07BFC4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566856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E960A10C-8B02-D38D-C77F-FB70B03BFB6E}"/>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5EC3E585-06C6-F56A-274E-8450B7024450}"/>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3EFDFCB0-07DB-2AC6-BAD6-503DF46043C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94002307"/>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87FB19-A814-4551-8CC2-16D7B2040A14}">
  <ds:schemaRefs>
    <ds:schemaRef ds:uri="http://schemas.microsoft.com/office/2006/documentManagement/types"/>
    <ds:schemaRef ds:uri="http://purl.org/dc/elements/1.1/"/>
    <ds:schemaRef ds:uri="http://www.w3.org/XML/1998/namespace"/>
    <ds:schemaRef ds:uri="http://schemas.microsoft.com/office/infopath/2007/PartnerControls"/>
    <ds:schemaRef ds:uri="cd84cc96-e4f0-4e7f-873a-a508fb658c41"/>
    <ds:schemaRef ds:uri="http://purl.org/dc/terms/"/>
    <ds:schemaRef ds:uri="http://purl.org/dc/dcmitype/"/>
    <ds:schemaRef ds:uri="http://schemas.microsoft.com/office/2006/metadata/properties"/>
    <ds:schemaRef ds:uri="http://schemas.openxmlformats.org/package/2006/metadata/core-properties"/>
    <ds:schemaRef ds:uri="27f64e36-29aa-44d5-a3e0-06242cad7d4d"/>
  </ds:schemaRefs>
</ds:datastoreItem>
</file>

<file path=customXml/itemProps2.xml><?xml version="1.0" encoding="utf-8"?>
<ds:datastoreItem xmlns:ds="http://schemas.openxmlformats.org/officeDocument/2006/customXml" ds:itemID="{6230A0C5-797C-4477-AB98-C0F66188F994}">
  <ds:schemaRefs>
    <ds:schemaRef ds:uri="http://schemas.microsoft.com/sharepoint/v3/contenttype/forms"/>
  </ds:schemaRefs>
</ds:datastoreItem>
</file>

<file path=customXml/itemProps3.xml><?xml version="1.0" encoding="utf-8"?>
<ds:datastoreItem xmlns:ds="http://schemas.openxmlformats.org/officeDocument/2006/customXml" ds:itemID="{13C9715E-F5D5-4FA3-ADC2-38DA307451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5470</Words>
  <Application>Microsoft Office PowerPoint</Application>
  <PresentationFormat>Affichage à l'écran (4:3)</PresentationFormat>
  <Paragraphs>442</Paragraphs>
  <Slides>136</Slides>
  <Notes>136</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136</vt:i4>
      </vt:variant>
    </vt:vector>
  </HeadingPairs>
  <TitlesOfParts>
    <vt:vector size="141" baseType="lpstr">
      <vt:lpstr>Arial</vt:lpstr>
      <vt:lpstr>Calibri</vt:lpstr>
      <vt:lpstr>Symbol</vt:lpstr>
      <vt:lpstr>Verdana</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LE BOT SANDRA</cp:lastModifiedBy>
  <cp:revision>2</cp:revision>
  <dcterms:created xsi:type="dcterms:W3CDTF">2022-01-07T11:15:07Z</dcterms:created>
  <dcterms:modified xsi:type="dcterms:W3CDTF">2026-03-16T10:30:08Z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y fmtid="{D5CDD505-2E9C-101B-9397-08002B2CF9AE}" pid="4" name="Order">
    <vt:lpwstr>71500.0000000000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